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13" r:id="rId2"/>
  </p:sldMasterIdLst>
  <p:notesMasterIdLst>
    <p:notesMasterId r:id="rId21"/>
  </p:notesMasterIdLst>
  <p:sldIdLst>
    <p:sldId id="256" r:id="rId3"/>
    <p:sldId id="381" r:id="rId4"/>
    <p:sldId id="382" r:id="rId5"/>
    <p:sldId id="355" r:id="rId6"/>
    <p:sldId id="367" r:id="rId7"/>
    <p:sldId id="366" r:id="rId8"/>
    <p:sldId id="365" r:id="rId9"/>
    <p:sldId id="358" r:id="rId10"/>
    <p:sldId id="374" r:id="rId11"/>
    <p:sldId id="376" r:id="rId12"/>
    <p:sldId id="373" r:id="rId13"/>
    <p:sldId id="369" r:id="rId14"/>
    <p:sldId id="356" r:id="rId15"/>
    <p:sldId id="357" r:id="rId16"/>
    <p:sldId id="375" r:id="rId17"/>
    <p:sldId id="379" r:id="rId18"/>
    <p:sldId id="380" r:id="rId19"/>
    <p:sldId id="3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9" autoAdjust="0"/>
    <p:restoredTop sz="94660"/>
  </p:normalViewPr>
  <p:slideViewPr>
    <p:cSldViewPr snapToGrid="0">
      <p:cViewPr varScale="1">
        <p:scale>
          <a:sx n="99" d="100"/>
          <a:sy n="99" d="100"/>
        </p:scale>
        <p:origin x="90"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90A00B-44D1-4630-9A2C-C5A50E950185}" type="datetimeFigureOut">
              <a:rPr lang="en-CA" smtClean="0"/>
              <a:t>2018-04-20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13DA1D-C3EF-4E31-825C-B963292016AA}" type="slidenum">
              <a:rPr lang="en-CA" smtClean="0"/>
              <a:t>‹#›</a:t>
            </a:fld>
            <a:endParaRPr lang="en-CA"/>
          </a:p>
        </p:txBody>
      </p:sp>
    </p:spTree>
    <p:extLst>
      <p:ext uri="{BB962C8B-B14F-4D97-AF65-F5344CB8AC3E}">
        <p14:creationId xmlns:p14="http://schemas.microsoft.com/office/powerpoint/2010/main" val="3469078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en-us/azure/iot-hub/iot-hub-devguide-identity-registry"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11CD277-C0E6-458D-9330-35F146A86CB7}"/>
              </a:ext>
            </a:extLst>
          </p:cNvPr>
          <p:cNvSpPr>
            <a:spLocks noGrp="1"/>
          </p:cNvSpPr>
          <p:nvPr>
            <p:ph type="body" idx="1"/>
          </p:nvPr>
        </p:nvSpPr>
        <p:spPr/>
        <p:txBody>
          <a:bodyPr/>
          <a:lstStyle/>
          <a:p>
            <a:r>
              <a:rPr lang="en-CA" dirty="0"/>
              <a:t>Azure is a freaking giant huge freaking beast and growing quickly, we will only be covering a very small portion of Azure in this lab.</a:t>
            </a:r>
          </a:p>
          <a:p>
            <a:r>
              <a:rPr lang="en-CA" dirty="0"/>
              <a:t>Also this is a sample app designed to show some of the features of Azure not a product we would put </a:t>
            </a:r>
            <a:r>
              <a:rPr lang="en-CA"/>
              <a:t>into production.</a:t>
            </a:r>
            <a:endParaRPr lang="en-CA" dirty="0"/>
          </a:p>
        </p:txBody>
      </p:sp>
    </p:spTree>
    <p:extLst>
      <p:ext uri="{BB962C8B-B14F-4D97-AF65-F5344CB8AC3E}">
        <p14:creationId xmlns:p14="http://schemas.microsoft.com/office/powerpoint/2010/main" val="4258827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dirty="0">
                <a:solidFill>
                  <a:schemeClr val="tx1"/>
                </a:solidFill>
                <a:effectLst/>
                <a:latin typeface="+mn-lt"/>
                <a:ea typeface="+mn-ea"/>
                <a:cs typeface="+mn-cs"/>
              </a:rPr>
              <a:t>fully managed service that enables reliable and secure bidirectional communications between millions of IoT devices and a solution back end. Azure IoT Hub: </a:t>
            </a:r>
          </a:p>
          <a:p>
            <a:pPr marL="171450" indent="-171450">
              <a:buFontTx/>
              <a:buChar char="-"/>
            </a:pPr>
            <a:r>
              <a:rPr lang="en-CA" sz="1200" b="0" i="0" u="none" strike="noStrike" kern="1200" dirty="0">
                <a:solidFill>
                  <a:schemeClr val="tx1"/>
                </a:solidFill>
                <a:effectLst/>
                <a:latin typeface="+mn-lt"/>
                <a:ea typeface="+mn-ea"/>
                <a:cs typeface="+mn-cs"/>
              </a:rPr>
              <a:t>Provides multiple device-to-cloud and cloud-to-device communication options. These options include </a:t>
            </a:r>
          </a:p>
          <a:p>
            <a:pPr marL="628650" lvl="1" indent="-171450">
              <a:buFontTx/>
              <a:buChar char="-"/>
            </a:pPr>
            <a:r>
              <a:rPr lang="en-CA" sz="1200" b="0" i="0" u="none" strike="noStrike" kern="1200" dirty="0">
                <a:solidFill>
                  <a:schemeClr val="tx1"/>
                </a:solidFill>
                <a:effectLst/>
                <a:latin typeface="+mn-lt"/>
                <a:ea typeface="+mn-ea"/>
                <a:cs typeface="+mn-cs"/>
              </a:rPr>
              <a:t>one-way messaging, </a:t>
            </a:r>
          </a:p>
          <a:p>
            <a:pPr marL="628650" lvl="1" indent="-171450">
              <a:buFontTx/>
              <a:buChar char="-"/>
            </a:pPr>
            <a:r>
              <a:rPr lang="en-CA" sz="1200" b="0" i="0" u="none" strike="noStrike" kern="1200" dirty="0">
                <a:solidFill>
                  <a:schemeClr val="tx1"/>
                </a:solidFill>
                <a:effectLst/>
                <a:latin typeface="+mn-lt"/>
                <a:ea typeface="+mn-ea"/>
                <a:cs typeface="+mn-cs"/>
              </a:rPr>
              <a:t>file transfer, and </a:t>
            </a:r>
          </a:p>
          <a:p>
            <a:pPr marL="628650" lvl="1" indent="-171450">
              <a:buFontTx/>
              <a:buChar char="-"/>
            </a:pPr>
            <a:r>
              <a:rPr lang="en-CA" sz="1200" b="0" i="0" u="none" strike="noStrike" kern="1200" dirty="0">
                <a:solidFill>
                  <a:schemeClr val="tx1"/>
                </a:solidFill>
                <a:effectLst/>
                <a:latin typeface="+mn-lt"/>
                <a:ea typeface="+mn-ea"/>
                <a:cs typeface="+mn-cs"/>
              </a:rPr>
              <a:t>request-reply methods.</a:t>
            </a:r>
          </a:p>
          <a:p>
            <a:r>
              <a:rPr lang="en-CA" sz="1200" b="0" i="0" u="none" strike="noStrike" kern="1200" dirty="0">
                <a:solidFill>
                  <a:schemeClr val="tx1"/>
                </a:solidFill>
                <a:effectLst/>
                <a:latin typeface="+mn-lt"/>
                <a:ea typeface="+mn-ea"/>
                <a:cs typeface="+mn-cs"/>
              </a:rPr>
              <a:t>- Provides built-in declarative message routing to other Azure services.</a:t>
            </a:r>
          </a:p>
          <a:p>
            <a:r>
              <a:rPr lang="en-CA" sz="1200" b="0" i="0" u="none" strike="noStrike" kern="1200" dirty="0">
                <a:solidFill>
                  <a:schemeClr val="tx1"/>
                </a:solidFill>
                <a:effectLst/>
                <a:latin typeface="+mn-lt"/>
                <a:ea typeface="+mn-ea"/>
                <a:cs typeface="+mn-cs"/>
              </a:rPr>
              <a:t>- Provides a </a:t>
            </a:r>
            <a:r>
              <a:rPr lang="en-CA" sz="1200" b="0" i="0" u="none" strike="noStrike" kern="1200" dirty="0" err="1">
                <a:solidFill>
                  <a:schemeClr val="tx1"/>
                </a:solidFill>
                <a:effectLst/>
                <a:latin typeface="+mn-lt"/>
                <a:ea typeface="+mn-ea"/>
                <a:cs typeface="+mn-cs"/>
              </a:rPr>
              <a:t>queryable</a:t>
            </a:r>
            <a:r>
              <a:rPr lang="en-CA" sz="1200" b="0" i="0" u="none" strike="noStrike" kern="1200" dirty="0">
                <a:solidFill>
                  <a:schemeClr val="tx1"/>
                </a:solidFill>
                <a:effectLst/>
                <a:latin typeface="+mn-lt"/>
                <a:ea typeface="+mn-ea"/>
                <a:cs typeface="+mn-cs"/>
              </a:rPr>
              <a:t> store for device metadata and synchronized state information.</a:t>
            </a:r>
          </a:p>
          <a:p>
            <a:r>
              <a:rPr lang="en-CA" sz="1200" b="0" i="0" u="none" strike="noStrike" kern="1200" dirty="0">
                <a:solidFill>
                  <a:schemeClr val="tx1"/>
                </a:solidFill>
                <a:effectLst/>
                <a:latin typeface="+mn-lt"/>
                <a:ea typeface="+mn-ea"/>
                <a:cs typeface="+mn-cs"/>
              </a:rPr>
              <a:t>- Enables secure communications and access control using per-device security keys or X.509 certificates.</a:t>
            </a:r>
          </a:p>
          <a:p>
            <a:r>
              <a:rPr lang="en-CA" sz="1200" b="0" i="0" u="none" strike="noStrike" kern="1200" dirty="0">
                <a:solidFill>
                  <a:schemeClr val="tx1"/>
                </a:solidFill>
                <a:effectLst/>
                <a:latin typeface="+mn-lt"/>
                <a:ea typeface="+mn-ea"/>
                <a:cs typeface="+mn-cs"/>
              </a:rPr>
              <a:t>- Provides extensive monitoring for device connectivity and device identity management events.</a:t>
            </a:r>
          </a:p>
          <a:p>
            <a:r>
              <a:rPr lang="en-CA" sz="1200" b="0" i="0" u="none" strike="noStrike" kern="1200" dirty="0">
                <a:solidFill>
                  <a:schemeClr val="tx1"/>
                </a:solidFill>
                <a:effectLst/>
                <a:latin typeface="+mn-lt"/>
                <a:ea typeface="+mn-ea"/>
                <a:cs typeface="+mn-cs"/>
              </a:rPr>
              <a:t>- Includes device libraries for the most popular languages and platforms.</a:t>
            </a:r>
          </a:p>
          <a:p>
            <a:endParaRPr lang="en-CA" dirty="0"/>
          </a:p>
        </p:txBody>
      </p:sp>
      <p:sp>
        <p:nvSpPr>
          <p:cNvPr id="4" name="Slide Number Placeholder 3"/>
          <p:cNvSpPr>
            <a:spLocks noGrp="1"/>
          </p:cNvSpPr>
          <p:nvPr>
            <p:ph type="sldNum" sz="quarter" idx="10"/>
          </p:nvPr>
        </p:nvSpPr>
        <p:spPr/>
        <p:txBody>
          <a:bodyPr/>
          <a:lstStyle/>
          <a:p>
            <a:fld id="{8313DA1D-C3EF-4E31-825C-B963292016AA}" type="slidenum">
              <a:rPr lang="en-CA" smtClean="0"/>
              <a:t>8</a:t>
            </a:fld>
            <a:endParaRPr lang="en-CA"/>
          </a:p>
        </p:txBody>
      </p:sp>
    </p:spTree>
    <p:extLst>
      <p:ext uri="{BB962C8B-B14F-4D97-AF65-F5344CB8AC3E}">
        <p14:creationId xmlns:p14="http://schemas.microsoft.com/office/powerpoint/2010/main" val="2284521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dirty="0">
                <a:solidFill>
                  <a:schemeClr val="tx1"/>
                </a:solidFill>
                <a:effectLst/>
                <a:latin typeface="+mn-lt"/>
                <a:ea typeface="+mn-ea"/>
                <a:cs typeface="+mn-cs"/>
              </a:rPr>
              <a:t>A device twin is a JSON document that includes:</a:t>
            </a:r>
          </a:p>
          <a:p>
            <a:r>
              <a:rPr lang="en-CA" sz="1200" b="1" i="0" u="none" strike="noStrike" kern="1200" dirty="0">
                <a:solidFill>
                  <a:schemeClr val="tx1"/>
                </a:solidFill>
                <a:effectLst/>
                <a:latin typeface="+mn-lt"/>
                <a:ea typeface="+mn-ea"/>
                <a:cs typeface="+mn-cs"/>
              </a:rPr>
              <a:t>Tags</a:t>
            </a:r>
            <a:r>
              <a:rPr lang="en-CA" sz="1200" b="0" i="0" u="none" strike="noStrike" kern="1200" dirty="0">
                <a:solidFill>
                  <a:schemeClr val="tx1"/>
                </a:solidFill>
                <a:effectLst/>
                <a:latin typeface="+mn-lt"/>
                <a:ea typeface="+mn-ea"/>
                <a:cs typeface="+mn-cs"/>
              </a:rPr>
              <a:t>. A section of the JSON document that the solution back end can read from and write to. Tags are not visible to device apps.</a:t>
            </a:r>
          </a:p>
          <a:p>
            <a:r>
              <a:rPr lang="en-CA" sz="1200" b="1" i="0" u="none" strike="noStrike" kern="1200" dirty="0">
                <a:solidFill>
                  <a:schemeClr val="tx1"/>
                </a:solidFill>
                <a:effectLst/>
                <a:latin typeface="+mn-lt"/>
                <a:ea typeface="+mn-ea"/>
                <a:cs typeface="+mn-cs"/>
              </a:rPr>
              <a:t>Desired properties</a:t>
            </a:r>
            <a:r>
              <a:rPr lang="en-CA" sz="1200" b="0" i="0" u="none" strike="noStrike" kern="1200" dirty="0">
                <a:solidFill>
                  <a:schemeClr val="tx1"/>
                </a:solidFill>
                <a:effectLst/>
                <a:latin typeface="+mn-lt"/>
                <a:ea typeface="+mn-ea"/>
                <a:cs typeface="+mn-cs"/>
              </a:rPr>
              <a:t>. Used along with reported properties to synchronize device configuration or conditions. The solution back end can set desired properties, and the device app can read them. The device app can also receive notifications of changes in the desired properties.</a:t>
            </a:r>
          </a:p>
          <a:p>
            <a:r>
              <a:rPr lang="en-CA" sz="1200" b="1" i="0" u="none" strike="noStrike" kern="1200" dirty="0">
                <a:solidFill>
                  <a:schemeClr val="tx1"/>
                </a:solidFill>
                <a:effectLst/>
                <a:latin typeface="+mn-lt"/>
                <a:ea typeface="+mn-ea"/>
                <a:cs typeface="+mn-cs"/>
              </a:rPr>
              <a:t>Reported properties</a:t>
            </a:r>
            <a:r>
              <a:rPr lang="en-CA" sz="1200" b="0" i="0" u="none" strike="noStrike" kern="1200" dirty="0">
                <a:solidFill>
                  <a:schemeClr val="tx1"/>
                </a:solidFill>
                <a:effectLst/>
                <a:latin typeface="+mn-lt"/>
                <a:ea typeface="+mn-ea"/>
                <a:cs typeface="+mn-cs"/>
              </a:rPr>
              <a:t>. Used along with desired properties to synchronize device configuration or conditions. The device app can set reported properties, and the solution back end can read and query them.</a:t>
            </a:r>
          </a:p>
          <a:p>
            <a:r>
              <a:rPr lang="en-CA" sz="1200" b="1" i="0" u="none" strike="noStrike" kern="1200" dirty="0">
                <a:solidFill>
                  <a:schemeClr val="tx1"/>
                </a:solidFill>
                <a:effectLst/>
                <a:latin typeface="+mn-lt"/>
                <a:ea typeface="+mn-ea"/>
                <a:cs typeface="+mn-cs"/>
              </a:rPr>
              <a:t>Device identity properties</a:t>
            </a:r>
            <a:r>
              <a:rPr lang="en-CA" sz="1200" b="0" i="0" u="none" strike="noStrike" kern="1200" dirty="0">
                <a:solidFill>
                  <a:schemeClr val="tx1"/>
                </a:solidFill>
                <a:effectLst/>
                <a:latin typeface="+mn-lt"/>
                <a:ea typeface="+mn-ea"/>
                <a:cs typeface="+mn-cs"/>
              </a:rPr>
              <a:t>. The root of the device twin JSON document contains the read-only properties from the corresponding device identity stored in the </a:t>
            </a:r>
            <a:r>
              <a:rPr lang="en-CA" sz="1200" b="0" i="0" u="none" strike="noStrike" kern="1200" dirty="0">
                <a:solidFill>
                  <a:schemeClr val="tx1"/>
                </a:solidFill>
                <a:effectLst/>
                <a:latin typeface="+mn-lt"/>
                <a:ea typeface="+mn-ea"/>
                <a:cs typeface="+mn-cs"/>
                <a:hlinkClick r:id="rId3"/>
              </a:rPr>
              <a:t>identity registry</a:t>
            </a:r>
            <a:r>
              <a:rPr lang="en-CA" sz="1200" b="0" i="0" u="none" strike="noStrike" kern="1200" dirty="0">
                <a:solidFill>
                  <a:schemeClr val="tx1"/>
                </a:solidFill>
                <a:effectLst/>
                <a:latin typeface="+mn-lt"/>
                <a:ea typeface="+mn-ea"/>
                <a:cs typeface="+mn-cs"/>
              </a:rPr>
              <a:t>.</a:t>
            </a:r>
          </a:p>
          <a:p>
            <a:endParaRPr lang="en-CA" dirty="0"/>
          </a:p>
        </p:txBody>
      </p:sp>
      <p:sp>
        <p:nvSpPr>
          <p:cNvPr id="4" name="Slide Number Placeholder 3"/>
          <p:cNvSpPr>
            <a:spLocks noGrp="1"/>
          </p:cNvSpPr>
          <p:nvPr>
            <p:ph type="sldNum" sz="quarter" idx="10"/>
          </p:nvPr>
        </p:nvSpPr>
        <p:spPr/>
        <p:txBody>
          <a:bodyPr/>
          <a:lstStyle/>
          <a:p>
            <a:fld id="{8313DA1D-C3EF-4E31-825C-B963292016AA}" type="slidenum">
              <a:rPr lang="en-CA" smtClean="0"/>
              <a:t>12</a:t>
            </a:fld>
            <a:endParaRPr lang="en-CA"/>
          </a:p>
        </p:txBody>
      </p:sp>
    </p:spTree>
    <p:extLst>
      <p:ext uri="{BB962C8B-B14F-4D97-AF65-F5344CB8AC3E}">
        <p14:creationId xmlns:p14="http://schemas.microsoft.com/office/powerpoint/2010/main" val="4091620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Walkin">
    <p:bg bwMode="gray">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69239" y="2077800"/>
            <a:ext cx="6274974" cy="26960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userDrawn="1"/>
        </p:nvPicPr>
        <p:blipFill>
          <a:blip r:embed="rId2"/>
          <a:stretch>
            <a:fillRect/>
          </a:stretch>
        </p:blipFill>
        <p:spPr>
          <a:xfrm>
            <a:off x="-241655" y="1927276"/>
            <a:ext cx="7744259" cy="2106897"/>
          </a:xfrm>
          <a:prstGeom prst="rect">
            <a:avLst/>
          </a:prstGeom>
        </p:spPr>
      </p:pic>
      <p:sp>
        <p:nvSpPr>
          <p:cNvPr id="6" name="Rectangle 5"/>
          <p:cNvSpPr/>
          <p:nvPr userDrawn="1"/>
        </p:nvSpPr>
        <p:spPr bwMode="gray">
          <a:xfrm>
            <a:off x="0" y="5646494"/>
            <a:ext cx="12191377" cy="121150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3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3"/>
          <a:stretch>
            <a:fillRect/>
          </a:stretch>
        </p:blipFill>
        <p:spPr>
          <a:xfrm>
            <a:off x="453192" y="6087890"/>
            <a:ext cx="1427788" cy="304828"/>
          </a:xfrm>
          <a:prstGeom prst="rect">
            <a:avLst/>
          </a:prstGeom>
        </p:spPr>
      </p:pic>
    </p:spTree>
    <p:extLst>
      <p:ext uri="{BB962C8B-B14F-4D97-AF65-F5344CB8AC3E}">
        <p14:creationId xmlns:p14="http://schemas.microsoft.com/office/powerpoint/2010/main" val="24147314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3525493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90990556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69239" y="1406078"/>
            <a:ext cx="5378549" cy="1791549"/>
          </a:xfrm>
          <a:blipFill>
            <a:blip r:embed="rId2"/>
            <a:stretch>
              <a:fillRect/>
            </a:stretch>
          </a:blipFill>
        </p:spPr>
        <p:txBody>
          <a:bodyPr lIns="182880" tIns="146304" rIns="182880" bIns="146304">
            <a:noAutofit/>
          </a:bodyPr>
          <a:lstStyle>
            <a:lvl1pPr marL="0" indent="0">
              <a:buNone/>
              <a:defRPr lang="en-US" sz="2353" kern="1200" spc="0" baseline="0" dirty="0">
                <a:noFill/>
                <a:latin typeface="+mn-lt"/>
                <a:ea typeface="+mn-ea"/>
                <a:cs typeface="+mn-cs"/>
              </a:defRPr>
            </a:lvl1pPr>
            <a:lvl2pPr>
              <a:defRPr lang="en-US" sz="2353"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pPr>
            <a:endParaRPr lang="en-US" dirty="0"/>
          </a:p>
        </p:txBody>
      </p:sp>
      <p:sp>
        <p:nvSpPr>
          <p:cNvPr id="5" name="Rectangle 4"/>
          <p:cNvSpPr/>
          <p:nvPr userDrawn="1"/>
        </p:nvSpPr>
        <p:spPr bwMode="auto">
          <a:xfrm>
            <a:off x="6095999" y="4773828"/>
            <a:ext cx="5829081" cy="179310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85" tIns="143428" rIns="179285" bIns="143428"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096000" y="1406078"/>
            <a:ext cx="5826762" cy="3366196"/>
          </a:xfrm>
          <a:blipFill>
            <a:blip r:embed="rId3"/>
            <a:stretch>
              <a:fillRect/>
            </a:stretch>
          </a:blipFill>
        </p:spPr>
        <p:txBody>
          <a:bodyPr lIns="182880" tIns="146304" rIns="182880" bIns="146304">
            <a:noAutofit/>
          </a:bodyPr>
          <a:lstStyle>
            <a:lvl1pPr marL="0" indent="0">
              <a:buNone/>
              <a:defRPr lang="en-US" sz="2353" kern="1200" spc="0" baseline="0" dirty="0">
                <a:gradFill>
                  <a:gsLst>
                    <a:gs pos="1250">
                      <a:schemeClr val="tx1"/>
                    </a:gs>
                    <a:gs pos="100000">
                      <a:schemeClr val="tx1"/>
                    </a:gs>
                  </a:gsLst>
                  <a:lin ang="5400000" scaled="0"/>
                </a:gradFill>
                <a:latin typeface="+mn-lt"/>
                <a:ea typeface="+mn-ea"/>
                <a:cs typeface="+mn-cs"/>
              </a:defRPr>
            </a:lvl1pPr>
            <a:lvl2pPr algn="ctr">
              <a:defRPr lang="en-US" sz="2353"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871894" y="1801029"/>
            <a:ext cx="0" cy="4662019"/>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69239" y="3197079"/>
            <a:ext cx="5378549" cy="3369853"/>
          </a:xfrm>
        </p:spPr>
        <p:txBody>
          <a:bodyPr lIns="182880" tIns="146304" rIns="182880" bIns="146304">
            <a:noAutofit/>
          </a:bodyPr>
          <a:lstStyle>
            <a:lvl1pPr marL="0" indent="0">
              <a:buNone/>
              <a:defRPr sz="2353">
                <a:latin typeface="+mn-lt"/>
              </a:defRPr>
            </a:lvl1pPr>
          </a:lstStyle>
          <a:p>
            <a:pPr lvl="0"/>
            <a:r>
              <a:rPr lang="en-US" dirty="0"/>
              <a:t>Edit Master text styles</a:t>
            </a:r>
          </a:p>
        </p:txBody>
      </p:sp>
      <p:sp>
        <p:nvSpPr>
          <p:cNvPr id="15" name="Text Placeholder 14"/>
          <p:cNvSpPr>
            <a:spLocks noGrp="1"/>
          </p:cNvSpPr>
          <p:nvPr>
            <p:ph type="body" sz="quarter" idx="13"/>
          </p:nvPr>
        </p:nvSpPr>
        <p:spPr>
          <a:xfrm>
            <a:off x="6096001" y="4773828"/>
            <a:ext cx="5826761" cy="1791549"/>
          </a:xfrm>
        </p:spPr>
        <p:txBody>
          <a:bodyPr lIns="182880" tIns="146304" rIns="182880" bIns="146304" anchor="ctr">
            <a:noAutofit/>
          </a:bodyPr>
          <a:lstStyle>
            <a:lvl1pPr marL="0" indent="0" algn="ctr">
              <a:buNone/>
              <a:defRPr sz="3137">
                <a:gradFill>
                  <a:gsLst>
                    <a:gs pos="27434">
                      <a:srgbClr val="FFFFFF"/>
                    </a:gs>
                    <a:gs pos="54000">
                      <a:srgbClr val="FFFFFF"/>
                    </a:gs>
                  </a:gsLst>
                  <a:lin ang="5400000" scaled="0"/>
                </a:gradFill>
                <a:latin typeface="+mj-lt"/>
              </a:defRPr>
            </a:lvl1pPr>
          </a:lstStyle>
          <a:p>
            <a:pPr lvl="0"/>
            <a:r>
              <a:rPr lang="en-US" dirty="0"/>
              <a:t>Edit Master text styles</a:t>
            </a:r>
          </a:p>
        </p:txBody>
      </p:sp>
    </p:spTree>
    <p:extLst>
      <p:ext uri="{BB962C8B-B14F-4D97-AF65-F5344CB8AC3E}">
        <p14:creationId xmlns:p14="http://schemas.microsoft.com/office/powerpoint/2010/main" val="20283835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8066548" cy="1158793"/>
          </a:xfrm>
          <a:noFill/>
        </p:spPr>
        <p:txBody>
          <a:bodyPr wrap="square" tIns="91440" bIns="91440" anchor="t" anchorCtr="0">
            <a:spAutoFit/>
          </a:bodyPr>
          <a:lstStyle>
            <a:lvl1pPr>
              <a:defRPr sz="7058" spc="-98" baseline="0">
                <a:gradFill>
                  <a:gsLst>
                    <a:gs pos="8850">
                      <a:schemeClr val="tx1"/>
                    </a:gs>
                    <a:gs pos="23894">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8067822" cy="724246"/>
          </a:xfrm>
          <a:noFill/>
        </p:spPr>
        <p:txBody>
          <a:bodyPr wrap="square" lIns="182880" tIns="146304" rIns="182880" bIns="146304">
            <a:spAutoFit/>
          </a:bodyPr>
          <a:lstStyle>
            <a:lvl1pPr marL="0" indent="0">
              <a:spcBef>
                <a:spcPts val="0"/>
              </a:spcBef>
              <a:buNone/>
              <a:defRPr sz="3137" spc="0" baseline="0">
                <a:gradFill>
                  <a:gsLst>
                    <a:gs pos="8850">
                      <a:schemeClr val="tx1"/>
                    </a:gs>
                    <a:gs pos="23894">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7068926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8067822" cy="1158793"/>
          </a:xfrm>
          <a:noFill/>
        </p:spPr>
        <p:txBody>
          <a:bodyPr wrap="square" tIns="91440" bIns="91440" anchor="t" anchorCtr="0">
            <a:spAutoFit/>
          </a:bodyPr>
          <a:lstStyle>
            <a:lvl1pPr>
              <a:defRPr sz="7058" spc="-98" baseline="0">
                <a:gradFill>
                  <a:gsLst>
                    <a:gs pos="10619">
                      <a:schemeClr val="tx1"/>
                    </a:gs>
                    <a:gs pos="26549">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2239775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583573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294371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89096714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407239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79647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646494"/>
            <a:ext cx="12191377" cy="121150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3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53192" y="6087890"/>
            <a:ext cx="1427788" cy="304828"/>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8" name="Title 1"/>
          <p:cNvSpPr>
            <a:spLocks noGrp="1"/>
          </p:cNvSpPr>
          <p:nvPr>
            <p:ph type="title" hasCustomPrompt="1"/>
          </p:nvPr>
        </p:nvSpPr>
        <p:spPr bwMode="white">
          <a:xfrm>
            <a:off x="269302" y="1646860"/>
            <a:ext cx="8964185"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69301" y="3441247"/>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3989815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592155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48213" y="470067"/>
            <a:ext cx="1421436" cy="300619"/>
          </a:xfrm>
          <a:prstGeom prst="rect">
            <a:avLst/>
          </a:prstGeom>
        </p:spPr>
      </p:pic>
    </p:spTree>
    <p:extLst>
      <p:ext uri="{BB962C8B-B14F-4D97-AF65-F5344CB8AC3E}">
        <p14:creationId xmlns:p14="http://schemas.microsoft.com/office/powerpoint/2010/main" val="222468917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6156592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AA30B1-016B-4BEB-B47D-7BAC85F0A14B}" type="datetimeFigureOut">
              <a:rPr lang="en-CA" smtClean="0"/>
              <a:t>2018-04-20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79160A5-3F7A-4EB3-B89C-7A1405EE5A92}"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37564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AA30B1-016B-4BEB-B47D-7BAC85F0A14B}" type="datetimeFigureOut">
              <a:rPr lang="en-CA" smtClean="0"/>
              <a:t>2018-04-20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79160A5-3F7A-4EB3-B89C-7A1405EE5A92}" type="slidenum">
              <a:rPr lang="en-CA" smtClean="0"/>
              <a:t>‹#›</a:t>
            </a:fld>
            <a:endParaRPr lang="en-CA"/>
          </a:p>
        </p:txBody>
      </p:sp>
    </p:spTree>
    <p:extLst>
      <p:ext uri="{BB962C8B-B14F-4D97-AF65-F5344CB8AC3E}">
        <p14:creationId xmlns:p14="http://schemas.microsoft.com/office/powerpoint/2010/main" val="41147856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4AA30B1-016B-4BEB-B47D-7BAC85F0A14B}" type="datetimeFigureOut">
              <a:rPr lang="en-CA" smtClean="0"/>
              <a:t>2018-04-20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79160A5-3F7A-4EB3-B89C-7A1405EE5A92}"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9032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AA30B1-016B-4BEB-B47D-7BAC85F0A14B}" type="datetimeFigureOut">
              <a:rPr lang="en-CA" smtClean="0"/>
              <a:t>2018-04-20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79160A5-3F7A-4EB3-B89C-7A1405EE5A92}" type="slidenum">
              <a:rPr lang="en-CA" smtClean="0"/>
              <a:t>‹#›</a:t>
            </a:fld>
            <a:endParaRPr lang="en-CA"/>
          </a:p>
        </p:txBody>
      </p:sp>
    </p:spTree>
    <p:extLst>
      <p:ext uri="{BB962C8B-B14F-4D97-AF65-F5344CB8AC3E}">
        <p14:creationId xmlns:p14="http://schemas.microsoft.com/office/powerpoint/2010/main" val="11098945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AA30B1-016B-4BEB-B47D-7BAC85F0A14B}" type="datetimeFigureOut">
              <a:rPr lang="en-CA" smtClean="0"/>
              <a:t>2018-04-20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79160A5-3F7A-4EB3-B89C-7A1405EE5A92}" type="slidenum">
              <a:rPr lang="en-CA" smtClean="0"/>
              <a:t>‹#›</a:t>
            </a:fld>
            <a:endParaRPr lang="en-CA"/>
          </a:p>
        </p:txBody>
      </p:sp>
    </p:spTree>
    <p:extLst>
      <p:ext uri="{BB962C8B-B14F-4D97-AF65-F5344CB8AC3E}">
        <p14:creationId xmlns:p14="http://schemas.microsoft.com/office/powerpoint/2010/main" val="29388496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AA30B1-016B-4BEB-B47D-7BAC85F0A14B}" type="datetimeFigureOut">
              <a:rPr lang="en-CA" smtClean="0"/>
              <a:t>2018-04-20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79160A5-3F7A-4EB3-B89C-7A1405EE5A92}" type="slidenum">
              <a:rPr lang="en-CA" smtClean="0"/>
              <a:t>‹#›</a:t>
            </a:fld>
            <a:endParaRPr lang="en-CA"/>
          </a:p>
        </p:txBody>
      </p:sp>
    </p:spTree>
    <p:extLst>
      <p:ext uri="{BB962C8B-B14F-4D97-AF65-F5344CB8AC3E}">
        <p14:creationId xmlns:p14="http://schemas.microsoft.com/office/powerpoint/2010/main" val="42842033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4AA30B1-016B-4BEB-B47D-7BAC85F0A14B}" type="datetimeFigureOut">
              <a:rPr lang="en-CA" smtClean="0"/>
              <a:t>2018-04-20</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CA"/>
          </a:p>
        </p:txBody>
      </p:sp>
      <p:sp>
        <p:nvSpPr>
          <p:cNvPr id="9" name="Slide Number Placeholder 8"/>
          <p:cNvSpPr>
            <a:spLocks noGrp="1"/>
          </p:cNvSpPr>
          <p:nvPr>
            <p:ph type="sldNum" sz="quarter" idx="12"/>
          </p:nvPr>
        </p:nvSpPr>
        <p:spPr/>
        <p:txBody>
          <a:bodyPr/>
          <a:lstStyle/>
          <a:p>
            <a:fld id="{279160A5-3F7A-4EB3-B89C-7A1405EE5A92}" type="slidenum">
              <a:rPr lang="en-CA" smtClean="0"/>
              <a:t>‹#›</a:t>
            </a:fld>
            <a:endParaRPr lang="en-CA"/>
          </a:p>
        </p:txBody>
      </p:sp>
    </p:spTree>
    <p:extLst>
      <p:ext uri="{BB962C8B-B14F-4D97-AF65-F5344CB8AC3E}">
        <p14:creationId xmlns:p14="http://schemas.microsoft.com/office/powerpoint/2010/main" val="2585240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1380728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4AA30B1-016B-4BEB-B47D-7BAC85F0A14B}" type="datetimeFigureOut">
              <a:rPr lang="en-CA" smtClean="0"/>
              <a:t>2018-04-20</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79160A5-3F7A-4EB3-B89C-7A1405EE5A92}" type="slidenum">
              <a:rPr lang="en-CA" smtClean="0"/>
              <a:t>‹#›</a:t>
            </a:fld>
            <a:endParaRPr lang="en-CA"/>
          </a:p>
        </p:txBody>
      </p:sp>
    </p:spTree>
    <p:extLst>
      <p:ext uri="{BB962C8B-B14F-4D97-AF65-F5344CB8AC3E}">
        <p14:creationId xmlns:p14="http://schemas.microsoft.com/office/powerpoint/2010/main" val="1460522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4AA30B1-016B-4BEB-B47D-7BAC85F0A14B}" type="datetimeFigureOut">
              <a:rPr lang="en-CA" smtClean="0"/>
              <a:t>2018-04-20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79160A5-3F7A-4EB3-B89C-7A1405EE5A92}" type="slidenum">
              <a:rPr lang="en-CA" smtClean="0"/>
              <a:t>‹#›</a:t>
            </a:fld>
            <a:endParaRPr lang="en-CA"/>
          </a:p>
        </p:txBody>
      </p:sp>
    </p:spTree>
    <p:extLst>
      <p:ext uri="{BB962C8B-B14F-4D97-AF65-F5344CB8AC3E}">
        <p14:creationId xmlns:p14="http://schemas.microsoft.com/office/powerpoint/2010/main" val="8359114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AA30B1-016B-4BEB-B47D-7BAC85F0A14B}" type="datetimeFigureOut">
              <a:rPr lang="en-CA" smtClean="0"/>
              <a:t>2018-04-20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79160A5-3F7A-4EB3-B89C-7A1405EE5A92}" type="slidenum">
              <a:rPr lang="en-CA" smtClean="0"/>
              <a:t>‹#›</a:t>
            </a:fld>
            <a:endParaRPr lang="en-CA"/>
          </a:p>
        </p:txBody>
      </p:sp>
    </p:spTree>
    <p:extLst>
      <p:ext uri="{BB962C8B-B14F-4D97-AF65-F5344CB8AC3E}">
        <p14:creationId xmlns:p14="http://schemas.microsoft.com/office/powerpoint/2010/main" val="27248267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AA30B1-016B-4BEB-B47D-7BAC85F0A14B}" type="datetimeFigureOut">
              <a:rPr lang="en-CA" smtClean="0"/>
              <a:t>2018-04-20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79160A5-3F7A-4EB3-B89C-7A1405EE5A92}" type="slidenum">
              <a:rPr lang="en-CA" smtClean="0"/>
              <a:t>‹#›</a:t>
            </a:fld>
            <a:endParaRPr lang="en-CA"/>
          </a:p>
        </p:txBody>
      </p:sp>
    </p:spTree>
    <p:extLst>
      <p:ext uri="{BB962C8B-B14F-4D97-AF65-F5344CB8AC3E}">
        <p14:creationId xmlns:p14="http://schemas.microsoft.com/office/powerpoint/2010/main" val="591799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5236073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4341990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673331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9111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48388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1527551"/>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2.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p:cNvGrpSpPr/>
          <p:nvPr userDrawn="1"/>
        </p:nvGrpSpPr>
        <p:grpSpPr>
          <a:xfrm>
            <a:off x="12370906" y="-217"/>
            <a:ext cx="935477" cy="5654620"/>
            <a:chOff x="12618967" y="-221"/>
            <a:chExt cx="954235" cy="5767188"/>
          </a:xfrm>
        </p:grpSpPr>
        <p:grpSp>
          <p:nvGrpSpPr>
            <p:cNvPr id="26" name="Group 25"/>
            <p:cNvGrpSpPr/>
            <p:nvPr userDrawn="1"/>
          </p:nvGrpSpPr>
          <p:grpSpPr>
            <a:xfrm rot="5400000">
              <a:off x="11584220" y="1040742"/>
              <a:ext cx="2698730" cy="629236"/>
              <a:chOff x="1584344" y="4543426"/>
              <a:chExt cx="2698730"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err="1">
                    <a:gradFill>
                      <a:gsLst>
                        <a:gs pos="0">
                          <a:srgbClr val="FFFFFF"/>
                        </a:gs>
                        <a:gs pos="100000">
                          <a:srgbClr val="FFFFFF"/>
                        </a:gs>
                      </a:gsLst>
                      <a:lin ang="5400000" scaled="0"/>
                    </a:gradFill>
                    <a:latin typeface="+mn-lt"/>
                    <a:ea typeface="Segoe UI" pitchFamily="34" charset="0"/>
                    <a:cs typeface="Segoe UI" pitchFamily="34" charset="0"/>
                  </a:rPr>
                  <a:t>Oragen</a:t>
                </a:r>
                <a:endPar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endParaRPr>
              </a:p>
              <a:p>
                <a:pPr algn="l" defTabSz="914102" fontAlgn="base">
                  <a:lnSpc>
                    <a:spcPct val="100000"/>
                  </a:lnSpc>
                  <a:spcBef>
                    <a:spcPct val="0"/>
                  </a:spcBef>
                  <a:spcAft>
                    <a:spcPct val="0"/>
                  </a:spcAft>
                </a:pPr>
                <a:r>
                  <a:rPr lang="en-US" sz="490" dirty="0">
                    <a:gradFill>
                      <a:gsLst>
                        <a:gs pos="0">
                          <a:srgbClr val="FFFFFF"/>
                        </a:gs>
                        <a:gs pos="100000">
                          <a:srgbClr val="FFFFFF"/>
                        </a:gs>
                      </a:gsLst>
                      <a:lin ang="5400000" scaled="0"/>
                    </a:gradFill>
                    <a:ea typeface="Segoe UI" pitchFamily="34" charset="0"/>
                    <a:cs typeface="Segoe UI" pitchFamily="34" charset="0"/>
                  </a:rPr>
                  <a:t>R:</a:t>
                </a:r>
                <a:r>
                  <a:rPr lang="en-US" sz="49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49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marL="0" algn="l" defTabSz="914102" rtl="0" eaLnBrk="1" fontAlgn="base" latinLnBrk="0" hangingPunct="1">
                  <a:lnSpc>
                    <a:spcPct val="100000"/>
                  </a:lnSpc>
                  <a:spcBef>
                    <a:spcPct val="0"/>
                  </a:spcBef>
                  <a:spcAft>
                    <a:spcPct val="0"/>
                  </a:spcAft>
                </a:pPr>
                <a:r>
                  <a:rPr lang="en-US" sz="490" kern="1200" dirty="0">
                    <a:gradFill>
                      <a:gsLst>
                        <a:gs pos="2092">
                          <a:srgbClr val="F8F8F8"/>
                        </a:gs>
                        <a:gs pos="10042">
                          <a:srgbClr val="F8F8F8"/>
                        </a:gs>
                      </a:gsLst>
                      <a:lin ang="5400000" scaled="0"/>
                    </a:gradFill>
                    <a:latin typeface="+mn-lt"/>
                    <a:ea typeface="Segoe UI" pitchFamily="34" charset="0"/>
                    <a:cs typeface="Segoe UI" pitchFamily="34" charset="0"/>
                  </a:rPr>
                  <a:t>R:0 G:120 B:215</a:t>
                </a:r>
              </a:p>
            </p:txBody>
          </p:sp>
          <p:sp>
            <p:nvSpPr>
              <p:cNvPr id="42" name="Rectangle 41"/>
              <p:cNvSpPr/>
              <p:nvPr userDrawn="1"/>
            </p:nvSpPr>
            <p:spPr bwMode="auto">
              <a:xfrm>
                <a:off x="3413144"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marL="0" algn="l" defTabSz="914102" rtl="0" eaLnBrk="1" fontAlgn="base" latinLnBrk="0" hangingPunct="1">
                  <a:lnSpc>
                    <a:spcPct val="100000"/>
                  </a:lnSpc>
                  <a:spcBef>
                    <a:spcPct val="0"/>
                  </a:spcBef>
                  <a:spcAft>
                    <a:spcPct val="0"/>
                  </a:spcAft>
                </a:pPr>
                <a:r>
                  <a:rPr lang="en-US" sz="490" kern="1200" dirty="0">
                    <a:gradFill>
                      <a:gsLst>
                        <a:gs pos="2092">
                          <a:srgbClr val="F8F8F8"/>
                        </a:gs>
                        <a:gs pos="10042">
                          <a:srgbClr val="F8F8F8"/>
                        </a:gs>
                      </a:gsLst>
                      <a:lin ang="5400000" scaled="0"/>
                    </a:gradFill>
                    <a:latin typeface="+mn-lt"/>
                    <a:ea typeface="Segoe UI" pitchFamily="34" charset="0"/>
                    <a:cs typeface="Segoe UI" pitchFamily="34" charset="0"/>
                  </a:rPr>
                  <a:t>R:80 G:80 B:80</a:t>
                </a: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37168">
                          <a:srgbClr val="292929"/>
                        </a:gs>
                        <a:gs pos="72000">
                          <a:srgbClr val="292929"/>
                        </a:gs>
                      </a:gsLst>
                      <a:lin ang="5400000" scaled="0"/>
                    </a:gra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dirty="0">
                    <a:gradFill>
                      <a:gsLst>
                        <a:gs pos="37168">
                          <a:srgbClr val="292929"/>
                        </a:gs>
                        <a:gs pos="72000">
                          <a:srgbClr val="292929"/>
                        </a:gs>
                      </a:gsLst>
                      <a:lin ang="5400000" scaled="0"/>
                    </a:gradFill>
                    <a:latin typeface="+mn-lt"/>
                    <a:ea typeface="Segoe UI" pitchFamily="34" charset="0"/>
                    <a:cs typeface="Segoe UI" pitchFamily="34" charset="0"/>
                  </a:rPr>
                  <a:t>R:255 G:185 B:0</a:t>
                </a: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Orange</a:t>
                </a:r>
              </a:p>
              <a:p>
                <a:pPr marL="0" algn="l" defTabSz="914102" rtl="0" eaLnBrk="1" fontAlgn="base" latinLnBrk="0" hangingPunct="1">
                  <a:lnSpc>
                    <a:spcPct val="100000"/>
                  </a:lnSpc>
                  <a:spcBef>
                    <a:spcPct val="0"/>
                  </a:spcBef>
                  <a:spcAft>
                    <a:spcPct val="0"/>
                  </a:spcAft>
                </a:pPr>
                <a:r>
                  <a:rPr lang="en-US" sz="490" kern="1200" dirty="0">
                    <a:gradFill>
                      <a:gsLst>
                        <a:gs pos="37168">
                          <a:srgbClr val="292929"/>
                        </a:gs>
                        <a:gs pos="72000">
                          <a:srgbClr val="292929"/>
                        </a:gs>
                      </a:gsLst>
                      <a:lin ang="5400000" scaled="0"/>
                    </a:gradFill>
                    <a:latin typeface="+mn-lt"/>
                    <a:ea typeface="Segoe UI" pitchFamily="34" charset="0"/>
                    <a:cs typeface="Segoe UI" pitchFamily="34" charset="0"/>
                  </a:rPr>
                  <a:t>R:255 G:140 B:0</a:t>
                </a: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dirty="0">
                    <a:gradFill>
                      <a:gsLst>
                        <a:gs pos="37168">
                          <a:srgbClr val="292929"/>
                        </a:gs>
                        <a:gs pos="72000">
                          <a:srgbClr val="292929"/>
                        </a:gs>
                      </a:gsLst>
                      <a:lin ang="5400000" scaled="0"/>
                    </a:gradFill>
                    <a:ea typeface="Segoe UI" pitchFamily="34" charset="0"/>
                    <a:cs typeface="Segoe UI" pitchFamily="34" charset="0"/>
                  </a:rPr>
                  <a:t>R:</a:t>
                </a:r>
                <a:r>
                  <a:rPr lang="en-US" sz="490" baseline="0" dirty="0">
                    <a:gradFill>
                      <a:gsLst>
                        <a:gs pos="37168">
                          <a:srgbClr val="292929"/>
                        </a:gs>
                        <a:gs pos="72000">
                          <a:srgbClr val="292929"/>
                        </a:gs>
                      </a:gsLst>
                      <a:lin ang="5400000" scaled="0"/>
                    </a:gradFill>
                    <a:ea typeface="Segoe UI" pitchFamily="34" charset="0"/>
                    <a:cs typeface="Segoe UI" pitchFamily="34" charset="0"/>
                  </a:rPr>
                  <a:t>210 G:210 B:210</a:t>
                </a:r>
                <a:endParaRPr lang="en-US" sz="490" dirty="0">
                  <a:gradFill>
                    <a:gsLst>
                      <a:gs pos="37168">
                        <a:srgbClr val="292929"/>
                      </a:gs>
                      <a:gs pos="72000">
                        <a:srgbClr val="292929"/>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marL="0" algn="l" defTabSz="914367" rtl="0" eaLnBrk="1" latinLnBrk="0" hangingPunct="1">
                <a:lnSpc>
                  <a:spcPct val="90000"/>
                </a:lnSpc>
                <a:spcAft>
                  <a:spcPts val="588"/>
                </a:spcAft>
              </a:pPr>
              <a:r>
                <a:rPr lang="en-US" sz="980" kern="1200" dirty="0">
                  <a:gradFill>
                    <a:gsLst>
                      <a:gs pos="82301">
                        <a:srgbClr val="292929"/>
                      </a:gs>
                      <a:gs pos="62000">
                        <a:srgbClr val="292929"/>
                      </a:gs>
                    </a:gsLst>
                    <a:lin ang="5400000" scaled="0"/>
                  </a:gradFill>
                  <a:latin typeface="+mn-lt"/>
                  <a:ea typeface="+mn-ea"/>
                  <a:cs typeface="+mn-cs"/>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marL="0" algn="l" defTabSz="914367" rtl="0" eaLnBrk="1" latinLnBrk="0" hangingPunct="1">
                <a:lnSpc>
                  <a:spcPct val="90000"/>
                </a:lnSpc>
                <a:spcAft>
                  <a:spcPts val="588"/>
                </a:spcAft>
              </a:pPr>
              <a:r>
                <a:rPr lang="en-US" sz="980" kern="1200" dirty="0">
                  <a:gradFill>
                    <a:gsLst>
                      <a:gs pos="82301">
                        <a:srgbClr val="292929"/>
                      </a:gs>
                      <a:gs pos="62000">
                        <a:srgbClr val="292929"/>
                      </a:gs>
                    </a:gsLst>
                    <a:lin ang="5400000" scaled="0"/>
                  </a:gradFill>
                  <a:latin typeface="+mn-lt"/>
                  <a:ea typeface="+mn-ea"/>
                  <a:cs typeface="+mn-cs"/>
                </a:rPr>
                <a:t>Secondary colors (use only when necessary)</a:t>
              </a:r>
            </a:p>
          </p:txBody>
        </p:sp>
        <p:sp>
          <p:nvSpPr>
            <p:cNvPr id="22" name="Rectangle 21"/>
            <p:cNvSpPr/>
            <p:nvPr userDrawn="1"/>
          </p:nvSpPr>
          <p:spPr bwMode="auto">
            <a:xfrm rot="5400000">
              <a:off x="12328888" y="5187119"/>
              <a:ext cx="869930" cy="28976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Red</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168 G:0 B:0</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23" name="Rectangle 22"/>
            <p:cNvSpPr/>
            <p:nvPr userDrawn="1"/>
          </p:nvSpPr>
          <p:spPr bwMode="auto">
            <a:xfrm rot="5400000">
              <a:off x="12328888" y="3353997"/>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Light Blue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R:16</a:t>
              </a:r>
              <a:r>
                <a:rPr lang="en-US" sz="490" baseline="0" dirty="0">
                  <a:gradFill>
                    <a:gsLst>
                      <a:gs pos="2092">
                        <a:srgbClr val="F8F8F8"/>
                      </a:gs>
                      <a:gs pos="10042">
                        <a:srgbClr val="F8F8F8"/>
                      </a:gs>
                    </a:gsLst>
                    <a:lin ang="5400000" scaled="0"/>
                  </a:gradFill>
                  <a:ea typeface="Segoe UI" pitchFamily="34" charset="0"/>
                  <a:cs typeface="Segoe UI" pitchFamily="34" charset="0"/>
                </a:rPr>
                <a:t> G:124 B:16</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24" name="Rectangle 23"/>
            <p:cNvSpPr/>
            <p:nvPr userDrawn="1"/>
          </p:nvSpPr>
          <p:spPr bwMode="auto">
            <a:xfrm rot="5400000">
              <a:off x="12328888" y="4272719"/>
              <a:ext cx="869930" cy="28976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R0 G32 B80</a:t>
              </a:r>
            </a:p>
          </p:txBody>
        </p:sp>
      </p:grpSp>
    </p:spTree>
    <p:extLst>
      <p:ext uri="{BB962C8B-B14F-4D97-AF65-F5344CB8AC3E}">
        <p14:creationId xmlns:p14="http://schemas.microsoft.com/office/powerpoint/2010/main" val="188780149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4/20/2018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588771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2018 Global Day of Azure Developer Track</a:t>
            </a:r>
          </a:p>
        </p:txBody>
      </p:sp>
      <p:sp>
        <p:nvSpPr>
          <p:cNvPr id="3" name="Subtitle 2"/>
          <p:cNvSpPr>
            <a:spLocks noGrp="1"/>
          </p:cNvSpPr>
          <p:nvPr>
            <p:ph type="subTitle" idx="1"/>
          </p:nvPr>
        </p:nvSpPr>
        <p:spPr/>
        <p:txBody>
          <a:bodyPr>
            <a:normAutofit/>
          </a:bodyPr>
          <a:lstStyle/>
          <a:p>
            <a:endParaRPr lang="en-CA" dirty="0"/>
          </a:p>
        </p:txBody>
      </p:sp>
    </p:spTree>
    <p:extLst>
      <p:ext uri="{BB962C8B-B14F-4D97-AF65-F5344CB8AC3E}">
        <p14:creationId xmlns:p14="http://schemas.microsoft.com/office/powerpoint/2010/main" val="702645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BB77B-B9C7-46D8-BEF2-0138E30363FE}"/>
              </a:ext>
            </a:extLst>
          </p:cNvPr>
          <p:cNvSpPr>
            <a:spLocks noGrp="1"/>
          </p:cNvSpPr>
          <p:nvPr>
            <p:ph type="title"/>
          </p:nvPr>
        </p:nvSpPr>
        <p:spPr/>
        <p:txBody>
          <a:bodyPr/>
          <a:lstStyle/>
          <a:p>
            <a:r>
              <a:rPr lang="en-CA" dirty="0"/>
              <a:t>Azure IoT Hub</a:t>
            </a:r>
          </a:p>
        </p:txBody>
      </p:sp>
      <p:pic>
        <p:nvPicPr>
          <p:cNvPr id="5" name="Content Placeholder 4">
            <a:extLst>
              <a:ext uri="{FF2B5EF4-FFF2-40B4-BE49-F238E27FC236}">
                <a16:creationId xmlns:a16="http://schemas.microsoft.com/office/drawing/2014/main" id="{99C19ADB-3144-492B-85C5-9F3D9C8C48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7304" y="1846263"/>
            <a:ext cx="7837393" cy="4441743"/>
          </a:xfrm>
        </p:spPr>
      </p:pic>
    </p:spTree>
    <p:extLst>
      <p:ext uri="{BB962C8B-B14F-4D97-AF65-F5344CB8AC3E}">
        <p14:creationId xmlns:p14="http://schemas.microsoft.com/office/powerpoint/2010/main" val="3204572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BB77B-B9C7-46D8-BEF2-0138E30363FE}"/>
              </a:ext>
            </a:extLst>
          </p:cNvPr>
          <p:cNvSpPr>
            <a:spLocks noGrp="1"/>
          </p:cNvSpPr>
          <p:nvPr>
            <p:ph type="title"/>
          </p:nvPr>
        </p:nvSpPr>
        <p:spPr/>
        <p:txBody>
          <a:bodyPr/>
          <a:lstStyle/>
          <a:p>
            <a:r>
              <a:rPr lang="en-CA" dirty="0"/>
              <a:t>Azure IoT Hub</a:t>
            </a:r>
          </a:p>
        </p:txBody>
      </p:sp>
      <p:sp>
        <p:nvSpPr>
          <p:cNvPr id="3" name="Content Placeholder 2">
            <a:extLst>
              <a:ext uri="{FF2B5EF4-FFF2-40B4-BE49-F238E27FC236}">
                <a16:creationId xmlns:a16="http://schemas.microsoft.com/office/drawing/2014/main" id="{452E458F-92D2-4254-A6B3-1F8C1D65E01F}"/>
              </a:ext>
            </a:extLst>
          </p:cNvPr>
          <p:cNvSpPr>
            <a:spLocks noGrp="1"/>
          </p:cNvSpPr>
          <p:nvPr>
            <p:ph idx="1"/>
          </p:nvPr>
        </p:nvSpPr>
        <p:spPr/>
        <p:txBody>
          <a:bodyPr>
            <a:normAutofit fontScale="85000" lnSpcReduction="20000"/>
          </a:bodyPr>
          <a:lstStyle/>
          <a:p>
            <a:r>
              <a:rPr lang="en-CA" dirty="0"/>
              <a:t>An extensive set of device libraries. </a:t>
            </a:r>
          </a:p>
          <a:p>
            <a:pPr lvl="1"/>
            <a:r>
              <a:rPr lang="en-CA" sz="1900" dirty="0"/>
              <a:t>Azure IoT device SDKs are available and supported for various languages and platforms</a:t>
            </a:r>
          </a:p>
          <a:p>
            <a:r>
              <a:rPr lang="en-CA" dirty="0"/>
              <a:t>IoT protocols and extensibility. </a:t>
            </a:r>
          </a:p>
          <a:p>
            <a:pPr lvl="1"/>
            <a:r>
              <a:rPr lang="en-CA" sz="1900" dirty="0"/>
              <a:t>Creating a field gateway with Azure IoT Edge that converts your custom protocol to a protocol understood by IoT Hub.</a:t>
            </a:r>
          </a:p>
          <a:p>
            <a:pPr lvl="1"/>
            <a:r>
              <a:rPr lang="en-CA" sz="1900" dirty="0"/>
              <a:t>Customizing the Azure IoT protocol gateway, an open-source component that runs in the cloud.</a:t>
            </a:r>
          </a:p>
          <a:p>
            <a:r>
              <a:rPr lang="en-CA" dirty="0"/>
              <a:t>Scale. </a:t>
            </a:r>
          </a:p>
          <a:p>
            <a:pPr lvl="1"/>
            <a:r>
              <a:rPr lang="en-CA" sz="1900" dirty="0"/>
              <a:t>Millions of simultaneously connected devices and millions of events per second.</a:t>
            </a:r>
          </a:p>
          <a:p>
            <a:r>
              <a:rPr lang="en-CA" dirty="0"/>
              <a:t>Device provisioning. The </a:t>
            </a:r>
          </a:p>
          <a:p>
            <a:pPr lvl="1"/>
            <a:r>
              <a:rPr lang="en-CA" sz="1900" dirty="0"/>
              <a:t>IoT Hub Device Provisioning Service is a helper service for IoT Hub that enables zero-touch, just-in-time device provisioning to the right IoT hub without requiring human intervention</a:t>
            </a:r>
          </a:p>
          <a:p>
            <a:r>
              <a:rPr lang="en-CA" dirty="0"/>
              <a:t>Device twins</a:t>
            </a:r>
          </a:p>
          <a:p>
            <a:pPr lvl="1"/>
            <a:r>
              <a:rPr lang="en-CA" sz="1900" dirty="0"/>
              <a:t>Store, synchronize, and query device metadata and state information. </a:t>
            </a:r>
          </a:p>
          <a:p>
            <a:pPr lvl="1"/>
            <a:r>
              <a:rPr lang="en-CA" sz="1900" dirty="0"/>
              <a:t>IoT Hub maintains a device twin for each device that you connect to IoT Hub.</a:t>
            </a:r>
          </a:p>
          <a:p>
            <a:endParaRPr lang="en-CA" dirty="0"/>
          </a:p>
        </p:txBody>
      </p:sp>
    </p:spTree>
    <p:extLst>
      <p:ext uri="{BB962C8B-B14F-4D97-AF65-F5344CB8AC3E}">
        <p14:creationId xmlns:p14="http://schemas.microsoft.com/office/powerpoint/2010/main" val="1634686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BB77B-B9C7-46D8-BEF2-0138E30363FE}"/>
              </a:ext>
            </a:extLst>
          </p:cNvPr>
          <p:cNvSpPr>
            <a:spLocks noGrp="1"/>
          </p:cNvSpPr>
          <p:nvPr>
            <p:ph type="title"/>
          </p:nvPr>
        </p:nvSpPr>
        <p:spPr/>
        <p:txBody>
          <a:bodyPr/>
          <a:lstStyle/>
          <a:p>
            <a:r>
              <a:rPr lang="en-CA"/>
              <a:t>Azure IoT Hub - Twinning</a:t>
            </a:r>
            <a:endParaRPr lang="en-CA" dirty="0"/>
          </a:p>
        </p:txBody>
      </p:sp>
      <p:sp>
        <p:nvSpPr>
          <p:cNvPr id="3" name="Content Placeholder 2">
            <a:extLst>
              <a:ext uri="{FF2B5EF4-FFF2-40B4-BE49-F238E27FC236}">
                <a16:creationId xmlns:a16="http://schemas.microsoft.com/office/drawing/2014/main" id="{452E458F-92D2-4254-A6B3-1F8C1D65E01F}"/>
              </a:ext>
            </a:extLst>
          </p:cNvPr>
          <p:cNvSpPr>
            <a:spLocks noGrp="1"/>
          </p:cNvSpPr>
          <p:nvPr>
            <p:ph idx="1"/>
          </p:nvPr>
        </p:nvSpPr>
        <p:spPr/>
        <p:txBody>
          <a:bodyPr/>
          <a:lstStyle/>
          <a:p>
            <a:r>
              <a:rPr lang="en-CA"/>
              <a:t>Device twins are JSON documents that store device state information including metadata, configurations, and conditions. Azure IoT Hub maintains a device twin for each device that you connect to IoT Hub.</a:t>
            </a:r>
            <a:endParaRPr lang="en-CA" dirty="0"/>
          </a:p>
        </p:txBody>
      </p:sp>
      <p:pic>
        <p:nvPicPr>
          <p:cNvPr id="5" name="Picture 4">
            <a:extLst>
              <a:ext uri="{FF2B5EF4-FFF2-40B4-BE49-F238E27FC236}">
                <a16:creationId xmlns:a16="http://schemas.microsoft.com/office/drawing/2014/main" id="{CA25CE73-9D6D-418E-B24E-77204D5194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6281" y="2540957"/>
            <a:ext cx="7358393" cy="3754668"/>
          </a:xfrm>
          <a:prstGeom prst="rect">
            <a:avLst/>
          </a:prstGeom>
        </p:spPr>
      </p:pic>
    </p:spTree>
    <p:extLst>
      <p:ext uri="{BB962C8B-B14F-4D97-AF65-F5344CB8AC3E}">
        <p14:creationId xmlns:p14="http://schemas.microsoft.com/office/powerpoint/2010/main" val="1158669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6BA97-F44A-4CDF-AEAA-1C11968C1D7F}"/>
              </a:ext>
            </a:extLst>
          </p:cNvPr>
          <p:cNvSpPr>
            <a:spLocks noGrp="1"/>
          </p:cNvSpPr>
          <p:nvPr>
            <p:ph type="title"/>
          </p:nvPr>
        </p:nvSpPr>
        <p:spPr/>
        <p:txBody>
          <a:bodyPr/>
          <a:lstStyle/>
          <a:p>
            <a:r>
              <a:rPr lang="en-CA"/>
              <a:t>Device To Cloud</a:t>
            </a:r>
            <a:endParaRPr lang="en-CA" dirty="0"/>
          </a:p>
        </p:txBody>
      </p:sp>
      <p:sp>
        <p:nvSpPr>
          <p:cNvPr id="3" name="Content Placeholder 2">
            <a:extLst>
              <a:ext uri="{FF2B5EF4-FFF2-40B4-BE49-F238E27FC236}">
                <a16:creationId xmlns:a16="http://schemas.microsoft.com/office/drawing/2014/main" id="{C3EBD020-F07F-4E19-B2B6-FCD890764A4E}"/>
              </a:ext>
            </a:extLst>
          </p:cNvPr>
          <p:cNvSpPr>
            <a:spLocks noGrp="1"/>
          </p:cNvSpPr>
          <p:nvPr>
            <p:ph idx="1"/>
          </p:nvPr>
        </p:nvSpPr>
        <p:spPr/>
        <p:txBody>
          <a:bodyPr>
            <a:normAutofit fontScale="92500" lnSpcReduction="20000"/>
          </a:bodyPr>
          <a:lstStyle/>
          <a:p>
            <a:r>
              <a:rPr lang="en-CA"/>
              <a:t>Device-to-cloud messages are durable and retained in an IoT hub's default messages/events endpoint for up to seven days.</a:t>
            </a:r>
          </a:p>
          <a:p>
            <a:r>
              <a:rPr lang="en-CA"/>
              <a:t>Device-to-cloud messages can be at most 256 KB, and can be grouped in batches to optimize sends. Batches can be at most 256 KB.</a:t>
            </a:r>
          </a:p>
          <a:p>
            <a:r>
              <a:rPr lang="en-CA"/>
              <a:t>As explained in the Control access to IoT Hub section, IoT Hub enables per-device authentication and access control.</a:t>
            </a:r>
          </a:p>
          <a:p>
            <a:r>
              <a:rPr lang="en-CA"/>
              <a:t>IoT Hub allows you to create up to 10 custom endpoints. Messages are delivered to the endpoints based on routes configured on your IoT hub. For more information, see Routing rules.</a:t>
            </a:r>
          </a:p>
          <a:p>
            <a:r>
              <a:rPr lang="en-CA"/>
              <a:t>IoT Hub enables millions of simultaneously connected devices (see Quotas and throttling).</a:t>
            </a:r>
          </a:p>
          <a:p>
            <a:pPr lvl="1"/>
            <a:r>
              <a:rPr lang="en-CA"/>
              <a:t>We are going to use the Free Hub </a:t>
            </a:r>
          </a:p>
          <a:p>
            <a:pPr lvl="2"/>
            <a:r>
              <a:rPr lang="en-CA"/>
              <a:t>higher of 100/sec or 12/sec/unit D2C Sends or Connections</a:t>
            </a:r>
          </a:p>
          <a:p>
            <a:pPr lvl="2"/>
            <a:r>
              <a:rPr lang="en-CA"/>
              <a:t>1.67/sec/unit C2D Sends</a:t>
            </a:r>
          </a:p>
          <a:p>
            <a:r>
              <a:rPr lang="en-CA"/>
              <a:t>IoT Hub does not allow arbitrary partitioning. Device-to-cloud messages are partitioned based on their originating deviceId.</a:t>
            </a:r>
            <a:endParaRPr lang="en-CA" dirty="0"/>
          </a:p>
        </p:txBody>
      </p:sp>
    </p:spTree>
    <p:extLst>
      <p:ext uri="{BB962C8B-B14F-4D97-AF65-F5344CB8AC3E}">
        <p14:creationId xmlns:p14="http://schemas.microsoft.com/office/powerpoint/2010/main" val="2241005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24535-DEDF-4498-BA9F-52F3EEAA1764}"/>
              </a:ext>
            </a:extLst>
          </p:cNvPr>
          <p:cNvSpPr>
            <a:spLocks noGrp="1"/>
          </p:cNvSpPr>
          <p:nvPr>
            <p:ph type="title"/>
          </p:nvPr>
        </p:nvSpPr>
        <p:spPr/>
        <p:txBody>
          <a:bodyPr/>
          <a:lstStyle/>
          <a:p>
            <a:r>
              <a:rPr lang="en-CA" dirty="0"/>
              <a:t>Cloud To Device</a:t>
            </a:r>
          </a:p>
        </p:txBody>
      </p:sp>
      <p:sp>
        <p:nvSpPr>
          <p:cNvPr id="3" name="Content Placeholder 2">
            <a:extLst>
              <a:ext uri="{FF2B5EF4-FFF2-40B4-BE49-F238E27FC236}">
                <a16:creationId xmlns:a16="http://schemas.microsoft.com/office/drawing/2014/main" id="{1C560E05-DE3A-43B2-ADCE-5955DDDD1858}"/>
              </a:ext>
            </a:extLst>
          </p:cNvPr>
          <p:cNvSpPr>
            <a:spLocks noGrp="1"/>
          </p:cNvSpPr>
          <p:nvPr>
            <p:ph idx="1"/>
          </p:nvPr>
        </p:nvSpPr>
        <p:spPr/>
        <p:txBody>
          <a:bodyPr>
            <a:normAutofit/>
          </a:bodyPr>
          <a:lstStyle/>
          <a:p>
            <a:r>
              <a:rPr lang="en-CA" dirty="0"/>
              <a:t>To guarantee at-least-once message delivery</a:t>
            </a:r>
          </a:p>
          <a:p>
            <a:pPr lvl="1"/>
            <a:r>
              <a:rPr lang="en-CA" dirty="0"/>
              <a:t>IoT Hub persists cloud-to-device messages in per-device queues</a:t>
            </a:r>
          </a:p>
          <a:p>
            <a:pPr lvl="1"/>
            <a:r>
              <a:rPr lang="en-CA" dirty="0"/>
              <a:t>Devices must explicitly acknowledge completion for IoT Hub to remove them from the queue</a:t>
            </a:r>
          </a:p>
          <a:p>
            <a:pPr lvl="1"/>
            <a:r>
              <a:rPr lang="en-CA" dirty="0"/>
              <a:t>If you fail to notify IoT Hub, messages automatically transition from the Invisible state back to the Enqueued state after a visibility (or lock) timeout. The default value of this timeout is one minute.</a:t>
            </a:r>
          </a:p>
          <a:p>
            <a:r>
              <a:rPr lang="en-CA" dirty="0"/>
              <a:t>A device can also choose to</a:t>
            </a:r>
          </a:p>
          <a:p>
            <a:pPr lvl="1"/>
            <a:r>
              <a:rPr lang="en-CA" i="1" dirty="0"/>
              <a:t>Reject</a:t>
            </a:r>
            <a:r>
              <a:rPr lang="en-CA" dirty="0"/>
              <a:t> the message</a:t>
            </a:r>
          </a:p>
          <a:p>
            <a:pPr lvl="2"/>
            <a:r>
              <a:rPr lang="en-CA" dirty="0"/>
              <a:t>IoT Hub sets it to the Dead lettered state. </a:t>
            </a:r>
          </a:p>
          <a:p>
            <a:pPr lvl="2"/>
            <a:r>
              <a:rPr lang="en-CA" dirty="0"/>
              <a:t>Devices that connect over the MQTT protocol cannot reject cloud-to-device messages.</a:t>
            </a:r>
          </a:p>
          <a:p>
            <a:pPr lvl="1"/>
            <a:r>
              <a:rPr lang="en-CA" i="1" dirty="0"/>
              <a:t>Abandon</a:t>
            </a:r>
            <a:r>
              <a:rPr lang="en-CA" dirty="0"/>
              <a:t> the message</a:t>
            </a:r>
          </a:p>
          <a:p>
            <a:pPr lvl="2"/>
            <a:r>
              <a:rPr lang="en-CA" dirty="0"/>
              <a:t>causes IoT Hub to put the message back in the queue, with the state set to Enqueued. </a:t>
            </a:r>
          </a:p>
          <a:p>
            <a:pPr lvl="2"/>
            <a:r>
              <a:rPr lang="en-CA" dirty="0"/>
              <a:t>Devices that connect over the MQTT protocol cannot abandon cloud-to-device messages.</a:t>
            </a:r>
          </a:p>
        </p:txBody>
      </p:sp>
    </p:spTree>
    <p:extLst>
      <p:ext uri="{BB962C8B-B14F-4D97-AF65-F5344CB8AC3E}">
        <p14:creationId xmlns:p14="http://schemas.microsoft.com/office/powerpoint/2010/main" val="2543577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24535-DEDF-4498-BA9F-52F3EEAA1764}"/>
              </a:ext>
            </a:extLst>
          </p:cNvPr>
          <p:cNvSpPr>
            <a:spLocks noGrp="1"/>
          </p:cNvSpPr>
          <p:nvPr>
            <p:ph type="title"/>
          </p:nvPr>
        </p:nvSpPr>
        <p:spPr/>
        <p:txBody>
          <a:bodyPr/>
          <a:lstStyle/>
          <a:p>
            <a:r>
              <a:rPr lang="en-CA" dirty="0"/>
              <a:t>Cloud To Device</a:t>
            </a:r>
          </a:p>
        </p:txBody>
      </p:sp>
      <p:sp>
        <p:nvSpPr>
          <p:cNvPr id="3" name="Content Placeholder 2">
            <a:extLst>
              <a:ext uri="{FF2B5EF4-FFF2-40B4-BE49-F238E27FC236}">
                <a16:creationId xmlns:a16="http://schemas.microsoft.com/office/drawing/2014/main" id="{1C560E05-DE3A-43B2-ADCE-5955DDDD1858}"/>
              </a:ext>
            </a:extLst>
          </p:cNvPr>
          <p:cNvSpPr>
            <a:spLocks noGrp="1"/>
          </p:cNvSpPr>
          <p:nvPr>
            <p:ph idx="1"/>
          </p:nvPr>
        </p:nvSpPr>
        <p:spPr/>
        <p:txBody>
          <a:bodyPr>
            <a:normAutofit/>
          </a:bodyPr>
          <a:lstStyle/>
          <a:p>
            <a:r>
              <a:rPr lang="en-CA" dirty="0"/>
              <a:t>The max delivery count property on IoT Hub determines the maximum number of times a message can transition between the Enqueued and Invisible states (</a:t>
            </a:r>
            <a:r>
              <a:rPr lang="en-CA" dirty="0" err="1"/>
              <a:t>ie</a:t>
            </a:r>
            <a:r>
              <a:rPr lang="en-CA" dirty="0"/>
              <a:t> how many times it tried to send it). </a:t>
            </a:r>
          </a:p>
          <a:p>
            <a:pPr lvl="1"/>
            <a:r>
              <a:rPr lang="en-CA" dirty="0"/>
              <a:t>After that number of transitions, IoT Hub sets the state of the message to Dead lettered. </a:t>
            </a:r>
          </a:p>
          <a:p>
            <a:pPr lvl="1"/>
            <a:r>
              <a:rPr lang="en-CA" dirty="0"/>
              <a:t>Similarly, IoT Hub sets the state of a message to Dead lettered after its expiration time (see Time to live).</a:t>
            </a:r>
          </a:p>
          <a:p>
            <a:r>
              <a:rPr lang="en-CA" dirty="0"/>
              <a:t>Every cloud-to-device message has an expiration time.</a:t>
            </a:r>
          </a:p>
          <a:p>
            <a:pPr lvl="1"/>
            <a:r>
              <a:rPr lang="en-CA" dirty="0"/>
              <a:t>The </a:t>
            </a:r>
            <a:r>
              <a:rPr lang="en-CA" dirty="0" err="1"/>
              <a:t>ExpiryTimeUtc</a:t>
            </a:r>
            <a:r>
              <a:rPr lang="en-CA" dirty="0"/>
              <a:t> property in the service.</a:t>
            </a:r>
          </a:p>
          <a:p>
            <a:pPr lvl="1"/>
            <a:r>
              <a:rPr lang="en-CA" dirty="0"/>
              <a:t>IoT Hub using the default time to live specified as an IoT Hub property.</a:t>
            </a:r>
          </a:p>
        </p:txBody>
      </p:sp>
    </p:spTree>
    <p:extLst>
      <p:ext uri="{BB962C8B-B14F-4D97-AF65-F5344CB8AC3E}">
        <p14:creationId xmlns:p14="http://schemas.microsoft.com/office/powerpoint/2010/main" val="1375799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24535-DEDF-4498-BA9F-52F3EEAA1764}"/>
              </a:ext>
            </a:extLst>
          </p:cNvPr>
          <p:cNvSpPr>
            <a:spLocks noGrp="1"/>
          </p:cNvSpPr>
          <p:nvPr>
            <p:ph type="title"/>
          </p:nvPr>
        </p:nvSpPr>
        <p:spPr/>
        <p:txBody>
          <a:bodyPr/>
          <a:lstStyle/>
          <a:p>
            <a:r>
              <a:rPr lang="en-CA" dirty="0"/>
              <a:t>Cloud To Device</a:t>
            </a:r>
          </a:p>
        </p:txBody>
      </p:sp>
      <p:sp>
        <p:nvSpPr>
          <p:cNvPr id="3" name="Content Placeholder 2">
            <a:extLst>
              <a:ext uri="{FF2B5EF4-FFF2-40B4-BE49-F238E27FC236}">
                <a16:creationId xmlns:a16="http://schemas.microsoft.com/office/drawing/2014/main" id="{1C560E05-DE3A-43B2-ADCE-5955DDDD1858}"/>
              </a:ext>
            </a:extLst>
          </p:cNvPr>
          <p:cNvSpPr>
            <a:spLocks noGrp="1"/>
          </p:cNvSpPr>
          <p:nvPr>
            <p:ph idx="1"/>
          </p:nvPr>
        </p:nvSpPr>
        <p:spPr/>
        <p:txBody>
          <a:bodyPr>
            <a:normAutofit/>
          </a:bodyPr>
          <a:lstStyle/>
          <a:p>
            <a:r>
              <a:rPr lang="en-CA" dirty="0"/>
              <a:t>One Way Notification</a:t>
            </a:r>
          </a:p>
          <a:p>
            <a:pPr lvl="1"/>
            <a:r>
              <a:rPr lang="en-CA" dirty="0"/>
              <a:t>All messages show up at the same place in your app</a:t>
            </a:r>
          </a:p>
          <a:p>
            <a:pPr lvl="1"/>
            <a:r>
              <a:rPr lang="en-CA" dirty="0"/>
              <a:t>No response sent back</a:t>
            </a:r>
          </a:p>
          <a:p>
            <a:pPr lvl="1"/>
            <a:r>
              <a:rPr lang="en-CA" dirty="0"/>
              <a:t>Messages can be retained by IoT Hub for up to 48 hours</a:t>
            </a:r>
          </a:p>
          <a:p>
            <a:pPr lvl="1"/>
            <a:r>
              <a:rPr lang="en-CA" dirty="0"/>
              <a:t>Single Device only</a:t>
            </a:r>
          </a:p>
          <a:p>
            <a:pPr lvl="1"/>
            <a:r>
              <a:rPr lang="en-CA" dirty="0"/>
              <a:t>Up to 64 KB messages</a:t>
            </a:r>
          </a:p>
          <a:p>
            <a:pPr lvl="1"/>
            <a:r>
              <a:rPr lang="en-CA" dirty="0"/>
              <a:t>Low Frequency</a:t>
            </a:r>
          </a:p>
          <a:p>
            <a:pPr lvl="1"/>
            <a:r>
              <a:rPr lang="en-CA" dirty="0"/>
              <a:t>Available on all protocols but must poll when using HTTP</a:t>
            </a:r>
          </a:p>
        </p:txBody>
      </p:sp>
    </p:spTree>
    <p:extLst>
      <p:ext uri="{BB962C8B-B14F-4D97-AF65-F5344CB8AC3E}">
        <p14:creationId xmlns:p14="http://schemas.microsoft.com/office/powerpoint/2010/main" val="345126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24535-DEDF-4498-BA9F-52F3EEAA1764}"/>
              </a:ext>
            </a:extLst>
          </p:cNvPr>
          <p:cNvSpPr>
            <a:spLocks noGrp="1"/>
          </p:cNvSpPr>
          <p:nvPr>
            <p:ph type="title"/>
          </p:nvPr>
        </p:nvSpPr>
        <p:spPr/>
        <p:txBody>
          <a:bodyPr/>
          <a:lstStyle/>
          <a:p>
            <a:r>
              <a:rPr lang="en-CA" dirty="0"/>
              <a:t>Cloud To Device</a:t>
            </a:r>
          </a:p>
        </p:txBody>
      </p:sp>
      <p:sp>
        <p:nvSpPr>
          <p:cNvPr id="3" name="Content Placeholder 2">
            <a:extLst>
              <a:ext uri="{FF2B5EF4-FFF2-40B4-BE49-F238E27FC236}">
                <a16:creationId xmlns:a16="http://schemas.microsoft.com/office/drawing/2014/main" id="{1C560E05-DE3A-43B2-ADCE-5955DDDD1858}"/>
              </a:ext>
            </a:extLst>
          </p:cNvPr>
          <p:cNvSpPr>
            <a:spLocks noGrp="1"/>
          </p:cNvSpPr>
          <p:nvPr>
            <p:ph idx="1"/>
          </p:nvPr>
        </p:nvSpPr>
        <p:spPr/>
        <p:txBody>
          <a:bodyPr>
            <a:normAutofit/>
          </a:bodyPr>
          <a:lstStyle/>
          <a:p>
            <a:r>
              <a:rPr lang="en-CA" dirty="0"/>
              <a:t>Direct Method</a:t>
            </a:r>
          </a:p>
          <a:p>
            <a:pPr lvl="1"/>
            <a:r>
              <a:rPr lang="en-CA" dirty="0"/>
              <a:t>Calls to a routine in your app</a:t>
            </a:r>
          </a:p>
          <a:p>
            <a:pPr lvl="1"/>
            <a:r>
              <a:rPr lang="en-CA" dirty="0"/>
              <a:t>Two-way. The device app can respond to the method right away. The solution back end receives the outcome contextually to the request.</a:t>
            </a:r>
          </a:p>
          <a:p>
            <a:pPr lvl="1"/>
            <a:r>
              <a:rPr lang="en-CA" dirty="0"/>
              <a:t>Disconnected devices are not contacted. The solution back end is notified that the device is not connected.</a:t>
            </a:r>
          </a:p>
          <a:p>
            <a:pPr lvl="1"/>
            <a:r>
              <a:rPr lang="en-CA" dirty="0"/>
              <a:t>Single </a:t>
            </a:r>
            <a:r>
              <a:rPr lang="en-CA"/>
              <a:t>device or </a:t>
            </a:r>
            <a:r>
              <a:rPr lang="en-CA" dirty="0"/>
              <a:t>multiple devices using jobs.</a:t>
            </a:r>
          </a:p>
          <a:p>
            <a:pPr lvl="1"/>
            <a:r>
              <a:rPr lang="en-CA" dirty="0"/>
              <a:t>Up to 8 KB requests and 8 KB responses.</a:t>
            </a:r>
          </a:p>
          <a:p>
            <a:pPr lvl="1"/>
            <a:r>
              <a:rPr lang="en-CA" dirty="0"/>
              <a:t>High Frequency (depending on IoT Hub Limits)</a:t>
            </a:r>
          </a:p>
          <a:p>
            <a:pPr lvl="1"/>
            <a:r>
              <a:rPr lang="en-CA" dirty="0"/>
              <a:t>Available using MQTT or AMQP only</a:t>
            </a:r>
          </a:p>
        </p:txBody>
      </p:sp>
    </p:spTree>
    <p:extLst>
      <p:ext uri="{BB962C8B-B14F-4D97-AF65-F5344CB8AC3E}">
        <p14:creationId xmlns:p14="http://schemas.microsoft.com/office/powerpoint/2010/main" val="3952350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E0E0F-FD17-4CD6-9170-6A90FA3202AF}"/>
              </a:ext>
            </a:extLst>
          </p:cNvPr>
          <p:cNvSpPr>
            <a:spLocks noGrp="1"/>
          </p:cNvSpPr>
          <p:nvPr>
            <p:ph type="title"/>
          </p:nvPr>
        </p:nvSpPr>
        <p:spPr/>
        <p:txBody>
          <a:bodyPr/>
          <a:lstStyle/>
          <a:p>
            <a:r>
              <a:rPr lang="en-CA" dirty="0"/>
              <a:t>Let’s Build Us Some Azure</a:t>
            </a:r>
          </a:p>
        </p:txBody>
      </p:sp>
      <p:pic>
        <p:nvPicPr>
          <p:cNvPr id="6" name="Content Placeholder 5">
            <a:extLst>
              <a:ext uri="{FF2B5EF4-FFF2-40B4-BE49-F238E27FC236}">
                <a16:creationId xmlns:a16="http://schemas.microsoft.com/office/drawing/2014/main" id="{177A4E7B-7A0B-4035-A284-A5E5267E2024}"/>
              </a:ext>
            </a:extLst>
          </p:cNvPr>
          <p:cNvPicPr>
            <a:picLocks noGrp="1" noChangeAspect="1"/>
          </p:cNvPicPr>
          <p:nvPr>
            <p:ph idx="1"/>
          </p:nvPr>
        </p:nvPicPr>
        <p:blipFill>
          <a:blip r:embed="rId2"/>
          <a:stretch>
            <a:fillRect/>
          </a:stretch>
        </p:blipFill>
        <p:spPr>
          <a:xfrm>
            <a:off x="2711890" y="1846263"/>
            <a:ext cx="7405887" cy="4362840"/>
          </a:xfrm>
          <a:prstGeom prst="rect">
            <a:avLst/>
          </a:prstGeom>
        </p:spPr>
      </p:pic>
    </p:spTree>
    <p:extLst>
      <p:ext uri="{BB962C8B-B14F-4D97-AF65-F5344CB8AC3E}">
        <p14:creationId xmlns:p14="http://schemas.microsoft.com/office/powerpoint/2010/main" val="2218388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AC67C3-831B-4AB1-A259-DFB839CAFAF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054B3F04-9EAC-45C0-B3CE-0387EEA10A0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3A7B5AEB-04D5-414D-BFBC-5C5121EA1585}"/>
              </a:ext>
            </a:extLst>
          </p:cNvPr>
          <p:cNvSpPr>
            <a:spLocks noGrp="1"/>
          </p:cNvSpPr>
          <p:nvPr>
            <p:ph type="title"/>
          </p:nvPr>
        </p:nvSpPr>
        <p:spPr>
          <a:xfrm>
            <a:off x="492370" y="605896"/>
            <a:ext cx="3084844" cy="5646208"/>
          </a:xfrm>
        </p:spPr>
        <p:txBody>
          <a:bodyPr anchor="ctr">
            <a:normAutofit/>
          </a:bodyPr>
          <a:lstStyle/>
          <a:p>
            <a:r>
              <a:rPr lang="en-CA" sz="3600">
                <a:solidFill>
                  <a:srgbClr val="FFFFFF"/>
                </a:solidFill>
              </a:rPr>
              <a:t>Presented by</a:t>
            </a:r>
          </a:p>
        </p:txBody>
      </p:sp>
      <p:sp>
        <p:nvSpPr>
          <p:cNvPr id="5" name="Content Placeholder 4">
            <a:extLst>
              <a:ext uri="{FF2B5EF4-FFF2-40B4-BE49-F238E27FC236}">
                <a16:creationId xmlns:a16="http://schemas.microsoft.com/office/drawing/2014/main" id="{2892E074-2B12-4244-9652-CF1753CE2F11}"/>
              </a:ext>
            </a:extLst>
          </p:cNvPr>
          <p:cNvSpPr>
            <a:spLocks noGrp="1"/>
          </p:cNvSpPr>
          <p:nvPr>
            <p:ph idx="1"/>
          </p:nvPr>
        </p:nvSpPr>
        <p:spPr>
          <a:xfrm>
            <a:off x="4742016" y="605896"/>
            <a:ext cx="6413663" cy="5646208"/>
          </a:xfrm>
        </p:spPr>
        <p:txBody>
          <a:bodyPr anchor="ctr">
            <a:normAutofit/>
          </a:bodyPr>
          <a:lstStyle/>
          <a:p>
            <a:r>
              <a:rPr lang="en-CA" dirty="0"/>
              <a:t>Calgary </a:t>
            </a:r>
            <a:r>
              <a:rPr lang="en-CA" dirty="0" err="1"/>
              <a:t>.Net</a:t>
            </a:r>
            <a:r>
              <a:rPr lang="en-CA" dirty="0"/>
              <a:t> User Group</a:t>
            </a:r>
          </a:p>
          <a:p>
            <a:pPr lvl="1"/>
            <a:r>
              <a:rPr lang="en-CA" dirty="0"/>
              <a:t>Simon Timms (President)</a:t>
            </a:r>
          </a:p>
          <a:p>
            <a:pPr lvl="1"/>
            <a:r>
              <a:rPr lang="en-CA" dirty="0"/>
              <a:t>David Paquette (Past President)</a:t>
            </a:r>
          </a:p>
          <a:p>
            <a:pPr lvl="1"/>
            <a:r>
              <a:rPr lang="en-CA" dirty="0"/>
              <a:t>Sean Feldman (Knower of many things Azure)</a:t>
            </a:r>
          </a:p>
          <a:p>
            <a:pPr lvl="1"/>
            <a:r>
              <a:rPr lang="en-CA" dirty="0"/>
              <a:t>Blake McNeill (Token Old Guy)</a:t>
            </a:r>
          </a:p>
          <a:p>
            <a:pPr lvl="1"/>
            <a:endParaRPr lang="en-CA" dirty="0"/>
          </a:p>
          <a:p>
            <a:pPr marL="201168" lvl="1" indent="0">
              <a:buNone/>
            </a:pPr>
            <a:r>
              <a:rPr lang="en-CA" dirty="0"/>
              <a:t>Website: https://www.meetup.com/Calgary-net-User-Group</a:t>
            </a:r>
          </a:p>
          <a:p>
            <a:pPr marL="201168" lvl="1" indent="0">
              <a:buNone/>
            </a:pPr>
            <a:r>
              <a:rPr lang="en-CA" dirty="0"/>
              <a:t>Twitter: @</a:t>
            </a:r>
            <a:r>
              <a:rPr lang="en-CA" dirty="0" err="1"/>
              <a:t>DotNetCalgary</a:t>
            </a:r>
            <a:r>
              <a:rPr lang="en-CA" dirty="0"/>
              <a:t> </a:t>
            </a:r>
          </a:p>
        </p:txBody>
      </p:sp>
    </p:spTree>
    <p:extLst>
      <p:ext uri="{BB962C8B-B14F-4D97-AF65-F5344CB8AC3E}">
        <p14:creationId xmlns:p14="http://schemas.microsoft.com/office/powerpoint/2010/main" val="1548393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B71AF-80D7-4AEB-A048-FD7554C03E3B}"/>
              </a:ext>
            </a:extLst>
          </p:cNvPr>
          <p:cNvSpPr>
            <a:spLocks noGrp="1"/>
          </p:cNvSpPr>
          <p:nvPr>
            <p:ph type="title"/>
          </p:nvPr>
        </p:nvSpPr>
        <p:spPr/>
        <p:txBody>
          <a:bodyPr/>
          <a:lstStyle/>
          <a:p>
            <a:r>
              <a:rPr lang="en-CA" dirty="0"/>
              <a:t>School Bus Off Track and Tail Swing</a:t>
            </a:r>
          </a:p>
        </p:txBody>
      </p:sp>
      <p:pic>
        <p:nvPicPr>
          <p:cNvPr id="4" name="Content Placeholder 3">
            <a:extLst>
              <a:ext uri="{FF2B5EF4-FFF2-40B4-BE49-F238E27FC236}">
                <a16:creationId xmlns:a16="http://schemas.microsoft.com/office/drawing/2014/main" id="{18783349-7515-4FD4-9B6B-D74A05419513}"/>
              </a:ext>
            </a:extLst>
          </p:cNvPr>
          <p:cNvPicPr>
            <a:picLocks noGrp="1" noChangeAspect="1"/>
          </p:cNvPicPr>
          <p:nvPr>
            <p:ph idx="1"/>
          </p:nvPr>
        </p:nvPicPr>
        <p:blipFill>
          <a:blip r:embed="rId2"/>
          <a:stretch>
            <a:fillRect/>
          </a:stretch>
        </p:blipFill>
        <p:spPr>
          <a:xfrm>
            <a:off x="396637" y="2258106"/>
            <a:ext cx="5645908" cy="3347047"/>
          </a:xfrm>
          <a:prstGeom prst="rect">
            <a:avLst/>
          </a:prstGeom>
        </p:spPr>
      </p:pic>
      <p:pic>
        <p:nvPicPr>
          <p:cNvPr id="5" name="Picture 4">
            <a:extLst>
              <a:ext uri="{FF2B5EF4-FFF2-40B4-BE49-F238E27FC236}">
                <a16:creationId xmlns:a16="http://schemas.microsoft.com/office/drawing/2014/main" id="{0EF3C5EE-DC78-4E1F-9495-242401F52C89}"/>
              </a:ext>
            </a:extLst>
          </p:cNvPr>
          <p:cNvPicPr>
            <a:picLocks noChangeAspect="1"/>
          </p:cNvPicPr>
          <p:nvPr/>
        </p:nvPicPr>
        <p:blipFill>
          <a:blip r:embed="rId3"/>
          <a:stretch>
            <a:fillRect/>
          </a:stretch>
        </p:blipFill>
        <p:spPr>
          <a:xfrm>
            <a:off x="6126479" y="2234355"/>
            <a:ext cx="5775301" cy="3370798"/>
          </a:xfrm>
          <a:prstGeom prst="rect">
            <a:avLst/>
          </a:prstGeom>
        </p:spPr>
      </p:pic>
    </p:spTree>
    <p:extLst>
      <p:ext uri="{BB962C8B-B14F-4D97-AF65-F5344CB8AC3E}">
        <p14:creationId xmlns:p14="http://schemas.microsoft.com/office/powerpoint/2010/main" val="4250556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C8D2C1-DA83-420D-9635-D52CE066B5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434F74C9-6A0B-409E-AD1C-45B58BE91B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F5486A9D-1265-4B57-91E6-68E666B978B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6F2F5AEC-1540-47E7-982B-72C5265AB648}"/>
              </a:ext>
            </a:extLst>
          </p:cNvPr>
          <p:cNvPicPr>
            <a:picLocks noGrp="1" noChangeAspect="1"/>
          </p:cNvPicPr>
          <p:nvPr>
            <p:ph idx="1"/>
          </p:nvPr>
        </p:nvPicPr>
        <p:blipFill rotWithShape="1">
          <a:blip r:embed="rId3"/>
          <a:srcRect t="1088" r="-1" b="-1"/>
          <a:stretch/>
        </p:blipFill>
        <p:spPr>
          <a:xfrm>
            <a:off x="16" y="10"/>
            <a:ext cx="7556889" cy="6857990"/>
          </a:xfrm>
          <a:prstGeom prst="rect">
            <a:avLst/>
          </a:prstGeom>
        </p:spPr>
      </p:pic>
      <p:sp>
        <p:nvSpPr>
          <p:cNvPr id="15" name="Rectangle 14">
            <a:extLst>
              <a:ext uri="{FF2B5EF4-FFF2-40B4-BE49-F238E27FC236}">
                <a16:creationId xmlns:a16="http://schemas.microsoft.com/office/drawing/2014/main" id="{E9ED41B5-F9B0-4DE1-8C59-A980468A703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C482A030-873A-4216-B6A6-C3348B9CA2A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6A4D69D-6994-41AE-ACEA-DE0845284A3D}"/>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a:solidFill>
                  <a:srgbClr val="FFFFFF"/>
                </a:solidFill>
              </a:rPr>
              <a:t>Captain Obvious Moment</a:t>
            </a:r>
          </a:p>
        </p:txBody>
      </p:sp>
    </p:spTree>
    <p:extLst>
      <p:ext uri="{BB962C8B-B14F-4D97-AF65-F5344CB8AC3E}">
        <p14:creationId xmlns:p14="http://schemas.microsoft.com/office/powerpoint/2010/main" val="3081558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FF5EB-7127-4031-9217-95DDD5419FF2}"/>
              </a:ext>
            </a:extLst>
          </p:cNvPr>
          <p:cNvSpPr>
            <a:spLocks noGrp="1"/>
          </p:cNvSpPr>
          <p:nvPr>
            <p:ph type="title"/>
          </p:nvPr>
        </p:nvSpPr>
        <p:spPr/>
        <p:txBody>
          <a:bodyPr/>
          <a:lstStyle/>
          <a:p>
            <a:r>
              <a:rPr lang="en-CA"/>
              <a:t>What we are building</a:t>
            </a:r>
            <a:endParaRPr lang="en-CA" dirty="0"/>
          </a:p>
        </p:txBody>
      </p:sp>
      <p:sp>
        <p:nvSpPr>
          <p:cNvPr id="3" name="Content Placeholder 2">
            <a:extLst>
              <a:ext uri="{FF2B5EF4-FFF2-40B4-BE49-F238E27FC236}">
                <a16:creationId xmlns:a16="http://schemas.microsoft.com/office/drawing/2014/main" id="{331CFBAE-4CB0-414E-820F-C7528A8DCBD9}"/>
              </a:ext>
            </a:extLst>
          </p:cNvPr>
          <p:cNvSpPr>
            <a:spLocks noGrp="1"/>
          </p:cNvSpPr>
          <p:nvPr>
            <p:ph idx="1"/>
          </p:nvPr>
        </p:nvSpPr>
        <p:spPr/>
        <p:txBody>
          <a:bodyPr>
            <a:normAutofit fontScale="92500" lnSpcReduction="10000"/>
          </a:bodyPr>
          <a:lstStyle/>
          <a:p>
            <a:r>
              <a:rPr lang="en-CA"/>
              <a:t>A device that measures temperature and sends a reading up to Azure every 15 seconds.</a:t>
            </a:r>
          </a:p>
          <a:p>
            <a:r>
              <a:rPr lang="en-CA"/>
              <a:t>If the temperature exceeds 21 C Azure will send a message to the device turning on the LED</a:t>
            </a:r>
          </a:p>
          <a:p>
            <a:r>
              <a:rPr lang="en-CA"/>
              <a:t>If the temperature falls back below 21 C Azure will send a message to the device to turn off the LED</a:t>
            </a:r>
          </a:p>
          <a:p>
            <a:pPr lvl="1"/>
            <a:r>
              <a:rPr lang="en-CA"/>
              <a:t>IoT Device</a:t>
            </a:r>
          </a:p>
          <a:p>
            <a:pPr lvl="1"/>
            <a:r>
              <a:rPr lang="en-CA"/>
              <a:t>IoTHub</a:t>
            </a:r>
          </a:p>
          <a:p>
            <a:pPr lvl="1"/>
            <a:r>
              <a:rPr lang="en-CA"/>
              <a:t>Event Grid</a:t>
            </a:r>
          </a:p>
          <a:p>
            <a:pPr lvl="1"/>
            <a:r>
              <a:rPr lang="en-CA"/>
              <a:t>Stream Analytics</a:t>
            </a:r>
          </a:p>
          <a:p>
            <a:pPr lvl="1"/>
            <a:r>
              <a:rPr lang="en-CA"/>
              <a:t>Event Hub</a:t>
            </a:r>
          </a:p>
          <a:p>
            <a:pPr lvl="1"/>
            <a:r>
              <a:rPr lang="en-CA"/>
              <a:t>Cloud Service</a:t>
            </a:r>
          </a:p>
          <a:p>
            <a:pPr lvl="1"/>
            <a:r>
              <a:rPr lang="en-CA"/>
              <a:t>Azure Function (Serverless App)</a:t>
            </a:r>
          </a:p>
          <a:p>
            <a:pPr lvl="1"/>
            <a:r>
              <a:rPr lang="en-CA"/>
              <a:t>PowerBI</a:t>
            </a:r>
          </a:p>
          <a:p>
            <a:pPr lvl="1"/>
            <a:r>
              <a:rPr lang="en-CA"/>
              <a:t>CosmosDB</a:t>
            </a:r>
          </a:p>
          <a:p>
            <a:pPr lvl="1"/>
            <a:r>
              <a:rPr lang="en-CA"/>
              <a:t>ML (Anomaly Detection)</a:t>
            </a:r>
            <a:endParaRPr lang="en-CA" dirty="0"/>
          </a:p>
        </p:txBody>
      </p:sp>
    </p:spTree>
    <p:extLst>
      <p:ext uri="{BB962C8B-B14F-4D97-AF65-F5344CB8AC3E}">
        <p14:creationId xmlns:p14="http://schemas.microsoft.com/office/powerpoint/2010/main" val="2943752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0B500-40F8-4E2E-9603-3AB416B26A2D}"/>
              </a:ext>
            </a:extLst>
          </p:cNvPr>
          <p:cNvSpPr>
            <a:spLocks noGrp="1"/>
          </p:cNvSpPr>
          <p:nvPr>
            <p:ph type="title"/>
          </p:nvPr>
        </p:nvSpPr>
        <p:spPr>
          <a:xfrm>
            <a:off x="1097280" y="286603"/>
            <a:ext cx="10058400" cy="1450757"/>
          </a:xfrm>
        </p:spPr>
        <p:txBody>
          <a:bodyPr/>
          <a:lstStyle/>
          <a:p>
            <a:r>
              <a:rPr lang="en-CA"/>
              <a:t>What we are building (a simulated one)</a:t>
            </a:r>
            <a:endParaRPr lang="en-CA" dirty="0"/>
          </a:p>
        </p:txBody>
      </p:sp>
      <p:pic>
        <p:nvPicPr>
          <p:cNvPr id="4" name="Content Placeholder 7">
            <a:extLst>
              <a:ext uri="{FF2B5EF4-FFF2-40B4-BE49-F238E27FC236}">
                <a16:creationId xmlns:a16="http://schemas.microsoft.com/office/drawing/2014/main" id="{4CF5DED1-1787-4613-8791-75040AEF13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0735" y="1846263"/>
            <a:ext cx="5770530" cy="4022725"/>
          </a:xfrm>
        </p:spPr>
      </p:pic>
    </p:spTree>
    <p:extLst>
      <p:ext uri="{BB962C8B-B14F-4D97-AF65-F5344CB8AC3E}">
        <p14:creationId xmlns:p14="http://schemas.microsoft.com/office/powerpoint/2010/main" val="2905504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0B500-40F8-4E2E-9603-3AB416B26A2D}"/>
              </a:ext>
            </a:extLst>
          </p:cNvPr>
          <p:cNvSpPr>
            <a:spLocks noGrp="1"/>
          </p:cNvSpPr>
          <p:nvPr>
            <p:ph type="title"/>
          </p:nvPr>
        </p:nvSpPr>
        <p:spPr/>
        <p:txBody>
          <a:bodyPr/>
          <a:lstStyle/>
          <a:p>
            <a:r>
              <a:rPr lang="en-CA"/>
              <a:t>What we are building</a:t>
            </a:r>
            <a:endParaRPr lang="en-CA" dirty="0"/>
          </a:p>
        </p:txBody>
      </p:sp>
      <p:pic>
        <p:nvPicPr>
          <p:cNvPr id="4" name="Picture 3">
            <a:extLst>
              <a:ext uri="{FF2B5EF4-FFF2-40B4-BE49-F238E27FC236}">
                <a16:creationId xmlns:a16="http://schemas.microsoft.com/office/drawing/2014/main" id="{924E890C-A046-485D-8FE1-5D585ACE28AD}"/>
              </a:ext>
            </a:extLst>
          </p:cNvPr>
          <p:cNvPicPr>
            <a:picLocks noChangeAspect="1"/>
          </p:cNvPicPr>
          <p:nvPr/>
        </p:nvPicPr>
        <p:blipFill>
          <a:blip r:embed="rId2"/>
          <a:stretch>
            <a:fillRect/>
          </a:stretch>
        </p:blipFill>
        <p:spPr>
          <a:xfrm>
            <a:off x="2315172" y="1845734"/>
            <a:ext cx="7561657" cy="4454605"/>
          </a:xfrm>
          <a:prstGeom prst="rect">
            <a:avLst/>
          </a:prstGeom>
        </p:spPr>
      </p:pic>
    </p:spTree>
    <p:extLst>
      <p:ext uri="{BB962C8B-B14F-4D97-AF65-F5344CB8AC3E}">
        <p14:creationId xmlns:p14="http://schemas.microsoft.com/office/powerpoint/2010/main" val="851208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BB77B-B9C7-46D8-BEF2-0138E30363FE}"/>
              </a:ext>
            </a:extLst>
          </p:cNvPr>
          <p:cNvSpPr>
            <a:spLocks noGrp="1"/>
          </p:cNvSpPr>
          <p:nvPr>
            <p:ph type="title"/>
          </p:nvPr>
        </p:nvSpPr>
        <p:spPr/>
        <p:txBody>
          <a:bodyPr/>
          <a:lstStyle/>
          <a:p>
            <a:r>
              <a:rPr lang="en-CA"/>
              <a:t>Azure IoT Hub</a:t>
            </a:r>
            <a:endParaRPr lang="en-CA" dirty="0"/>
          </a:p>
        </p:txBody>
      </p:sp>
      <p:pic>
        <p:nvPicPr>
          <p:cNvPr id="5" name="Content Placeholder 4">
            <a:extLst>
              <a:ext uri="{FF2B5EF4-FFF2-40B4-BE49-F238E27FC236}">
                <a16:creationId xmlns:a16="http://schemas.microsoft.com/office/drawing/2014/main" id="{A4DFDA04-3960-4D9E-B848-404C05FDB16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15440" y="1835116"/>
            <a:ext cx="6222079" cy="4323548"/>
          </a:xfrm>
        </p:spPr>
      </p:pic>
    </p:spTree>
    <p:extLst>
      <p:ext uri="{BB962C8B-B14F-4D97-AF65-F5344CB8AC3E}">
        <p14:creationId xmlns:p14="http://schemas.microsoft.com/office/powerpoint/2010/main" val="1331004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BB77B-B9C7-46D8-BEF2-0138E30363FE}"/>
              </a:ext>
            </a:extLst>
          </p:cNvPr>
          <p:cNvSpPr>
            <a:spLocks noGrp="1"/>
          </p:cNvSpPr>
          <p:nvPr>
            <p:ph type="title"/>
          </p:nvPr>
        </p:nvSpPr>
        <p:spPr/>
        <p:txBody>
          <a:bodyPr/>
          <a:lstStyle/>
          <a:p>
            <a:r>
              <a:rPr lang="en-CA" dirty="0"/>
              <a:t>Azure IoT Hub</a:t>
            </a:r>
          </a:p>
        </p:txBody>
      </p:sp>
      <p:sp>
        <p:nvSpPr>
          <p:cNvPr id="3" name="Content Placeholder 2">
            <a:extLst>
              <a:ext uri="{FF2B5EF4-FFF2-40B4-BE49-F238E27FC236}">
                <a16:creationId xmlns:a16="http://schemas.microsoft.com/office/drawing/2014/main" id="{452E458F-92D2-4254-A6B3-1F8C1D65E01F}"/>
              </a:ext>
            </a:extLst>
          </p:cNvPr>
          <p:cNvSpPr>
            <a:spLocks noGrp="1"/>
          </p:cNvSpPr>
          <p:nvPr>
            <p:ph idx="1"/>
          </p:nvPr>
        </p:nvSpPr>
        <p:spPr/>
        <p:txBody>
          <a:bodyPr>
            <a:normAutofit fontScale="92500" lnSpcReduction="20000"/>
          </a:bodyPr>
          <a:lstStyle/>
          <a:p>
            <a:r>
              <a:rPr lang="en-CA" dirty="0"/>
              <a:t>Per-device authentication and secure connectivity</a:t>
            </a:r>
          </a:p>
          <a:p>
            <a:pPr lvl="1"/>
            <a:r>
              <a:rPr lang="en-CA" sz="1900" dirty="0"/>
              <a:t>Can provision each device with its own security key to enable it to connect to IoT Hub. The </a:t>
            </a:r>
          </a:p>
          <a:p>
            <a:r>
              <a:rPr lang="en-CA" dirty="0"/>
              <a:t>IoT Hub identity registry stores device identities and keys in a solution. </a:t>
            </a:r>
          </a:p>
          <a:p>
            <a:pPr lvl="1"/>
            <a:r>
              <a:rPr lang="en-CA" sz="1900" dirty="0"/>
              <a:t>Back end can add individual devices to allow or deny lists to enable complete control over device access.</a:t>
            </a:r>
          </a:p>
          <a:p>
            <a:r>
              <a:rPr lang="en-CA" dirty="0"/>
              <a:t>Route device-to-cloud messages to Azure services based on declarative rules. </a:t>
            </a:r>
          </a:p>
          <a:p>
            <a:pPr lvl="1"/>
            <a:r>
              <a:rPr lang="en-CA" sz="1900" dirty="0"/>
              <a:t>IoT Hub enables you to define message routes based on routing rules to control where your hub sends device-to-cloud messages.</a:t>
            </a:r>
          </a:p>
          <a:p>
            <a:r>
              <a:rPr lang="en-CA" dirty="0"/>
              <a:t>Integrate IoT Hub events into your business applications.</a:t>
            </a:r>
          </a:p>
          <a:p>
            <a:pPr lvl="1"/>
            <a:r>
              <a:rPr lang="en-CA" sz="1900" dirty="0"/>
              <a:t>Integrates with Azure Event Grid. Use this integration to configure other Azure services or third-party applications to listen for IoT Hub events. </a:t>
            </a:r>
          </a:p>
          <a:p>
            <a:r>
              <a:rPr lang="en-CA" dirty="0"/>
              <a:t>Monitoring of device connectivity operations. You can receive </a:t>
            </a:r>
          </a:p>
          <a:p>
            <a:pPr lvl="1"/>
            <a:r>
              <a:rPr lang="en-CA" sz="1900" dirty="0"/>
              <a:t>Detailed operation logs about device identity management operations and device connectivity events.</a:t>
            </a:r>
          </a:p>
        </p:txBody>
      </p:sp>
    </p:spTree>
    <p:extLst>
      <p:ext uri="{BB962C8B-B14F-4D97-AF65-F5344CB8AC3E}">
        <p14:creationId xmlns:p14="http://schemas.microsoft.com/office/powerpoint/2010/main" val="2078282993"/>
      </p:ext>
    </p:extLst>
  </p:cSld>
  <p:clrMapOvr>
    <a:masterClrMapping/>
  </p:clrMapOvr>
</p:sld>
</file>

<file path=ppt/theme/theme1.xml><?xml version="1.0" encoding="utf-8"?>
<a:theme xmlns:a="http://schemas.openxmlformats.org/drawingml/2006/main" name="5-50002_Ignite_Breakout_Template">
  <a:themeElements>
    <a:clrScheme name="Ignite 2016">
      <a:dk1>
        <a:srgbClr val="505050"/>
      </a:dk1>
      <a:lt1>
        <a:srgbClr val="FFFFFF"/>
      </a:lt1>
      <a:dk2>
        <a:srgbClr val="D83B01"/>
      </a:dk2>
      <a:lt2>
        <a:srgbClr val="F8F8F8"/>
      </a:lt2>
      <a:accent1>
        <a:srgbClr val="D83B01"/>
      </a:accent1>
      <a:accent2>
        <a:srgbClr val="0078D7"/>
      </a:accent2>
      <a:accent3>
        <a:srgbClr val="505050"/>
      </a:accent3>
      <a:accent4>
        <a:srgbClr val="D2D2D2"/>
      </a:accent4>
      <a:accent5>
        <a:srgbClr val="FFB900"/>
      </a:accent5>
      <a:accent6>
        <a:srgbClr val="FF8C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6_16x9_Template.potx" id="{61D5EBA6-A23E-492C-8A07-E4BCB14E768B}" vid="{2C5385DD-25CC-4B4A-8E83-9D91F0EF820F}"/>
    </a:ext>
  </a:ext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21879</TotalTime>
  <Words>1363</Words>
  <Application>Microsoft Office PowerPoint</Application>
  <PresentationFormat>Widescreen</PresentationFormat>
  <Paragraphs>123</Paragraphs>
  <Slides>18</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Arial</vt:lpstr>
      <vt:lpstr>Calibri</vt:lpstr>
      <vt:lpstr>Calibri Light</vt:lpstr>
      <vt:lpstr>Consolas</vt:lpstr>
      <vt:lpstr>Segoe UI</vt:lpstr>
      <vt:lpstr>Segoe UI Light</vt:lpstr>
      <vt:lpstr>Wingdings</vt:lpstr>
      <vt:lpstr>5-50002_Ignite_Breakout_Template</vt:lpstr>
      <vt:lpstr>Retrospect</vt:lpstr>
      <vt:lpstr>2018 Global Day of Azure Developer Track</vt:lpstr>
      <vt:lpstr>Presented by</vt:lpstr>
      <vt:lpstr>School Bus Off Track and Tail Swing</vt:lpstr>
      <vt:lpstr>Captain Obvious Moment</vt:lpstr>
      <vt:lpstr>What we are building</vt:lpstr>
      <vt:lpstr>What we are building (a simulated one)</vt:lpstr>
      <vt:lpstr>What we are building</vt:lpstr>
      <vt:lpstr>Azure IoT Hub</vt:lpstr>
      <vt:lpstr>Azure IoT Hub</vt:lpstr>
      <vt:lpstr>Azure IoT Hub</vt:lpstr>
      <vt:lpstr>Azure IoT Hub</vt:lpstr>
      <vt:lpstr>Azure IoT Hub - Twinning</vt:lpstr>
      <vt:lpstr>Device To Cloud</vt:lpstr>
      <vt:lpstr>Cloud To Device</vt:lpstr>
      <vt:lpstr>Cloud To Device</vt:lpstr>
      <vt:lpstr>Cloud To Device</vt:lpstr>
      <vt:lpstr>Cloud To Device</vt:lpstr>
      <vt:lpstr>Let’s Build Us Some Azure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Blake McNeill</dc:creator>
  <cp:lastModifiedBy>Blake McNeill</cp:lastModifiedBy>
  <cp:revision>184</cp:revision>
  <dcterms:created xsi:type="dcterms:W3CDTF">2017-09-25T04:36:40Z</dcterms:created>
  <dcterms:modified xsi:type="dcterms:W3CDTF">2018-04-21T02:58:43Z</dcterms:modified>
</cp:coreProperties>
</file>