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8" r:id="rId3"/>
    <p:sldId id="257" r:id="rId4"/>
    <p:sldId id="260" r:id="rId5"/>
    <p:sldId id="261" r:id="rId6"/>
    <p:sldId id="259"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7" autoAdjust="0"/>
    <p:restoredTop sz="84719" autoAdjust="0"/>
  </p:normalViewPr>
  <p:slideViewPr>
    <p:cSldViewPr snapToGrid="0">
      <p:cViewPr varScale="1">
        <p:scale>
          <a:sx n="140" d="100"/>
          <a:sy n="140" d="100"/>
        </p:scale>
        <p:origin x="3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 Timms" userId="cf4a4f5798707f63" providerId="LiveId" clId="{6A92901F-8ADD-4F37-ABDC-6901A2C8414D}"/>
    <pc:docChg chg="custSel addSld modSld">
      <pc:chgData name="Simon Timms" userId="cf4a4f5798707f63" providerId="LiveId" clId="{6A92901F-8ADD-4F37-ABDC-6901A2C8414D}" dt="2018-04-21T02:34:23.084" v="441" actId="20577"/>
      <pc:docMkLst>
        <pc:docMk/>
      </pc:docMkLst>
      <pc:sldChg chg="modSp">
        <pc:chgData name="Simon Timms" userId="cf4a4f5798707f63" providerId="LiveId" clId="{6A92901F-8ADD-4F37-ABDC-6901A2C8414D}" dt="2018-04-21T01:47:13.069" v="0" actId="20577"/>
        <pc:sldMkLst>
          <pc:docMk/>
          <pc:sldMk cId="529195327" sldId="257"/>
        </pc:sldMkLst>
        <pc:spChg chg="mod">
          <ac:chgData name="Simon Timms" userId="cf4a4f5798707f63" providerId="LiveId" clId="{6A92901F-8ADD-4F37-ABDC-6901A2C8414D}" dt="2018-04-21T01:47:13.069" v="0" actId="20577"/>
          <ac:spMkLst>
            <pc:docMk/>
            <pc:sldMk cId="529195327" sldId="257"/>
            <ac:spMk id="3" creationId="{E4349653-ECFF-4CA0-9185-54F8295CCCC0}"/>
          </ac:spMkLst>
        </pc:spChg>
      </pc:sldChg>
      <pc:sldChg chg="addSp delSp modSp add modNotesTx">
        <pc:chgData name="Simon Timms" userId="cf4a4f5798707f63" providerId="LiveId" clId="{6A92901F-8ADD-4F37-ABDC-6901A2C8414D}" dt="2018-04-21T02:31:14.799" v="57" actId="1076"/>
        <pc:sldMkLst>
          <pc:docMk/>
          <pc:sldMk cId="2598484360" sldId="262"/>
        </pc:sldMkLst>
        <pc:spChg chg="mod">
          <ac:chgData name="Simon Timms" userId="cf4a4f5798707f63" providerId="LiveId" clId="{6A92901F-8ADD-4F37-ABDC-6901A2C8414D}" dt="2018-04-21T02:29:37.589" v="27" actId="20577"/>
          <ac:spMkLst>
            <pc:docMk/>
            <pc:sldMk cId="2598484360" sldId="262"/>
            <ac:spMk id="2" creationId="{5B752348-6765-431C-8E5F-7E9ABADFFE4E}"/>
          </ac:spMkLst>
        </pc:spChg>
        <pc:spChg chg="mod">
          <ac:chgData name="Simon Timms" userId="cf4a4f5798707f63" providerId="LiveId" clId="{6A92901F-8ADD-4F37-ABDC-6901A2C8414D}" dt="2018-04-21T02:29:30.883" v="2" actId="1076"/>
          <ac:spMkLst>
            <pc:docMk/>
            <pc:sldMk cId="2598484360" sldId="262"/>
            <ac:spMk id="3" creationId="{F82A50F5-A7AA-4ED5-B2CD-F81CE6627489}"/>
          </ac:spMkLst>
        </pc:spChg>
        <pc:spChg chg="add del">
          <ac:chgData name="Simon Timms" userId="cf4a4f5798707f63" providerId="LiveId" clId="{6A92901F-8ADD-4F37-ABDC-6901A2C8414D}" dt="2018-04-21T02:30:53.883" v="53" actId="478"/>
          <ac:spMkLst>
            <pc:docMk/>
            <pc:sldMk cId="2598484360" sldId="262"/>
            <ac:spMk id="4" creationId="{D2F54DB1-385A-4694-8ED6-75F8E942BBFB}"/>
          </ac:spMkLst>
        </pc:spChg>
        <pc:picChg chg="add mod">
          <ac:chgData name="Simon Timms" userId="cf4a4f5798707f63" providerId="LiveId" clId="{6A92901F-8ADD-4F37-ABDC-6901A2C8414D}" dt="2018-04-21T02:31:14.799" v="57" actId="1076"/>
          <ac:picMkLst>
            <pc:docMk/>
            <pc:sldMk cId="2598484360" sldId="262"/>
            <ac:picMk id="5" creationId="{512D03C1-0B5A-4C13-80C5-AA179A70D01A}"/>
          </ac:picMkLst>
        </pc:picChg>
      </pc:sldChg>
      <pc:sldChg chg="modSp add">
        <pc:chgData name="Simon Timms" userId="cf4a4f5798707f63" providerId="LiveId" clId="{6A92901F-8ADD-4F37-ABDC-6901A2C8414D}" dt="2018-04-21T02:34:23.084" v="441" actId="20577"/>
        <pc:sldMkLst>
          <pc:docMk/>
          <pc:sldMk cId="542115725" sldId="263"/>
        </pc:sldMkLst>
        <pc:spChg chg="mod">
          <ac:chgData name="Simon Timms" userId="cf4a4f5798707f63" providerId="LiveId" clId="{6A92901F-8ADD-4F37-ABDC-6901A2C8414D}" dt="2018-04-21T02:31:36.636" v="63" actId="20577"/>
          <ac:spMkLst>
            <pc:docMk/>
            <pc:sldMk cId="542115725" sldId="263"/>
            <ac:spMk id="2" creationId="{26C4CB16-4678-4A2D-980C-B48D765BB7AD}"/>
          </ac:spMkLst>
        </pc:spChg>
        <pc:spChg chg="mod">
          <ac:chgData name="Simon Timms" userId="cf4a4f5798707f63" providerId="LiveId" clId="{6A92901F-8ADD-4F37-ABDC-6901A2C8414D}" dt="2018-04-21T02:34:23.084" v="441" actId="20577"/>
          <ac:spMkLst>
            <pc:docMk/>
            <pc:sldMk cId="542115725" sldId="263"/>
            <ac:spMk id="3" creationId="{E5E24088-5961-4408-9EFD-A9536E1AC80A}"/>
          </ac:spMkLst>
        </pc:spChg>
      </pc:sldChg>
    </pc:docChg>
  </pc:docChgLst>
  <pc:docChgLst>
    <pc:chgData name="Simon Timms" userId="cf4a4f5798707f63" providerId="LiveId" clId="{B1A59169-92F2-4EC7-82ED-452C8FA90C80}"/>
    <pc:docChg chg="undo custSel addSld modSld">
      <pc:chgData name="Simon Timms" userId="cf4a4f5798707f63" providerId="LiveId" clId="{B1A59169-92F2-4EC7-82ED-452C8FA90C80}" dt="2018-04-26T17:21:23.973" v="696" actId="20577"/>
      <pc:docMkLst>
        <pc:docMk/>
      </pc:docMkLst>
      <pc:sldChg chg="addSp modSp modAnim modNotesTx">
        <pc:chgData name="Simon Timms" userId="cf4a4f5798707f63" providerId="LiveId" clId="{B1A59169-92F2-4EC7-82ED-452C8FA90C80}" dt="2018-04-20T03:58:33.362" v="296" actId="20577"/>
        <pc:sldMkLst>
          <pc:docMk/>
          <pc:sldMk cId="2670906614" sldId="259"/>
        </pc:sldMkLst>
        <pc:spChg chg="add">
          <ac:chgData name="Simon Timms" userId="cf4a4f5798707f63" providerId="LiveId" clId="{B1A59169-92F2-4EC7-82ED-452C8FA90C80}" dt="2018-04-19T20:27:15.707" v="14" actId="20577"/>
          <ac:spMkLst>
            <pc:docMk/>
            <pc:sldMk cId="2670906614" sldId="259"/>
            <ac:spMk id="29" creationId="{500BEA1E-10D4-44AE-A0DD-2C5C583B5E28}"/>
          </ac:spMkLst>
        </pc:spChg>
        <pc:spChg chg="add">
          <ac:chgData name="Simon Timms" userId="cf4a4f5798707f63" providerId="LiveId" clId="{B1A59169-92F2-4EC7-82ED-452C8FA90C80}" dt="2018-04-19T20:27:15.707" v="14" actId="20577"/>
          <ac:spMkLst>
            <pc:docMk/>
            <pc:sldMk cId="2670906614" sldId="259"/>
            <ac:spMk id="30" creationId="{2D4A76AE-8685-4CCB-951A-08CA0455D9E9}"/>
          </ac:spMkLst>
        </pc:spChg>
        <pc:spChg chg="add mod">
          <ac:chgData name="Simon Timms" userId="cf4a4f5798707f63" providerId="LiveId" clId="{B1A59169-92F2-4EC7-82ED-452C8FA90C80}" dt="2018-04-20T03:57:22.788" v="121" actId="207"/>
          <ac:spMkLst>
            <pc:docMk/>
            <pc:sldMk cId="2670906614" sldId="259"/>
            <ac:spMk id="31" creationId="{89E76A4B-E90B-4877-9192-46A250CF3940}"/>
          </ac:spMkLst>
        </pc:spChg>
      </pc:sldChg>
      <pc:sldChg chg="addSp modSp">
        <pc:chgData name="Simon Timms" userId="cf4a4f5798707f63" providerId="LiveId" clId="{B1A59169-92F2-4EC7-82ED-452C8FA90C80}" dt="2018-04-19T20:27:09.493" v="13" actId="207"/>
        <pc:sldMkLst>
          <pc:docMk/>
          <pc:sldMk cId="2553055285" sldId="261"/>
        </pc:sldMkLst>
        <pc:spChg chg="add mod">
          <ac:chgData name="Simon Timms" userId="cf4a4f5798707f63" providerId="LiveId" clId="{B1A59169-92F2-4EC7-82ED-452C8FA90C80}" dt="2018-04-19T20:27:09.493" v="13" actId="207"/>
          <ac:spMkLst>
            <pc:docMk/>
            <pc:sldMk cId="2553055285" sldId="261"/>
            <ac:spMk id="31" creationId="{59EB68F2-2621-4FD9-9F2E-30B9C746B1F7}"/>
          </ac:spMkLst>
        </pc:spChg>
        <pc:spChg chg="add mod">
          <ac:chgData name="Simon Timms" userId="cf4a4f5798707f63" providerId="LiveId" clId="{B1A59169-92F2-4EC7-82ED-452C8FA90C80}" dt="2018-04-19T20:27:03.497" v="12" actId="207"/>
          <ac:spMkLst>
            <pc:docMk/>
            <pc:sldMk cId="2553055285" sldId="261"/>
            <ac:spMk id="33" creationId="{A8010B61-C184-47D1-982D-7E1B89117C38}"/>
          </ac:spMkLst>
        </pc:spChg>
      </pc:sldChg>
      <pc:sldChg chg="addSp modSp add">
        <pc:chgData name="Simon Timms" userId="cf4a4f5798707f63" providerId="LiveId" clId="{B1A59169-92F2-4EC7-82ED-452C8FA90C80}" dt="2018-04-26T17:21:23.973" v="696" actId="20577"/>
        <pc:sldMkLst>
          <pc:docMk/>
          <pc:sldMk cId="4156149179" sldId="264"/>
        </pc:sldMkLst>
        <pc:spChg chg="mod">
          <ac:chgData name="Simon Timms" userId="cf4a4f5798707f63" providerId="LiveId" clId="{B1A59169-92F2-4EC7-82ED-452C8FA90C80}" dt="2018-04-26T17:14:30.044" v="302" actId="20577"/>
          <ac:spMkLst>
            <pc:docMk/>
            <pc:sldMk cId="4156149179" sldId="264"/>
            <ac:spMk id="2" creationId="{2EC2CF1B-98B3-4FB9-9130-4AE928E8F3D8}"/>
          </ac:spMkLst>
        </pc:spChg>
        <pc:spChg chg="mod">
          <ac:chgData name="Simon Timms" userId="cf4a4f5798707f63" providerId="LiveId" clId="{B1A59169-92F2-4EC7-82ED-452C8FA90C80}" dt="2018-04-26T17:21:23.973" v="696" actId="20577"/>
          <ac:spMkLst>
            <pc:docMk/>
            <pc:sldMk cId="4156149179" sldId="264"/>
            <ac:spMk id="3" creationId="{B09B291C-A5D0-4257-AE6D-35BD009661DC}"/>
          </ac:spMkLst>
        </pc:spChg>
        <pc:picChg chg="add mod">
          <ac:chgData name="Simon Timms" userId="cf4a4f5798707f63" providerId="LiveId" clId="{B1A59169-92F2-4EC7-82ED-452C8FA90C80}" dt="2018-04-26T17:20:03.693" v="498" actId="1076"/>
          <ac:picMkLst>
            <pc:docMk/>
            <pc:sldMk cId="4156149179" sldId="264"/>
            <ac:picMk id="4" creationId="{1DC74465-D771-4CC6-98FD-113F72A7970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36249D-BF9B-4D20-814C-A4729C1B8B23}" type="datetimeFigureOut">
              <a:rPr lang="en-US" smtClean="0"/>
              <a:t>4/26/2018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1BF8C9-E174-4C65-BA89-F075CD85D1F6}" type="slidenum">
              <a:rPr lang="en-US" smtClean="0"/>
              <a:t>‹#›</a:t>
            </a:fld>
            <a:endParaRPr lang="en-US"/>
          </a:p>
        </p:txBody>
      </p:sp>
    </p:spTree>
    <p:extLst>
      <p:ext uri="{BB962C8B-B14F-4D97-AF65-F5344CB8AC3E}">
        <p14:creationId xmlns:p14="http://schemas.microsoft.com/office/powerpoint/2010/main" val="3934678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here is that we’re producing some really weird values. There must be something wrong with our sensor or something else weird is going on. We’d like to try to fit our data within a sensible set of values. </a:t>
            </a:r>
          </a:p>
        </p:txBody>
      </p:sp>
      <p:sp>
        <p:nvSpPr>
          <p:cNvPr id="4" name="Slide Number Placeholder 3"/>
          <p:cNvSpPr>
            <a:spLocks noGrp="1"/>
          </p:cNvSpPr>
          <p:nvPr>
            <p:ph type="sldNum" sz="quarter" idx="10"/>
          </p:nvPr>
        </p:nvSpPr>
        <p:spPr/>
        <p:txBody>
          <a:bodyPr/>
          <a:lstStyle/>
          <a:p>
            <a:fld id="{2F1BF8C9-E174-4C65-BA89-F075CD85D1F6}" type="slidenum">
              <a:rPr lang="en-US" smtClean="0"/>
              <a:t>2</a:t>
            </a:fld>
            <a:endParaRPr lang="en-US"/>
          </a:p>
        </p:txBody>
      </p:sp>
    </p:spTree>
    <p:extLst>
      <p:ext uri="{BB962C8B-B14F-4D97-AF65-F5344CB8AC3E}">
        <p14:creationId xmlns:p14="http://schemas.microsoft.com/office/powerpoint/2010/main" val="661061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one class SVM allows you to more strongly recognize things which are normal as opposed to abnormal. Consider a factory where a piece of machinery for which we cannot simulate all the failure conditions. A SVM allows us to </a:t>
            </a:r>
          </a:p>
        </p:txBody>
      </p:sp>
      <p:sp>
        <p:nvSpPr>
          <p:cNvPr id="4" name="Slide Number Placeholder 3"/>
          <p:cNvSpPr>
            <a:spLocks noGrp="1"/>
          </p:cNvSpPr>
          <p:nvPr>
            <p:ph type="sldNum" sz="quarter" idx="10"/>
          </p:nvPr>
        </p:nvSpPr>
        <p:spPr/>
        <p:txBody>
          <a:bodyPr/>
          <a:lstStyle/>
          <a:p>
            <a:fld id="{2F1BF8C9-E174-4C65-BA89-F075CD85D1F6}" type="slidenum">
              <a:rPr lang="en-US" smtClean="0"/>
              <a:t>6</a:t>
            </a:fld>
            <a:endParaRPr lang="en-US"/>
          </a:p>
        </p:txBody>
      </p:sp>
    </p:spTree>
    <p:extLst>
      <p:ext uri="{BB962C8B-B14F-4D97-AF65-F5344CB8AC3E}">
        <p14:creationId xmlns:p14="http://schemas.microsoft.com/office/powerpoint/2010/main" val="3369936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building.</a:t>
            </a:r>
          </a:p>
        </p:txBody>
      </p:sp>
      <p:sp>
        <p:nvSpPr>
          <p:cNvPr id="4" name="Slide Number Placeholder 3"/>
          <p:cNvSpPr>
            <a:spLocks noGrp="1"/>
          </p:cNvSpPr>
          <p:nvPr>
            <p:ph type="sldNum" sz="quarter" idx="10"/>
          </p:nvPr>
        </p:nvSpPr>
        <p:spPr/>
        <p:txBody>
          <a:bodyPr/>
          <a:lstStyle/>
          <a:p>
            <a:fld id="{2F1BF8C9-E174-4C65-BA89-F075CD85D1F6}" type="slidenum">
              <a:rPr lang="en-US" smtClean="0"/>
              <a:t>7</a:t>
            </a:fld>
            <a:endParaRPr lang="en-US"/>
          </a:p>
        </p:txBody>
      </p:sp>
    </p:spTree>
    <p:extLst>
      <p:ext uri="{BB962C8B-B14F-4D97-AF65-F5344CB8AC3E}">
        <p14:creationId xmlns:p14="http://schemas.microsoft.com/office/powerpoint/2010/main" val="2568836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4/26/2018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4/26/2018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4/26/2018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4/26/2018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4/26/2018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azuremlsimpleds.azurewebsites.n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C56C6-4C0F-4C02-816D-6DFA4A5919F0}"/>
              </a:ext>
            </a:extLst>
          </p:cNvPr>
          <p:cNvSpPr>
            <a:spLocks noGrp="1"/>
          </p:cNvSpPr>
          <p:nvPr>
            <p:ph type="ctrTitle"/>
          </p:nvPr>
        </p:nvSpPr>
        <p:spPr/>
        <p:txBody>
          <a:bodyPr/>
          <a:lstStyle/>
          <a:p>
            <a:r>
              <a:rPr lang="en-US" dirty="0"/>
              <a:t>Azure ML</a:t>
            </a:r>
          </a:p>
        </p:txBody>
      </p:sp>
      <p:sp>
        <p:nvSpPr>
          <p:cNvPr id="3" name="Subtitle 2">
            <a:extLst>
              <a:ext uri="{FF2B5EF4-FFF2-40B4-BE49-F238E27FC236}">
                <a16:creationId xmlns:a16="http://schemas.microsoft.com/office/drawing/2014/main" id="{B8E5BA01-C882-4919-BD46-7F37FE93C4A4}"/>
              </a:ext>
            </a:extLst>
          </p:cNvPr>
          <p:cNvSpPr>
            <a:spLocks noGrp="1"/>
          </p:cNvSpPr>
          <p:nvPr>
            <p:ph type="subTitle" idx="1"/>
          </p:nvPr>
        </p:nvSpPr>
        <p:spPr/>
        <p:txBody>
          <a:bodyPr/>
          <a:lstStyle/>
          <a:p>
            <a:r>
              <a:rPr lang="en-US" dirty="0"/>
              <a:t>Goal: detect anomalous data</a:t>
            </a:r>
          </a:p>
        </p:txBody>
      </p:sp>
    </p:spTree>
    <p:extLst>
      <p:ext uri="{BB962C8B-B14F-4D97-AF65-F5344CB8AC3E}">
        <p14:creationId xmlns:p14="http://schemas.microsoft.com/office/powerpoint/2010/main" val="38975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5DD36-AD42-4C9C-8E69-8EC9F07EDF7F}"/>
              </a:ext>
            </a:extLst>
          </p:cNvPr>
          <p:cNvSpPr>
            <a:spLocks noGrp="1"/>
          </p:cNvSpPr>
          <p:nvPr>
            <p:ph type="title"/>
          </p:nvPr>
        </p:nvSpPr>
        <p:spPr/>
        <p:txBody>
          <a:bodyPr/>
          <a:lstStyle/>
          <a:p>
            <a:r>
              <a:rPr lang="en-US" dirty="0"/>
              <a:t>The Problem</a:t>
            </a:r>
          </a:p>
        </p:txBody>
      </p:sp>
      <p:pic>
        <p:nvPicPr>
          <p:cNvPr id="4" name="Picture 3">
            <a:extLst>
              <a:ext uri="{FF2B5EF4-FFF2-40B4-BE49-F238E27FC236}">
                <a16:creationId xmlns:a16="http://schemas.microsoft.com/office/drawing/2014/main" id="{5F544F2C-0A01-48E2-8251-ACC7255BDDF0}"/>
              </a:ext>
            </a:extLst>
          </p:cNvPr>
          <p:cNvPicPr>
            <a:picLocks noChangeAspect="1"/>
          </p:cNvPicPr>
          <p:nvPr/>
        </p:nvPicPr>
        <p:blipFill>
          <a:blip r:embed="rId3"/>
          <a:stretch>
            <a:fillRect/>
          </a:stretch>
        </p:blipFill>
        <p:spPr>
          <a:xfrm>
            <a:off x="879767" y="1863867"/>
            <a:ext cx="10616234" cy="3947227"/>
          </a:xfrm>
          <a:prstGeom prst="rect">
            <a:avLst/>
          </a:prstGeom>
        </p:spPr>
      </p:pic>
      <p:sp>
        <p:nvSpPr>
          <p:cNvPr id="5" name="Oval 4">
            <a:extLst>
              <a:ext uri="{FF2B5EF4-FFF2-40B4-BE49-F238E27FC236}">
                <a16:creationId xmlns:a16="http://schemas.microsoft.com/office/drawing/2014/main" id="{3219063A-3FEC-4F39-BB3A-9CCA6F264C7B}"/>
              </a:ext>
            </a:extLst>
          </p:cNvPr>
          <p:cNvSpPr/>
          <p:nvPr/>
        </p:nvSpPr>
        <p:spPr>
          <a:xfrm>
            <a:off x="1746386" y="4112838"/>
            <a:ext cx="368900" cy="3532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062FEEE-E72D-44DB-A8B0-07E85BFBEB93}"/>
              </a:ext>
            </a:extLst>
          </p:cNvPr>
          <p:cNvSpPr/>
          <p:nvPr/>
        </p:nvSpPr>
        <p:spPr>
          <a:xfrm>
            <a:off x="2189197" y="4771494"/>
            <a:ext cx="368900" cy="3532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6F14F87-DC2B-4DD7-9780-E0BF0F57E554}"/>
              </a:ext>
            </a:extLst>
          </p:cNvPr>
          <p:cNvSpPr/>
          <p:nvPr/>
        </p:nvSpPr>
        <p:spPr>
          <a:xfrm>
            <a:off x="2715079" y="4900997"/>
            <a:ext cx="368900" cy="3532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ADE2E86-3DF0-4B6E-972C-53349807B60A}"/>
              </a:ext>
            </a:extLst>
          </p:cNvPr>
          <p:cNvSpPr/>
          <p:nvPr/>
        </p:nvSpPr>
        <p:spPr>
          <a:xfrm>
            <a:off x="4536038" y="3837481"/>
            <a:ext cx="368900" cy="3532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25007E8-50E5-4477-AFCF-48B07CE6FAD9}"/>
              </a:ext>
            </a:extLst>
          </p:cNvPr>
          <p:cNvSpPr/>
          <p:nvPr/>
        </p:nvSpPr>
        <p:spPr>
          <a:xfrm>
            <a:off x="5368036" y="4826428"/>
            <a:ext cx="368900" cy="3532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CD516DE-BA4F-4F5E-B266-6D1FF199B6D2}"/>
              </a:ext>
            </a:extLst>
          </p:cNvPr>
          <p:cNvSpPr/>
          <p:nvPr/>
        </p:nvSpPr>
        <p:spPr>
          <a:xfrm>
            <a:off x="6054160" y="4770839"/>
            <a:ext cx="368900" cy="3532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2D0E6EF-E434-4CDB-B9E9-C281D8A56091}"/>
              </a:ext>
            </a:extLst>
          </p:cNvPr>
          <p:cNvSpPr/>
          <p:nvPr/>
        </p:nvSpPr>
        <p:spPr>
          <a:xfrm>
            <a:off x="6465568" y="4228614"/>
            <a:ext cx="368900" cy="3532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5D214C1-10D8-4A78-9C08-79CA7FB45B6F}"/>
              </a:ext>
            </a:extLst>
          </p:cNvPr>
          <p:cNvSpPr/>
          <p:nvPr/>
        </p:nvSpPr>
        <p:spPr>
          <a:xfrm>
            <a:off x="8702539" y="5040971"/>
            <a:ext cx="368900" cy="3532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148C2D7-B79D-44AF-8834-F463123A9082}"/>
              </a:ext>
            </a:extLst>
          </p:cNvPr>
          <p:cNvSpPr/>
          <p:nvPr/>
        </p:nvSpPr>
        <p:spPr>
          <a:xfrm>
            <a:off x="9353343" y="4659647"/>
            <a:ext cx="368900" cy="3532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215A493-24EB-485A-9681-737BF975B472}"/>
              </a:ext>
            </a:extLst>
          </p:cNvPr>
          <p:cNvSpPr/>
          <p:nvPr/>
        </p:nvSpPr>
        <p:spPr>
          <a:xfrm>
            <a:off x="9639838" y="4157313"/>
            <a:ext cx="368900" cy="3532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963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0AC7-9FA3-46A6-A0DB-0B9EA360C26C}"/>
              </a:ext>
            </a:extLst>
          </p:cNvPr>
          <p:cNvSpPr>
            <a:spLocks noGrp="1"/>
          </p:cNvSpPr>
          <p:nvPr>
            <p:ph type="title"/>
          </p:nvPr>
        </p:nvSpPr>
        <p:spPr/>
        <p:txBody>
          <a:bodyPr/>
          <a:lstStyle/>
          <a:p>
            <a:r>
              <a:rPr lang="en-US" dirty="0"/>
              <a:t>Can we </a:t>
            </a:r>
            <a:r>
              <a:rPr lang="en-US"/>
              <a:t>use Azure ML?</a:t>
            </a:r>
            <a:endParaRPr lang="en-US" dirty="0"/>
          </a:p>
        </p:txBody>
      </p:sp>
      <p:sp>
        <p:nvSpPr>
          <p:cNvPr id="3" name="Content Placeholder 2">
            <a:extLst>
              <a:ext uri="{FF2B5EF4-FFF2-40B4-BE49-F238E27FC236}">
                <a16:creationId xmlns:a16="http://schemas.microsoft.com/office/drawing/2014/main" id="{E4349653-ECFF-4CA0-9185-54F8295CCCC0}"/>
              </a:ext>
            </a:extLst>
          </p:cNvPr>
          <p:cNvSpPr>
            <a:spLocks noGrp="1"/>
          </p:cNvSpPr>
          <p:nvPr>
            <p:ph idx="1"/>
          </p:nvPr>
        </p:nvSpPr>
        <p:spPr/>
        <p:txBody>
          <a:bodyPr/>
          <a:lstStyle/>
          <a:p>
            <a:r>
              <a:rPr lang="en-US" dirty="0">
                <a:hlinkClick r:id="rId2"/>
              </a:rPr>
              <a:t>http://azuremlsimpleds.azurewebsites.net/</a:t>
            </a:r>
            <a:r>
              <a:rPr lang="en-US" dirty="0"/>
              <a:t> </a:t>
            </a:r>
          </a:p>
        </p:txBody>
      </p:sp>
    </p:spTree>
    <p:extLst>
      <p:ext uri="{BB962C8B-B14F-4D97-AF65-F5344CB8AC3E}">
        <p14:creationId xmlns:p14="http://schemas.microsoft.com/office/powerpoint/2010/main" val="529195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AD271-46E1-4EEC-AE4E-340F17BB923C}"/>
              </a:ext>
            </a:extLst>
          </p:cNvPr>
          <p:cNvSpPr>
            <a:spLocks noGrp="1"/>
          </p:cNvSpPr>
          <p:nvPr>
            <p:ph type="title"/>
          </p:nvPr>
        </p:nvSpPr>
        <p:spPr/>
        <p:txBody>
          <a:bodyPr/>
          <a:lstStyle/>
          <a:p>
            <a:r>
              <a:rPr lang="en-US" dirty="0"/>
              <a:t>Classical Classifiers</a:t>
            </a:r>
          </a:p>
        </p:txBody>
      </p:sp>
      <p:pic>
        <p:nvPicPr>
          <p:cNvPr id="1026" name="Picture 2" descr="Image result for mozart">
            <a:extLst>
              <a:ext uri="{FF2B5EF4-FFF2-40B4-BE49-F238E27FC236}">
                <a16:creationId xmlns:a16="http://schemas.microsoft.com/office/drawing/2014/main" id="{EEE46B1C-FF86-4752-9A1E-57B6F5A6FB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54450" y="2157413"/>
            <a:ext cx="4543425" cy="340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469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AD271-46E1-4EEC-AE4E-340F17BB923C}"/>
              </a:ext>
            </a:extLst>
          </p:cNvPr>
          <p:cNvSpPr>
            <a:spLocks noGrp="1"/>
          </p:cNvSpPr>
          <p:nvPr>
            <p:ph type="title"/>
          </p:nvPr>
        </p:nvSpPr>
        <p:spPr/>
        <p:txBody>
          <a:bodyPr/>
          <a:lstStyle/>
          <a:p>
            <a:r>
              <a:rPr lang="en-US" dirty="0"/>
              <a:t>Classical Classifiers</a:t>
            </a:r>
          </a:p>
        </p:txBody>
      </p:sp>
      <p:sp>
        <p:nvSpPr>
          <p:cNvPr id="5" name="Oval 4">
            <a:extLst>
              <a:ext uri="{FF2B5EF4-FFF2-40B4-BE49-F238E27FC236}">
                <a16:creationId xmlns:a16="http://schemas.microsoft.com/office/drawing/2014/main" id="{24CDE99C-EEBF-4B76-822E-62FFD28173B5}"/>
              </a:ext>
            </a:extLst>
          </p:cNvPr>
          <p:cNvSpPr/>
          <p:nvPr/>
        </p:nvSpPr>
        <p:spPr>
          <a:xfrm>
            <a:off x="1873306" y="2565175"/>
            <a:ext cx="238715" cy="254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654F4A1-7F9D-4E61-83F3-CF9211305229}"/>
              </a:ext>
            </a:extLst>
          </p:cNvPr>
          <p:cNvSpPr/>
          <p:nvPr/>
        </p:nvSpPr>
        <p:spPr>
          <a:xfrm>
            <a:off x="1648752" y="2328280"/>
            <a:ext cx="238715" cy="254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97D38A1-13B1-42B2-A5EE-FB3D8A8CAD6A}"/>
              </a:ext>
            </a:extLst>
          </p:cNvPr>
          <p:cNvSpPr/>
          <p:nvPr/>
        </p:nvSpPr>
        <p:spPr>
          <a:xfrm>
            <a:off x="2764779" y="2425047"/>
            <a:ext cx="238715" cy="254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BC44951-90C4-4F46-8ABB-498949B307F6}"/>
              </a:ext>
            </a:extLst>
          </p:cNvPr>
          <p:cNvSpPr/>
          <p:nvPr/>
        </p:nvSpPr>
        <p:spPr>
          <a:xfrm>
            <a:off x="2602264" y="3504525"/>
            <a:ext cx="238715" cy="254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2E106AF-CDD2-48C0-85D5-A961A8643BE9}"/>
              </a:ext>
            </a:extLst>
          </p:cNvPr>
          <p:cNvSpPr/>
          <p:nvPr/>
        </p:nvSpPr>
        <p:spPr>
          <a:xfrm>
            <a:off x="1786991" y="3429000"/>
            <a:ext cx="238715" cy="254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52EC200-859C-488C-A1EE-5D9F6B3C6F6A}"/>
              </a:ext>
            </a:extLst>
          </p:cNvPr>
          <p:cNvSpPr/>
          <p:nvPr/>
        </p:nvSpPr>
        <p:spPr>
          <a:xfrm>
            <a:off x="3169380" y="3226025"/>
            <a:ext cx="238715" cy="254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491ECB0-697A-491E-852F-A713F130D5D2}"/>
              </a:ext>
            </a:extLst>
          </p:cNvPr>
          <p:cNvSpPr/>
          <p:nvPr/>
        </p:nvSpPr>
        <p:spPr>
          <a:xfrm>
            <a:off x="2264421" y="3784374"/>
            <a:ext cx="238715" cy="254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0A64227-3190-4A96-9CFD-5791E824E9ED}"/>
              </a:ext>
            </a:extLst>
          </p:cNvPr>
          <p:cNvSpPr/>
          <p:nvPr/>
        </p:nvSpPr>
        <p:spPr>
          <a:xfrm>
            <a:off x="2940106" y="3631975"/>
            <a:ext cx="238715" cy="254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2B5842B-2777-4F88-9CE8-D7BAE8C9D8C2}"/>
              </a:ext>
            </a:extLst>
          </p:cNvPr>
          <p:cNvSpPr/>
          <p:nvPr/>
        </p:nvSpPr>
        <p:spPr>
          <a:xfrm>
            <a:off x="2536853" y="4329104"/>
            <a:ext cx="238715" cy="254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C8381C2-F600-472F-BDAD-7F875C6AD674}"/>
              </a:ext>
            </a:extLst>
          </p:cNvPr>
          <p:cNvSpPr/>
          <p:nvPr/>
        </p:nvSpPr>
        <p:spPr>
          <a:xfrm>
            <a:off x="3084414" y="4254388"/>
            <a:ext cx="238715" cy="254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BA9CBA6-7E53-48C5-90DB-292369980565}"/>
              </a:ext>
            </a:extLst>
          </p:cNvPr>
          <p:cNvSpPr/>
          <p:nvPr/>
        </p:nvSpPr>
        <p:spPr>
          <a:xfrm>
            <a:off x="3788421" y="3631974"/>
            <a:ext cx="238715" cy="254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DB4E740-EE2D-4328-8711-3DFD800690F2}"/>
              </a:ext>
            </a:extLst>
          </p:cNvPr>
          <p:cNvSpPr/>
          <p:nvPr/>
        </p:nvSpPr>
        <p:spPr>
          <a:xfrm>
            <a:off x="3379773" y="4509287"/>
            <a:ext cx="238715" cy="254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E3E2154-8632-476E-8C1C-EBBA78386FA7}"/>
              </a:ext>
            </a:extLst>
          </p:cNvPr>
          <p:cNvSpPr/>
          <p:nvPr/>
        </p:nvSpPr>
        <p:spPr>
          <a:xfrm>
            <a:off x="3925311" y="4191538"/>
            <a:ext cx="238715" cy="254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BA8BD87-0DF8-4AF0-847F-127A91A3DF35}"/>
              </a:ext>
            </a:extLst>
          </p:cNvPr>
          <p:cNvSpPr/>
          <p:nvPr/>
        </p:nvSpPr>
        <p:spPr>
          <a:xfrm>
            <a:off x="5292190" y="2455729"/>
            <a:ext cx="238715" cy="25489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7793A2F-70C0-4AE0-B130-483CCE5FE42F}"/>
              </a:ext>
            </a:extLst>
          </p:cNvPr>
          <p:cNvSpPr/>
          <p:nvPr/>
        </p:nvSpPr>
        <p:spPr>
          <a:xfrm>
            <a:off x="2701391" y="2868424"/>
            <a:ext cx="238715" cy="25489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3F02818-84B6-405D-9247-16EAD9F6C5C5}"/>
              </a:ext>
            </a:extLst>
          </p:cNvPr>
          <p:cNvSpPr/>
          <p:nvPr/>
        </p:nvSpPr>
        <p:spPr>
          <a:xfrm>
            <a:off x="4187626" y="2439747"/>
            <a:ext cx="238715" cy="25489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19DE92D-BC9D-40B8-821B-801EC5045123}"/>
              </a:ext>
            </a:extLst>
          </p:cNvPr>
          <p:cNvSpPr/>
          <p:nvPr/>
        </p:nvSpPr>
        <p:spPr>
          <a:xfrm>
            <a:off x="5452683" y="3741218"/>
            <a:ext cx="238715" cy="25489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2BC7A44-51F5-45CE-B33D-2CCC2BB5C87F}"/>
              </a:ext>
            </a:extLst>
          </p:cNvPr>
          <p:cNvSpPr/>
          <p:nvPr/>
        </p:nvSpPr>
        <p:spPr>
          <a:xfrm>
            <a:off x="4604368" y="3115433"/>
            <a:ext cx="238715" cy="25489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10C764A-D20B-487A-BB67-DD1CC14B0982}"/>
              </a:ext>
            </a:extLst>
          </p:cNvPr>
          <p:cNvSpPr/>
          <p:nvPr/>
        </p:nvSpPr>
        <p:spPr>
          <a:xfrm>
            <a:off x="5572040" y="3036536"/>
            <a:ext cx="238715" cy="25489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CCD9AFD-53ED-4FBF-A90C-8954DAD2AE79}"/>
              </a:ext>
            </a:extLst>
          </p:cNvPr>
          <p:cNvSpPr/>
          <p:nvPr/>
        </p:nvSpPr>
        <p:spPr>
          <a:xfrm>
            <a:off x="4816109" y="3607025"/>
            <a:ext cx="238715" cy="25489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20F20EB-B15B-480F-82E0-F4C8543395AB}"/>
              </a:ext>
            </a:extLst>
          </p:cNvPr>
          <p:cNvSpPr/>
          <p:nvPr/>
        </p:nvSpPr>
        <p:spPr>
          <a:xfrm>
            <a:off x="5706908" y="3546333"/>
            <a:ext cx="238715" cy="25489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CC1EF87-B6BA-466C-A66A-68CADECF9B5D}"/>
              </a:ext>
            </a:extLst>
          </p:cNvPr>
          <p:cNvSpPr/>
          <p:nvPr/>
        </p:nvSpPr>
        <p:spPr>
          <a:xfrm>
            <a:off x="5135745" y="4476783"/>
            <a:ext cx="238715" cy="25489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FDE5A7A-4F47-4227-8C21-F784E97A41EA}"/>
              </a:ext>
            </a:extLst>
          </p:cNvPr>
          <p:cNvSpPr/>
          <p:nvPr/>
        </p:nvSpPr>
        <p:spPr>
          <a:xfrm>
            <a:off x="6007122" y="2366043"/>
            <a:ext cx="238715" cy="25489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1E36F666-65AA-4EE5-81CC-946F9B0D77C2}"/>
              </a:ext>
            </a:extLst>
          </p:cNvPr>
          <p:cNvSpPr/>
          <p:nvPr/>
        </p:nvSpPr>
        <p:spPr>
          <a:xfrm>
            <a:off x="5999704" y="4126938"/>
            <a:ext cx="238715" cy="25489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BD8195A-A03E-481D-B079-49D5D2CE24D4}"/>
              </a:ext>
            </a:extLst>
          </p:cNvPr>
          <p:cNvSpPr/>
          <p:nvPr/>
        </p:nvSpPr>
        <p:spPr>
          <a:xfrm>
            <a:off x="2388036" y="2002779"/>
            <a:ext cx="2562112" cy="3121618"/>
          </a:xfrm>
          <a:custGeom>
            <a:avLst/>
            <a:gdLst>
              <a:gd name="connsiteX0" fmla="*/ 330888 w 2562112"/>
              <a:gd name="connsiteY0" fmla="*/ 0 h 3121618"/>
              <a:gd name="connsiteX1" fmla="*/ 905422 w 2562112"/>
              <a:gd name="connsiteY1" fmla="*/ 659501 h 3121618"/>
              <a:gd name="connsiteX2" fmla="*/ 7206 w 2562112"/>
              <a:gd name="connsiteY2" fmla="*/ 845617 h 3121618"/>
              <a:gd name="connsiteX3" fmla="*/ 508913 w 2562112"/>
              <a:gd name="connsiteY3" fmla="*/ 1428244 h 3121618"/>
              <a:gd name="connsiteX4" fmla="*/ 978251 w 2562112"/>
              <a:gd name="connsiteY4" fmla="*/ 780881 h 3121618"/>
              <a:gd name="connsiteX5" fmla="*/ 2438863 w 2562112"/>
              <a:gd name="connsiteY5" fmla="*/ 2933363 h 3121618"/>
              <a:gd name="connsiteX6" fmla="*/ 2382219 w 2562112"/>
              <a:gd name="connsiteY6" fmla="*/ 2872672 h 3121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2112" h="3121618">
                <a:moveTo>
                  <a:pt x="330888" y="0"/>
                </a:moveTo>
                <a:cubicBezTo>
                  <a:pt x="645128" y="259282"/>
                  <a:pt x="959369" y="518565"/>
                  <a:pt x="905422" y="659501"/>
                </a:cubicBezTo>
                <a:cubicBezTo>
                  <a:pt x="851475" y="800437"/>
                  <a:pt x="73291" y="717493"/>
                  <a:pt x="7206" y="845617"/>
                </a:cubicBezTo>
                <a:cubicBezTo>
                  <a:pt x="-58879" y="973741"/>
                  <a:pt x="347072" y="1439033"/>
                  <a:pt x="508913" y="1428244"/>
                </a:cubicBezTo>
                <a:cubicBezTo>
                  <a:pt x="670754" y="1417455"/>
                  <a:pt x="656593" y="530028"/>
                  <a:pt x="978251" y="780881"/>
                </a:cubicBezTo>
                <a:cubicBezTo>
                  <a:pt x="1299909" y="1031734"/>
                  <a:pt x="2204868" y="2584731"/>
                  <a:pt x="2438863" y="2933363"/>
                </a:cubicBezTo>
                <a:cubicBezTo>
                  <a:pt x="2672858" y="3281995"/>
                  <a:pt x="2527538" y="3077333"/>
                  <a:pt x="2382219" y="287267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9EB68F2-2621-4FD9-9F2E-30B9C746B1F7}"/>
              </a:ext>
            </a:extLst>
          </p:cNvPr>
          <p:cNvSpPr txBox="1"/>
          <p:nvPr/>
        </p:nvSpPr>
        <p:spPr>
          <a:xfrm>
            <a:off x="2314322" y="5417618"/>
            <a:ext cx="821059" cy="369332"/>
          </a:xfrm>
          <a:prstGeom prst="rect">
            <a:avLst/>
          </a:prstGeom>
          <a:noFill/>
        </p:spPr>
        <p:txBody>
          <a:bodyPr wrap="none" rtlCol="0">
            <a:spAutoFit/>
          </a:bodyPr>
          <a:lstStyle/>
          <a:p>
            <a:r>
              <a:rPr lang="en-US" dirty="0">
                <a:solidFill>
                  <a:schemeClr val="accent1"/>
                </a:solidFill>
              </a:rPr>
              <a:t>Class 1</a:t>
            </a:r>
          </a:p>
        </p:txBody>
      </p:sp>
      <p:sp>
        <p:nvSpPr>
          <p:cNvPr id="33" name="TextBox 32">
            <a:extLst>
              <a:ext uri="{FF2B5EF4-FFF2-40B4-BE49-F238E27FC236}">
                <a16:creationId xmlns:a16="http://schemas.microsoft.com/office/drawing/2014/main" id="{A8010B61-C184-47D1-982D-7E1B89117C38}"/>
              </a:ext>
            </a:extLst>
          </p:cNvPr>
          <p:cNvSpPr txBox="1"/>
          <p:nvPr/>
        </p:nvSpPr>
        <p:spPr>
          <a:xfrm>
            <a:off x="5298002" y="5417618"/>
            <a:ext cx="821059" cy="369332"/>
          </a:xfrm>
          <a:prstGeom prst="rect">
            <a:avLst/>
          </a:prstGeom>
          <a:noFill/>
        </p:spPr>
        <p:txBody>
          <a:bodyPr wrap="none" rtlCol="0">
            <a:spAutoFit/>
          </a:bodyPr>
          <a:lstStyle/>
          <a:p>
            <a:r>
              <a:rPr lang="en-US" dirty="0">
                <a:solidFill>
                  <a:schemeClr val="accent2"/>
                </a:solidFill>
              </a:rPr>
              <a:t>Class 2</a:t>
            </a:r>
          </a:p>
        </p:txBody>
      </p:sp>
    </p:spTree>
    <p:extLst>
      <p:ext uri="{BB962C8B-B14F-4D97-AF65-F5344CB8AC3E}">
        <p14:creationId xmlns:p14="http://schemas.microsoft.com/office/powerpoint/2010/main" val="255305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CB2F-DF90-4331-84ED-85C910219B46}"/>
              </a:ext>
            </a:extLst>
          </p:cNvPr>
          <p:cNvSpPr>
            <a:spLocks noGrp="1"/>
          </p:cNvSpPr>
          <p:nvPr>
            <p:ph type="title"/>
          </p:nvPr>
        </p:nvSpPr>
        <p:spPr/>
        <p:txBody>
          <a:bodyPr/>
          <a:lstStyle/>
          <a:p>
            <a:r>
              <a:rPr lang="en-US" dirty="0"/>
              <a:t>Using One-Class Support Vector Machine</a:t>
            </a:r>
          </a:p>
        </p:txBody>
      </p:sp>
      <p:sp>
        <p:nvSpPr>
          <p:cNvPr id="4" name="Oval 3">
            <a:extLst>
              <a:ext uri="{FF2B5EF4-FFF2-40B4-BE49-F238E27FC236}">
                <a16:creationId xmlns:a16="http://schemas.microsoft.com/office/drawing/2014/main" id="{1ED79684-2BDA-4101-9DEF-AD0C38255247}"/>
              </a:ext>
            </a:extLst>
          </p:cNvPr>
          <p:cNvSpPr/>
          <p:nvPr/>
        </p:nvSpPr>
        <p:spPr>
          <a:xfrm>
            <a:off x="1873306" y="2565175"/>
            <a:ext cx="238715" cy="254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D2FE5FB-BF6D-4E35-81DF-B84CD2507987}"/>
              </a:ext>
            </a:extLst>
          </p:cNvPr>
          <p:cNvSpPr/>
          <p:nvPr/>
        </p:nvSpPr>
        <p:spPr>
          <a:xfrm>
            <a:off x="1648752" y="2328280"/>
            <a:ext cx="238715" cy="254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9391344-F4DE-46CA-9FF3-7598131CAC11}"/>
              </a:ext>
            </a:extLst>
          </p:cNvPr>
          <p:cNvSpPr/>
          <p:nvPr/>
        </p:nvSpPr>
        <p:spPr>
          <a:xfrm>
            <a:off x="2764779" y="2425047"/>
            <a:ext cx="238715" cy="254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8F877D6-C6E1-44B8-B32E-21210A78826C}"/>
              </a:ext>
            </a:extLst>
          </p:cNvPr>
          <p:cNvSpPr/>
          <p:nvPr/>
        </p:nvSpPr>
        <p:spPr>
          <a:xfrm>
            <a:off x="2602264" y="3504525"/>
            <a:ext cx="238715" cy="254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C9E9AA4-D09E-4E2C-8741-57939EFE04D0}"/>
              </a:ext>
            </a:extLst>
          </p:cNvPr>
          <p:cNvSpPr/>
          <p:nvPr/>
        </p:nvSpPr>
        <p:spPr>
          <a:xfrm>
            <a:off x="1786991" y="3429000"/>
            <a:ext cx="238715" cy="254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886E4DC-DB47-452E-8CF3-95AE952FD5C4}"/>
              </a:ext>
            </a:extLst>
          </p:cNvPr>
          <p:cNvSpPr/>
          <p:nvPr/>
        </p:nvSpPr>
        <p:spPr>
          <a:xfrm>
            <a:off x="3169380" y="3226025"/>
            <a:ext cx="238715" cy="254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248E84D-4AD9-40E4-98F4-00F66F59A22C}"/>
              </a:ext>
            </a:extLst>
          </p:cNvPr>
          <p:cNvSpPr/>
          <p:nvPr/>
        </p:nvSpPr>
        <p:spPr>
          <a:xfrm>
            <a:off x="2264421" y="3784374"/>
            <a:ext cx="238715" cy="254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DB2696A-3AD7-49B4-8597-12D7DD4F93A4}"/>
              </a:ext>
            </a:extLst>
          </p:cNvPr>
          <p:cNvSpPr/>
          <p:nvPr/>
        </p:nvSpPr>
        <p:spPr>
          <a:xfrm>
            <a:off x="2940106" y="3631975"/>
            <a:ext cx="238715" cy="254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043568-0513-48B2-B70C-654FF956573B}"/>
              </a:ext>
            </a:extLst>
          </p:cNvPr>
          <p:cNvSpPr/>
          <p:nvPr/>
        </p:nvSpPr>
        <p:spPr>
          <a:xfrm>
            <a:off x="2536853" y="4329104"/>
            <a:ext cx="238715" cy="254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0C49BFA-73FB-4F47-9F1B-5E86B55339EE}"/>
              </a:ext>
            </a:extLst>
          </p:cNvPr>
          <p:cNvSpPr/>
          <p:nvPr/>
        </p:nvSpPr>
        <p:spPr>
          <a:xfrm>
            <a:off x="3084414" y="4254388"/>
            <a:ext cx="238715" cy="254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C9E7F8A-70AD-47A4-AD34-CF3E20F35CC4}"/>
              </a:ext>
            </a:extLst>
          </p:cNvPr>
          <p:cNvSpPr/>
          <p:nvPr/>
        </p:nvSpPr>
        <p:spPr>
          <a:xfrm>
            <a:off x="3788421" y="3631974"/>
            <a:ext cx="238715" cy="254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D26C117-842C-4E59-9BF0-75DAE518A12F}"/>
              </a:ext>
            </a:extLst>
          </p:cNvPr>
          <p:cNvSpPr/>
          <p:nvPr/>
        </p:nvSpPr>
        <p:spPr>
          <a:xfrm>
            <a:off x="3379773" y="4509287"/>
            <a:ext cx="238715" cy="254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0EAA195-F786-423F-A124-A460E48EC2C9}"/>
              </a:ext>
            </a:extLst>
          </p:cNvPr>
          <p:cNvSpPr/>
          <p:nvPr/>
        </p:nvSpPr>
        <p:spPr>
          <a:xfrm>
            <a:off x="3925311" y="4191538"/>
            <a:ext cx="238715" cy="254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B783998-3C12-426B-B907-A7815501F500}"/>
              </a:ext>
            </a:extLst>
          </p:cNvPr>
          <p:cNvSpPr/>
          <p:nvPr/>
        </p:nvSpPr>
        <p:spPr>
          <a:xfrm>
            <a:off x="5292190" y="2455729"/>
            <a:ext cx="238715" cy="25489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F8DDBF8-7047-46DA-B519-2599A277D21F}"/>
              </a:ext>
            </a:extLst>
          </p:cNvPr>
          <p:cNvSpPr/>
          <p:nvPr/>
        </p:nvSpPr>
        <p:spPr>
          <a:xfrm>
            <a:off x="2701391" y="2868424"/>
            <a:ext cx="238715" cy="25489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BB00346-92D7-4B85-B02D-1A673148ADE7}"/>
              </a:ext>
            </a:extLst>
          </p:cNvPr>
          <p:cNvSpPr/>
          <p:nvPr/>
        </p:nvSpPr>
        <p:spPr>
          <a:xfrm>
            <a:off x="4187626" y="2439747"/>
            <a:ext cx="238715" cy="25489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A596E79-23A8-4BF0-8F90-D19B9509F74D}"/>
              </a:ext>
            </a:extLst>
          </p:cNvPr>
          <p:cNvSpPr/>
          <p:nvPr/>
        </p:nvSpPr>
        <p:spPr>
          <a:xfrm>
            <a:off x="5452683" y="3741218"/>
            <a:ext cx="238715" cy="25489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CED6987-216A-48FB-A274-A19511B14E29}"/>
              </a:ext>
            </a:extLst>
          </p:cNvPr>
          <p:cNvSpPr/>
          <p:nvPr/>
        </p:nvSpPr>
        <p:spPr>
          <a:xfrm>
            <a:off x="4604368" y="3115433"/>
            <a:ext cx="238715" cy="25489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ABA5CAC-4795-448E-9B05-090BC1758A23}"/>
              </a:ext>
            </a:extLst>
          </p:cNvPr>
          <p:cNvSpPr/>
          <p:nvPr/>
        </p:nvSpPr>
        <p:spPr>
          <a:xfrm>
            <a:off x="5572040" y="3036536"/>
            <a:ext cx="238715" cy="25489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553EC71-BEC6-4E98-B822-D16E51E2D1CB}"/>
              </a:ext>
            </a:extLst>
          </p:cNvPr>
          <p:cNvSpPr/>
          <p:nvPr/>
        </p:nvSpPr>
        <p:spPr>
          <a:xfrm>
            <a:off x="4816109" y="3607025"/>
            <a:ext cx="238715" cy="25489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0021AD9-1E5D-4A96-996D-0E360824BAE3}"/>
              </a:ext>
            </a:extLst>
          </p:cNvPr>
          <p:cNvSpPr/>
          <p:nvPr/>
        </p:nvSpPr>
        <p:spPr>
          <a:xfrm>
            <a:off x="5706908" y="3546333"/>
            <a:ext cx="238715" cy="25489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84C91DC-B325-41AA-820C-2151FE2AFD4F}"/>
              </a:ext>
            </a:extLst>
          </p:cNvPr>
          <p:cNvSpPr/>
          <p:nvPr/>
        </p:nvSpPr>
        <p:spPr>
          <a:xfrm>
            <a:off x="5135745" y="4476783"/>
            <a:ext cx="238715" cy="25489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3C196F7-9B27-475C-B7CD-3DBF33CD1F19}"/>
              </a:ext>
            </a:extLst>
          </p:cNvPr>
          <p:cNvSpPr/>
          <p:nvPr/>
        </p:nvSpPr>
        <p:spPr>
          <a:xfrm>
            <a:off x="6007122" y="2366043"/>
            <a:ext cx="238715" cy="25489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2DC664C-FAF9-41F2-B2D6-27CC29B26A7D}"/>
              </a:ext>
            </a:extLst>
          </p:cNvPr>
          <p:cNvSpPr/>
          <p:nvPr/>
        </p:nvSpPr>
        <p:spPr>
          <a:xfrm>
            <a:off x="5999704" y="4126938"/>
            <a:ext cx="238715" cy="25489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F6F1C54B-4757-4FD9-8A94-41DE727321CA}"/>
              </a:ext>
            </a:extLst>
          </p:cNvPr>
          <p:cNvSpPr/>
          <p:nvPr/>
        </p:nvSpPr>
        <p:spPr>
          <a:xfrm>
            <a:off x="2388036" y="2002779"/>
            <a:ext cx="2562112" cy="3121618"/>
          </a:xfrm>
          <a:custGeom>
            <a:avLst/>
            <a:gdLst>
              <a:gd name="connsiteX0" fmla="*/ 330888 w 2562112"/>
              <a:gd name="connsiteY0" fmla="*/ 0 h 3121618"/>
              <a:gd name="connsiteX1" fmla="*/ 905422 w 2562112"/>
              <a:gd name="connsiteY1" fmla="*/ 659501 h 3121618"/>
              <a:gd name="connsiteX2" fmla="*/ 7206 w 2562112"/>
              <a:gd name="connsiteY2" fmla="*/ 845617 h 3121618"/>
              <a:gd name="connsiteX3" fmla="*/ 508913 w 2562112"/>
              <a:gd name="connsiteY3" fmla="*/ 1428244 h 3121618"/>
              <a:gd name="connsiteX4" fmla="*/ 978251 w 2562112"/>
              <a:gd name="connsiteY4" fmla="*/ 780881 h 3121618"/>
              <a:gd name="connsiteX5" fmla="*/ 2438863 w 2562112"/>
              <a:gd name="connsiteY5" fmla="*/ 2933363 h 3121618"/>
              <a:gd name="connsiteX6" fmla="*/ 2382219 w 2562112"/>
              <a:gd name="connsiteY6" fmla="*/ 2872672 h 3121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2112" h="3121618">
                <a:moveTo>
                  <a:pt x="330888" y="0"/>
                </a:moveTo>
                <a:cubicBezTo>
                  <a:pt x="645128" y="259282"/>
                  <a:pt x="959369" y="518565"/>
                  <a:pt x="905422" y="659501"/>
                </a:cubicBezTo>
                <a:cubicBezTo>
                  <a:pt x="851475" y="800437"/>
                  <a:pt x="73291" y="717493"/>
                  <a:pt x="7206" y="845617"/>
                </a:cubicBezTo>
                <a:cubicBezTo>
                  <a:pt x="-58879" y="973741"/>
                  <a:pt x="347072" y="1439033"/>
                  <a:pt x="508913" y="1428244"/>
                </a:cubicBezTo>
                <a:cubicBezTo>
                  <a:pt x="670754" y="1417455"/>
                  <a:pt x="656593" y="530028"/>
                  <a:pt x="978251" y="780881"/>
                </a:cubicBezTo>
                <a:cubicBezTo>
                  <a:pt x="1299909" y="1031734"/>
                  <a:pt x="2204868" y="2584731"/>
                  <a:pt x="2438863" y="2933363"/>
                </a:cubicBezTo>
                <a:cubicBezTo>
                  <a:pt x="2672858" y="3281995"/>
                  <a:pt x="2527538" y="3077333"/>
                  <a:pt x="2382219" y="287267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500BEA1E-10D4-44AE-A0DD-2C5C583B5E28}"/>
              </a:ext>
            </a:extLst>
          </p:cNvPr>
          <p:cNvSpPr txBox="1"/>
          <p:nvPr/>
        </p:nvSpPr>
        <p:spPr>
          <a:xfrm>
            <a:off x="2314322" y="5417618"/>
            <a:ext cx="821059" cy="369332"/>
          </a:xfrm>
          <a:prstGeom prst="rect">
            <a:avLst/>
          </a:prstGeom>
          <a:noFill/>
        </p:spPr>
        <p:txBody>
          <a:bodyPr wrap="none" rtlCol="0">
            <a:spAutoFit/>
          </a:bodyPr>
          <a:lstStyle/>
          <a:p>
            <a:r>
              <a:rPr lang="en-US" dirty="0">
                <a:solidFill>
                  <a:schemeClr val="accent1"/>
                </a:solidFill>
              </a:rPr>
              <a:t>Class 1</a:t>
            </a:r>
          </a:p>
        </p:txBody>
      </p:sp>
      <p:sp>
        <p:nvSpPr>
          <p:cNvPr id="30" name="TextBox 29">
            <a:extLst>
              <a:ext uri="{FF2B5EF4-FFF2-40B4-BE49-F238E27FC236}">
                <a16:creationId xmlns:a16="http://schemas.microsoft.com/office/drawing/2014/main" id="{2D4A76AE-8685-4CCB-951A-08CA0455D9E9}"/>
              </a:ext>
            </a:extLst>
          </p:cNvPr>
          <p:cNvSpPr txBox="1"/>
          <p:nvPr/>
        </p:nvSpPr>
        <p:spPr>
          <a:xfrm>
            <a:off x="5298002" y="5417618"/>
            <a:ext cx="821059" cy="369332"/>
          </a:xfrm>
          <a:prstGeom prst="rect">
            <a:avLst/>
          </a:prstGeom>
          <a:noFill/>
        </p:spPr>
        <p:txBody>
          <a:bodyPr wrap="none" rtlCol="0">
            <a:spAutoFit/>
          </a:bodyPr>
          <a:lstStyle/>
          <a:p>
            <a:r>
              <a:rPr lang="en-US" dirty="0">
                <a:solidFill>
                  <a:schemeClr val="accent2"/>
                </a:solidFill>
              </a:rPr>
              <a:t>Class 2</a:t>
            </a:r>
          </a:p>
        </p:txBody>
      </p:sp>
      <p:sp>
        <p:nvSpPr>
          <p:cNvPr id="31" name="Oval 30">
            <a:extLst>
              <a:ext uri="{FF2B5EF4-FFF2-40B4-BE49-F238E27FC236}">
                <a16:creationId xmlns:a16="http://schemas.microsoft.com/office/drawing/2014/main" id="{89E76A4B-E90B-4877-9192-46A250CF3940}"/>
              </a:ext>
            </a:extLst>
          </p:cNvPr>
          <p:cNvSpPr/>
          <p:nvPr/>
        </p:nvSpPr>
        <p:spPr>
          <a:xfrm>
            <a:off x="3948911" y="2798466"/>
            <a:ext cx="238715" cy="254899"/>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090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8"/>
                                        </p:tgtEl>
                                      </p:cBhvr>
                                    </p:animEffect>
                                    <p:set>
                                      <p:cBhvr>
                                        <p:cTn id="7" dur="1" fill="hold">
                                          <p:stCondLst>
                                            <p:cond delay="499"/>
                                          </p:stCondLst>
                                        </p:cTn>
                                        <p:tgtEl>
                                          <p:spTgt spid="2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7"/>
                                        </p:tgtEl>
                                      </p:cBhvr>
                                    </p:animEffect>
                                    <p:set>
                                      <p:cBhvr>
                                        <p:cTn id="10" dur="1" fill="hold">
                                          <p:stCondLst>
                                            <p:cond delay="499"/>
                                          </p:stCondLst>
                                        </p:cTn>
                                        <p:tgtEl>
                                          <p:spTgt spid="17"/>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0"/>
                                        </p:tgtEl>
                                      </p:cBhvr>
                                    </p:animEffect>
                                    <p:set>
                                      <p:cBhvr>
                                        <p:cTn id="13" dur="1" fill="hold">
                                          <p:stCondLst>
                                            <p:cond delay="499"/>
                                          </p:stCondLst>
                                        </p:cTn>
                                        <p:tgtEl>
                                          <p:spTgt spid="20"/>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21"/>
                                        </p:tgtEl>
                                      </p:cBhvr>
                                    </p:animEffect>
                                    <p:set>
                                      <p:cBhvr>
                                        <p:cTn id="16" dur="1" fill="hold">
                                          <p:stCondLst>
                                            <p:cond delay="499"/>
                                          </p:stCondLst>
                                        </p:cTn>
                                        <p:tgtEl>
                                          <p:spTgt spid="21"/>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22"/>
                                        </p:tgtEl>
                                      </p:cBhvr>
                                    </p:animEffect>
                                    <p:set>
                                      <p:cBhvr>
                                        <p:cTn id="19" dur="1" fill="hold">
                                          <p:stCondLst>
                                            <p:cond delay="499"/>
                                          </p:stCondLst>
                                        </p:cTn>
                                        <p:tgtEl>
                                          <p:spTgt spid="2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3"/>
                                        </p:tgtEl>
                                      </p:cBhvr>
                                    </p:animEffect>
                                    <p:set>
                                      <p:cBhvr>
                                        <p:cTn id="22" dur="1" fill="hold">
                                          <p:stCondLst>
                                            <p:cond delay="499"/>
                                          </p:stCondLst>
                                        </p:cTn>
                                        <p:tgtEl>
                                          <p:spTgt spid="23"/>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4"/>
                                        </p:tgtEl>
                                      </p:cBhvr>
                                    </p:animEffect>
                                    <p:set>
                                      <p:cBhvr>
                                        <p:cTn id="25" dur="1" fill="hold">
                                          <p:stCondLst>
                                            <p:cond delay="499"/>
                                          </p:stCondLst>
                                        </p:cTn>
                                        <p:tgtEl>
                                          <p:spTgt spid="24"/>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25"/>
                                        </p:tgtEl>
                                      </p:cBhvr>
                                    </p:animEffect>
                                    <p:set>
                                      <p:cBhvr>
                                        <p:cTn id="28" dur="1" fill="hold">
                                          <p:stCondLst>
                                            <p:cond delay="499"/>
                                          </p:stCondLst>
                                        </p:cTn>
                                        <p:tgtEl>
                                          <p:spTgt spid="25"/>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26"/>
                                        </p:tgtEl>
                                      </p:cBhvr>
                                    </p:animEffect>
                                    <p:set>
                                      <p:cBhvr>
                                        <p:cTn id="31" dur="1" fill="hold">
                                          <p:stCondLst>
                                            <p:cond delay="499"/>
                                          </p:stCondLst>
                                        </p:cTn>
                                        <p:tgtEl>
                                          <p:spTgt spid="26"/>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27"/>
                                        </p:tgtEl>
                                      </p:cBhvr>
                                    </p:animEffect>
                                    <p:set>
                                      <p:cBhvr>
                                        <p:cTn id="34" dur="1" fill="hold">
                                          <p:stCondLst>
                                            <p:cond delay="499"/>
                                          </p:stCondLst>
                                        </p:cTn>
                                        <p:tgtEl>
                                          <p:spTgt spid="27"/>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19"/>
                                        </p:tgtEl>
                                      </p:cBhvr>
                                    </p:animEffect>
                                    <p:set>
                                      <p:cBhvr>
                                        <p:cTn id="37" dur="1" fill="hold">
                                          <p:stCondLst>
                                            <p:cond delay="499"/>
                                          </p:stCondLst>
                                        </p:cTn>
                                        <p:tgtEl>
                                          <p:spTgt spid="19"/>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18"/>
                                        </p:tgtEl>
                                      </p:cBhvr>
                                    </p:animEffect>
                                    <p:set>
                                      <p:cBhvr>
                                        <p:cTn id="40" dur="1" fill="hold">
                                          <p:stCondLst>
                                            <p:cond delay="499"/>
                                          </p:stCondLst>
                                        </p:cTn>
                                        <p:tgtEl>
                                          <p:spTgt spid="18"/>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30"/>
                                        </p:tgtEl>
                                      </p:cBhvr>
                                    </p:animEffect>
                                    <p:set>
                                      <p:cBhvr>
                                        <p:cTn id="43" dur="1" fill="hold">
                                          <p:stCondLst>
                                            <p:cond delay="499"/>
                                          </p:stCondLst>
                                        </p:cTn>
                                        <p:tgtEl>
                                          <p:spTgt spid="30"/>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30" grpId="0"/>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2348-6765-431C-8E5F-7E9ABADFFE4E}"/>
              </a:ext>
            </a:extLst>
          </p:cNvPr>
          <p:cNvSpPr>
            <a:spLocks noGrp="1"/>
          </p:cNvSpPr>
          <p:nvPr>
            <p:ph type="title"/>
          </p:nvPr>
        </p:nvSpPr>
        <p:spPr/>
        <p:txBody>
          <a:bodyPr/>
          <a:lstStyle/>
          <a:p>
            <a:r>
              <a:rPr lang="en-US" dirty="0"/>
              <a:t>Using the Azure ML Studio</a:t>
            </a:r>
          </a:p>
        </p:txBody>
      </p:sp>
      <p:sp>
        <p:nvSpPr>
          <p:cNvPr id="3" name="Content Placeholder 2">
            <a:extLst>
              <a:ext uri="{FF2B5EF4-FFF2-40B4-BE49-F238E27FC236}">
                <a16:creationId xmlns:a16="http://schemas.microsoft.com/office/drawing/2014/main" id="{F82A50F5-A7AA-4ED5-B2CD-F81CE6627489}"/>
              </a:ext>
            </a:extLst>
          </p:cNvPr>
          <p:cNvSpPr>
            <a:spLocks noGrp="1"/>
          </p:cNvSpPr>
          <p:nvPr>
            <p:ph idx="1"/>
          </p:nvPr>
        </p:nvSpPr>
        <p:spPr/>
        <p:txBody>
          <a:bodyPr/>
          <a:lstStyle/>
          <a:p>
            <a:r>
              <a:rPr lang="en-US" dirty="0"/>
              <a:t>https://studio.azureml.net/</a:t>
            </a:r>
          </a:p>
        </p:txBody>
      </p:sp>
      <p:pic>
        <p:nvPicPr>
          <p:cNvPr id="5" name="Picture 4">
            <a:extLst>
              <a:ext uri="{FF2B5EF4-FFF2-40B4-BE49-F238E27FC236}">
                <a16:creationId xmlns:a16="http://schemas.microsoft.com/office/drawing/2014/main" id="{512D03C1-0B5A-4C13-80C5-AA179A70D01A}"/>
              </a:ext>
            </a:extLst>
          </p:cNvPr>
          <p:cNvPicPr>
            <a:picLocks noChangeAspect="1"/>
          </p:cNvPicPr>
          <p:nvPr/>
        </p:nvPicPr>
        <p:blipFill>
          <a:blip r:embed="rId3"/>
          <a:stretch>
            <a:fillRect/>
          </a:stretch>
        </p:blipFill>
        <p:spPr>
          <a:xfrm>
            <a:off x="1509824" y="2232726"/>
            <a:ext cx="8979195" cy="4288501"/>
          </a:xfrm>
          <a:prstGeom prst="rect">
            <a:avLst/>
          </a:prstGeom>
        </p:spPr>
      </p:pic>
    </p:spTree>
    <p:extLst>
      <p:ext uri="{BB962C8B-B14F-4D97-AF65-F5344CB8AC3E}">
        <p14:creationId xmlns:p14="http://schemas.microsoft.com/office/powerpoint/2010/main" val="2598484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CB16-4678-4A2D-980C-B48D765BB7AD}"/>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E5E24088-5961-4408-9EFD-A9536E1AC80A}"/>
              </a:ext>
            </a:extLst>
          </p:cNvPr>
          <p:cNvSpPr>
            <a:spLocks noGrp="1"/>
          </p:cNvSpPr>
          <p:nvPr>
            <p:ph idx="1"/>
          </p:nvPr>
        </p:nvSpPr>
        <p:spPr/>
        <p:txBody>
          <a:bodyPr/>
          <a:lstStyle/>
          <a:p>
            <a:pPr marL="457200" indent="-457200">
              <a:buFont typeface="+mj-lt"/>
              <a:buAutoNum type="arabicPeriod"/>
            </a:pPr>
            <a:r>
              <a:rPr lang="en-US" dirty="0"/>
              <a:t>Add a data import step pointing at your cosmos </a:t>
            </a:r>
            <a:r>
              <a:rPr lang="en-US" dirty="0" err="1"/>
              <a:t>db</a:t>
            </a:r>
            <a:r>
              <a:rPr lang="en-US" dirty="0"/>
              <a:t> instance </a:t>
            </a:r>
          </a:p>
          <a:p>
            <a:pPr marL="457200" indent="-457200">
              <a:buFont typeface="+mj-lt"/>
              <a:buAutoNum type="arabicPeriod"/>
            </a:pPr>
            <a:r>
              <a:rPr lang="en-US" dirty="0"/>
              <a:t>Enter the query SELECT </a:t>
            </a:r>
            <a:r>
              <a:rPr lang="en-US" dirty="0" err="1"/>
              <a:t>temperature.deviceid</a:t>
            </a:r>
            <a:r>
              <a:rPr lang="en-US" dirty="0"/>
              <a:t>, </a:t>
            </a:r>
            <a:r>
              <a:rPr lang="en-US" dirty="0" err="1"/>
              <a:t>temperature.temperature</a:t>
            </a:r>
            <a:r>
              <a:rPr lang="en-US" dirty="0"/>
              <a:t> FROM temperature where </a:t>
            </a:r>
            <a:r>
              <a:rPr lang="en-US" dirty="0" err="1"/>
              <a:t>temperature.temperature</a:t>
            </a:r>
            <a:r>
              <a:rPr lang="en-US" dirty="0"/>
              <a:t> &gt;= 17 and </a:t>
            </a:r>
            <a:r>
              <a:rPr lang="en-US" dirty="0" err="1"/>
              <a:t>temperature.temperature</a:t>
            </a:r>
            <a:r>
              <a:rPr lang="en-US" dirty="0"/>
              <a:t> &lt;= 23 </a:t>
            </a:r>
          </a:p>
          <a:p>
            <a:pPr marL="457200" indent="-457200">
              <a:buFont typeface="+mj-lt"/>
              <a:buAutoNum type="arabicPeriod"/>
            </a:pPr>
            <a:r>
              <a:rPr lang="en-US" dirty="0"/>
              <a:t>Add a one class SVM with a single parameter</a:t>
            </a:r>
          </a:p>
          <a:p>
            <a:pPr marL="457200" indent="-457200">
              <a:buFont typeface="+mj-lt"/>
              <a:buAutoNum type="arabicPeriod"/>
            </a:pPr>
            <a:r>
              <a:rPr lang="en-US" dirty="0"/>
              <a:t>Hook up the first two to a train model</a:t>
            </a:r>
          </a:p>
          <a:p>
            <a:pPr marL="457200" indent="-457200">
              <a:buFont typeface="+mj-lt"/>
              <a:buAutoNum type="arabicPeriod"/>
            </a:pPr>
            <a:r>
              <a:rPr lang="en-US" dirty="0"/>
              <a:t>Add a sample data set by adding a manual entry data source</a:t>
            </a:r>
          </a:p>
          <a:p>
            <a:pPr marL="457200" indent="-457200">
              <a:buFont typeface="+mj-lt"/>
              <a:buAutoNum type="arabicPeriod"/>
            </a:pPr>
            <a:r>
              <a:rPr lang="en-US" dirty="0"/>
              <a:t>Hook up the model and the train model to a score model</a:t>
            </a:r>
          </a:p>
          <a:p>
            <a:pPr marL="457200" indent="-457200">
              <a:buFont typeface="+mj-lt"/>
              <a:buAutoNum type="arabicPeriod"/>
            </a:pPr>
            <a:r>
              <a:rPr lang="en-US" dirty="0"/>
              <a:t>Run the model and check if your manual entries are properly classified</a:t>
            </a:r>
          </a:p>
        </p:txBody>
      </p:sp>
    </p:spTree>
    <p:extLst>
      <p:ext uri="{BB962C8B-B14F-4D97-AF65-F5344CB8AC3E}">
        <p14:creationId xmlns:p14="http://schemas.microsoft.com/office/powerpoint/2010/main" val="542115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CF1B-98B3-4FB9-9130-4AE928E8F3D8}"/>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B09B291C-A5D0-4257-AE6D-35BD009661DC}"/>
              </a:ext>
            </a:extLst>
          </p:cNvPr>
          <p:cNvSpPr>
            <a:spLocks noGrp="1"/>
          </p:cNvSpPr>
          <p:nvPr>
            <p:ph idx="1"/>
          </p:nvPr>
        </p:nvSpPr>
        <p:spPr/>
        <p:txBody>
          <a:bodyPr/>
          <a:lstStyle/>
          <a:p>
            <a:pPr marL="457200" indent="-457200">
              <a:buFont typeface="+mj-lt"/>
              <a:buAutoNum type="arabicPeriod" startAt="8"/>
            </a:pPr>
            <a:r>
              <a:rPr lang="en-US" dirty="0"/>
              <a:t>Convert the experiment to a predictive experiment</a:t>
            </a:r>
          </a:p>
          <a:p>
            <a:pPr marL="749808" lvl="1" indent="-457200">
              <a:buFont typeface="+mj-lt"/>
              <a:buAutoNum type="arabicPeriod"/>
            </a:pPr>
            <a:r>
              <a:rPr lang="en-US" dirty="0"/>
              <a:t>Export the trained model</a:t>
            </a:r>
          </a:p>
          <a:p>
            <a:pPr marL="749808" lvl="1" indent="-457200">
              <a:buFont typeface="+mj-lt"/>
              <a:buAutoNum type="arabicPeriod"/>
            </a:pPr>
            <a:r>
              <a:rPr lang="en-US" dirty="0"/>
              <a:t>Create a new experiment with the model</a:t>
            </a:r>
          </a:p>
          <a:p>
            <a:pPr marL="457200" indent="-457200">
              <a:buFont typeface="+mj-lt"/>
              <a:buAutoNum type="arabicPeriod" startAt="8"/>
            </a:pPr>
            <a:r>
              <a:rPr lang="en-US" dirty="0"/>
              <a:t>Click deploy web service</a:t>
            </a:r>
          </a:p>
          <a:p>
            <a:pPr marL="457200" indent="-457200">
              <a:buFont typeface="+mj-lt"/>
              <a:buAutoNum type="arabicPeriod" startAt="8"/>
            </a:pPr>
            <a:r>
              <a:rPr lang="en-US" dirty="0"/>
              <a:t>In stream analytics add a function call to your web</a:t>
            </a:r>
            <a:br>
              <a:rPr lang="en-US" dirty="0"/>
            </a:br>
            <a:r>
              <a:rPr lang="en-US" dirty="0"/>
              <a:t>service and update the query to use that call for</a:t>
            </a:r>
            <a:br>
              <a:rPr lang="en-US" dirty="0"/>
            </a:br>
            <a:r>
              <a:rPr lang="en-US" dirty="0"/>
              <a:t>a new column called ‘fit’</a:t>
            </a:r>
          </a:p>
          <a:p>
            <a:pPr marL="457200" indent="-457200">
              <a:buFont typeface="+mj-lt"/>
              <a:buAutoNum type="arabicPeriod" startAt="8"/>
            </a:pPr>
            <a:r>
              <a:rPr lang="en-US" dirty="0"/>
              <a:t>In Power BI filter for anything where fit=0</a:t>
            </a:r>
          </a:p>
        </p:txBody>
      </p:sp>
      <p:pic>
        <p:nvPicPr>
          <p:cNvPr id="4" name="Picture 3">
            <a:extLst>
              <a:ext uri="{FF2B5EF4-FFF2-40B4-BE49-F238E27FC236}">
                <a16:creationId xmlns:a16="http://schemas.microsoft.com/office/drawing/2014/main" id="{1DC74465-D771-4CC6-98FD-113F72A7970F}"/>
              </a:ext>
            </a:extLst>
          </p:cNvPr>
          <p:cNvPicPr>
            <a:picLocks noChangeAspect="1"/>
          </p:cNvPicPr>
          <p:nvPr/>
        </p:nvPicPr>
        <p:blipFill>
          <a:blip r:embed="rId2"/>
          <a:stretch>
            <a:fillRect/>
          </a:stretch>
        </p:blipFill>
        <p:spPr>
          <a:xfrm>
            <a:off x="6878472" y="1737360"/>
            <a:ext cx="5086066" cy="2756230"/>
          </a:xfrm>
          <a:prstGeom prst="rect">
            <a:avLst/>
          </a:prstGeom>
        </p:spPr>
      </p:pic>
    </p:spTree>
    <p:extLst>
      <p:ext uri="{BB962C8B-B14F-4D97-AF65-F5344CB8AC3E}">
        <p14:creationId xmlns:p14="http://schemas.microsoft.com/office/powerpoint/2010/main" val="41561491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2797</TotalTime>
  <Words>269</Words>
  <Application>Microsoft Office PowerPoint</Application>
  <PresentationFormat>Widescreen</PresentationFormat>
  <Paragraphs>35</Paragraphs>
  <Slides>9</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Calibri Light</vt:lpstr>
      <vt:lpstr>Retrospect</vt:lpstr>
      <vt:lpstr>Azure ML</vt:lpstr>
      <vt:lpstr>The Problem</vt:lpstr>
      <vt:lpstr>Can we use Azure ML?</vt:lpstr>
      <vt:lpstr>Classical Classifiers</vt:lpstr>
      <vt:lpstr>Classical Classifiers</vt:lpstr>
      <vt:lpstr>Using One-Class Support Vector Machine</vt:lpstr>
      <vt:lpstr>Using the Azure ML Studio</vt:lpstr>
      <vt:lpstr>Steps</vt:lpstr>
      <vt:lpstr>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ML</dc:title>
  <dc:creator>Simon Timms</dc:creator>
  <cp:lastModifiedBy>Simon Timms</cp:lastModifiedBy>
  <cp:revision>6</cp:revision>
  <dcterms:created xsi:type="dcterms:W3CDTF">2018-04-16T02:39:47Z</dcterms:created>
  <dcterms:modified xsi:type="dcterms:W3CDTF">2018-04-26T17:21:29Z</dcterms:modified>
</cp:coreProperties>
</file>