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2" r:id="rId3"/>
    <p:sldId id="273" r:id="rId4"/>
    <p:sldId id="271" r:id="rId5"/>
    <p:sldId id="274" r:id="rId6"/>
    <p:sldId id="276" r:id="rId7"/>
    <p:sldId id="277" r:id="rId8"/>
    <p:sldId id="257" r:id="rId9"/>
    <p:sldId id="278" r:id="rId10"/>
    <p:sldId id="265" r:id="rId11"/>
    <p:sldId id="264" r:id="rId12"/>
    <p:sldId id="266" r:id="rId13"/>
    <p:sldId id="279" r:id="rId14"/>
    <p:sldId id="275" r:id="rId15"/>
    <p:sldId id="268" r:id="rId16"/>
    <p:sldId id="269" r:id="rId17"/>
    <p:sldId id="280" r:id="rId18"/>
    <p:sldId id="282" r:id="rId19"/>
    <p:sldId id="283" r:id="rId20"/>
    <p:sldId id="284" r:id="rId21"/>
    <p:sldId id="285" r:id="rId22"/>
    <p:sldId id="281" r:id="rId23"/>
    <p:sldId id="270" r:id="rId24"/>
    <p:sldId id="286" r:id="rId25"/>
    <p:sldId id="287" r:id="rId26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508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3241DE1-1982-49F7-9DE2-EEB58EFB09D5}" type="datetimeFigureOut">
              <a:rPr lang="pt-PT" smtClean="0"/>
              <a:t>08/04/2018</a:t>
            </a:fld>
            <a:endParaRPr lang="pt-PT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PT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08/04/2018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08/04/2018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t>08/04/2018</a:t>
            </a:fld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3241DE1-1982-49F7-9DE2-EEB58EFB09D5}" type="datetimeFigureOut">
              <a:rPr lang="pt-PT" smtClean="0"/>
              <a:t>08/04/2018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PT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08/04/2018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08/04/2018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t>08/04/2018</a:t>
            </a:fld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08/04/2018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t>08/04/2018</a:t>
            </a:fld>
            <a:endParaRPr lang="pt-PT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t>08/04/2018</a:t>
            </a:fld>
            <a:endParaRPr lang="pt-PT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3241DE1-1982-49F7-9DE2-EEB58EFB09D5}" type="datetimeFigureOut">
              <a:rPr lang="pt-PT" smtClean="0"/>
              <a:t>08/04/2018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07704" y="1844824"/>
            <a:ext cx="6840760" cy="792088"/>
          </a:xfrm>
        </p:spPr>
        <p:txBody>
          <a:bodyPr>
            <a:noAutofit/>
          </a:bodyPr>
          <a:lstStyle/>
          <a:p>
            <a:pPr algn="ctr"/>
            <a:r>
              <a:rPr lang="pt-PT" sz="4000" dirty="0">
                <a:solidFill>
                  <a:schemeClr val="tx1"/>
                </a:solidFill>
              </a:rPr>
              <a:t>Lógica Computacional I 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BDBC1E9-3390-43DA-8F19-ED93256029DC}"/>
              </a:ext>
            </a:extLst>
          </p:cNvPr>
          <p:cNvSpPr txBox="1">
            <a:spLocks/>
          </p:cNvSpPr>
          <p:nvPr/>
        </p:nvSpPr>
        <p:spPr>
          <a:xfrm>
            <a:off x="2123728" y="5373216"/>
            <a:ext cx="6408712" cy="792088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4000" dirty="0">
                <a:solidFill>
                  <a:schemeClr val="tx1"/>
                </a:solidFill>
              </a:rPr>
              <a:t>Apresentação</a:t>
            </a:r>
          </a:p>
          <a:p>
            <a:pPr algn="ctr"/>
            <a:r>
              <a:rPr lang="pt-PT" sz="4000" dirty="0">
                <a:solidFill>
                  <a:schemeClr val="tx1"/>
                </a:solidFill>
              </a:rPr>
              <a:t>&amp; </a:t>
            </a:r>
          </a:p>
          <a:p>
            <a:pPr algn="ctr"/>
            <a:r>
              <a:rPr lang="pt-BR" sz="4000" dirty="0">
                <a:solidFill>
                  <a:schemeClr val="tx1"/>
                </a:solidFill>
              </a:rPr>
              <a:t>Breve </a:t>
            </a:r>
            <a:r>
              <a:rPr lang="pt-BR" sz="4000" dirty="0" err="1">
                <a:solidFill>
                  <a:schemeClr val="tx1"/>
                </a:solidFill>
              </a:rPr>
              <a:t>Consideraç</a:t>
            </a:r>
            <a:r>
              <a:rPr lang="pt-PT" sz="4000" dirty="0" err="1">
                <a:solidFill>
                  <a:schemeClr val="tx1"/>
                </a:solidFill>
              </a:rPr>
              <a:t>ões</a:t>
            </a:r>
            <a:endParaRPr lang="pt-PT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31374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39289" y="98032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Tipos de Operadores Lógicos</a:t>
            </a:r>
            <a:r>
              <a:rPr lang="pt-PT" sz="3200" b="1" dirty="0"/>
              <a:t>:</a:t>
            </a:r>
            <a:endParaRPr lang="pt-PT" sz="32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D39D286-6E06-46CF-ACE4-88DDDB94D16D}"/>
              </a:ext>
            </a:extLst>
          </p:cNvPr>
          <p:cNvSpPr/>
          <p:nvPr/>
        </p:nvSpPr>
        <p:spPr>
          <a:xfrm>
            <a:off x="4667254" y="1016657"/>
            <a:ext cx="2252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dirty="0"/>
              <a:t>Binário</a:t>
            </a:r>
            <a:r>
              <a:rPr lang="pt-PT" sz="3200" dirty="0"/>
              <a:t>: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3FF2E55-0868-46E2-85AE-B38B8D9DECF0}"/>
              </a:ext>
            </a:extLst>
          </p:cNvPr>
          <p:cNvSpPr/>
          <p:nvPr/>
        </p:nvSpPr>
        <p:spPr>
          <a:xfrm>
            <a:off x="706814" y="1010532"/>
            <a:ext cx="2448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dirty="0"/>
              <a:t>Unário:</a:t>
            </a:r>
            <a:endParaRPr lang="pt-PT" sz="32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E941AB5-75CD-402F-89E8-A837E7B4BFF2}"/>
              </a:ext>
            </a:extLst>
          </p:cNvPr>
          <p:cNvSpPr/>
          <p:nvPr/>
        </p:nvSpPr>
        <p:spPr>
          <a:xfrm>
            <a:off x="706814" y="1608211"/>
            <a:ext cx="28803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6000" b="1" dirty="0"/>
              <a:t>~</a:t>
            </a:r>
            <a:r>
              <a:rPr lang="pt-PT" sz="4800" b="1" dirty="0"/>
              <a:t>: </a:t>
            </a:r>
            <a:r>
              <a:rPr lang="pt-PT" sz="3600" dirty="0"/>
              <a:t>Negação</a:t>
            </a:r>
            <a:endParaRPr lang="pt-PT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80857AF-D5CF-43EB-A916-350980A84229}"/>
              </a:ext>
            </a:extLst>
          </p:cNvPr>
          <p:cNvSpPr/>
          <p:nvPr/>
        </p:nvSpPr>
        <p:spPr>
          <a:xfrm>
            <a:off x="5616117" y="1485380"/>
            <a:ext cx="6480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7200" dirty="0"/>
              <a:t>^</a:t>
            </a:r>
            <a:endParaRPr lang="pt-PT" sz="32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E0D31B8-CAAB-4371-8B80-ED53DA515312}"/>
              </a:ext>
            </a:extLst>
          </p:cNvPr>
          <p:cNvSpPr/>
          <p:nvPr/>
        </p:nvSpPr>
        <p:spPr>
          <a:xfrm>
            <a:off x="6264189" y="1608211"/>
            <a:ext cx="2252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dirty="0"/>
              <a:t>:Inclusão</a:t>
            </a:r>
            <a:endParaRPr lang="pt-PT" sz="320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B36C65D-C5C9-4280-9396-635AB6B7E066}"/>
              </a:ext>
            </a:extLst>
          </p:cNvPr>
          <p:cNvSpPr/>
          <p:nvPr/>
        </p:nvSpPr>
        <p:spPr>
          <a:xfrm rot="10800000">
            <a:off x="5715618" y="1919234"/>
            <a:ext cx="6480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7200" dirty="0"/>
              <a:t>^</a:t>
            </a:r>
            <a:endParaRPr lang="pt-PT" sz="320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E406561-D009-45DD-8BD6-F7A2AACF3B88}"/>
              </a:ext>
            </a:extLst>
          </p:cNvPr>
          <p:cNvSpPr/>
          <p:nvPr/>
        </p:nvSpPr>
        <p:spPr>
          <a:xfrm>
            <a:off x="6264189" y="2230088"/>
            <a:ext cx="25783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dirty="0"/>
              <a:t>:Disjunção</a:t>
            </a:r>
            <a:endParaRPr lang="pt-PT" sz="320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8B8B110-F4A9-4226-AABC-91AF5F5900CC}"/>
              </a:ext>
            </a:extLst>
          </p:cNvPr>
          <p:cNvSpPr/>
          <p:nvPr/>
        </p:nvSpPr>
        <p:spPr>
          <a:xfrm rot="10800000">
            <a:off x="5736585" y="2498337"/>
            <a:ext cx="6480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7200" dirty="0"/>
              <a:t>^</a:t>
            </a:r>
            <a:endParaRPr lang="pt-PT" sz="3200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E5C5112-6C85-4919-8405-F7A5B9A4F8EA}"/>
              </a:ext>
            </a:extLst>
          </p:cNvPr>
          <p:cNvSpPr/>
          <p:nvPr/>
        </p:nvSpPr>
        <p:spPr>
          <a:xfrm>
            <a:off x="6281931" y="2834188"/>
            <a:ext cx="25783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 algn="just"/>
            <a:r>
              <a:rPr lang="pt-PT" sz="3600" dirty="0"/>
              <a:t>:Disjunção exclusiva</a:t>
            </a:r>
            <a:endParaRPr lang="pt-PT" sz="3200" dirty="0"/>
          </a:p>
        </p:txBody>
      </p: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CDF1398B-72C7-4D09-BE59-F4B2CBC07D92}"/>
              </a:ext>
            </a:extLst>
          </p:cNvPr>
          <p:cNvCxnSpPr>
            <a:cxnSpLocks/>
          </p:cNvCxnSpPr>
          <p:nvPr/>
        </p:nvCxnSpPr>
        <p:spPr>
          <a:xfrm>
            <a:off x="5817469" y="3375511"/>
            <a:ext cx="43204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C3B1D2AE-0321-43B1-B271-6226E4FCFE27}"/>
              </a:ext>
            </a:extLst>
          </p:cNvPr>
          <p:cNvSpPr/>
          <p:nvPr/>
        </p:nvSpPr>
        <p:spPr>
          <a:xfrm rot="10800000">
            <a:off x="5590737" y="4172291"/>
            <a:ext cx="6480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7200" dirty="0"/>
              <a:t>‗</a:t>
            </a:r>
            <a:endParaRPr lang="pt-PT" sz="3200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8F689D5-390B-4693-BCB5-1A7690884773}"/>
              </a:ext>
            </a:extLst>
          </p:cNvPr>
          <p:cNvSpPr/>
          <p:nvPr/>
        </p:nvSpPr>
        <p:spPr>
          <a:xfrm>
            <a:off x="6281931" y="3938126"/>
            <a:ext cx="26825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 algn="just"/>
            <a:r>
              <a:rPr lang="pt-PT" sz="3600" dirty="0"/>
              <a:t>:Implicação </a:t>
            </a:r>
            <a:endParaRPr lang="pt-PT" sz="3200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4C846B7-52CA-4721-85A5-232C47498C96}"/>
              </a:ext>
            </a:extLst>
          </p:cNvPr>
          <p:cNvSpPr/>
          <p:nvPr/>
        </p:nvSpPr>
        <p:spPr>
          <a:xfrm rot="5400000">
            <a:off x="5807951" y="3929263"/>
            <a:ext cx="6463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4800" dirty="0"/>
              <a:t>^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66DFE1E-208F-4C8D-8ED1-2148B7D188F2}"/>
              </a:ext>
            </a:extLst>
          </p:cNvPr>
          <p:cNvSpPr/>
          <p:nvPr/>
        </p:nvSpPr>
        <p:spPr>
          <a:xfrm>
            <a:off x="6131116" y="4751394"/>
            <a:ext cx="31043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 algn="just"/>
            <a:r>
              <a:rPr lang="pt-PT" sz="3600" dirty="0"/>
              <a:t>:Equivalência  </a:t>
            </a:r>
            <a:endParaRPr lang="pt-PT" sz="3200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67507BC-3EB3-4077-92EB-8C115FE180E4}"/>
              </a:ext>
            </a:extLst>
          </p:cNvPr>
          <p:cNvSpPr/>
          <p:nvPr/>
        </p:nvSpPr>
        <p:spPr>
          <a:xfrm rot="5400000">
            <a:off x="5683069" y="4763144"/>
            <a:ext cx="6463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4800" dirty="0"/>
              <a:t>^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A385035-3BD6-4A2C-B372-0D4884909DAF}"/>
              </a:ext>
            </a:extLst>
          </p:cNvPr>
          <p:cNvSpPr/>
          <p:nvPr/>
        </p:nvSpPr>
        <p:spPr>
          <a:xfrm rot="10800000">
            <a:off x="5457945" y="5011602"/>
            <a:ext cx="6480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7200" dirty="0"/>
              <a:t>‗</a:t>
            </a:r>
            <a:endParaRPr lang="pt-PT" sz="3200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6720606-CE52-42A1-AEEF-98BFD808491C}"/>
              </a:ext>
            </a:extLst>
          </p:cNvPr>
          <p:cNvSpPr/>
          <p:nvPr/>
        </p:nvSpPr>
        <p:spPr>
          <a:xfrm rot="16200000">
            <a:off x="5234562" y="4669142"/>
            <a:ext cx="6463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4800" dirty="0"/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3981776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67544" y="692696"/>
            <a:ext cx="813690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Inclusão (   ): </a:t>
            </a:r>
            <a:r>
              <a:rPr lang="pt-PT" sz="3200" dirty="0"/>
              <a:t>Operador lógico no qual a resposta da operação é verdade (1) se ambas as variáveis de entrada forem verdade.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C77C103-BA24-4718-9F08-7560F957844A}"/>
              </a:ext>
            </a:extLst>
          </p:cNvPr>
          <p:cNvSpPr/>
          <p:nvPr/>
        </p:nvSpPr>
        <p:spPr>
          <a:xfrm>
            <a:off x="323528" y="3573016"/>
            <a:ext cx="813690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Disjunção inclusiva (   ): </a:t>
            </a:r>
            <a:r>
              <a:rPr lang="pt-PT" sz="3200" dirty="0"/>
              <a:t>Operador lógico no qual a resposta da operação é verdade (1) se </a:t>
            </a:r>
            <a:r>
              <a:rPr lang="pt-PT" sz="3200" dirty="0" err="1"/>
              <a:t>pelo</a:t>
            </a:r>
            <a:r>
              <a:rPr lang="pt-PT" sz="3200" dirty="0"/>
              <a:t> menos uma das variáveis de entrada for verdade.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8B8B955-57F9-4C37-A358-0FA0A8610D1F}"/>
              </a:ext>
            </a:extLst>
          </p:cNvPr>
          <p:cNvSpPr/>
          <p:nvPr/>
        </p:nvSpPr>
        <p:spPr>
          <a:xfrm>
            <a:off x="2843808" y="500479"/>
            <a:ext cx="6480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7200" dirty="0"/>
              <a:t>^</a:t>
            </a:r>
            <a:endParaRPr lang="pt-PT" sz="32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48EA3B5-D042-4BDB-A79F-877FDD302400}"/>
              </a:ext>
            </a:extLst>
          </p:cNvPr>
          <p:cNvSpPr/>
          <p:nvPr/>
        </p:nvSpPr>
        <p:spPr>
          <a:xfrm rot="10800000">
            <a:off x="5508104" y="3212976"/>
            <a:ext cx="6480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7200" dirty="0"/>
              <a:t>^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1041306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812899"/>
            <a:ext cx="813690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Disjunção exclusiva (   ): </a:t>
            </a:r>
            <a:r>
              <a:rPr lang="pt-PT" sz="3200" dirty="0"/>
              <a:t>Operador lógico no qual a resposta da operação é verdade (1) quando as variáveis assumirem valores diferentes entre si.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0AEED12-C9E5-492D-BD88-B9FBE276251C}"/>
              </a:ext>
            </a:extLst>
          </p:cNvPr>
          <p:cNvSpPr/>
          <p:nvPr/>
        </p:nvSpPr>
        <p:spPr>
          <a:xfrm>
            <a:off x="251520" y="3929774"/>
            <a:ext cx="813690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Implicação (   ): </a:t>
            </a:r>
            <a:r>
              <a:rPr lang="pt-PT" sz="3200" dirty="0"/>
              <a:t>Operador lógico no qual a resposta da operação é </a:t>
            </a:r>
            <a:r>
              <a:rPr lang="pt-BR" sz="3200" dirty="0"/>
              <a:t>falsa </a:t>
            </a:r>
            <a:r>
              <a:rPr lang="pt-PT" sz="3200" dirty="0"/>
              <a:t>(0) quando </a:t>
            </a:r>
            <a:r>
              <a:rPr lang="pt-PT" sz="3200" u="sng" dirty="0"/>
              <a:t>verdade</a:t>
            </a:r>
            <a:r>
              <a:rPr lang="pt-PT" sz="3200" dirty="0"/>
              <a:t> implica </a:t>
            </a:r>
            <a:r>
              <a:rPr lang="pt-PT" sz="3200" u="sng" dirty="0"/>
              <a:t>falso</a:t>
            </a:r>
            <a:r>
              <a:rPr lang="pt-PT" sz="3200" dirty="0"/>
              <a:t>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32ADCD9-3191-4D96-B8A2-D665DF60BEA5}"/>
              </a:ext>
            </a:extLst>
          </p:cNvPr>
          <p:cNvSpPr/>
          <p:nvPr/>
        </p:nvSpPr>
        <p:spPr>
          <a:xfrm rot="10800000">
            <a:off x="5580112" y="476672"/>
            <a:ext cx="6480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7200" dirty="0"/>
              <a:t>^</a:t>
            </a:r>
            <a:endParaRPr lang="pt-PT" sz="3200" dirty="0"/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E4A6EC7E-51F2-4AF1-A5AE-6D75C596A412}"/>
              </a:ext>
            </a:extLst>
          </p:cNvPr>
          <p:cNvCxnSpPr>
            <a:cxnSpLocks/>
          </p:cNvCxnSpPr>
          <p:nvPr/>
        </p:nvCxnSpPr>
        <p:spPr>
          <a:xfrm>
            <a:off x="5660996" y="1353846"/>
            <a:ext cx="43204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B1103F0F-C055-4014-B735-2DF895D5F6CC}"/>
              </a:ext>
            </a:extLst>
          </p:cNvPr>
          <p:cNvSpPr/>
          <p:nvPr/>
        </p:nvSpPr>
        <p:spPr>
          <a:xfrm rot="5400000">
            <a:off x="3581308" y="3989183"/>
            <a:ext cx="6463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4800" dirty="0"/>
              <a:t>^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CB3E1E7-5CC0-4D01-8AC9-1CD60F05F46C}"/>
              </a:ext>
            </a:extLst>
          </p:cNvPr>
          <p:cNvSpPr/>
          <p:nvPr/>
        </p:nvSpPr>
        <p:spPr>
          <a:xfrm rot="10800000">
            <a:off x="3347864" y="4221088"/>
            <a:ext cx="6480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7200" dirty="0"/>
              <a:t>‗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2343090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23528" y="1196752"/>
            <a:ext cx="813690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Equivalência (     ): </a:t>
            </a:r>
            <a:r>
              <a:rPr lang="pt-PT" sz="3200" dirty="0"/>
              <a:t>Operador lógico no qual a resposta da operação é falsa (0) quando contrárias.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0AEED12-C9E5-492D-BD88-B9FBE276251C}"/>
              </a:ext>
            </a:extLst>
          </p:cNvPr>
          <p:cNvSpPr/>
          <p:nvPr/>
        </p:nvSpPr>
        <p:spPr>
          <a:xfrm>
            <a:off x="251520" y="3645024"/>
            <a:ext cx="813690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Negação (  ): </a:t>
            </a:r>
            <a:r>
              <a:rPr lang="pt-PT" sz="3200" dirty="0"/>
              <a:t>Operador lógico que representa a negação (inverso) da variável actual. Se ela for verdade, torna-se falsa, e vice-versa.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800BE07-8DA1-4FDE-9B6A-60312A87C37C}"/>
              </a:ext>
            </a:extLst>
          </p:cNvPr>
          <p:cNvSpPr/>
          <p:nvPr/>
        </p:nvSpPr>
        <p:spPr>
          <a:xfrm rot="10800000">
            <a:off x="3995936" y="1412195"/>
            <a:ext cx="6480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7200" dirty="0"/>
              <a:t>‗</a:t>
            </a:r>
            <a:endParaRPr lang="pt-PT" sz="32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9F588B7-0AC1-4492-8AA9-9E2FCF0B0AD4}"/>
              </a:ext>
            </a:extLst>
          </p:cNvPr>
          <p:cNvSpPr/>
          <p:nvPr/>
        </p:nvSpPr>
        <p:spPr>
          <a:xfrm rot="5400000">
            <a:off x="4248834" y="1176427"/>
            <a:ext cx="6463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4800" dirty="0"/>
              <a:t>^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8642095-10FD-4BED-9C5E-BCAEC26E78AB}"/>
              </a:ext>
            </a:extLst>
          </p:cNvPr>
          <p:cNvSpPr/>
          <p:nvPr/>
        </p:nvSpPr>
        <p:spPr>
          <a:xfrm rot="16200000">
            <a:off x="3801096" y="1066684"/>
            <a:ext cx="6463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4800" dirty="0"/>
              <a:t>^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10CD143-ECCE-408F-8905-E9BCA843FF6C}"/>
              </a:ext>
            </a:extLst>
          </p:cNvPr>
          <p:cNvSpPr/>
          <p:nvPr/>
        </p:nvSpPr>
        <p:spPr>
          <a:xfrm>
            <a:off x="2843808" y="3476035"/>
            <a:ext cx="69762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6600" b="1" dirty="0"/>
              <a:t>~</a:t>
            </a:r>
            <a:endParaRPr lang="pt-PT" sz="6600" dirty="0"/>
          </a:p>
        </p:txBody>
      </p:sp>
    </p:spTree>
    <p:extLst>
      <p:ext uri="{BB962C8B-B14F-4D97-AF65-F5344CB8AC3E}">
        <p14:creationId xmlns:p14="http://schemas.microsoft.com/office/powerpoint/2010/main" val="1254483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812899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Exemplos:</a:t>
            </a:r>
            <a:endParaRPr lang="pt-PT" sz="32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2F2B0FA-B4F1-4988-9F88-55D4484B2337}"/>
              </a:ext>
            </a:extLst>
          </p:cNvPr>
          <p:cNvSpPr/>
          <p:nvPr/>
        </p:nvSpPr>
        <p:spPr>
          <a:xfrm>
            <a:off x="971601" y="2482088"/>
            <a:ext cx="27681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dirty="0"/>
              <a:t>2 </a:t>
            </a:r>
            <a:r>
              <a:rPr lang="pt-BR" sz="3600" dirty="0"/>
              <a:t>&lt;</a:t>
            </a:r>
            <a:r>
              <a:rPr lang="pt-PT" sz="3600" dirty="0"/>
              <a:t> 3      :</a:t>
            </a:r>
            <a:endParaRPr lang="pt-PT" sz="32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B011545-F974-42DA-B1A1-CB3957796048}"/>
              </a:ext>
            </a:extLst>
          </p:cNvPr>
          <p:cNvSpPr/>
          <p:nvPr/>
        </p:nvSpPr>
        <p:spPr>
          <a:xfrm>
            <a:off x="971600" y="3635957"/>
            <a:ext cx="2624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dirty="0"/>
              <a:t>2</a:t>
            </a:r>
            <a:r>
              <a:rPr lang="pt-BR" sz="3600" dirty="0"/>
              <a:t>+</a:t>
            </a:r>
            <a:r>
              <a:rPr lang="pt-PT" sz="3600" dirty="0"/>
              <a:t>7 </a:t>
            </a:r>
            <a:r>
              <a:rPr lang="pt-BR" sz="3600" dirty="0"/>
              <a:t>≠</a:t>
            </a:r>
            <a:r>
              <a:rPr lang="pt-PT" sz="3600" dirty="0"/>
              <a:t> 9  :</a:t>
            </a:r>
            <a:endParaRPr lang="pt-PT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79C0DEF-655B-495C-9502-299D6DC49DE2}"/>
              </a:ext>
            </a:extLst>
          </p:cNvPr>
          <p:cNvSpPr/>
          <p:nvPr/>
        </p:nvSpPr>
        <p:spPr>
          <a:xfrm>
            <a:off x="971600" y="4797152"/>
            <a:ext cx="2624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dirty="0"/>
              <a:t>18</a:t>
            </a:r>
            <a:r>
              <a:rPr lang="pt-BR" sz="3600" dirty="0"/>
              <a:t>+3</a:t>
            </a:r>
            <a:r>
              <a:rPr lang="pt-PT" sz="3600" dirty="0"/>
              <a:t> </a:t>
            </a:r>
            <a:r>
              <a:rPr lang="pt-BR" sz="3600" dirty="0"/>
              <a:t>=</a:t>
            </a:r>
            <a:r>
              <a:rPr lang="pt-PT" sz="3600" dirty="0"/>
              <a:t>9 :  </a:t>
            </a:r>
            <a:endParaRPr lang="pt-PT" sz="32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4474FAC-FE5B-4520-95A1-9F1807746632}"/>
              </a:ext>
            </a:extLst>
          </p:cNvPr>
          <p:cNvSpPr/>
          <p:nvPr/>
        </p:nvSpPr>
        <p:spPr>
          <a:xfrm>
            <a:off x="4860032" y="2481859"/>
            <a:ext cx="3456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dirty="0"/>
              <a:t>p    </a:t>
            </a:r>
            <a:r>
              <a:rPr lang="pt-BR" sz="3600" dirty="0"/>
              <a:t>     </a:t>
            </a:r>
            <a:r>
              <a:rPr lang="pt-PT" sz="3600" dirty="0"/>
              <a:t> q   :</a:t>
            </a:r>
            <a:endParaRPr lang="pt-PT" sz="320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BA1B1E8-BD02-4CD8-8C1F-073B5F23B13E}"/>
              </a:ext>
            </a:extLst>
          </p:cNvPr>
          <p:cNvSpPr/>
          <p:nvPr/>
        </p:nvSpPr>
        <p:spPr>
          <a:xfrm>
            <a:off x="4875966" y="3455917"/>
            <a:ext cx="31524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dirty="0"/>
              <a:t>p </a:t>
            </a:r>
            <a:r>
              <a:rPr lang="pt-BR" sz="3600" dirty="0"/>
              <a:t>    </a:t>
            </a:r>
            <a:r>
              <a:rPr lang="pt-PT" sz="3600" dirty="0"/>
              <a:t>    q    :    </a:t>
            </a:r>
            <a:endParaRPr lang="pt-PT" sz="3200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DC663CF-7D11-44C7-AAF7-7A61F6059F52}"/>
              </a:ext>
            </a:extLst>
          </p:cNvPr>
          <p:cNvSpPr/>
          <p:nvPr/>
        </p:nvSpPr>
        <p:spPr>
          <a:xfrm rot="5400000">
            <a:off x="4961469" y="2162873"/>
            <a:ext cx="45535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4400" dirty="0"/>
              <a:t>{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240568B-7BDF-4FC0-8A8E-0F6045DE937D}"/>
              </a:ext>
            </a:extLst>
          </p:cNvPr>
          <p:cNvSpPr/>
          <p:nvPr/>
        </p:nvSpPr>
        <p:spPr>
          <a:xfrm rot="5400000">
            <a:off x="6466445" y="2162872"/>
            <a:ext cx="45535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4400" dirty="0"/>
              <a:t>{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160DD9A-738B-4FB9-9848-1DFD81894FF8}"/>
              </a:ext>
            </a:extLst>
          </p:cNvPr>
          <p:cNvSpPr/>
          <p:nvPr/>
        </p:nvSpPr>
        <p:spPr>
          <a:xfrm>
            <a:off x="6388135" y="1725122"/>
            <a:ext cx="4444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32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9414822-2574-4668-9E35-84B972BC2218}"/>
              </a:ext>
            </a:extLst>
          </p:cNvPr>
          <p:cNvSpPr/>
          <p:nvPr/>
        </p:nvSpPr>
        <p:spPr>
          <a:xfrm>
            <a:off x="4860032" y="1738381"/>
            <a:ext cx="4444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3200" b="1" dirty="0"/>
              <a:t>1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0524FE9-BE99-470A-962A-66AEF2B5F36E}"/>
              </a:ext>
            </a:extLst>
          </p:cNvPr>
          <p:cNvSpPr/>
          <p:nvPr/>
        </p:nvSpPr>
        <p:spPr>
          <a:xfrm rot="16200000">
            <a:off x="5421514" y="3486696"/>
            <a:ext cx="6139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/>
              <a:t>&lt;</a:t>
            </a:r>
            <a:endParaRPr lang="pt-PT" sz="3200" b="1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2467C8E-0A59-4B6D-9F36-37DCC42CBD2D}"/>
              </a:ext>
            </a:extLst>
          </p:cNvPr>
          <p:cNvSpPr/>
          <p:nvPr/>
        </p:nvSpPr>
        <p:spPr>
          <a:xfrm rot="5400000">
            <a:off x="5613399" y="2692697"/>
            <a:ext cx="6139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/>
              <a:t>&lt;</a:t>
            </a:r>
            <a:endParaRPr lang="pt-PT" sz="3200" b="1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99A127B-A5D2-49B9-8098-950D9EEC3B2F}"/>
              </a:ext>
            </a:extLst>
          </p:cNvPr>
          <p:cNvSpPr/>
          <p:nvPr/>
        </p:nvSpPr>
        <p:spPr>
          <a:xfrm>
            <a:off x="4875966" y="4369709"/>
            <a:ext cx="31524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dirty="0"/>
              <a:t>p </a:t>
            </a:r>
            <a:r>
              <a:rPr lang="pt-BR" sz="3600" dirty="0"/>
              <a:t>    </a:t>
            </a:r>
            <a:r>
              <a:rPr lang="pt-PT" sz="3600" dirty="0"/>
              <a:t>    q    :    </a:t>
            </a:r>
            <a:endParaRPr lang="pt-PT" sz="3200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4D06772-11B3-45D8-B935-3D2385603DCF}"/>
              </a:ext>
            </a:extLst>
          </p:cNvPr>
          <p:cNvSpPr/>
          <p:nvPr/>
        </p:nvSpPr>
        <p:spPr>
          <a:xfrm rot="16200000">
            <a:off x="5421514" y="4400488"/>
            <a:ext cx="6139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/>
              <a:t>&lt;</a:t>
            </a:r>
            <a:endParaRPr lang="pt-PT" sz="3200" b="1" dirty="0"/>
          </a:p>
        </p:txBody>
      </p:sp>
      <p:cxnSp>
        <p:nvCxnSpPr>
          <p:cNvPr id="19" name="Conexão reta 18">
            <a:extLst>
              <a:ext uri="{FF2B5EF4-FFF2-40B4-BE49-F238E27FC236}">
                <a16:creationId xmlns:a16="http://schemas.microsoft.com/office/drawing/2014/main" id="{052FC1DC-EF39-47F0-A468-35BC89B88051}"/>
              </a:ext>
            </a:extLst>
          </p:cNvPr>
          <p:cNvCxnSpPr>
            <a:cxnSpLocks/>
          </p:cNvCxnSpPr>
          <p:nvPr/>
        </p:nvCxnSpPr>
        <p:spPr>
          <a:xfrm>
            <a:off x="5652120" y="4869160"/>
            <a:ext cx="21602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EBCA82BE-3772-4052-AA54-F0E1F69FB13C}"/>
              </a:ext>
            </a:extLst>
          </p:cNvPr>
          <p:cNvSpPr/>
          <p:nvPr/>
        </p:nvSpPr>
        <p:spPr>
          <a:xfrm>
            <a:off x="4595539" y="5450880"/>
            <a:ext cx="4540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3200" b="1" dirty="0"/>
              <a:t>~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8693F937-A802-40AB-BA43-A58E32FE02C3}"/>
              </a:ext>
            </a:extLst>
          </p:cNvPr>
          <p:cNvSpPr/>
          <p:nvPr/>
        </p:nvSpPr>
        <p:spPr>
          <a:xfrm>
            <a:off x="4885806" y="5411387"/>
            <a:ext cx="1376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dirty="0"/>
              <a:t>p :  </a:t>
            </a:r>
            <a:endParaRPr lang="pt-PT" sz="3200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9B1E2901-3040-4C8E-9A3B-574641FB99B6}"/>
              </a:ext>
            </a:extLst>
          </p:cNvPr>
          <p:cNvSpPr/>
          <p:nvPr/>
        </p:nvSpPr>
        <p:spPr>
          <a:xfrm>
            <a:off x="6573645" y="5428817"/>
            <a:ext cx="4540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3200" b="1" dirty="0"/>
              <a:t>~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055D612E-1B12-44BA-9E4C-2DF686993407}"/>
              </a:ext>
            </a:extLst>
          </p:cNvPr>
          <p:cNvSpPr/>
          <p:nvPr/>
        </p:nvSpPr>
        <p:spPr>
          <a:xfrm>
            <a:off x="6863912" y="5389324"/>
            <a:ext cx="1376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dirty="0"/>
              <a:t>q :  </a:t>
            </a:r>
            <a:endParaRPr lang="pt-PT" sz="32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904497C-0B7C-4209-BFDB-C56697A245A7}"/>
              </a:ext>
            </a:extLst>
          </p:cNvPr>
          <p:cNvSpPr/>
          <p:nvPr/>
        </p:nvSpPr>
        <p:spPr>
          <a:xfrm>
            <a:off x="3105115" y="2533241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600" dirty="0"/>
              <a:t>1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58B4267-C36D-4255-806E-A81C5D0BAE61}"/>
              </a:ext>
            </a:extLst>
          </p:cNvPr>
          <p:cNvSpPr/>
          <p:nvPr/>
        </p:nvSpPr>
        <p:spPr>
          <a:xfrm>
            <a:off x="3098850" y="3646765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6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715857E8-48A4-49B1-BF79-E9C7AD97E661}"/>
              </a:ext>
            </a:extLst>
          </p:cNvPr>
          <p:cNvSpPr/>
          <p:nvPr/>
        </p:nvSpPr>
        <p:spPr>
          <a:xfrm>
            <a:off x="3098850" y="4815960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6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4032DA8-C905-4F6F-83C4-B84BAFCF5514}"/>
              </a:ext>
            </a:extLst>
          </p:cNvPr>
          <p:cNvSpPr/>
          <p:nvPr/>
        </p:nvSpPr>
        <p:spPr>
          <a:xfrm>
            <a:off x="7551972" y="2547592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600" dirty="0">
                <a:solidFill>
                  <a:srgbClr val="C00000"/>
                </a:solidFill>
              </a:rPr>
              <a:t>0</a:t>
            </a:r>
            <a:endParaRPr lang="pt-PT" sz="3600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BA4CDA2A-142A-4508-92CF-A7DC43C79C8D}"/>
              </a:ext>
            </a:extLst>
          </p:cNvPr>
          <p:cNvSpPr/>
          <p:nvPr/>
        </p:nvSpPr>
        <p:spPr>
          <a:xfrm>
            <a:off x="7530043" y="3536736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600" dirty="0"/>
              <a:t>1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BD387219-0845-4588-865F-1A4305A6BAA9}"/>
              </a:ext>
            </a:extLst>
          </p:cNvPr>
          <p:cNvSpPr/>
          <p:nvPr/>
        </p:nvSpPr>
        <p:spPr>
          <a:xfrm>
            <a:off x="7551972" y="5389323"/>
            <a:ext cx="3106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3600" dirty="0"/>
              <a:t>1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8234E165-F166-4F3D-97B7-6C32AB8F9834}"/>
              </a:ext>
            </a:extLst>
          </p:cNvPr>
          <p:cNvSpPr/>
          <p:nvPr/>
        </p:nvSpPr>
        <p:spPr>
          <a:xfrm>
            <a:off x="7523269" y="4487867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600" dirty="0"/>
              <a:t>1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22BF5E23-8F15-4511-9C99-626105DE9E2F}"/>
              </a:ext>
            </a:extLst>
          </p:cNvPr>
          <p:cNvSpPr/>
          <p:nvPr/>
        </p:nvSpPr>
        <p:spPr>
          <a:xfrm>
            <a:off x="5539559" y="5492262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600" dirty="0">
                <a:solidFill>
                  <a:srgbClr val="C0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8178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27" grpId="0"/>
      <p:bldP spid="16" grpId="0"/>
      <p:bldP spid="28" grpId="0"/>
      <p:bldP spid="29" grpId="0"/>
      <p:bldP spid="30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1052692"/>
            <a:ext cx="813690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Tabela de Verdade: </a:t>
            </a:r>
            <a:r>
              <a:rPr lang="pt-PT" sz="3200" dirty="0"/>
              <a:t>É um tipo de tabela matemática usada em Lógica para determinar se uma fórmula é válida ou se um sequente é correcto.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7F5687B-890B-4572-9A08-44F9906823A4}"/>
              </a:ext>
            </a:extLst>
          </p:cNvPr>
          <p:cNvSpPr/>
          <p:nvPr/>
        </p:nvSpPr>
        <p:spPr>
          <a:xfrm>
            <a:off x="395536" y="3681651"/>
            <a:ext cx="82809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000" dirty="0"/>
              <a:t>Quantidade de valores da proposição </a:t>
            </a:r>
            <a:r>
              <a:rPr lang="pt-BR" sz="3000" dirty="0"/>
              <a:t>= </a:t>
            </a:r>
            <a:r>
              <a:rPr lang="pt-BR" sz="3000" b="1" dirty="0" err="1"/>
              <a:t>Qi</a:t>
            </a:r>
            <a:endParaRPr lang="pt-PT" sz="3000" b="1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305AD67-B1A5-4E90-A857-7C4DBF57A8FA}"/>
              </a:ext>
            </a:extLst>
          </p:cNvPr>
          <p:cNvSpPr/>
          <p:nvPr/>
        </p:nvSpPr>
        <p:spPr>
          <a:xfrm>
            <a:off x="395536" y="4394450"/>
            <a:ext cx="637270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000" dirty="0"/>
              <a:t>Quantidade de proposição </a:t>
            </a:r>
            <a:r>
              <a:rPr lang="pt-BR" sz="3000" dirty="0"/>
              <a:t>= </a:t>
            </a:r>
            <a:r>
              <a:rPr lang="pt-BR" sz="3000" b="1" dirty="0"/>
              <a:t>n</a:t>
            </a:r>
            <a:endParaRPr lang="pt-PT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12CACF37-3FAC-40E6-8973-DC54C3E808B2}"/>
                  </a:ext>
                </a:extLst>
              </p:cNvPr>
              <p:cNvSpPr/>
              <p:nvPr/>
            </p:nvSpPr>
            <p:spPr>
              <a:xfrm>
                <a:off x="2699792" y="5420587"/>
                <a:ext cx="2736304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pt-PT" sz="4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4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pt-BR" sz="4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pt-PT" sz="4400" b="1" dirty="0"/>
                  <a:t> </a:t>
                </a:r>
                <a:r>
                  <a:rPr lang="pt-BR" sz="4400" b="1" dirty="0"/>
                  <a:t>= </a:t>
                </a:r>
                <a:r>
                  <a:rPr lang="pt-BR" sz="4400" b="1" dirty="0" err="1"/>
                  <a:t>Qi</a:t>
                </a:r>
                <a:endParaRPr lang="pt-PT" sz="4400" b="1" dirty="0"/>
              </a:p>
            </p:txBody>
          </p:sp>
        </mc:Choice>
        <mc:Fallback xmlns="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12CACF37-3FAC-40E6-8973-DC54C3E808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5420587"/>
                <a:ext cx="2736304" cy="769441"/>
              </a:xfrm>
              <a:prstGeom prst="rect">
                <a:avLst/>
              </a:prstGeom>
              <a:blipFill>
                <a:blip r:embed="rId2"/>
                <a:stretch>
                  <a:fillRect t="-15873" b="-3730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469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4271117-C89D-4AA7-8397-80B48845A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746162"/>
              </p:ext>
            </p:extLst>
          </p:nvPr>
        </p:nvGraphicFramePr>
        <p:xfrm>
          <a:off x="5148064" y="2357914"/>
          <a:ext cx="2180814" cy="2511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407">
                  <a:extLst>
                    <a:ext uri="{9D8B030D-6E8A-4147-A177-3AD203B41FA5}">
                      <a16:colId xmlns:a16="http://schemas.microsoft.com/office/drawing/2014/main" val="3290149414"/>
                    </a:ext>
                  </a:extLst>
                </a:gridCol>
                <a:gridCol w="1090407">
                  <a:extLst>
                    <a:ext uri="{9D8B030D-6E8A-4147-A177-3AD203B41FA5}">
                      <a16:colId xmlns:a16="http://schemas.microsoft.com/office/drawing/2014/main" val="3319191821"/>
                    </a:ext>
                  </a:extLst>
                </a:gridCol>
              </a:tblGrid>
              <a:tr h="927328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pt-PT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pt-PT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363947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1</a:t>
                      </a:r>
                      <a:endParaRPr lang="pt-PT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0</a:t>
                      </a:r>
                      <a:endParaRPr lang="pt-PT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549194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0</a:t>
                      </a:r>
                      <a:endParaRPr lang="pt-PT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1</a:t>
                      </a:r>
                      <a:endParaRPr lang="pt-PT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595714"/>
                  </a:ext>
                </a:extLst>
              </a:tr>
            </a:tbl>
          </a:graphicData>
        </a:graphic>
      </p:graphicFrame>
      <p:sp>
        <p:nvSpPr>
          <p:cNvPr id="9" name="Retângulo 8">
            <a:extLst>
              <a:ext uri="{FF2B5EF4-FFF2-40B4-BE49-F238E27FC236}">
                <a16:creationId xmlns:a16="http://schemas.microsoft.com/office/drawing/2014/main" id="{2EEE201D-A0B3-4853-8374-1142D2F619E4}"/>
              </a:ext>
            </a:extLst>
          </p:cNvPr>
          <p:cNvSpPr/>
          <p:nvPr/>
        </p:nvSpPr>
        <p:spPr>
          <a:xfrm>
            <a:off x="1804726" y="764704"/>
            <a:ext cx="48965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Tabela de Verdade:</a:t>
            </a:r>
            <a:endParaRPr lang="pt-PT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0D42F4D6-AB3C-4724-970F-6D77308B08BB}"/>
                  </a:ext>
                </a:extLst>
              </p:cNvPr>
              <p:cNvSpPr/>
              <p:nvPr/>
            </p:nvSpPr>
            <p:spPr>
              <a:xfrm>
                <a:off x="827584" y="2763183"/>
                <a:ext cx="2736304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pt-PT" sz="4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4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pt-BR" sz="4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pt-PT" sz="4400" b="1" dirty="0"/>
                  <a:t> </a:t>
                </a:r>
                <a:r>
                  <a:rPr lang="pt-BR" sz="4400" b="1" dirty="0"/>
                  <a:t>= </a:t>
                </a:r>
                <a:r>
                  <a:rPr lang="pt-BR" sz="4400" b="1" dirty="0" err="1"/>
                  <a:t>Qi</a:t>
                </a:r>
                <a:endParaRPr lang="pt-PT" sz="4400" b="1" dirty="0"/>
              </a:p>
            </p:txBody>
          </p:sp>
        </mc:Choice>
        <mc:Fallback xmlns="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0D42F4D6-AB3C-4724-970F-6D77308B08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763183"/>
                <a:ext cx="2736304" cy="769441"/>
              </a:xfrm>
              <a:prstGeom prst="rect">
                <a:avLst/>
              </a:prstGeom>
              <a:blipFill>
                <a:blip r:embed="rId2"/>
                <a:stretch>
                  <a:fillRect t="-15873" b="-3730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48F70790-A40E-48E9-A1D7-677C2F19745D}"/>
                  </a:ext>
                </a:extLst>
              </p:cNvPr>
              <p:cNvSpPr/>
              <p:nvPr/>
            </p:nvSpPr>
            <p:spPr>
              <a:xfrm>
                <a:off x="827584" y="3789040"/>
                <a:ext cx="2736304" cy="7847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pt-PT" sz="4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4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pt-BR" sz="4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PT" sz="4400" b="1" dirty="0"/>
                  <a:t> </a:t>
                </a:r>
                <a:r>
                  <a:rPr lang="pt-BR" sz="4400" b="1" dirty="0"/>
                  <a:t>= 2</a:t>
                </a:r>
                <a:endParaRPr lang="pt-PT" sz="4400" b="1" dirty="0"/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48F70790-A40E-48E9-A1D7-677C2F1974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789040"/>
                <a:ext cx="2736304" cy="784767"/>
              </a:xfrm>
              <a:prstGeom prst="rect">
                <a:avLst/>
              </a:prstGeom>
              <a:blipFill>
                <a:blip r:embed="rId3"/>
                <a:stretch>
                  <a:fillRect t="-14844" b="-3671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A6E17E2F-6A30-404D-9F27-C6F1F602DE0A}"/>
              </a:ext>
            </a:extLst>
          </p:cNvPr>
          <p:cNvSpPr/>
          <p:nvPr/>
        </p:nvSpPr>
        <p:spPr>
          <a:xfrm>
            <a:off x="6218159" y="2357914"/>
            <a:ext cx="4956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/>
              <a:t>~</a:t>
            </a:r>
            <a:endParaRPr lang="pt-PT" sz="4000" dirty="0"/>
          </a:p>
        </p:txBody>
      </p: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ADA0FC5B-8977-46FF-91AA-80719ECB660A}"/>
              </a:ext>
            </a:extLst>
          </p:cNvPr>
          <p:cNvCxnSpPr>
            <a:cxnSpLocks/>
          </p:cNvCxnSpPr>
          <p:nvPr/>
        </p:nvCxnSpPr>
        <p:spPr>
          <a:xfrm flipV="1">
            <a:off x="2699792" y="3921738"/>
            <a:ext cx="2304256" cy="2596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A015D524-AB1B-49D4-BAF7-41AE8D4309B1}"/>
              </a:ext>
            </a:extLst>
          </p:cNvPr>
          <p:cNvCxnSpPr>
            <a:cxnSpLocks/>
          </p:cNvCxnSpPr>
          <p:nvPr/>
        </p:nvCxnSpPr>
        <p:spPr>
          <a:xfrm>
            <a:off x="2852192" y="4333824"/>
            <a:ext cx="2151856" cy="4153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F228B936-51EC-4023-B4D5-FE01DBC51007}"/>
              </a:ext>
            </a:extLst>
          </p:cNvPr>
          <p:cNvSpPr/>
          <p:nvPr/>
        </p:nvSpPr>
        <p:spPr>
          <a:xfrm>
            <a:off x="4772648" y="3429000"/>
            <a:ext cx="4627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2400" b="1" dirty="0"/>
              <a:t>1</a:t>
            </a:r>
            <a:endParaRPr lang="pt-PT" sz="2400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3EF92F4-0901-4157-AD60-C55CEAA72E66}"/>
              </a:ext>
            </a:extLst>
          </p:cNvPr>
          <p:cNvSpPr/>
          <p:nvPr/>
        </p:nvSpPr>
        <p:spPr>
          <a:xfrm>
            <a:off x="4772647" y="4171367"/>
            <a:ext cx="4627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2400" b="1" dirty="0"/>
              <a:t>2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3050161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4271117-C89D-4AA7-8397-80B48845A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401106"/>
              </p:ext>
            </p:extLst>
          </p:nvPr>
        </p:nvGraphicFramePr>
        <p:xfrm>
          <a:off x="3800485" y="2626726"/>
          <a:ext cx="3271221" cy="409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407">
                  <a:extLst>
                    <a:ext uri="{9D8B030D-6E8A-4147-A177-3AD203B41FA5}">
                      <a16:colId xmlns:a16="http://schemas.microsoft.com/office/drawing/2014/main" val="3290149414"/>
                    </a:ext>
                  </a:extLst>
                </a:gridCol>
                <a:gridCol w="1090407">
                  <a:extLst>
                    <a:ext uri="{9D8B030D-6E8A-4147-A177-3AD203B41FA5}">
                      <a16:colId xmlns:a16="http://schemas.microsoft.com/office/drawing/2014/main" val="3319191821"/>
                    </a:ext>
                  </a:extLst>
                </a:gridCol>
                <a:gridCol w="1090407">
                  <a:extLst>
                    <a:ext uri="{9D8B030D-6E8A-4147-A177-3AD203B41FA5}">
                      <a16:colId xmlns:a16="http://schemas.microsoft.com/office/drawing/2014/main" val="653881409"/>
                    </a:ext>
                  </a:extLst>
                </a:gridCol>
              </a:tblGrid>
              <a:tr h="927328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pt-PT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pt-PT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err="1">
                          <a:solidFill>
                            <a:schemeClr val="tx1"/>
                          </a:solidFill>
                        </a:rPr>
                        <a:t>p^q</a:t>
                      </a:r>
                      <a:endParaRPr lang="pt-PT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363947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1</a:t>
                      </a:r>
                      <a:endParaRPr lang="pt-PT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1</a:t>
                      </a:r>
                      <a:endParaRPr lang="pt-PT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</a:t>
                      </a:r>
                      <a:endParaRPr lang="pt-PT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549194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1</a:t>
                      </a:r>
                      <a:endParaRPr lang="pt-PT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0</a:t>
                      </a:r>
                      <a:endParaRPr lang="pt-PT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  <a:endParaRPr lang="pt-PT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0595714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0</a:t>
                      </a:r>
                      <a:endParaRPr lang="pt-PT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1</a:t>
                      </a:r>
                      <a:endParaRPr lang="pt-PT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  <a:endParaRPr lang="pt-PT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118700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0</a:t>
                      </a:r>
                      <a:endParaRPr lang="pt-PT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0</a:t>
                      </a:r>
                      <a:endParaRPr lang="pt-PT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  <a:endParaRPr lang="pt-PT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0351271"/>
                  </a:ext>
                </a:extLst>
              </a:tr>
            </a:tbl>
          </a:graphicData>
        </a:graphic>
      </p:graphicFrame>
      <p:sp>
        <p:nvSpPr>
          <p:cNvPr id="9" name="Retângulo 8">
            <a:extLst>
              <a:ext uri="{FF2B5EF4-FFF2-40B4-BE49-F238E27FC236}">
                <a16:creationId xmlns:a16="http://schemas.microsoft.com/office/drawing/2014/main" id="{2EEE201D-A0B3-4853-8374-1142D2F619E4}"/>
              </a:ext>
            </a:extLst>
          </p:cNvPr>
          <p:cNvSpPr/>
          <p:nvPr/>
        </p:nvSpPr>
        <p:spPr>
          <a:xfrm>
            <a:off x="539551" y="277089"/>
            <a:ext cx="48965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Tabela de Verdade</a:t>
            </a:r>
            <a:endParaRPr lang="pt-PT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67CC4DC2-5BE2-4487-9D78-C562D3625D51}"/>
                  </a:ext>
                </a:extLst>
              </p:cNvPr>
              <p:cNvSpPr/>
              <p:nvPr/>
            </p:nvSpPr>
            <p:spPr>
              <a:xfrm>
                <a:off x="827584" y="2763183"/>
                <a:ext cx="2736304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pt-PT" sz="4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4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pt-BR" sz="4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pt-PT" sz="4400" b="1" dirty="0"/>
                  <a:t> </a:t>
                </a:r>
                <a:r>
                  <a:rPr lang="pt-BR" sz="4400" b="1" dirty="0"/>
                  <a:t>= </a:t>
                </a:r>
                <a:r>
                  <a:rPr lang="pt-BR" sz="4400" b="1" dirty="0" err="1"/>
                  <a:t>Qi</a:t>
                </a:r>
                <a:endParaRPr lang="pt-PT" sz="4400" b="1" dirty="0"/>
              </a:p>
            </p:txBody>
          </p:sp>
        </mc:Choice>
        <mc:Fallback xmlns="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67CC4DC2-5BE2-4487-9D78-C562D3625D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763183"/>
                <a:ext cx="2736304" cy="769441"/>
              </a:xfrm>
              <a:prstGeom prst="rect">
                <a:avLst/>
              </a:prstGeom>
              <a:blipFill>
                <a:blip r:embed="rId2"/>
                <a:stretch>
                  <a:fillRect t="-15873" b="-3730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8B41C367-D023-4D6E-B05D-50351ECF798D}"/>
                  </a:ext>
                </a:extLst>
              </p:cNvPr>
              <p:cNvSpPr/>
              <p:nvPr/>
            </p:nvSpPr>
            <p:spPr>
              <a:xfrm>
                <a:off x="827584" y="3789040"/>
                <a:ext cx="2736304" cy="7847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pt-PT" sz="4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4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pt-BR" sz="4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pt-PT" sz="4400" b="1" dirty="0"/>
                  <a:t> </a:t>
                </a:r>
                <a:r>
                  <a:rPr lang="pt-BR" sz="4400" b="1" dirty="0"/>
                  <a:t>= 4</a:t>
                </a:r>
                <a:endParaRPr lang="pt-PT" sz="4400" b="1" dirty="0"/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8B41C367-D023-4D6E-B05D-50351ECF79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789040"/>
                <a:ext cx="2736304" cy="784767"/>
              </a:xfrm>
              <a:prstGeom prst="rect">
                <a:avLst/>
              </a:prstGeom>
              <a:blipFill>
                <a:blip r:embed="rId3"/>
                <a:stretch>
                  <a:fillRect t="-14844" b="-3671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8882DB21-4EE8-4FB1-B616-7FE03EA863AD}"/>
                  </a:ext>
                </a:extLst>
              </p:cNvPr>
              <p:cNvSpPr/>
              <p:nvPr/>
            </p:nvSpPr>
            <p:spPr>
              <a:xfrm>
                <a:off x="4511061" y="1568133"/>
                <a:ext cx="2736304" cy="1446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4400" b="1" i="1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pt-PT" sz="4400" b="1" i="1">
                          <a:latin typeface="Cambria Math" panose="02040503050406030204" pitchFamily="18" charset="0"/>
                        </a:rPr>
                        <m:t>^</m:t>
                      </m:r>
                      <m:r>
                        <a:rPr lang="pt-PT" sz="4400" b="1" i="1"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/>
              </a:p>
              <a:p>
                <a:pPr algn="just"/>
                <a:endParaRPr lang="pt-PT" sz="4400" b="1" dirty="0"/>
              </a:p>
            </p:txBody>
          </p:sp>
        </mc:Choice>
        <mc:Fallback xmlns="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8882DB21-4EE8-4FB1-B616-7FE03EA86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061" y="1568133"/>
                <a:ext cx="2736304" cy="14465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ângulo 7">
            <a:extLst>
              <a:ext uri="{FF2B5EF4-FFF2-40B4-BE49-F238E27FC236}">
                <a16:creationId xmlns:a16="http://schemas.microsoft.com/office/drawing/2014/main" id="{121B86BE-F4AC-4B00-8B3F-07BBEAB6A00B}"/>
              </a:ext>
            </a:extLst>
          </p:cNvPr>
          <p:cNvSpPr/>
          <p:nvPr/>
        </p:nvSpPr>
        <p:spPr>
          <a:xfrm>
            <a:off x="539552" y="1091079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dirty="0"/>
              <a:t>Determine as interpretações da proposição composta:</a:t>
            </a:r>
            <a:endParaRPr lang="pt-PT" sz="3200" dirty="0"/>
          </a:p>
        </p:txBody>
      </p:sp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A5B45498-85CD-4A6D-B463-A7E836FF4E70}"/>
              </a:ext>
            </a:extLst>
          </p:cNvPr>
          <p:cNvCxnSpPr>
            <a:cxnSpLocks/>
          </p:cNvCxnSpPr>
          <p:nvPr/>
        </p:nvCxnSpPr>
        <p:spPr>
          <a:xfrm flipV="1">
            <a:off x="2627784" y="4095055"/>
            <a:ext cx="1126410" cy="54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37FB5992-6AD6-4CF7-950A-68EA37BBFC8A}"/>
              </a:ext>
            </a:extLst>
          </p:cNvPr>
          <p:cNvCxnSpPr>
            <a:cxnSpLocks/>
          </p:cNvCxnSpPr>
          <p:nvPr/>
        </p:nvCxnSpPr>
        <p:spPr>
          <a:xfrm>
            <a:off x="2627784" y="4293096"/>
            <a:ext cx="1080120" cy="22878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9627B036-E140-459B-BEFD-838CC4CB1B8E}"/>
              </a:ext>
            </a:extLst>
          </p:cNvPr>
          <p:cNvCxnSpPr>
            <a:cxnSpLocks/>
          </p:cNvCxnSpPr>
          <p:nvPr/>
        </p:nvCxnSpPr>
        <p:spPr>
          <a:xfrm>
            <a:off x="2664344" y="4248049"/>
            <a:ext cx="1059496" cy="1518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xão reta unidirecional 17">
            <a:extLst>
              <a:ext uri="{FF2B5EF4-FFF2-40B4-BE49-F238E27FC236}">
                <a16:creationId xmlns:a16="http://schemas.microsoft.com/office/drawing/2014/main" id="{B46708ED-D827-4384-A1E1-AF227B327A3F}"/>
              </a:ext>
            </a:extLst>
          </p:cNvPr>
          <p:cNvCxnSpPr>
            <a:cxnSpLocks/>
          </p:cNvCxnSpPr>
          <p:nvPr/>
        </p:nvCxnSpPr>
        <p:spPr>
          <a:xfrm>
            <a:off x="2664344" y="4194127"/>
            <a:ext cx="1075203" cy="8133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4FBB7795-5159-4CC0-A4B1-BB2FA721D9F2}"/>
              </a:ext>
            </a:extLst>
          </p:cNvPr>
          <p:cNvSpPr/>
          <p:nvPr/>
        </p:nvSpPr>
        <p:spPr>
          <a:xfrm>
            <a:off x="3464422" y="5880407"/>
            <a:ext cx="518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2400" b="1" dirty="0"/>
              <a:t>4</a:t>
            </a:r>
            <a:endParaRPr lang="pt-PT" sz="2400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D5E4EEAB-7267-4D32-B4F9-7C5F5A2731A7}"/>
              </a:ext>
            </a:extLst>
          </p:cNvPr>
          <p:cNvSpPr/>
          <p:nvPr/>
        </p:nvSpPr>
        <p:spPr>
          <a:xfrm>
            <a:off x="3494776" y="5177898"/>
            <a:ext cx="518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2400" b="1" dirty="0"/>
              <a:t>3</a:t>
            </a:r>
            <a:endParaRPr lang="pt-PT" sz="2400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4ED2325-9CE4-49B5-BE4F-C6B57649B2AA}"/>
              </a:ext>
            </a:extLst>
          </p:cNvPr>
          <p:cNvSpPr/>
          <p:nvPr/>
        </p:nvSpPr>
        <p:spPr>
          <a:xfrm>
            <a:off x="3502744" y="4440316"/>
            <a:ext cx="518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2400" b="1" dirty="0"/>
              <a:t>2</a:t>
            </a:r>
            <a:endParaRPr lang="pt-PT" sz="2400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EB17D22F-1590-4BA5-8284-2C5044F76919}"/>
              </a:ext>
            </a:extLst>
          </p:cNvPr>
          <p:cNvSpPr/>
          <p:nvPr/>
        </p:nvSpPr>
        <p:spPr>
          <a:xfrm>
            <a:off x="3480128" y="3597825"/>
            <a:ext cx="518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2400" b="1" dirty="0"/>
              <a:t>1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3584445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4271117-C89D-4AA7-8397-80B48845A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795725"/>
              </p:ext>
            </p:extLst>
          </p:nvPr>
        </p:nvGraphicFramePr>
        <p:xfrm>
          <a:off x="3800485" y="2626726"/>
          <a:ext cx="3271221" cy="409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407">
                  <a:extLst>
                    <a:ext uri="{9D8B030D-6E8A-4147-A177-3AD203B41FA5}">
                      <a16:colId xmlns:a16="http://schemas.microsoft.com/office/drawing/2014/main" val="3290149414"/>
                    </a:ext>
                  </a:extLst>
                </a:gridCol>
                <a:gridCol w="1090407">
                  <a:extLst>
                    <a:ext uri="{9D8B030D-6E8A-4147-A177-3AD203B41FA5}">
                      <a16:colId xmlns:a16="http://schemas.microsoft.com/office/drawing/2014/main" val="3319191821"/>
                    </a:ext>
                  </a:extLst>
                </a:gridCol>
                <a:gridCol w="1090407">
                  <a:extLst>
                    <a:ext uri="{9D8B030D-6E8A-4147-A177-3AD203B41FA5}">
                      <a16:colId xmlns:a16="http://schemas.microsoft.com/office/drawing/2014/main" val="653881409"/>
                    </a:ext>
                  </a:extLst>
                </a:gridCol>
              </a:tblGrid>
              <a:tr h="927328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pt-PT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pt-PT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800" dirty="0">
                          <a:solidFill>
                            <a:schemeClr val="tx1"/>
                          </a:solidFill>
                        </a:rPr>
                        <a:t>p v 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363947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1</a:t>
                      </a:r>
                      <a:endParaRPr lang="pt-PT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1</a:t>
                      </a:r>
                      <a:endParaRPr lang="pt-PT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</a:t>
                      </a:r>
                      <a:endParaRPr lang="pt-PT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549194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1</a:t>
                      </a:r>
                      <a:endParaRPr lang="pt-PT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0</a:t>
                      </a:r>
                      <a:endParaRPr lang="pt-PT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</a:t>
                      </a:r>
                      <a:endParaRPr lang="pt-PT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0595714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0</a:t>
                      </a:r>
                      <a:endParaRPr lang="pt-PT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1</a:t>
                      </a:r>
                      <a:endParaRPr lang="pt-PT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</a:t>
                      </a:r>
                      <a:endParaRPr lang="pt-PT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118700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0</a:t>
                      </a:r>
                      <a:endParaRPr lang="pt-PT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0</a:t>
                      </a:r>
                      <a:endParaRPr lang="pt-PT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  <a:endParaRPr lang="pt-PT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035127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67CC4DC2-5BE2-4487-9D78-C562D3625D51}"/>
                  </a:ext>
                </a:extLst>
              </p:cNvPr>
              <p:cNvSpPr/>
              <p:nvPr/>
            </p:nvSpPr>
            <p:spPr>
              <a:xfrm>
                <a:off x="827584" y="2763183"/>
                <a:ext cx="2736304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pt-PT" sz="4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4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pt-BR" sz="4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pt-PT" sz="4400" b="1" dirty="0"/>
                  <a:t> </a:t>
                </a:r>
                <a:r>
                  <a:rPr lang="pt-BR" sz="4400" b="1" dirty="0"/>
                  <a:t>= </a:t>
                </a:r>
                <a:r>
                  <a:rPr lang="pt-BR" sz="4400" b="1" dirty="0" err="1"/>
                  <a:t>Qi</a:t>
                </a:r>
                <a:endParaRPr lang="pt-PT" sz="4400" b="1" dirty="0"/>
              </a:p>
            </p:txBody>
          </p:sp>
        </mc:Choice>
        <mc:Fallback xmlns="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67CC4DC2-5BE2-4487-9D78-C562D3625D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763183"/>
                <a:ext cx="2736304" cy="769441"/>
              </a:xfrm>
              <a:prstGeom prst="rect">
                <a:avLst/>
              </a:prstGeom>
              <a:blipFill>
                <a:blip r:embed="rId2"/>
                <a:stretch>
                  <a:fillRect t="-15873" b="-3730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8B41C367-D023-4D6E-B05D-50351ECF798D}"/>
                  </a:ext>
                </a:extLst>
              </p:cNvPr>
              <p:cNvSpPr/>
              <p:nvPr/>
            </p:nvSpPr>
            <p:spPr>
              <a:xfrm>
                <a:off x="827584" y="3789040"/>
                <a:ext cx="2736304" cy="7847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pt-PT" sz="4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4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pt-BR" sz="4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pt-PT" sz="4400" b="1" dirty="0"/>
                  <a:t> </a:t>
                </a:r>
                <a:r>
                  <a:rPr lang="pt-BR" sz="4400" b="1" dirty="0"/>
                  <a:t>= 4</a:t>
                </a:r>
                <a:endParaRPr lang="pt-PT" sz="4400" b="1" dirty="0"/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8B41C367-D023-4D6E-B05D-50351ECF79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789040"/>
                <a:ext cx="2736304" cy="784767"/>
              </a:xfrm>
              <a:prstGeom prst="rect">
                <a:avLst/>
              </a:prstGeom>
              <a:blipFill>
                <a:blip r:embed="rId3"/>
                <a:stretch>
                  <a:fillRect t="-14844" b="-3671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8882DB21-4EE8-4FB1-B616-7FE03EA863AD}"/>
                  </a:ext>
                </a:extLst>
              </p:cNvPr>
              <p:cNvSpPr/>
              <p:nvPr/>
            </p:nvSpPr>
            <p:spPr>
              <a:xfrm>
                <a:off x="4427983" y="1052736"/>
                <a:ext cx="2736304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3600" b="1" i="1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pt-PT" sz="36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sz="3600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pt-PT" sz="36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sz="3600" b="1" i="1"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/>
              </a:p>
              <a:p>
                <a:pPr algn="just"/>
                <a:endParaRPr lang="pt-PT" sz="4400" b="1" dirty="0"/>
              </a:p>
            </p:txBody>
          </p:sp>
        </mc:Choice>
        <mc:Fallback xmlns="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8882DB21-4EE8-4FB1-B616-7FE03EA86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3" y="1052736"/>
                <a:ext cx="2736304" cy="13234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ângulo 7">
            <a:extLst>
              <a:ext uri="{FF2B5EF4-FFF2-40B4-BE49-F238E27FC236}">
                <a16:creationId xmlns:a16="http://schemas.microsoft.com/office/drawing/2014/main" id="{121B86BE-F4AC-4B00-8B3F-07BBEAB6A00B}"/>
              </a:ext>
            </a:extLst>
          </p:cNvPr>
          <p:cNvSpPr/>
          <p:nvPr/>
        </p:nvSpPr>
        <p:spPr>
          <a:xfrm>
            <a:off x="323527" y="519602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dirty="0"/>
              <a:t>Determine as interpretações da proposição composta: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1804101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4271117-C89D-4AA7-8397-80B48845A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278542"/>
              </p:ext>
            </p:extLst>
          </p:nvPr>
        </p:nvGraphicFramePr>
        <p:xfrm>
          <a:off x="3550836" y="2223987"/>
          <a:ext cx="3744417" cy="409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139">
                  <a:extLst>
                    <a:ext uri="{9D8B030D-6E8A-4147-A177-3AD203B41FA5}">
                      <a16:colId xmlns:a16="http://schemas.microsoft.com/office/drawing/2014/main" val="3290149414"/>
                    </a:ext>
                  </a:extLst>
                </a:gridCol>
                <a:gridCol w="1248139">
                  <a:extLst>
                    <a:ext uri="{9D8B030D-6E8A-4147-A177-3AD203B41FA5}">
                      <a16:colId xmlns:a16="http://schemas.microsoft.com/office/drawing/2014/main" val="3319191821"/>
                    </a:ext>
                  </a:extLst>
                </a:gridCol>
                <a:gridCol w="1248139">
                  <a:extLst>
                    <a:ext uri="{9D8B030D-6E8A-4147-A177-3AD203B41FA5}">
                      <a16:colId xmlns:a16="http://schemas.microsoft.com/office/drawing/2014/main" val="653881409"/>
                    </a:ext>
                  </a:extLst>
                </a:gridCol>
              </a:tblGrid>
              <a:tr h="927328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pt-PT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pt-PT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800" dirty="0">
                          <a:solidFill>
                            <a:schemeClr val="tx1"/>
                          </a:solidFill>
                        </a:rPr>
                        <a:t>p v 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363947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1</a:t>
                      </a:r>
                      <a:endParaRPr lang="pt-PT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1</a:t>
                      </a:r>
                      <a:endParaRPr lang="pt-PT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  <a:endParaRPr lang="pt-PT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549194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1</a:t>
                      </a:r>
                      <a:endParaRPr lang="pt-PT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0</a:t>
                      </a:r>
                      <a:endParaRPr lang="pt-PT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</a:t>
                      </a:r>
                      <a:endParaRPr lang="pt-PT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0595714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0</a:t>
                      </a:r>
                      <a:endParaRPr lang="pt-PT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1</a:t>
                      </a:r>
                      <a:endParaRPr lang="pt-PT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</a:t>
                      </a:r>
                      <a:endParaRPr lang="pt-PT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118700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0</a:t>
                      </a:r>
                      <a:endParaRPr lang="pt-PT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0</a:t>
                      </a:r>
                      <a:endParaRPr lang="pt-PT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  <a:endParaRPr lang="pt-PT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035127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8882DB21-4EE8-4FB1-B616-7FE03EA863AD}"/>
                  </a:ext>
                </a:extLst>
              </p:cNvPr>
              <p:cNvSpPr/>
              <p:nvPr/>
            </p:nvSpPr>
            <p:spPr>
              <a:xfrm>
                <a:off x="4427983" y="1052736"/>
                <a:ext cx="2736304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3600" b="1" i="1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pt-PT" sz="36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sz="3600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pt-PT" sz="36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sz="3600" b="1" i="1"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/>
              </a:p>
              <a:p>
                <a:pPr algn="just"/>
                <a:endParaRPr lang="pt-PT" sz="4400" b="1" dirty="0"/>
              </a:p>
            </p:txBody>
          </p:sp>
        </mc:Choice>
        <mc:Fallback xmlns="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8882DB21-4EE8-4FB1-B616-7FE03EA86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3" y="1052736"/>
                <a:ext cx="2736304" cy="13234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ângulo 7">
            <a:extLst>
              <a:ext uri="{FF2B5EF4-FFF2-40B4-BE49-F238E27FC236}">
                <a16:creationId xmlns:a16="http://schemas.microsoft.com/office/drawing/2014/main" id="{121B86BE-F4AC-4B00-8B3F-07BBEAB6A00B}"/>
              </a:ext>
            </a:extLst>
          </p:cNvPr>
          <p:cNvSpPr/>
          <p:nvPr/>
        </p:nvSpPr>
        <p:spPr>
          <a:xfrm>
            <a:off x="323527" y="519602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dirty="0"/>
              <a:t>Determine as interpretações da proposição composta:</a:t>
            </a:r>
            <a:endParaRPr lang="pt-PT" sz="3200" dirty="0"/>
          </a:p>
        </p:txBody>
      </p:sp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905C6171-FF38-4400-8B19-30D96E89B29B}"/>
              </a:ext>
            </a:extLst>
          </p:cNvPr>
          <p:cNvCxnSpPr>
            <a:cxnSpLocks/>
          </p:cNvCxnSpPr>
          <p:nvPr/>
        </p:nvCxnSpPr>
        <p:spPr>
          <a:xfrm>
            <a:off x="5649185" y="1556792"/>
            <a:ext cx="26745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66D15A11-BA8E-475F-B5E1-28542F20BE9F}"/>
              </a:ext>
            </a:extLst>
          </p:cNvPr>
          <p:cNvCxnSpPr>
            <a:cxnSpLocks/>
          </p:cNvCxnSpPr>
          <p:nvPr/>
        </p:nvCxnSpPr>
        <p:spPr>
          <a:xfrm>
            <a:off x="6444208" y="2636912"/>
            <a:ext cx="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DEE04EDB-82CA-4ED6-BE37-AFB751D9C329}"/>
              </a:ext>
            </a:extLst>
          </p:cNvPr>
          <p:cNvCxnSpPr>
            <a:cxnSpLocks/>
          </p:cNvCxnSpPr>
          <p:nvPr/>
        </p:nvCxnSpPr>
        <p:spPr>
          <a:xfrm>
            <a:off x="6588224" y="2636912"/>
            <a:ext cx="19545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988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51520" y="1199129"/>
            <a:ext cx="813690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Lógica Computacional: </a:t>
            </a:r>
            <a:r>
              <a:rPr lang="pt-PT" sz="3200" dirty="0"/>
              <a:t>É o uso da lógica para executar ou raciocinar sobre computação, através de símbolos e fórmulas matemática.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1B7DACC-7E3C-4BCF-91CE-CD6DEDA91F8B}"/>
              </a:ext>
            </a:extLst>
          </p:cNvPr>
          <p:cNvSpPr/>
          <p:nvPr/>
        </p:nvSpPr>
        <p:spPr>
          <a:xfrm>
            <a:off x="179512" y="3501008"/>
            <a:ext cx="813690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Lógica: </a:t>
            </a:r>
            <a:r>
              <a:rPr lang="pt-PT" sz="3200" dirty="0"/>
              <a:t>Estuda o raciocínio correcto humano.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6BFD76F-A80B-421B-93B7-8F97F09FF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4201557"/>
            <a:ext cx="2228403" cy="265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962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4271117-C89D-4AA7-8397-80B48845A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259534"/>
              </p:ext>
            </p:extLst>
          </p:nvPr>
        </p:nvGraphicFramePr>
        <p:xfrm>
          <a:off x="3707905" y="2276872"/>
          <a:ext cx="3744417" cy="409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139">
                  <a:extLst>
                    <a:ext uri="{9D8B030D-6E8A-4147-A177-3AD203B41FA5}">
                      <a16:colId xmlns:a16="http://schemas.microsoft.com/office/drawing/2014/main" val="3290149414"/>
                    </a:ext>
                  </a:extLst>
                </a:gridCol>
                <a:gridCol w="1248139">
                  <a:extLst>
                    <a:ext uri="{9D8B030D-6E8A-4147-A177-3AD203B41FA5}">
                      <a16:colId xmlns:a16="http://schemas.microsoft.com/office/drawing/2014/main" val="3319191821"/>
                    </a:ext>
                  </a:extLst>
                </a:gridCol>
                <a:gridCol w="1248139">
                  <a:extLst>
                    <a:ext uri="{9D8B030D-6E8A-4147-A177-3AD203B41FA5}">
                      <a16:colId xmlns:a16="http://schemas.microsoft.com/office/drawing/2014/main" val="653881409"/>
                    </a:ext>
                  </a:extLst>
                </a:gridCol>
              </a:tblGrid>
              <a:tr h="92732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pt-PT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pt-PT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800" dirty="0">
                          <a:solidFill>
                            <a:schemeClr val="tx1"/>
                          </a:solidFill>
                        </a:rPr>
                        <a:t>𝒑 =&gt; 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363947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1</a:t>
                      </a:r>
                      <a:endParaRPr lang="pt-PT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1</a:t>
                      </a:r>
                      <a:endParaRPr lang="pt-PT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</a:t>
                      </a:r>
                      <a:endParaRPr lang="pt-PT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549194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1</a:t>
                      </a:r>
                      <a:endParaRPr lang="pt-PT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0</a:t>
                      </a:r>
                      <a:endParaRPr lang="pt-PT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  <a:endParaRPr lang="pt-PT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0595714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0</a:t>
                      </a:r>
                      <a:endParaRPr lang="pt-PT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1</a:t>
                      </a:r>
                      <a:endParaRPr lang="pt-PT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</a:t>
                      </a:r>
                      <a:endParaRPr lang="pt-PT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118700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0</a:t>
                      </a:r>
                      <a:endParaRPr lang="pt-PT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0</a:t>
                      </a:r>
                      <a:endParaRPr lang="pt-PT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/>
                        <a:t>1</a:t>
                      </a:r>
                      <a:endParaRPr lang="pt-PT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035127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8882DB21-4EE8-4FB1-B616-7FE03EA863AD}"/>
                  </a:ext>
                </a:extLst>
              </p:cNvPr>
              <p:cNvSpPr/>
              <p:nvPr/>
            </p:nvSpPr>
            <p:spPr>
              <a:xfrm>
                <a:off x="4572000" y="829525"/>
                <a:ext cx="273630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3600" b="1" i="1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pt-PT" sz="3600" b="1" i="1">
                          <a:latin typeface="Cambria Math" panose="02040503050406030204" pitchFamily="18" charset="0"/>
                        </a:rPr>
                        <m:t> =&gt; </m:t>
                      </m:r>
                      <m:r>
                        <a:rPr lang="pt-PT" sz="3600" b="1" i="1"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8882DB21-4EE8-4FB1-B616-7FE03EA86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829525"/>
                <a:ext cx="2736304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ângulo 7">
            <a:extLst>
              <a:ext uri="{FF2B5EF4-FFF2-40B4-BE49-F238E27FC236}">
                <a16:creationId xmlns:a16="http://schemas.microsoft.com/office/drawing/2014/main" id="{121B86BE-F4AC-4B00-8B3F-07BBEAB6A00B}"/>
              </a:ext>
            </a:extLst>
          </p:cNvPr>
          <p:cNvSpPr/>
          <p:nvPr/>
        </p:nvSpPr>
        <p:spPr>
          <a:xfrm>
            <a:off x="323527" y="290887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dirty="0"/>
              <a:t>Determine as interpretações da proposição composta:</a:t>
            </a:r>
            <a:endParaRPr lang="pt-PT" sz="3200" dirty="0"/>
          </a:p>
        </p:txBody>
      </p: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66D15A11-BA8E-475F-B5E1-28542F20BE9F}"/>
              </a:ext>
            </a:extLst>
          </p:cNvPr>
          <p:cNvCxnSpPr>
            <a:cxnSpLocks/>
          </p:cNvCxnSpPr>
          <p:nvPr/>
        </p:nvCxnSpPr>
        <p:spPr>
          <a:xfrm>
            <a:off x="6444208" y="2636912"/>
            <a:ext cx="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341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4271117-C89D-4AA7-8397-80B48845A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476567"/>
              </p:ext>
            </p:extLst>
          </p:nvPr>
        </p:nvGraphicFramePr>
        <p:xfrm>
          <a:off x="2087723" y="2132856"/>
          <a:ext cx="4680519" cy="4113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173">
                  <a:extLst>
                    <a:ext uri="{9D8B030D-6E8A-4147-A177-3AD203B41FA5}">
                      <a16:colId xmlns:a16="http://schemas.microsoft.com/office/drawing/2014/main" val="3290149414"/>
                    </a:ext>
                  </a:extLst>
                </a:gridCol>
                <a:gridCol w="1560173">
                  <a:extLst>
                    <a:ext uri="{9D8B030D-6E8A-4147-A177-3AD203B41FA5}">
                      <a16:colId xmlns:a16="http://schemas.microsoft.com/office/drawing/2014/main" val="3319191821"/>
                    </a:ext>
                  </a:extLst>
                </a:gridCol>
                <a:gridCol w="1560173">
                  <a:extLst>
                    <a:ext uri="{9D8B030D-6E8A-4147-A177-3AD203B41FA5}">
                      <a16:colId xmlns:a16="http://schemas.microsoft.com/office/drawing/2014/main" val="653881409"/>
                    </a:ext>
                  </a:extLst>
                </a:gridCol>
              </a:tblGrid>
              <a:tr h="92732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pt-PT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pt-PT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800" dirty="0">
                          <a:solidFill>
                            <a:schemeClr val="tx1"/>
                          </a:solidFill>
                        </a:rPr>
                        <a:t>𝒑 &lt;=&gt; 𝒒</a:t>
                      </a:r>
                    </a:p>
                    <a:p>
                      <a:pPr algn="ctr"/>
                      <a:endParaRPr lang="pt-PT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363947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1</a:t>
                      </a:r>
                      <a:endParaRPr lang="pt-PT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1</a:t>
                      </a:r>
                      <a:endParaRPr lang="pt-PT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</a:t>
                      </a:r>
                      <a:endParaRPr lang="pt-PT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549194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1</a:t>
                      </a:r>
                      <a:endParaRPr lang="pt-PT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0</a:t>
                      </a:r>
                      <a:endParaRPr lang="pt-PT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  <a:endParaRPr lang="pt-PT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0595714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0</a:t>
                      </a:r>
                      <a:endParaRPr lang="pt-PT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1</a:t>
                      </a:r>
                      <a:endParaRPr lang="pt-PT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  <a:endParaRPr lang="pt-PT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118700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0</a:t>
                      </a:r>
                      <a:endParaRPr lang="pt-PT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0</a:t>
                      </a:r>
                      <a:endParaRPr lang="pt-PT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</a:t>
                      </a:r>
                      <a:endParaRPr lang="pt-PT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035127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8882DB21-4EE8-4FB1-B616-7FE03EA863AD}"/>
                  </a:ext>
                </a:extLst>
              </p:cNvPr>
              <p:cNvSpPr/>
              <p:nvPr/>
            </p:nvSpPr>
            <p:spPr>
              <a:xfrm>
                <a:off x="4716016" y="844885"/>
                <a:ext cx="273630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3600" b="1" i="1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pt-PT" sz="3600" b="1" i="1">
                          <a:latin typeface="Cambria Math" panose="02040503050406030204" pitchFamily="18" charset="0"/>
                        </a:rPr>
                        <m:t> &lt;=&gt; </m:t>
                      </m:r>
                      <m:r>
                        <a:rPr lang="pt-PT" sz="3600" b="1" i="1"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8882DB21-4EE8-4FB1-B616-7FE03EA86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844885"/>
                <a:ext cx="2736304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ângulo 7">
            <a:extLst>
              <a:ext uri="{FF2B5EF4-FFF2-40B4-BE49-F238E27FC236}">
                <a16:creationId xmlns:a16="http://schemas.microsoft.com/office/drawing/2014/main" id="{121B86BE-F4AC-4B00-8B3F-07BBEAB6A00B}"/>
              </a:ext>
            </a:extLst>
          </p:cNvPr>
          <p:cNvSpPr/>
          <p:nvPr/>
        </p:nvSpPr>
        <p:spPr>
          <a:xfrm>
            <a:off x="323527" y="290887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dirty="0"/>
              <a:t>Determine as interpretações da proposição composta:</a:t>
            </a:r>
            <a:endParaRPr lang="pt-PT" sz="3200" dirty="0"/>
          </a:p>
        </p:txBody>
      </p: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66D15A11-BA8E-475F-B5E1-28542F20BE9F}"/>
              </a:ext>
            </a:extLst>
          </p:cNvPr>
          <p:cNvCxnSpPr>
            <a:cxnSpLocks/>
          </p:cNvCxnSpPr>
          <p:nvPr/>
        </p:nvCxnSpPr>
        <p:spPr>
          <a:xfrm>
            <a:off x="6444208" y="2636912"/>
            <a:ext cx="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722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4271117-C89D-4AA7-8397-80B48845A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001730"/>
              </p:ext>
            </p:extLst>
          </p:nvPr>
        </p:nvGraphicFramePr>
        <p:xfrm>
          <a:off x="140449" y="2276872"/>
          <a:ext cx="6480719" cy="409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817">
                  <a:extLst>
                    <a:ext uri="{9D8B030D-6E8A-4147-A177-3AD203B41FA5}">
                      <a16:colId xmlns:a16="http://schemas.microsoft.com/office/drawing/2014/main" val="3290149414"/>
                    </a:ext>
                  </a:extLst>
                </a:gridCol>
                <a:gridCol w="925817">
                  <a:extLst>
                    <a:ext uri="{9D8B030D-6E8A-4147-A177-3AD203B41FA5}">
                      <a16:colId xmlns:a16="http://schemas.microsoft.com/office/drawing/2014/main" val="3319191821"/>
                    </a:ext>
                  </a:extLst>
                </a:gridCol>
                <a:gridCol w="925817">
                  <a:extLst>
                    <a:ext uri="{9D8B030D-6E8A-4147-A177-3AD203B41FA5}">
                      <a16:colId xmlns:a16="http://schemas.microsoft.com/office/drawing/2014/main" val="1100000025"/>
                    </a:ext>
                  </a:extLst>
                </a:gridCol>
                <a:gridCol w="925817">
                  <a:extLst>
                    <a:ext uri="{9D8B030D-6E8A-4147-A177-3AD203B41FA5}">
                      <a16:colId xmlns:a16="http://schemas.microsoft.com/office/drawing/2014/main" val="3634586682"/>
                    </a:ext>
                  </a:extLst>
                </a:gridCol>
                <a:gridCol w="925817">
                  <a:extLst>
                    <a:ext uri="{9D8B030D-6E8A-4147-A177-3AD203B41FA5}">
                      <a16:colId xmlns:a16="http://schemas.microsoft.com/office/drawing/2014/main" val="653881409"/>
                    </a:ext>
                  </a:extLst>
                </a:gridCol>
                <a:gridCol w="925817">
                  <a:extLst>
                    <a:ext uri="{9D8B030D-6E8A-4147-A177-3AD203B41FA5}">
                      <a16:colId xmlns:a16="http://schemas.microsoft.com/office/drawing/2014/main" val="3869698290"/>
                    </a:ext>
                  </a:extLst>
                </a:gridCol>
                <a:gridCol w="925817">
                  <a:extLst>
                    <a:ext uri="{9D8B030D-6E8A-4147-A177-3AD203B41FA5}">
                      <a16:colId xmlns:a16="http://schemas.microsoft.com/office/drawing/2014/main" val="1680437318"/>
                    </a:ext>
                  </a:extLst>
                </a:gridCol>
              </a:tblGrid>
              <a:tr h="927328">
                <a:tc>
                  <a:txBody>
                    <a:bodyPr/>
                    <a:lstStyle/>
                    <a:p>
                      <a:pPr algn="ctr"/>
                      <a:r>
                        <a:rPr lang="pt-BR" sz="23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pt-PT" sz="2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pt-PT" sz="2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>
                          <a:solidFill>
                            <a:schemeClr val="tx1"/>
                          </a:solidFill>
                        </a:rPr>
                        <a:t>~p </a:t>
                      </a:r>
                      <a:endParaRPr lang="pt-PT" sz="2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>
                          <a:solidFill>
                            <a:schemeClr val="tx1"/>
                          </a:solidFill>
                        </a:rPr>
                        <a:t>~q</a:t>
                      </a:r>
                      <a:endParaRPr lang="pt-PT" sz="2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>
                          <a:solidFill>
                            <a:schemeClr val="tx1"/>
                          </a:solidFill>
                        </a:rPr>
                        <a:t>p^q</a:t>
                      </a:r>
                      <a:endParaRPr lang="pt-PT" sz="2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>
                          <a:solidFill>
                            <a:schemeClr val="tx1"/>
                          </a:solidFill>
                        </a:rPr>
                        <a:t>p v q</a:t>
                      </a:r>
                      <a:endParaRPr lang="pt-PT" sz="2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>
                          <a:solidFill>
                            <a:schemeClr val="tx1"/>
                          </a:solidFill>
                        </a:rPr>
                        <a:t>p v q</a:t>
                      </a:r>
                      <a:endParaRPr lang="pt-PT" sz="2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363947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1</a:t>
                      </a:r>
                      <a:endParaRPr lang="pt-PT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1</a:t>
                      </a:r>
                      <a:endParaRPr lang="pt-PT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549194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1</a:t>
                      </a:r>
                      <a:endParaRPr lang="pt-PT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0</a:t>
                      </a:r>
                      <a:endParaRPr lang="pt-PT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0595714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0</a:t>
                      </a:r>
                      <a:endParaRPr lang="pt-PT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1</a:t>
                      </a:r>
                      <a:endParaRPr lang="pt-PT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118700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0</a:t>
                      </a:r>
                      <a:endParaRPr lang="pt-PT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0</a:t>
                      </a:r>
                      <a:endParaRPr lang="pt-PT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0351271"/>
                  </a:ext>
                </a:extLst>
              </a:tr>
            </a:tbl>
          </a:graphicData>
        </a:graphic>
      </p:graphicFrame>
      <p:sp>
        <p:nvSpPr>
          <p:cNvPr id="9" name="Retângulo 8">
            <a:extLst>
              <a:ext uri="{FF2B5EF4-FFF2-40B4-BE49-F238E27FC236}">
                <a16:creationId xmlns:a16="http://schemas.microsoft.com/office/drawing/2014/main" id="{2EEE201D-A0B3-4853-8374-1142D2F619E4}"/>
              </a:ext>
            </a:extLst>
          </p:cNvPr>
          <p:cNvSpPr/>
          <p:nvPr/>
        </p:nvSpPr>
        <p:spPr>
          <a:xfrm>
            <a:off x="251520" y="516505"/>
            <a:ext cx="8424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dirty="0"/>
              <a:t>Complete os espaços vazios com os valores de verdade correctos: </a:t>
            </a:r>
            <a:endParaRPr lang="pt-PT" sz="3200" dirty="0"/>
          </a:p>
        </p:txBody>
      </p:sp>
      <p:cxnSp>
        <p:nvCxnSpPr>
          <p:cNvPr id="12" name="Conexão reta 11">
            <a:extLst>
              <a:ext uri="{FF2B5EF4-FFF2-40B4-BE49-F238E27FC236}">
                <a16:creationId xmlns:a16="http://schemas.microsoft.com/office/drawing/2014/main" id="{576DD9A6-82EE-4A43-BAAC-BD653248B004}"/>
              </a:ext>
            </a:extLst>
          </p:cNvPr>
          <p:cNvCxnSpPr>
            <a:cxnSpLocks/>
          </p:cNvCxnSpPr>
          <p:nvPr/>
        </p:nvCxnSpPr>
        <p:spPr>
          <a:xfrm>
            <a:off x="6084168" y="2636912"/>
            <a:ext cx="1440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B82F7805-5B77-43F4-B00E-CBBDF4C42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726813"/>
              </p:ext>
            </p:extLst>
          </p:nvPr>
        </p:nvGraphicFramePr>
        <p:xfrm>
          <a:off x="6621168" y="2276872"/>
          <a:ext cx="1933928" cy="409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964">
                  <a:extLst>
                    <a:ext uri="{9D8B030D-6E8A-4147-A177-3AD203B41FA5}">
                      <a16:colId xmlns:a16="http://schemas.microsoft.com/office/drawing/2014/main" val="2787569651"/>
                    </a:ext>
                  </a:extLst>
                </a:gridCol>
                <a:gridCol w="966964">
                  <a:extLst>
                    <a:ext uri="{9D8B030D-6E8A-4147-A177-3AD203B41FA5}">
                      <a16:colId xmlns:a16="http://schemas.microsoft.com/office/drawing/2014/main" val="863640004"/>
                    </a:ext>
                  </a:extLst>
                </a:gridCol>
              </a:tblGrid>
              <a:tr h="927328">
                <a:tc>
                  <a:txBody>
                    <a:bodyPr/>
                    <a:lstStyle/>
                    <a:p>
                      <a:pPr algn="ctr"/>
                      <a:r>
                        <a:rPr lang="pt-BR" sz="1900" b="1" dirty="0">
                          <a:solidFill>
                            <a:schemeClr val="tx1"/>
                          </a:solidFill>
                        </a:rPr>
                        <a:t>p =&gt; q</a:t>
                      </a:r>
                      <a:endParaRPr lang="pt-PT" sz="1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>
                          <a:solidFill>
                            <a:schemeClr val="tx1"/>
                          </a:solidFill>
                        </a:rPr>
                        <a:t>p&lt;=&gt;q</a:t>
                      </a:r>
                      <a:endParaRPr lang="pt-PT" sz="1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378111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/>
                      <a:endParaRPr lang="pt-PT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718524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/>
                      <a:endParaRPr lang="pt-PT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607064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/>
                      <a:endParaRPr lang="pt-PT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19688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/>
                      <a:endParaRPr lang="pt-PT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5674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931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A513D1C8-3B39-4E74-A1CB-E02AEE1FC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859240"/>
              </p:ext>
            </p:extLst>
          </p:nvPr>
        </p:nvGraphicFramePr>
        <p:xfrm>
          <a:off x="179512" y="1484784"/>
          <a:ext cx="8424934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562">
                  <a:extLst>
                    <a:ext uri="{9D8B030D-6E8A-4147-A177-3AD203B41FA5}">
                      <a16:colId xmlns:a16="http://schemas.microsoft.com/office/drawing/2014/main" val="652793889"/>
                    </a:ext>
                  </a:extLst>
                </a:gridCol>
                <a:gridCol w="1203562">
                  <a:extLst>
                    <a:ext uri="{9D8B030D-6E8A-4147-A177-3AD203B41FA5}">
                      <a16:colId xmlns:a16="http://schemas.microsoft.com/office/drawing/2014/main" val="636949562"/>
                    </a:ext>
                  </a:extLst>
                </a:gridCol>
                <a:gridCol w="1203562">
                  <a:extLst>
                    <a:ext uri="{9D8B030D-6E8A-4147-A177-3AD203B41FA5}">
                      <a16:colId xmlns:a16="http://schemas.microsoft.com/office/drawing/2014/main" val="3266241181"/>
                    </a:ext>
                  </a:extLst>
                </a:gridCol>
                <a:gridCol w="1203562">
                  <a:extLst>
                    <a:ext uri="{9D8B030D-6E8A-4147-A177-3AD203B41FA5}">
                      <a16:colId xmlns:a16="http://schemas.microsoft.com/office/drawing/2014/main" val="2311445320"/>
                    </a:ext>
                  </a:extLst>
                </a:gridCol>
                <a:gridCol w="1203562">
                  <a:extLst>
                    <a:ext uri="{9D8B030D-6E8A-4147-A177-3AD203B41FA5}">
                      <a16:colId xmlns:a16="http://schemas.microsoft.com/office/drawing/2014/main" val="2935968352"/>
                    </a:ext>
                  </a:extLst>
                </a:gridCol>
                <a:gridCol w="1203562">
                  <a:extLst>
                    <a:ext uri="{9D8B030D-6E8A-4147-A177-3AD203B41FA5}">
                      <a16:colId xmlns:a16="http://schemas.microsoft.com/office/drawing/2014/main" val="3668834416"/>
                    </a:ext>
                  </a:extLst>
                </a:gridCol>
                <a:gridCol w="1203562">
                  <a:extLst>
                    <a:ext uri="{9D8B030D-6E8A-4147-A177-3AD203B41FA5}">
                      <a16:colId xmlns:a16="http://schemas.microsoft.com/office/drawing/2014/main" val="670158061"/>
                    </a:ext>
                  </a:extLst>
                </a:gridCol>
              </a:tblGrid>
              <a:tr h="599126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800" b="1" dirty="0">
                          <a:solidFill>
                            <a:schemeClr val="tx1"/>
                          </a:solidFill>
                        </a:rPr>
                        <a:t>~p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dirty="0" err="1">
                          <a:solidFill>
                            <a:schemeClr val="tx1"/>
                          </a:solidFill>
                        </a:rPr>
                        <a:t>p^q</a:t>
                      </a:r>
                      <a:endParaRPr lang="pt-PT" sz="28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dirty="0" err="1">
                          <a:solidFill>
                            <a:schemeClr val="tx1"/>
                          </a:solidFill>
                        </a:rPr>
                        <a:t>p^r</a:t>
                      </a:r>
                      <a:endParaRPr lang="pt-PT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 v r</a:t>
                      </a:r>
                      <a:endParaRPr kumimoji="0" lang="pt-PT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662217"/>
                  </a:ext>
                </a:extLst>
              </a:tr>
              <a:tr h="507696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2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2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2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267797"/>
                  </a:ext>
                </a:extLst>
              </a:tr>
              <a:tr h="507696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2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2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2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899844"/>
                  </a:ext>
                </a:extLst>
              </a:tr>
              <a:tr h="507696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2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2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929946"/>
                  </a:ext>
                </a:extLst>
              </a:tr>
              <a:tr h="507696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2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368844"/>
                  </a:ext>
                </a:extLst>
              </a:tr>
              <a:tr h="507696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2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6742545"/>
                  </a:ext>
                </a:extLst>
              </a:tr>
              <a:tr h="507696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2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2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622189"/>
                  </a:ext>
                </a:extLst>
              </a:tr>
              <a:tr h="507696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2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2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2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3174713"/>
                  </a:ext>
                </a:extLst>
              </a:tr>
              <a:tr h="507696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2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2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2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3714298"/>
                  </a:ext>
                </a:extLst>
              </a:tr>
            </a:tbl>
          </a:graphicData>
        </a:graphic>
      </p:graphicFrame>
      <p:sp>
        <p:nvSpPr>
          <p:cNvPr id="4" name="Retângulo 3">
            <a:extLst>
              <a:ext uri="{FF2B5EF4-FFF2-40B4-BE49-F238E27FC236}">
                <a16:creationId xmlns:a16="http://schemas.microsoft.com/office/drawing/2014/main" id="{21A4C5D4-0F5B-4594-B65D-3BCAA5D29142}"/>
              </a:ext>
            </a:extLst>
          </p:cNvPr>
          <p:cNvSpPr/>
          <p:nvPr/>
        </p:nvSpPr>
        <p:spPr>
          <a:xfrm>
            <a:off x="179512" y="116632"/>
            <a:ext cx="8424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dirty="0"/>
              <a:t>Complete os espaços vazios com os valores de verdade correctos: 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3909549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332656"/>
            <a:ext cx="8136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dirty="0"/>
              <a:t>1. Obter o valor de verdade da proposição seguinte quando p</a:t>
            </a:r>
            <a:r>
              <a:rPr lang="pt-BR" sz="3600" dirty="0"/>
              <a:t>=1, q e r=0</a:t>
            </a:r>
            <a:r>
              <a:rPr lang="pt-PT" sz="3600" dirty="0"/>
              <a:t>:</a:t>
            </a:r>
            <a:endParaRPr lang="pt-PT" sz="32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4710FEF-4B63-4265-A9C6-9E93DAD62095}"/>
              </a:ext>
            </a:extLst>
          </p:cNvPr>
          <p:cNvSpPr/>
          <p:nvPr/>
        </p:nvSpPr>
        <p:spPr>
          <a:xfrm>
            <a:off x="1007096" y="2002495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dirty="0"/>
              <a:t>p =&gt; ~q   p    r    ~p &lt;=&gt; ~r</a:t>
            </a:r>
            <a:endParaRPr lang="pt-PT" sz="3200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7FCEE09-F37D-4B22-AD81-FD8C5717C400}"/>
              </a:ext>
            </a:extLst>
          </p:cNvPr>
          <p:cNvSpPr/>
          <p:nvPr/>
        </p:nvSpPr>
        <p:spPr>
          <a:xfrm>
            <a:off x="2644046" y="2053638"/>
            <a:ext cx="5581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800" b="1" dirty="0"/>
              <a:t>^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1A97F4A-E96B-49E4-A53E-60C37D2BD94F}"/>
              </a:ext>
            </a:extLst>
          </p:cNvPr>
          <p:cNvSpPr/>
          <p:nvPr/>
        </p:nvSpPr>
        <p:spPr>
          <a:xfrm rot="10800000">
            <a:off x="3280785" y="1896386"/>
            <a:ext cx="5581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800" b="1" dirty="0"/>
              <a:t>^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7E5BCBEF-EBE2-4144-8919-96902AE46728}"/>
              </a:ext>
            </a:extLst>
          </p:cNvPr>
          <p:cNvGrpSpPr/>
          <p:nvPr/>
        </p:nvGrpSpPr>
        <p:grpSpPr>
          <a:xfrm>
            <a:off x="4054890" y="1878802"/>
            <a:ext cx="558166" cy="830997"/>
            <a:chOff x="3788861" y="2371070"/>
            <a:chExt cx="558166" cy="830997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4CF8FFC3-81F9-4CCD-AE3F-4449D959226D}"/>
                </a:ext>
              </a:extLst>
            </p:cNvPr>
            <p:cNvSpPr/>
            <p:nvPr/>
          </p:nvSpPr>
          <p:spPr>
            <a:xfrm rot="10800000">
              <a:off x="3788861" y="2371070"/>
              <a:ext cx="55816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4800" b="1" dirty="0"/>
                <a:t>^</a:t>
              </a:r>
            </a:p>
          </p:txBody>
        </p:sp>
        <p:cxnSp>
          <p:nvCxnSpPr>
            <p:cNvPr id="5" name="Conexão reta 4">
              <a:extLst>
                <a:ext uri="{FF2B5EF4-FFF2-40B4-BE49-F238E27FC236}">
                  <a16:creationId xmlns:a16="http://schemas.microsoft.com/office/drawing/2014/main" id="{0DDF320D-294E-4327-AC3C-246DA58A04E8}"/>
                </a:ext>
              </a:extLst>
            </p:cNvPr>
            <p:cNvCxnSpPr/>
            <p:nvPr/>
          </p:nvCxnSpPr>
          <p:spPr>
            <a:xfrm>
              <a:off x="3950931" y="2996952"/>
              <a:ext cx="23402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7A9353-83E4-40C1-8C8A-BFEEDEF5CD14}"/>
              </a:ext>
            </a:extLst>
          </p:cNvPr>
          <p:cNvSpPr/>
          <p:nvPr/>
        </p:nvSpPr>
        <p:spPr>
          <a:xfrm>
            <a:off x="24933" y="3231935"/>
            <a:ext cx="24842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dirty="0"/>
              <a:t>Tarefa:</a:t>
            </a:r>
            <a:endParaRPr lang="pt-PT" sz="32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6706BE4-FB07-4072-9701-254C9F70BB67}"/>
              </a:ext>
            </a:extLst>
          </p:cNvPr>
          <p:cNvSpPr/>
          <p:nvPr/>
        </p:nvSpPr>
        <p:spPr>
          <a:xfrm>
            <a:off x="503548" y="3636937"/>
            <a:ext cx="7236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dirty="0"/>
              <a:t>p =&gt; { ~q   p   [ r    (~p &lt;=&gt; ~r) ] }</a:t>
            </a:r>
            <a:endParaRPr lang="pt-PT" sz="3200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D63612B-3D88-4EFB-829E-F6B361C50C5B}"/>
              </a:ext>
            </a:extLst>
          </p:cNvPr>
          <p:cNvSpPr/>
          <p:nvPr/>
        </p:nvSpPr>
        <p:spPr>
          <a:xfrm>
            <a:off x="2429658" y="3709269"/>
            <a:ext cx="5581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800" b="1" dirty="0"/>
              <a:t>^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DCE8319-C2B0-48C7-9E5E-4F2299D0AC40}"/>
              </a:ext>
            </a:extLst>
          </p:cNvPr>
          <p:cNvSpPr/>
          <p:nvPr/>
        </p:nvSpPr>
        <p:spPr>
          <a:xfrm rot="10800000">
            <a:off x="3059833" y="3534107"/>
            <a:ext cx="5581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800" b="1" dirty="0"/>
              <a:t>^</a:t>
            </a: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0D13D609-F85C-4DD9-8FCA-DBEA7D955277}"/>
              </a:ext>
            </a:extLst>
          </p:cNvPr>
          <p:cNvGrpSpPr/>
          <p:nvPr/>
        </p:nvGrpSpPr>
        <p:grpSpPr>
          <a:xfrm>
            <a:off x="3955964" y="3513444"/>
            <a:ext cx="558166" cy="830997"/>
            <a:chOff x="3788861" y="2371070"/>
            <a:chExt cx="558166" cy="83099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B360A4D-0DFB-42B6-9ABD-D38674744EE8}"/>
                </a:ext>
              </a:extLst>
            </p:cNvPr>
            <p:cNvSpPr/>
            <p:nvPr/>
          </p:nvSpPr>
          <p:spPr>
            <a:xfrm rot="10800000">
              <a:off x="3788861" y="2371070"/>
              <a:ext cx="55816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4800" b="1" dirty="0"/>
                <a:t>^</a:t>
              </a:r>
            </a:p>
          </p:txBody>
        </p:sp>
        <p:cxnSp>
          <p:nvCxnSpPr>
            <p:cNvPr id="19" name="Conexão reta 18">
              <a:extLst>
                <a:ext uri="{FF2B5EF4-FFF2-40B4-BE49-F238E27FC236}">
                  <a16:creationId xmlns:a16="http://schemas.microsoft.com/office/drawing/2014/main" id="{E1F8BCD7-AA1E-4CEB-B255-AF7C0741C6CD}"/>
                </a:ext>
              </a:extLst>
            </p:cNvPr>
            <p:cNvCxnSpPr/>
            <p:nvPr/>
          </p:nvCxnSpPr>
          <p:spPr>
            <a:xfrm>
              <a:off x="3950931" y="2996952"/>
              <a:ext cx="23402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Retângulo 20">
            <a:extLst>
              <a:ext uri="{FF2B5EF4-FFF2-40B4-BE49-F238E27FC236}">
                <a16:creationId xmlns:a16="http://schemas.microsoft.com/office/drawing/2014/main" id="{0BDD1A7A-47C6-4A3C-91CC-08A5CCF2CA1B}"/>
              </a:ext>
            </a:extLst>
          </p:cNvPr>
          <p:cNvSpPr/>
          <p:nvPr/>
        </p:nvSpPr>
        <p:spPr>
          <a:xfrm>
            <a:off x="503548" y="4441791"/>
            <a:ext cx="7236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dirty="0"/>
              <a:t>p =&gt; ~ [ q   p   r    (~p &lt;=&gt; ~r) ] </a:t>
            </a:r>
            <a:endParaRPr lang="pt-PT" sz="3200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C297157-729C-4905-AADF-9615B477B9E3}"/>
              </a:ext>
            </a:extLst>
          </p:cNvPr>
          <p:cNvSpPr/>
          <p:nvPr/>
        </p:nvSpPr>
        <p:spPr>
          <a:xfrm>
            <a:off x="17390" y="3699847"/>
            <a:ext cx="7560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(a)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E510EE-05D6-4B37-A799-EDD763FCA75C}"/>
              </a:ext>
            </a:extLst>
          </p:cNvPr>
          <p:cNvSpPr/>
          <p:nvPr/>
        </p:nvSpPr>
        <p:spPr>
          <a:xfrm>
            <a:off x="0" y="4503347"/>
            <a:ext cx="7560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(b)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C1851006-4829-4068-99A4-2FE086DD243E}"/>
              </a:ext>
            </a:extLst>
          </p:cNvPr>
          <p:cNvSpPr/>
          <p:nvPr/>
        </p:nvSpPr>
        <p:spPr>
          <a:xfrm>
            <a:off x="265521" y="2643306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dirty="0"/>
              <a:t>2. Elaborar a tabela de verdade…</a:t>
            </a:r>
            <a:endParaRPr lang="pt-PT" sz="3200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5D20FF2E-4C85-41FD-8E98-4F4530DC2C24}"/>
              </a:ext>
            </a:extLst>
          </p:cNvPr>
          <p:cNvSpPr/>
          <p:nvPr/>
        </p:nvSpPr>
        <p:spPr>
          <a:xfrm>
            <a:off x="148508" y="5445224"/>
            <a:ext cx="8136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(a) &amp; (b) </a:t>
            </a:r>
            <a:r>
              <a:rPr lang="pt-PT" sz="3600" dirty="0"/>
              <a:t>Elaborar a tabela de verdade…</a:t>
            </a:r>
            <a:endParaRPr lang="pt-PT" sz="3200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7E6D61A1-C3B1-4C90-B802-D0B1309C436E}"/>
              </a:ext>
            </a:extLst>
          </p:cNvPr>
          <p:cNvSpPr/>
          <p:nvPr/>
        </p:nvSpPr>
        <p:spPr>
          <a:xfrm>
            <a:off x="2509209" y="4528510"/>
            <a:ext cx="5581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800" b="1" dirty="0"/>
              <a:t>^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24F1C389-15E9-408B-A830-533537D0439F}"/>
              </a:ext>
            </a:extLst>
          </p:cNvPr>
          <p:cNvGrpSpPr/>
          <p:nvPr/>
        </p:nvGrpSpPr>
        <p:grpSpPr>
          <a:xfrm>
            <a:off x="3843237" y="4314913"/>
            <a:ext cx="558166" cy="830997"/>
            <a:chOff x="3788861" y="2371070"/>
            <a:chExt cx="558166" cy="830997"/>
          </a:xfrm>
        </p:grpSpPr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F54AB54D-DA8C-4B39-A64A-7630ABAA65D2}"/>
                </a:ext>
              </a:extLst>
            </p:cNvPr>
            <p:cNvSpPr/>
            <p:nvPr/>
          </p:nvSpPr>
          <p:spPr>
            <a:xfrm rot="10800000">
              <a:off x="3788861" y="2371070"/>
              <a:ext cx="55816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4800" b="1" dirty="0"/>
                <a:t>^</a:t>
              </a:r>
            </a:p>
          </p:txBody>
        </p:sp>
        <p:cxnSp>
          <p:nvCxnSpPr>
            <p:cNvPr id="29" name="Conexão reta 28">
              <a:extLst>
                <a:ext uri="{FF2B5EF4-FFF2-40B4-BE49-F238E27FC236}">
                  <a16:creationId xmlns:a16="http://schemas.microsoft.com/office/drawing/2014/main" id="{CABC3BD5-079F-475C-BB41-EC283B0EAA2C}"/>
                </a:ext>
              </a:extLst>
            </p:cNvPr>
            <p:cNvCxnSpPr/>
            <p:nvPr/>
          </p:nvCxnSpPr>
          <p:spPr>
            <a:xfrm>
              <a:off x="3950931" y="2996952"/>
              <a:ext cx="23402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Retângulo 29">
            <a:extLst>
              <a:ext uri="{FF2B5EF4-FFF2-40B4-BE49-F238E27FC236}">
                <a16:creationId xmlns:a16="http://schemas.microsoft.com/office/drawing/2014/main" id="{10E46318-50A3-471B-89C3-66629E0EE751}"/>
              </a:ext>
            </a:extLst>
          </p:cNvPr>
          <p:cNvSpPr/>
          <p:nvPr/>
        </p:nvSpPr>
        <p:spPr>
          <a:xfrm rot="10800000">
            <a:off x="3138333" y="4344605"/>
            <a:ext cx="5581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800" b="1" dirty="0"/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376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332656"/>
            <a:ext cx="8136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dirty="0"/>
              <a:t>1. Obter o valor de verdade da proposição seguinte quando p</a:t>
            </a:r>
            <a:r>
              <a:rPr lang="pt-BR" sz="3600" dirty="0"/>
              <a:t>=1, q e r=0</a:t>
            </a:r>
            <a:r>
              <a:rPr lang="pt-PT" sz="3600" dirty="0"/>
              <a:t>:</a:t>
            </a:r>
            <a:endParaRPr lang="pt-PT" sz="32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4710FEF-4B63-4265-A9C6-9E93DAD62095}"/>
              </a:ext>
            </a:extLst>
          </p:cNvPr>
          <p:cNvSpPr/>
          <p:nvPr/>
        </p:nvSpPr>
        <p:spPr>
          <a:xfrm>
            <a:off x="1007096" y="2002495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dirty="0"/>
              <a:t>p =&gt; ~q   p    r    ~p &lt;=&gt; ~r</a:t>
            </a:r>
            <a:endParaRPr lang="pt-PT" sz="3200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7FCEE09-F37D-4B22-AD81-FD8C5717C400}"/>
              </a:ext>
            </a:extLst>
          </p:cNvPr>
          <p:cNvSpPr/>
          <p:nvPr/>
        </p:nvSpPr>
        <p:spPr>
          <a:xfrm>
            <a:off x="2644046" y="2053638"/>
            <a:ext cx="5581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800" b="1" dirty="0"/>
              <a:t>^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1A97F4A-E96B-49E4-A53E-60C37D2BD94F}"/>
              </a:ext>
            </a:extLst>
          </p:cNvPr>
          <p:cNvSpPr/>
          <p:nvPr/>
        </p:nvSpPr>
        <p:spPr>
          <a:xfrm rot="10800000">
            <a:off x="3280785" y="1896386"/>
            <a:ext cx="5581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800" b="1" dirty="0"/>
              <a:t>^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7E5BCBEF-EBE2-4144-8919-96902AE46728}"/>
              </a:ext>
            </a:extLst>
          </p:cNvPr>
          <p:cNvGrpSpPr/>
          <p:nvPr/>
        </p:nvGrpSpPr>
        <p:grpSpPr>
          <a:xfrm>
            <a:off x="4054890" y="1878802"/>
            <a:ext cx="558166" cy="830997"/>
            <a:chOff x="3788861" y="2371070"/>
            <a:chExt cx="558166" cy="830997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4CF8FFC3-81F9-4CCD-AE3F-4449D959226D}"/>
                </a:ext>
              </a:extLst>
            </p:cNvPr>
            <p:cNvSpPr/>
            <p:nvPr/>
          </p:nvSpPr>
          <p:spPr>
            <a:xfrm rot="10800000">
              <a:off x="3788861" y="2371070"/>
              <a:ext cx="55816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4800" b="1" dirty="0"/>
                <a:t>^</a:t>
              </a:r>
            </a:p>
          </p:txBody>
        </p:sp>
        <p:cxnSp>
          <p:nvCxnSpPr>
            <p:cNvPr id="5" name="Conexão reta 4">
              <a:extLst>
                <a:ext uri="{FF2B5EF4-FFF2-40B4-BE49-F238E27FC236}">
                  <a16:creationId xmlns:a16="http://schemas.microsoft.com/office/drawing/2014/main" id="{0DDF320D-294E-4327-AC3C-246DA58A04E8}"/>
                </a:ext>
              </a:extLst>
            </p:cNvPr>
            <p:cNvCxnSpPr/>
            <p:nvPr/>
          </p:nvCxnSpPr>
          <p:spPr>
            <a:xfrm>
              <a:off x="3950931" y="2996952"/>
              <a:ext cx="23402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6775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131840" y="2890391"/>
            <a:ext cx="34563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b="1" dirty="0"/>
              <a:t>Lógica Computacional</a:t>
            </a:r>
            <a:endParaRPr lang="pt-PT" sz="3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D96C619-2122-461F-B2A2-9272F0EED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702436"/>
            <a:ext cx="2785492" cy="225624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5C27E39-8CBE-4083-AD27-38110122B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894457"/>
            <a:ext cx="2705100" cy="1872208"/>
          </a:xfrm>
          <a:prstGeom prst="rect">
            <a:avLst/>
          </a:prstGeom>
        </p:spPr>
      </p:pic>
      <p:pic>
        <p:nvPicPr>
          <p:cNvPr id="1026" name="Picture 2" descr="Resultado de imagem para programacao">
            <a:extLst>
              <a:ext uri="{FF2B5EF4-FFF2-40B4-BE49-F238E27FC236}">
                <a16:creationId xmlns:a16="http://schemas.microsoft.com/office/drawing/2014/main" id="{00373711-251A-4D35-826E-49F0EB9F3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248" y="4269095"/>
            <a:ext cx="4355976" cy="225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3531982-FBF1-4920-A4AC-42D22A1678E2}"/>
              </a:ext>
            </a:extLst>
          </p:cNvPr>
          <p:cNvSpPr/>
          <p:nvPr/>
        </p:nvSpPr>
        <p:spPr>
          <a:xfrm>
            <a:off x="504056" y="36057"/>
            <a:ext cx="34563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2500" b="1" dirty="0"/>
              <a:t>Base de Dados</a:t>
            </a:r>
            <a:endParaRPr lang="pt-PT" sz="25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979462A-9A75-4528-83CA-7DE070C889CF}"/>
              </a:ext>
            </a:extLst>
          </p:cNvPr>
          <p:cNvSpPr/>
          <p:nvPr/>
        </p:nvSpPr>
        <p:spPr>
          <a:xfrm>
            <a:off x="5652120" y="82224"/>
            <a:ext cx="288032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2500" b="1" dirty="0"/>
              <a:t>Arquitectura de Computadores</a:t>
            </a:r>
            <a:endParaRPr lang="pt-PT" sz="250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C874C9C-AC06-41A7-90AE-2F0A44440A33}"/>
              </a:ext>
            </a:extLst>
          </p:cNvPr>
          <p:cNvSpPr/>
          <p:nvPr/>
        </p:nvSpPr>
        <p:spPr>
          <a:xfrm>
            <a:off x="3347864" y="6453336"/>
            <a:ext cx="34563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2500" b="1" dirty="0"/>
              <a:t>Programação</a:t>
            </a:r>
            <a:endParaRPr lang="pt-PT" sz="2500" dirty="0"/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C31444E6-45B5-4272-9B53-6FC16DDD4207}"/>
              </a:ext>
            </a:extLst>
          </p:cNvPr>
          <p:cNvCxnSpPr>
            <a:cxnSpLocks/>
          </p:cNvCxnSpPr>
          <p:nvPr/>
        </p:nvCxnSpPr>
        <p:spPr>
          <a:xfrm flipH="1" flipV="1">
            <a:off x="2292338" y="3047667"/>
            <a:ext cx="720080" cy="4250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967221CE-0CD7-4C11-885F-0C8E32438507}"/>
              </a:ext>
            </a:extLst>
          </p:cNvPr>
          <p:cNvCxnSpPr>
            <a:cxnSpLocks/>
          </p:cNvCxnSpPr>
          <p:nvPr/>
        </p:nvCxnSpPr>
        <p:spPr>
          <a:xfrm>
            <a:off x="4139952" y="3845026"/>
            <a:ext cx="0" cy="448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E05BBA82-1EF1-4F03-9585-950298D5C467}"/>
              </a:ext>
            </a:extLst>
          </p:cNvPr>
          <p:cNvCxnSpPr>
            <a:cxnSpLocks/>
          </p:cNvCxnSpPr>
          <p:nvPr/>
        </p:nvCxnSpPr>
        <p:spPr>
          <a:xfrm flipV="1">
            <a:off x="5212550" y="2873676"/>
            <a:ext cx="439570" cy="4476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77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92324" y="620688"/>
            <a:ext cx="6828147" cy="792088"/>
          </a:xfrm>
        </p:spPr>
        <p:txBody>
          <a:bodyPr>
            <a:noAutofit/>
          </a:bodyPr>
          <a:lstStyle/>
          <a:p>
            <a:pPr algn="ctr"/>
            <a:r>
              <a:rPr lang="pt-PT" sz="4000" dirty="0">
                <a:solidFill>
                  <a:schemeClr val="tx1"/>
                </a:solidFill>
              </a:rPr>
              <a:t>Lógica Computacional I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23728" y="4509120"/>
            <a:ext cx="6949920" cy="936105"/>
          </a:xfrm>
        </p:spPr>
        <p:txBody>
          <a:bodyPr>
            <a:noAutofit/>
          </a:bodyPr>
          <a:lstStyle/>
          <a:p>
            <a:pPr marL="1339850" indent="-1339850"/>
            <a:r>
              <a:rPr lang="pt-PT" sz="3200" dirty="0">
                <a:solidFill>
                  <a:schemeClr val="tx1"/>
                </a:solidFill>
              </a:rPr>
              <a:t>Conferencia 2:  </a:t>
            </a:r>
          </a:p>
          <a:p>
            <a:pPr marL="1339850" indent="-1339850"/>
            <a:r>
              <a:rPr lang="pt-PT" sz="3200" dirty="0">
                <a:solidFill>
                  <a:schemeClr val="tx1"/>
                </a:solidFill>
              </a:rPr>
              <a:t> 2.1. Proposições.</a:t>
            </a:r>
          </a:p>
          <a:p>
            <a:pPr marL="1339850" indent="-1339850"/>
            <a:r>
              <a:rPr lang="pt-BR" sz="3200" dirty="0">
                <a:solidFill>
                  <a:schemeClr val="tx1"/>
                </a:solidFill>
              </a:rPr>
              <a:t> 2.2. Operações com proposições </a:t>
            </a:r>
            <a:endParaRPr lang="pt-PT" sz="3200" dirty="0">
              <a:solidFill>
                <a:schemeClr val="tx1"/>
              </a:solidFill>
            </a:endParaRPr>
          </a:p>
          <a:p>
            <a:pPr marL="1339850" indent="-1339850"/>
            <a:r>
              <a:rPr lang="pt-BR" sz="3200" dirty="0">
                <a:solidFill>
                  <a:schemeClr val="tx1"/>
                </a:solidFill>
              </a:rPr>
              <a:t>                           </a:t>
            </a:r>
            <a:endParaRPr lang="pt-PT" sz="3200" dirty="0">
              <a:solidFill>
                <a:schemeClr val="tx1"/>
              </a:solidFill>
            </a:endParaRPr>
          </a:p>
          <a:p>
            <a:endParaRPr lang="pt-PT" sz="3200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CABA9FC-2CC7-42EF-95B1-6836EF190152}"/>
              </a:ext>
            </a:extLst>
          </p:cNvPr>
          <p:cNvSpPr txBox="1">
            <a:spLocks/>
          </p:cNvSpPr>
          <p:nvPr/>
        </p:nvSpPr>
        <p:spPr>
          <a:xfrm>
            <a:off x="1879350" y="2279272"/>
            <a:ext cx="7194298" cy="936105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200" dirty="0">
                <a:solidFill>
                  <a:schemeClr val="tx1"/>
                </a:solidFill>
              </a:rPr>
              <a:t>Tema # 1: Lógica Proposicional.</a:t>
            </a:r>
          </a:p>
          <a:p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386939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51520" y="476672"/>
            <a:ext cx="813690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Proposição: </a:t>
            </a:r>
            <a:r>
              <a:rPr lang="pt-PT" sz="3200" dirty="0"/>
              <a:t>É Uma expressão que tem associado um valor de verdade.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1B7DACC-7E3C-4BCF-91CE-CD6DEDA91F8B}"/>
              </a:ext>
            </a:extLst>
          </p:cNvPr>
          <p:cNvSpPr/>
          <p:nvPr/>
        </p:nvSpPr>
        <p:spPr>
          <a:xfrm>
            <a:off x="251520" y="2132856"/>
            <a:ext cx="6624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Exemplos de proposições :</a:t>
            </a:r>
            <a:endParaRPr lang="pt-PT" sz="320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62A5099-43CF-4B1B-ADFD-D57338B6D104}"/>
              </a:ext>
            </a:extLst>
          </p:cNvPr>
          <p:cNvSpPr/>
          <p:nvPr/>
        </p:nvSpPr>
        <p:spPr>
          <a:xfrm>
            <a:off x="971600" y="3285588"/>
            <a:ext cx="6408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pt-PT" sz="3600" dirty="0"/>
              <a:t>Os gorilas são mamíferos </a:t>
            </a:r>
            <a:endParaRPr lang="pt-PT" sz="3200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1E0C0AB-CAA0-4ED8-8F75-A0D3A7059CC1}"/>
              </a:ext>
            </a:extLst>
          </p:cNvPr>
          <p:cNvSpPr/>
          <p:nvPr/>
        </p:nvSpPr>
        <p:spPr>
          <a:xfrm>
            <a:off x="971600" y="4126164"/>
            <a:ext cx="62646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pt-PT" sz="3600" dirty="0"/>
              <a:t>Benguela é uma cidade </a:t>
            </a:r>
            <a:endParaRPr lang="pt-PT" sz="32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2D7169C-0787-4C72-ABDA-384CE284BB26}"/>
              </a:ext>
            </a:extLst>
          </p:cNvPr>
          <p:cNvSpPr/>
          <p:nvPr/>
        </p:nvSpPr>
        <p:spPr>
          <a:xfrm>
            <a:off x="959939" y="4978789"/>
            <a:ext cx="54842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pt-PT" sz="3600" dirty="0"/>
              <a:t>2 + 3 </a:t>
            </a:r>
            <a:r>
              <a:rPr lang="pt-BR" sz="3600" dirty="0"/>
              <a:t>= 6</a:t>
            </a:r>
            <a:endParaRPr lang="pt-PT" sz="3200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D5252C1-B148-4AC2-9B75-A209B08A9750}"/>
              </a:ext>
            </a:extLst>
          </p:cNvPr>
          <p:cNvSpPr/>
          <p:nvPr/>
        </p:nvSpPr>
        <p:spPr>
          <a:xfrm>
            <a:off x="971600" y="5808355"/>
            <a:ext cx="54842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pt-PT" sz="3600" dirty="0"/>
              <a:t>3 + 3 </a:t>
            </a:r>
            <a:r>
              <a:rPr lang="pt-BR" sz="3600" dirty="0"/>
              <a:t>= 6</a:t>
            </a:r>
            <a:endParaRPr lang="pt-PT" sz="3200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1EB6610-3020-4CD5-B949-1B6F234B5E38}"/>
              </a:ext>
            </a:extLst>
          </p:cNvPr>
          <p:cNvSpPr/>
          <p:nvPr/>
        </p:nvSpPr>
        <p:spPr>
          <a:xfrm>
            <a:off x="7236296" y="3193254"/>
            <a:ext cx="6196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800" dirty="0">
                <a:solidFill>
                  <a:srgbClr val="FF0000"/>
                </a:solidFill>
              </a:rPr>
              <a:t>v</a:t>
            </a:r>
            <a:endParaRPr lang="pt-PT" sz="4800" dirty="0">
              <a:solidFill>
                <a:srgbClr val="FF0000"/>
              </a:solidFill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DD386DF-9129-47F2-BE37-7882A24F5D65}"/>
              </a:ext>
            </a:extLst>
          </p:cNvPr>
          <p:cNvSpPr/>
          <p:nvPr/>
        </p:nvSpPr>
        <p:spPr>
          <a:xfrm>
            <a:off x="7236296" y="4978788"/>
            <a:ext cx="6196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600" dirty="0">
                <a:solidFill>
                  <a:srgbClr val="FF0000"/>
                </a:solidFill>
              </a:rPr>
              <a:t>F</a:t>
            </a:r>
            <a:endParaRPr lang="pt-PT" sz="3600" dirty="0">
              <a:solidFill>
                <a:srgbClr val="FF0000"/>
              </a:solidFill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F8A6949-748F-48D7-8AEB-200E00D34F24}"/>
              </a:ext>
            </a:extLst>
          </p:cNvPr>
          <p:cNvSpPr/>
          <p:nvPr/>
        </p:nvSpPr>
        <p:spPr>
          <a:xfrm>
            <a:off x="7236296" y="3941498"/>
            <a:ext cx="6196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800" dirty="0">
                <a:solidFill>
                  <a:srgbClr val="FF0000"/>
                </a:solidFill>
              </a:rPr>
              <a:t>v</a:t>
            </a:r>
            <a:endParaRPr lang="pt-PT" sz="4800" dirty="0">
              <a:solidFill>
                <a:srgbClr val="FF0000"/>
              </a:solidFill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22F7531F-EC57-402F-9568-EB63771EA9DB}"/>
              </a:ext>
            </a:extLst>
          </p:cNvPr>
          <p:cNvSpPr/>
          <p:nvPr/>
        </p:nvSpPr>
        <p:spPr>
          <a:xfrm>
            <a:off x="7236296" y="5623689"/>
            <a:ext cx="6196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800" dirty="0">
                <a:solidFill>
                  <a:srgbClr val="FF0000"/>
                </a:solidFill>
              </a:rPr>
              <a:t>v</a:t>
            </a:r>
            <a:endParaRPr lang="pt-PT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2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1B7DACC-7E3C-4BCF-91CE-CD6DEDA91F8B}"/>
              </a:ext>
            </a:extLst>
          </p:cNvPr>
          <p:cNvSpPr/>
          <p:nvPr/>
        </p:nvSpPr>
        <p:spPr>
          <a:xfrm>
            <a:off x="389705" y="592893"/>
            <a:ext cx="6624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Exemplos de proposições :</a:t>
            </a:r>
            <a:endParaRPr lang="pt-PT" sz="320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62A5099-43CF-4B1B-ADFD-D57338B6D104}"/>
              </a:ext>
            </a:extLst>
          </p:cNvPr>
          <p:cNvSpPr/>
          <p:nvPr/>
        </p:nvSpPr>
        <p:spPr>
          <a:xfrm>
            <a:off x="959939" y="1944029"/>
            <a:ext cx="6408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pt-PT" sz="3600" dirty="0"/>
              <a:t>3 </a:t>
            </a:r>
            <a:r>
              <a:rPr lang="az-Cyrl-AZ" sz="3200" dirty="0"/>
              <a:t>Є</a:t>
            </a:r>
            <a:r>
              <a:rPr lang="pt-BR" sz="3200" dirty="0"/>
              <a:t> N</a:t>
            </a:r>
            <a:endParaRPr lang="pt-PT" sz="3200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1E0C0AB-CAA0-4ED8-8F75-A0D3A7059CC1}"/>
              </a:ext>
            </a:extLst>
          </p:cNvPr>
          <p:cNvSpPr/>
          <p:nvPr/>
        </p:nvSpPr>
        <p:spPr>
          <a:xfrm>
            <a:off x="959939" y="3125782"/>
            <a:ext cx="62646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pt-PT" sz="3600" dirty="0"/>
              <a:t>3 </a:t>
            </a:r>
            <a:r>
              <a:rPr lang="pt-PT" sz="3600" b="1" dirty="0"/>
              <a:t>≥</a:t>
            </a:r>
            <a:r>
              <a:rPr lang="pt-PT" sz="3600" dirty="0"/>
              <a:t> 7</a:t>
            </a:r>
            <a:endParaRPr lang="pt-PT" sz="32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2D7169C-0787-4C72-ABDA-384CE284BB26}"/>
              </a:ext>
            </a:extLst>
          </p:cNvPr>
          <p:cNvSpPr/>
          <p:nvPr/>
        </p:nvSpPr>
        <p:spPr>
          <a:xfrm>
            <a:off x="923126" y="4303436"/>
            <a:ext cx="548426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pt-BR" sz="3000" dirty="0"/>
              <a:t>Um quadrado tem 6 lados</a:t>
            </a:r>
            <a:endParaRPr lang="pt-PT" sz="3000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D5252C1-B148-4AC2-9B75-A209B08A9750}"/>
              </a:ext>
            </a:extLst>
          </p:cNvPr>
          <p:cNvSpPr/>
          <p:nvPr/>
        </p:nvSpPr>
        <p:spPr>
          <a:xfrm>
            <a:off x="971600" y="5808355"/>
            <a:ext cx="54842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pt-PT" sz="3600" dirty="0"/>
              <a:t>3 + 3 </a:t>
            </a:r>
            <a:r>
              <a:rPr lang="pt-BR" sz="3600" dirty="0"/>
              <a:t>= 6</a:t>
            </a:r>
            <a:endParaRPr lang="pt-PT" sz="3200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1EB6610-3020-4CD5-B949-1B6F234B5E38}"/>
              </a:ext>
            </a:extLst>
          </p:cNvPr>
          <p:cNvSpPr/>
          <p:nvPr/>
        </p:nvSpPr>
        <p:spPr>
          <a:xfrm>
            <a:off x="7224635" y="1851695"/>
            <a:ext cx="6196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800" dirty="0">
                <a:solidFill>
                  <a:srgbClr val="FF0000"/>
                </a:solidFill>
              </a:rPr>
              <a:t>v</a:t>
            </a:r>
            <a:endParaRPr lang="pt-PT" sz="4800" dirty="0">
              <a:solidFill>
                <a:srgbClr val="FF0000"/>
              </a:solidFill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DD386DF-9129-47F2-BE37-7882A24F5D65}"/>
              </a:ext>
            </a:extLst>
          </p:cNvPr>
          <p:cNvSpPr/>
          <p:nvPr/>
        </p:nvSpPr>
        <p:spPr>
          <a:xfrm>
            <a:off x="7199483" y="4303435"/>
            <a:ext cx="6196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600" dirty="0">
                <a:solidFill>
                  <a:srgbClr val="FF0000"/>
                </a:solidFill>
              </a:rPr>
              <a:t>F</a:t>
            </a:r>
            <a:endParaRPr lang="pt-PT" sz="3600" dirty="0">
              <a:solidFill>
                <a:srgbClr val="FF0000"/>
              </a:solidFill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F8A6949-748F-48D7-8AEB-200E00D34F24}"/>
              </a:ext>
            </a:extLst>
          </p:cNvPr>
          <p:cNvSpPr/>
          <p:nvPr/>
        </p:nvSpPr>
        <p:spPr>
          <a:xfrm>
            <a:off x="7199771" y="3068278"/>
            <a:ext cx="6196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600" dirty="0">
                <a:solidFill>
                  <a:srgbClr val="FF0000"/>
                </a:solidFill>
              </a:rPr>
              <a:t>F</a:t>
            </a:r>
            <a:endParaRPr lang="pt-PT" sz="3600" dirty="0">
              <a:solidFill>
                <a:srgbClr val="FF0000"/>
              </a:solidFill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22F7531F-EC57-402F-9568-EB63771EA9DB}"/>
              </a:ext>
            </a:extLst>
          </p:cNvPr>
          <p:cNvSpPr/>
          <p:nvPr/>
        </p:nvSpPr>
        <p:spPr>
          <a:xfrm>
            <a:off x="7236296" y="5623689"/>
            <a:ext cx="6196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800" dirty="0">
                <a:solidFill>
                  <a:srgbClr val="FF0000"/>
                </a:solidFill>
              </a:rPr>
              <a:t>v</a:t>
            </a:r>
            <a:endParaRPr lang="pt-PT" sz="4800" dirty="0">
              <a:solidFill>
                <a:srgbClr val="FF0000"/>
              </a:solidFill>
            </a:endParaRPr>
          </a:p>
        </p:txBody>
      </p:sp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BF747B70-7196-4C9E-8A1E-7BFA99BE760A}"/>
              </a:ext>
            </a:extLst>
          </p:cNvPr>
          <p:cNvCxnSpPr/>
          <p:nvPr/>
        </p:nvCxnSpPr>
        <p:spPr>
          <a:xfrm>
            <a:off x="2411760" y="2132856"/>
            <a:ext cx="0" cy="31706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52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1B7DACC-7E3C-4BCF-91CE-CD6DEDA91F8B}"/>
              </a:ext>
            </a:extLst>
          </p:cNvPr>
          <p:cNvSpPr/>
          <p:nvPr/>
        </p:nvSpPr>
        <p:spPr>
          <a:xfrm>
            <a:off x="389705" y="592893"/>
            <a:ext cx="6624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Exemplos de proposições :</a:t>
            </a:r>
            <a:endParaRPr lang="pt-PT" sz="320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62A5099-43CF-4B1B-ADFD-D57338B6D104}"/>
              </a:ext>
            </a:extLst>
          </p:cNvPr>
          <p:cNvSpPr/>
          <p:nvPr/>
        </p:nvSpPr>
        <p:spPr>
          <a:xfrm>
            <a:off x="959939" y="1944029"/>
            <a:ext cx="20278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pt-BR" sz="3600" dirty="0"/>
              <a:t>p =</a:t>
            </a:r>
            <a:endParaRPr lang="pt-PT" sz="3200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1EB6610-3020-4CD5-B949-1B6F234B5E38}"/>
              </a:ext>
            </a:extLst>
          </p:cNvPr>
          <p:cNvSpPr/>
          <p:nvPr/>
        </p:nvSpPr>
        <p:spPr>
          <a:xfrm>
            <a:off x="1509937" y="1074680"/>
            <a:ext cx="6196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800" dirty="0">
                <a:solidFill>
                  <a:srgbClr val="FF0000"/>
                </a:solidFill>
              </a:rPr>
              <a:t>v</a:t>
            </a:r>
            <a:endParaRPr lang="pt-PT" sz="4800" dirty="0">
              <a:solidFill>
                <a:srgbClr val="FF0000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905A2F0-662D-4636-A705-A18A148A90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64" t="18865" r="17429" b="28757"/>
          <a:stretch/>
        </p:blipFill>
        <p:spPr>
          <a:xfrm>
            <a:off x="1475656" y="1680585"/>
            <a:ext cx="544167" cy="475187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BEA29935-8950-4AA2-93E6-F57E9BBBAAB1}"/>
              </a:ext>
            </a:extLst>
          </p:cNvPr>
          <p:cNvSpPr/>
          <p:nvPr/>
        </p:nvSpPr>
        <p:spPr>
          <a:xfrm>
            <a:off x="2399737" y="1944029"/>
            <a:ext cx="6196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600" dirty="0">
                <a:solidFill>
                  <a:srgbClr val="FF0000"/>
                </a:solidFill>
              </a:rPr>
              <a:t>1</a:t>
            </a:r>
            <a:endParaRPr lang="pt-PT" sz="3600" dirty="0">
              <a:solidFill>
                <a:srgbClr val="FF0000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F84A17F-B555-447B-ABF9-90B941281104}"/>
              </a:ext>
            </a:extLst>
          </p:cNvPr>
          <p:cNvSpPr/>
          <p:nvPr/>
        </p:nvSpPr>
        <p:spPr>
          <a:xfrm>
            <a:off x="3399273" y="1929412"/>
            <a:ext cx="20278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pt-BR" sz="3600" dirty="0"/>
              <a:t>q =</a:t>
            </a:r>
            <a:endParaRPr lang="pt-PT" sz="3200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F4A7E49F-44BE-4A36-AF31-D22EE882FB4C}"/>
              </a:ext>
            </a:extLst>
          </p:cNvPr>
          <p:cNvSpPr/>
          <p:nvPr/>
        </p:nvSpPr>
        <p:spPr>
          <a:xfrm>
            <a:off x="3994584" y="1335321"/>
            <a:ext cx="6196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dirty="0">
                <a:solidFill>
                  <a:srgbClr val="FF0000"/>
                </a:solidFill>
              </a:rPr>
              <a:t>F</a:t>
            </a:r>
            <a:endParaRPr lang="pt-PT" sz="3200" dirty="0">
              <a:solidFill>
                <a:srgbClr val="FF0000"/>
              </a:solidFill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F54FBEBB-96FC-4349-BF96-9EC4C46689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64" t="18865" r="17429" b="28757"/>
          <a:stretch/>
        </p:blipFill>
        <p:spPr>
          <a:xfrm>
            <a:off x="3914990" y="1665968"/>
            <a:ext cx="544167" cy="475187"/>
          </a:xfrm>
          <a:prstGeom prst="rect">
            <a:avLst/>
          </a:prstGeom>
        </p:spPr>
      </p:pic>
      <p:sp>
        <p:nvSpPr>
          <p:cNvPr id="24" name="Retângulo 23">
            <a:extLst>
              <a:ext uri="{FF2B5EF4-FFF2-40B4-BE49-F238E27FC236}">
                <a16:creationId xmlns:a16="http://schemas.microsoft.com/office/drawing/2014/main" id="{50574D22-F62D-4ACB-B687-AE780A5C8070}"/>
              </a:ext>
            </a:extLst>
          </p:cNvPr>
          <p:cNvSpPr/>
          <p:nvPr/>
        </p:nvSpPr>
        <p:spPr>
          <a:xfrm>
            <a:off x="4839071" y="1929412"/>
            <a:ext cx="6196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600" dirty="0">
                <a:solidFill>
                  <a:srgbClr val="FF0000"/>
                </a:solidFill>
              </a:rPr>
              <a:t>0</a:t>
            </a:r>
            <a:endParaRPr lang="pt-PT" sz="3600" dirty="0">
              <a:solidFill>
                <a:srgbClr val="FF0000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2B58FB57-DEF4-4FFD-BFC1-43CAB7BFB9FA}"/>
              </a:ext>
            </a:extLst>
          </p:cNvPr>
          <p:cNvSpPr/>
          <p:nvPr/>
        </p:nvSpPr>
        <p:spPr>
          <a:xfrm>
            <a:off x="5873878" y="1971783"/>
            <a:ext cx="20278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pt-BR" sz="3600" dirty="0"/>
              <a:t>r =</a:t>
            </a:r>
            <a:endParaRPr lang="pt-PT" sz="3200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47D089EC-F5B7-441F-A904-11130958DBCE}"/>
              </a:ext>
            </a:extLst>
          </p:cNvPr>
          <p:cNvSpPr/>
          <p:nvPr/>
        </p:nvSpPr>
        <p:spPr>
          <a:xfrm>
            <a:off x="6469189" y="1377692"/>
            <a:ext cx="6196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dirty="0">
                <a:solidFill>
                  <a:srgbClr val="FF0000"/>
                </a:solidFill>
              </a:rPr>
              <a:t>F</a:t>
            </a:r>
            <a:endParaRPr lang="pt-PT" sz="3200" dirty="0">
              <a:solidFill>
                <a:srgbClr val="FF0000"/>
              </a:solidFill>
            </a:endParaRP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BABB5163-D7DD-4FAB-B3AC-0F3794FC14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64" t="18865" r="17429" b="28757"/>
          <a:stretch/>
        </p:blipFill>
        <p:spPr>
          <a:xfrm>
            <a:off x="6389595" y="1708339"/>
            <a:ext cx="544167" cy="475187"/>
          </a:xfrm>
          <a:prstGeom prst="rect">
            <a:avLst/>
          </a:prstGeom>
        </p:spPr>
      </p:pic>
      <p:sp>
        <p:nvSpPr>
          <p:cNvPr id="28" name="Retângulo 27">
            <a:extLst>
              <a:ext uri="{FF2B5EF4-FFF2-40B4-BE49-F238E27FC236}">
                <a16:creationId xmlns:a16="http://schemas.microsoft.com/office/drawing/2014/main" id="{9C425A0D-2043-4D0E-BA4F-FC169C6270A0}"/>
              </a:ext>
            </a:extLst>
          </p:cNvPr>
          <p:cNvSpPr/>
          <p:nvPr/>
        </p:nvSpPr>
        <p:spPr>
          <a:xfrm>
            <a:off x="7313676" y="1971783"/>
            <a:ext cx="6196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600" dirty="0">
                <a:solidFill>
                  <a:srgbClr val="FF0000"/>
                </a:solidFill>
              </a:rPr>
              <a:t>0</a:t>
            </a:r>
            <a:endParaRPr lang="pt-PT" sz="3600" dirty="0">
              <a:solidFill>
                <a:srgbClr val="FF0000"/>
              </a:solidFill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73019279-7A97-4B5F-BAA5-515469448D38}"/>
              </a:ext>
            </a:extLst>
          </p:cNvPr>
          <p:cNvSpPr/>
          <p:nvPr/>
        </p:nvSpPr>
        <p:spPr>
          <a:xfrm>
            <a:off x="6000498" y="3419025"/>
            <a:ext cx="20278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pt-BR" sz="3600" dirty="0"/>
              <a:t>r =</a:t>
            </a:r>
            <a:endParaRPr lang="pt-PT" sz="3200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A21CCD3-5462-4C8C-9D14-DD7F1873216C}"/>
              </a:ext>
            </a:extLst>
          </p:cNvPr>
          <p:cNvSpPr/>
          <p:nvPr/>
        </p:nvSpPr>
        <p:spPr>
          <a:xfrm>
            <a:off x="6567407" y="2840271"/>
            <a:ext cx="6196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dirty="0">
                <a:solidFill>
                  <a:srgbClr val="FF0000"/>
                </a:solidFill>
              </a:rPr>
              <a:t>F</a:t>
            </a:r>
            <a:endParaRPr lang="pt-PT" sz="3200" dirty="0">
              <a:solidFill>
                <a:srgbClr val="FF0000"/>
              </a:solidFill>
            </a:endParaRP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11A88EB1-8ACB-4A17-83C2-C042CFAF0D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64" t="18865" r="17429" b="28757"/>
          <a:stretch/>
        </p:blipFill>
        <p:spPr>
          <a:xfrm>
            <a:off x="6516215" y="3155581"/>
            <a:ext cx="544167" cy="475187"/>
          </a:xfrm>
          <a:prstGeom prst="rect">
            <a:avLst/>
          </a:prstGeom>
        </p:spPr>
      </p:pic>
      <p:sp>
        <p:nvSpPr>
          <p:cNvPr id="32" name="Retângulo 31">
            <a:extLst>
              <a:ext uri="{FF2B5EF4-FFF2-40B4-BE49-F238E27FC236}">
                <a16:creationId xmlns:a16="http://schemas.microsoft.com/office/drawing/2014/main" id="{B94837A1-DE92-4C71-86D8-61D07256637C}"/>
              </a:ext>
            </a:extLst>
          </p:cNvPr>
          <p:cNvSpPr/>
          <p:nvPr/>
        </p:nvSpPr>
        <p:spPr>
          <a:xfrm>
            <a:off x="7313676" y="3457377"/>
            <a:ext cx="6196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600" dirty="0">
                <a:solidFill>
                  <a:srgbClr val="FF0000"/>
                </a:solidFill>
              </a:rPr>
              <a:t>1</a:t>
            </a:r>
            <a:endParaRPr lang="pt-PT" sz="3600" dirty="0">
              <a:solidFill>
                <a:srgbClr val="FF0000"/>
              </a:solidFill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F1F70AC2-CCB2-4042-A876-85C2CC21680B}"/>
              </a:ext>
            </a:extLst>
          </p:cNvPr>
          <p:cNvSpPr/>
          <p:nvPr/>
        </p:nvSpPr>
        <p:spPr>
          <a:xfrm>
            <a:off x="6237769" y="3447968"/>
            <a:ext cx="4540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3200" b="1" dirty="0"/>
              <a:t>~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D648883B-3C92-413D-AAC6-002A986416C7}"/>
              </a:ext>
            </a:extLst>
          </p:cNvPr>
          <p:cNvSpPr/>
          <p:nvPr/>
        </p:nvSpPr>
        <p:spPr>
          <a:xfrm>
            <a:off x="1520514" y="2720993"/>
            <a:ext cx="6196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600" dirty="0">
                <a:solidFill>
                  <a:srgbClr val="FF0000"/>
                </a:solidFill>
              </a:rPr>
              <a:t>v</a:t>
            </a:r>
            <a:endParaRPr lang="pt-PT" sz="3600" dirty="0">
              <a:solidFill>
                <a:srgbClr val="FF0000"/>
              </a:solidFill>
            </a:endParaRP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E0D334C9-D5E8-47C4-A3C7-F975764399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64" t="18865" r="17429" b="28757"/>
          <a:stretch/>
        </p:blipFill>
        <p:spPr>
          <a:xfrm>
            <a:off x="1458720" y="3155581"/>
            <a:ext cx="544167" cy="475187"/>
          </a:xfrm>
          <a:prstGeom prst="rect">
            <a:avLst/>
          </a:prstGeom>
        </p:spPr>
      </p:pic>
      <p:sp>
        <p:nvSpPr>
          <p:cNvPr id="40" name="Retângulo 39">
            <a:extLst>
              <a:ext uri="{FF2B5EF4-FFF2-40B4-BE49-F238E27FC236}">
                <a16:creationId xmlns:a16="http://schemas.microsoft.com/office/drawing/2014/main" id="{7F094A83-B9C2-4E55-96B1-8153911C48D1}"/>
              </a:ext>
            </a:extLst>
          </p:cNvPr>
          <p:cNvSpPr/>
          <p:nvPr/>
        </p:nvSpPr>
        <p:spPr>
          <a:xfrm>
            <a:off x="2285558" y="3468850"/>
            <a:ext cx="6196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600" dirty="0">
                <a:solidFill>
                  <a:srgbClr val="FF0000"/>
                </a:solidFill>
              </a:rPr>
              <a:t>0</a:t>
            </a:r>
            <a:endParaRPr lang="pt-PT" sz="3600" dirty="0">
              <a:solidFill>
                <a:srgbClr val="FF0000"/>
              </a:solidFill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184FF49-D004-441D-B00F-548015AE852F}"/>
              </a:ext>
            </a:extLst>
          </p:cNvPr>
          <p:cNvSpPr/>
          <p:nvPr/>
        </p:nvSpPr>
        <p:spPr>
          <a:xfrm>
            <a:off x="1180274" y="3447968"/>
            <a:ext cx="4540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3200" b="1" dirty="0"/>
              <a:t>~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41F47D0-CCDC-4A0A-B3F6-F738A2050C64}"/>
              </a:ext>
            </a:extLst>
          </p:cNvPr>
          <p:cNvSpPr/>
          <p:nvPr/>
        </p:nvSpPr>
        <p:spPr>
          <a:xfrm>
            <a:off x="939278" y="3417189"/>
            <a:ext cx="20278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pt-BR" sz="3600" dirty="0"/>
              <a:t>p =</a:t>
            </a:r>
            <a:endParaRPr lang="pt-PT" sz="3200" dirty="0"/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649B9748-1AD4-4F9B-A841-66A2193AC7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64" t="18865" r="17429" b="28757"/>
          <a:stretch/>
        </p:blipFill>
        <p:spPr>
          <a:xfrm>
            <a:off x="3962933" y="3055530"/>
            <a:ext cx="544167" cy="475187"/>
          </a:xfrm>
          <a:prstGeom prst="rect">
            <a:avLst/>
          </a:prstGeom>
        </p:spPr>
      </p:pic>
      <p:sp>
        <p:nvSpPr>
          <p:cNvPr id="45" name="Retângulo 44">
            <a:extLst>
              <a:ext uri="{FF2B5EF4-FFF2-40B4-BE49-F238E27FC236}">
                <a16:creationId xmlns:a16="http://schemas.microsoft.com/office/drawing/2014/main" id="{ABC595FA-729F-45A0-AF47-71168EAEE767}"/>
              </a:ext>
            </a:extLst>
          </p:cNvPr>
          <p:cNvSpPr/>
          <p:nvPr/>
        </p:nvSpPr>
        <p:spPr>
          <a:xfrm>
            <a:off x="4789771" y="3368799"/>
            <a:ext cx="6196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600" dirty="0">
                <a:solidFill>
                  <a:srgbClr val="FF0000"/>
                </a:solidFill>
              </a:rPr>
              <a:t>1</a:t>
            </a:r>
            <a:endParaRPr lang="pt-PT" sz="3600" dirty="0">
              <a:solidFill>
                <a:srgbClr val="FF0000"/>
              </a:solidFill>
            </a:endParaRP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970B97AA-5427-4CB0-BDD9-3061A4D422FF}"/>
              </a:ext>
            </a:extLst>
          </p:cNvPr>
          <p:cNvSpPr/>
          <p:nvPr/>
        </p:nvSpPr>
        <p:spPr>
          <a:xfrm>
            <a:off x="3467097" y="3318974"/>
            <a:ext cx="20278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pt-BR" sz="3600" dirty="0"/>
              <a:t>q =</a:t>
            </a:r>
            <a:endParaRPr lang="pt-PT" sz="3200" dirty="0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E02553E7-DDC2-4F04-B308-3289AA90C055}"/>
              </a:ext>
            </a:extLst>
          </p:cNvPr>
          <p:cNvSpPr/>
          <p:nvPr/>
        </p:nvSpPr>
        <p:spPr>
          <a:xfrm>
            <a:off x="3732994" y="3367324"/>
            <a:ext cx="4540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3200" b="1" dirty="0"/>
              <a:t>~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EE5B58DB-AFA1-4F4D-A39A-2B515E97381E}"/>
              </a:ext>
            </a:extLst>
          </p:cNvPr>
          <p:cNvSpPr/>
          <p:nvPr/>
        </p:nvSpPr>
        <p:spPr>
          <a:xfrm>
            <a:off x="4061667" y="2751770"/>
            <a:ext cx="6196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dirty="0">
                <a:solidFill>
                  <a:srgbClr val="FF0000"/>
                </a:solidFill>
              </a:rPr>
              <a:t>F</a:t>
            </a:r>
            <a:endParaRPr lang="pt-PT" sz="3200" dirty="0">
              <a:solidFill>
                <a:srgbClr val="FF0000"/>
              </a:solidFill>
            </a:endParaRP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C6C28DFE-3D93-4072-BC33-E390F69AED41}"/>
              </a:ext>
            </a:extLst>
          </p:cNvPr>
          <p:cNvSpPr/>
          <p:nvPr/>
        </p:nvSpPr>
        <p:spPr>
          <a:xfrm>
            <a:off x="315408" y="4681996"/>
            <a:ext cx="69919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Operador unário (Negação): </a:t>
            </a:r>
            <a:endParaRPr lang="pt-PT" sz="3200" dirty="0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11ACE964-B645-4CE5-86C2-C4D3927A2F21}"/>
              </a:ext>
            </a:extLst>
          </p:cNvPr>
          <p:cNvSpPr/>
          <p:nvPr/>
        </p:nvSpPr>
        <p:spPr>
          <a:xfrm>
            <a:off x="2642061" y="5525300"/>
            <a:ext cx="27673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6000" b="1" dirty="0"/>
              <a:t>~ </a:t>
            </a:r>
            <a:r>
              <a:rPr lang="pt-PT" sz="3200" dirty="0"/>
              <a:t>ou </a:t>
            </a:r>
            <a:r>
              <a:rPr lang="pt-PT" sz="6000" b="1" dirty="0"/>
              <a:t> 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C5E2CAB2-A787-47EC-A846-20767CD976FD}"/>
              </a:ext>
            </a:extLst>
          </p:cNvPr>
          <p:cNvSpPr/>
          <p:nvPr/>
        </p:nvSpPr>
        <p:spPr>
          <a:xfrm>
            <a:off x="4011668" y="5581689"/>
            <a:ext cx="9923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6000" b="1" dirty="0"/>
              <a:t>¬</a:t>
            </a:r>
          </a:p>
        </p:txBody>
      </p:sp>
    </p:spTree>
    <p:extLst>
      <p:ext uri="{BB962C8B-B14F-4D97-AF65-F5344CB8AC3E}">
        <p14:creationId xmlns:p14="http://schemas.microsoft.com/office/powerpoint/2010/main" val="90399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/>
      <p:bldP spid="28" grpId="0"/>
      <p:bldP spid="32" grpId="0"/>
      <p:bldP spid="40" grpId="0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11560" y="2636912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2.2. Operações com proposições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580495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23528" y="1295700"/>
            <a:ext cx="813690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Operadores lógicos: </a:t>
            </a:r>
            <a:r>
              <a:rPr lang="pt-PT" sz="3200" dirty="0"/>
              <a:t>assim como um operador aritmético, são elementos que actuam sobre proposições com objectivo de gerar um valor de verdade.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DD5D90E-EC08-411C-8FD0-A94CA70A6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3933056"/>
            <a:ext cx="3835127" cy="279347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709138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7399</TotalTime>
  <Words>874</Words>
  <Application>Microsoft Office PowerPoint</Application>
  <PresentationFormat>Apresentação no Ecrã (4:3)</PresentationFormat>
  <Paragraphs>303</Paragraphs>
  <Slides>25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25</vt:i4>
      </vt:variant>
    </vt:vector>
  </HeadingPairs>
  <TitlesOfParts>
    <vt:vector size="30" baseType="lpstr">
      <vt:lpstr>Cambria Math</vt:lpstr>
      <vt:lpstr>Century Schoolbook</vt:lpstr>
      <vt:lpstr>Wingdings</vt:lpstr>
      <vt:lpstr>Wingdings 2</vt:lpstr>
      <vt:lpstr>Balcão Envidraçado</vt:lpstr>
      <vt:lpstr>Lógica Computacional I </vt:lpstr>
      <vt:lpstr>Apresentação do PowerPoint</vt:lpstr>
      <vt:lpstr>Apresentação do PowerPoint</vt:lpstr>
      <vt:lpstr>Lógica Computacional I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Dados I </dc:title>
  <dc:creator>h</dc:creator>
  <cp:lastModifiedBy>Zinga Pd</cp:lastModifiedBy>
  <cp:revision>184</cp:revision>
  <dcterms:created xsi:type="dcterms:W3CDTF">2014-02-25T15:14:59Z</dcterms:created>
  <dcterms:modified xsi:type="dcterms:W3CDTF">2018-04-08T08:36:41Z</dcterms:modified>
</cp:coreProperties>
</file>