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65" r:id="rId5"/>
    <p:sldId id="264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15/03/2018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15/03/2018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15/03/2018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15/03/2018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15/03/2018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15/03/2018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15/03/2018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15/03/2018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15/03/2018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15/03/2018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15/03/2018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15/03/2018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7704" y="1844824"/>
            <a:ext cx="6408712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/>
              <a:t>Lógica Computacional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BDBC1E9-3390-43DA-8F19-ED93256029DC}"/>
              </a:ext>
            </a:extLst>
          </p:cNvPr>
          <p:cNvSpPr txBox="1">
            <a:spLocks/>
          </p:cNvSpPr>
          <p:nvPr/>
        </p:nvSpPr>
        <p:spPr>
          <a:xfrm>
            <a:off x="2123728" y="4077072"/>
            <a:ext cx="6408712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dirty="0"/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2EEE201D-A0B3-4853-8374-1142D2F619E4}"/>
              </a:ext>
            </a:extLst>
          </p:cNvPr>
          <p:cNvSpPr/>
          <p:nvPr/>
        </p:nvSpPr>
        <p:spPr>
          <a:xfrm>
            <a:off x="467544" y="476672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Tarefa:</a:t>
            </a:r>
            <a:endParaRPr lang="pt-PT" sz="3200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513D1C8-3B39-4E74-A1CB-E02AEE1FC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59240"/>
              </p:ext>
            </p:extLst>
          </p:nvPr>
        </p:nvGraphicFramePr>
        <p:xfrm>
          <a:off x="179512" y="1484784"/>
          <a:ext cx="842493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562">
                  <a:extLst>
                    <a:ext uri="{9D8B030D-6E8A-4147-A177-3AD203B41FA5}">
                      <a16:colId xmlns:a16="http://schemas.microsoft.com/office/drawing/2014/main" val="652793889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636949562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3266241181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2311445320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2935968352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3668834416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670158061"/>
                    </a:ext>
                  </a:extLst>
                </a:gridCol>
              </a:tblGrid>
              <a:tr h="59912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800" b="1" dirty="0">
                          <a:solidFill>
                            <a:schemeClr val="tx1"/>
                          </a:solidFill>
                        </a:rPr>
                        <a:t>~p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err="1">
                          <a:solidFill>
                            <a:schemeClr val="tx1"/>
                          </a:solidFill>
                        </a:rPr>
                        <a:t>p^q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err="1">
                          <a:solidFill>
                            <a:schemeClr val="tx1"/>
                          </a:solidFill>
                        </a:rPr>
                        <a:t>p^r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 v r</a:t>
                      </a:r>
                      <a:endParaRPr kumimoji="0" lang="pt-PT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662217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267797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899844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929946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368844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742545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622189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174713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714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54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92325" y="980728"/>
            <a:ext cx="6408712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/>
              <a:t>Lógica Computacional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92325" y="2924944"/>
            <a:ext cx="6745922" cy="3168352"/>
          </a:xfrm>
        </p:spPr>
        <p:txBody>
          <a:bodyPr>
            <a:noAutofit/>
          </a:bodyPr>
          <a:lstStyle/>
          <a:p>
            <a:r>
              <a:rPr lang="pt-PT" sz="3200" dirty="0"/>
              <a:t>Tema 1: </a:t>
            </a:r>
          </a:p>
          <a:p>
            <a:pPr indent="1616075"/>
            <a:r>
              <a:rPr lang="pt-PT" sz="3200" dirty="0"/>
              <a:t>Cálculo Proposicional.</a:t>
            </a:r>
          </a:p>
          <a:p>
            <a:endParaRPr lang="pt-PT" sz="3200" dirty="0"/>
          </a:p>
          <a:p>
            <a:pPr marL="1339850" indent="-1339850"/>
            <a:r>
              <a:rPr lang="pt-PT" sz="3200" dirty="0"/>
              <a:t>Conferencia 4: </a:t>
            </a:r>
          </a:p>
          <a:p>
            <a:pPr marL="3051175"/>
            <a:r>
              <a:rPr lang="pt-PT" sz="3200" dirty="0"/>
              <a:t>Operações entre Proposições.</a:t>
            </a:r>
          </a:p>
        </p:txBody>
      </p:sp>
    </p:spTree>
    <p:extLst>
      <p:ext uri="{BB962C8B-B14F-4D97-AF65-F5344CB8AC3E}">
        <p14:creationId xmlns:p14="http://schemas.microsoft.com/office/powerpoint/2010/main" val="386939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1295700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Operadores lógicos: </a:t>
            </a:r>
            <a:r>
              <a:rPr lang="pt-PT" sz="3200" dirty="0"/>
              <a:t>assim como um operador aritmético, são elementos que actuam sobre proposições com objectivo de gerar um valor de verdade.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B7DACC-7E3C-4BCF-91CE-CD6DEDA91F8B}"/>
              </a:ext>
            </a:extLst>
          </p:cNvPr>
          <p:cNvSpPr/>
          <p:nvPr/>
        </p:nvSpPr>
        <p:spPr>
          <a:xfrm>
            <a:off x="395536" y="4365104"/>
            <a:ext cx="813690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Proposições: </a:t>
            </a:r>
            <a:r>
              <a:rPr lang="pt-PT" sz="3200" dirty="0"/>
              <a:t>É uma expressão que tem associado um valor de verdade.</a:t>
            </a:r>
          </a:p>
        </p:txBody>
      </p:sp>
    </p:spTree>
    <p:extLst>
      <p:ext uri="{BB962C8B-B14F-4D97-AF65-F5344CB8AC3E}">
        <p14:creationId xmlns:p14="http://schemas.microsoft.com/office/powerpoint/2010/main" val="58049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692696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Tipos de Operadores Lógicos</a:t>
            </a:r>
            <a:r>
              <a:rPr lang="pt-PT" sz="3200" b="1" dirty="0"/>
              <a:t>:</a:t>
            </a:r>
            <a:endParaRPr lang="pt-PT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39D286-6E06-46CF-ACE4-88DDDB94D16D}"/>
              </a:ext>
            </a:extLst>
          </p:cNvPr>
          <p:cNvSpPr/>
          <p:nvPr/>
        </p:nvSpPr>
        <p:spPr>
          <a:xfrm>
            <a:off x="4716016" y="1758642"/>
            <a:ext cx="2252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Binário</a:t>
            </a:r>
            <a:r>
              <a:rPr lang="pt-PT" sz="3200" dirty="0"/>
              <a:t>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FF2E55-0868-46E2-85AE-B38B8D9DECF0}"/>
              </a:ext>
            </a:extLst>
          </p:cNvPr>
          <p:cNvSpPr/>
          <p:nvPr/>
        </p:nvSpPr>
        <p:spPr>
          <a:xfrm>
            <a:off x="755576" y="1752517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Unário:</a:t>
            </a:r>
            <a:endParaRPr lang="pt-PT" sz="3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E941AB5-75CD-402F-89E8-A837E7B4BFF2}"/>
              </a:ext>
            </a:extLst>
          </p:cNvPr>
          <p:cNvSpPr/>
          <p:nvPr/>
        </p:nvSpPr>
        <p:spPr>
          <a:xfrm>
            <a:off x="726173" y="2472059"/>
            <a:ext cx="2880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6000" b="1" dirty="0"/>
              <a:t>~</a:t>
            </a:r>
            <a:r>
              <a:rPr lang="pt-PT" sz="4800" b="1" dirty="0"/>
              <a:t>: </a:t>
            </a:r>
            <a:r>
              <a:rPr lang="pt-PT" sz="3600" dirty="0"/>
              <a:t>Negação</a:t>
            </a:r>
            <a:endParaRPr lang="pt-PT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80857AF-D5CF-43EB-A916-350980A84229}"/>
              </a:ext>
            </a:extLst>
          </p:cNvPr>
          <p:cNvSpPr/>
          <p:nvPr/>
        </p:nvSpPr>
        <p:spPr>
          <a:xfrm>
            <a:off x="5292080" y="2782669"/>
            <a:ext cx="64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7200" dirty="0"/>
              <a:t>^</a:t>
            </a:r>
            <a:endParaRPr lang="pt-PT" sz="3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E0D31B8-CAAB-4371-8B80-ED53DA515312}"/>
              </a:ext>
            </a:extLst>
          </p:cNvPr>
          <p:cNvSpPr/>
          <p:nvPr/>
        </p:nvSpPr>
        <p:spPr>
          <a:xfrm>
            <a:off x="5940152" y="2841391"/>
            <a:ext cx="2252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:Inclusão</a:t>
            </a:r>
            <a:endParaRPr lang="pt-PT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B36C65D-C5C9-4280-9396-635AB6B7E066}"/>
              </a:ext>
            </a:extLst>
          </p:cNvPr>
          <p:cNvSpPr/>
          <p:nvPr/>
        </p:nvSpPr>
        <p:spPr>
          <a:xfrm rot="10800000">
            <a:off x="5364089" y="3140968"/>
            <a:ext cx="64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7200" dirty="0"/>
              <a:t>^</a:t>
            </a:r>
            <a:endParaRPr lang="pt-PT" sz="3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E406561-D009-45DD-8BD6-F7A2AACF3B88}"/>
              </a:ext>
            </a:extLst>
          </p:cNvPr>
          <p:cNvSpPr/>
          <p:nvPr/>
        </p:nvSpPr>
        <p:spPr>
          <a:xfrm>
            <a:off x="5954082" y="3487722"/>
            <a:ext cx="2578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:Disjunção</a:t>
            </a:r>
            <a:endParaRPr lang="pt-PT" sz="3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8B110-F4A9-4226-AABC-91AF5F5900CC}"/>
              </a:ext>
            </a:extLst>
          </p:cNvPr>
          <p:cNvSpPr/>
          <p:nvPr/>
        </p:nvSpPr>
        <p:spPr>
          <a:xfrm rot="10800000">
            <a:off x="5355212" y="3847970"/>
            <a:ext cx="64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7200" dirty="0"/>
              <a:t>^</a:t>
            </a:r>
            <a:endParaRPr lang="pt-PT" sz="3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E5C5112-6C85-4919-8405-F7A5B9A4F8EA}"/>
              </a:ext>
            </a:extLst>
          </p:cNvPr>
          <p:cNvSpPr/>
          <p:nvPr/>
        </p:nvSpPr>
        <p:spPr>
          <a:xfrm>
            <a:off x="5945205" y="4194724"/>
            <a:ext cx="2578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/>
            <a:r>
              <a:rPr lang="pt-PT" sz="3600" dirty="0"/>
              <a:t>:Disjunção exclusiva</a:t>
            </a:r>
            <a:endParaRPr lang="pt-PT" sz="3200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CDF1398B-72C7-4D09-BE59-F4B2CBC07D92}"/>
              </a:ext>
            </a:extLst>
          </p:cNvPr>
          <p:cNvCxnSpPr>
            <a:cxnSpLocks/>
          </p:cNvCxnSpPr>
          <p:nvPr/>
        </p:nvCxnSpPr>
        <p:spPr>
          <a:xfrm>
            <a:off x="5436096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7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692696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Inclusão (AND): </a:t>
            </a:r>
            <a:r>
              <a:rPr lang="pt-PT" sz="3200" dirty="0"/>
              <a:t>Operador lógico no qual a resposta da operação é verdade (1) se ambas as variáveis de entrada forem verdade.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C77C103-BA24-4718-9F08-7560F957844A}"/>
              </a:ext>
            </a:extLst>
          </p:cNvPr>
          <p:cNvSpPr/>
          <p:nvPr/>
        </p:nvSpPr>
        <p:spPr>
          <a:xfrm>
            <a:off x="323528" y="3573016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Disjunção inclusiva (OR): </a:t>
            </a:r>
            <a:r>
              <a:rPr lang="pt-PT" sz="3200" dirty="0"/>
              <a:t>Operador lógico no qual a resposta da operação é verdade (1) se </a:t>
            </a:r>
            <a:r>
              <a:rPr lang="pt-PT" sz="3200" dirty="0" err="1"/>
              <a:t>pelo</a:t>
            </a:r>
            <a:r>
              <a:rPr lang="pt-PT" sz="3200" dirty="0"/>
              <a:t> menos uma das variáveis de entrada for verdade.</a:t>
            </a:r>
          </a:p>
        </p:txBody>
      </p:sp>
    </p:spTree>
    <p:extLst>
      <p:ext uri="{BB962C8B-B14F-4D97-AF65-F5344CB8AC3E}">
        <p14:creationId xmlns:p14="http://schemas.microsoft.com/office/powerpoint/2010/main" val="104130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812899"/>
            <a:ext cx="813690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Disjunção exclusiva (XOR): </a:t>
            </a:r>
            <a:r>
              <a:rPr lang="pt-PT" sz="3200" dirty="0"/>
              <a:t>Operador lógico no qual a resposta da operação é verdade (1) quando as variáveis assumirem valores diferentes entre si.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AEED12-C9E5-492D-BD88-B9FBE276251C}"/>
              </a:ext>
            </a:extLst>
          </p:cNvPr>
          <p:cNvSpPr/>
          <p:nvPr/>
        </p:nvSpPr>
        <p:spPr>
          <a:xfrm>
            <a:off x="251520" y="3929774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Negação (NOT): </a:t>
            </a:r>
            <a:r>
              <a:rPr lang="pt-PT" sz="3200" dirty="0"/>
              <a:t>Operador lógico que representa a negação (inverso) da variável actual. Se ela for verdade, torna-se falsa, e vice-versa.</a:t>
            </a:r>
          </a:p>
        </p:txBody>
      </p:sp>
    </p:spTree>
    <p:extLst>
      <p:ext uri="{BB962C8B-B14F-4D97-AF65-F5344CB8AC3E}">
        <p14:creationId xmlns:p14="http://schemas.microsoft.com/office/powerpoint/2010/main" val="234309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812899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Exemplos:</a:t>
            </a:r>
            <a:endParaRPr lang="pt-PT" sz="3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2F2B0FA-B4F1-4988-9F88-55D4484B2337}"/>
              </a:ext>
            </a:extLst>
          </p:cNvPr>
          <p:cNvSpPr/>
          <p:nvPr/>
        </p:nvSpPr>
        <p:spPr>
          <a:xfrm>
            <a:off x="971601" y="2482088"/>
            <a:ext cx="2768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2 </a:t>
            </a:r>
            <a:r>
              <a:rPr lang="pt-BR" sz="3600" dirty="0"/>
              <a:t>&lt;</a:t>
            </a:r>
            <a:r>
              <a:rPr lang="pt-PT" sz="3600" dirty="0"/>
              <a:t> 3      :</a:t>
            </a:r>
            <a:endParaRPr lang="pt-PT" sz="3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B011545-F974-42DA-B1A1-CB3957796048}"/>
              </a:ext>
            </a:extLst>
          </p:cNvPr>
          <p:cNvSpPr/>
          <p:nvPr/>
        </p:nvSpPr>
        <p:spPr>
          <a:xfrm>
            <a:off x="971600" y="3635957"/>
            <a:ext cx="262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2</a:t>
            </a:r>
            <a:r>
              <a:rPr lang="pt-BR" sz="3600" dirty="0"/>
              <a:t>+</a:t>
            </a:r>
            <a:r>
              <a:rPr lang="pt-PT" sz="3600" dirty="0"/>
              <a:t>7 </a:t>
            </a:r>
            <a:r>
              <a:rPr lang="pt-BR" sz="3600" dirty="0"/>
              <a:t>≠</a:t>
            </a:r>
            <a:r>
              <a:rPr lang="pt-PT" sz="3600" dirty="0"/>
              <a:t> 9  :</a:t>
            </a:r>
            <a:endParaRPr lang="pt-PT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79C0DEF-655B-495C-9502-299D6DC49DE2}"/>
              </a:ext>
            </a:extLst>
          </p:cNvPr>
          <p:cNvSpPr/>
          <p:nvPr/>
        </p:nvSpPr>
        <p:spPr>
          <a:xfrm>
            <a:off x="971600" y="4797152"/>
            <a:ext cx="262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18</a:t>
            </a:r>
            <a:r>
              <a:rPr lang="pt-BR" sz="3600" dirty="0"/>
              <a:t>+3</a:t>
            </a:r>
            <a:r>
              <a:rPr lang="pt-PT" sz="3600" dirty="0"/>
              <a:t> </a:t>
            </a:r>
            <a:r>
              <a:rPr lang="pt-BR" sz="3600" dirty="0"/>
              <a:t>=</a:t>
            </a:r>
            <a:r>
              <a:rPr lang="pt-PT" sz="3600" dirty="0"/>
              <a:t>9 :  </a:t>
            </a:r>
            <a:endParaRPr lang="pt-PT" sz="3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474FAC-FE5B-4520-95A1-9F1807746632}"/>
              </a:ext>
            </a:extLst>
          </p:cNvPr>
          <p:cNvSpPr/>
          <p:nvPr/>
        </p:nvSpPr>
        <p:spPr>
          <a:xfrm>
            <a:off x="4860032" y="2481859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p    </a:t>
            </a:r>
            <a:r>
              <a:rPr lang="pt-BR" sz="3600" dirty="0"/>
              <a:t>     </a:t>
            </a:r>
            <a:r>
              <a:rPr lang="pt-PT" sz="3600" dirty="0"/>
              <a:t> q   :</a:t>
            </a:r>
            <a:endParaRPr lang="pt-PT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BA1B1E8-BD02-4CD8-8C1F-073B5F23B13E}"/>
              </a:ext>
            </a:extLst>
          </p:cNvPr>
          <p:cNvSpPr/>
          <p:nvPr/>
        </p:nvSpPr>
        <p:spPr>
          <a:xfrm>
            <a:off x="4875966" y="3455917"/>
            <a:ext cx="3152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p </a:t>
            </a:r>
            <a:r>
              <a:rPr lang="pt-BR" sz="3600" dirty="0"/>
              <a:t>    </a:t>
            </a:r>
            <a:r>
              <a:rPr lang="pt-PT" sz="3600" dirty="0"/>
              <a:t>    q    :    </a:t>
            </a:r>
            <a:endParaRPr lang="pt-PT" sz="3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DC663CF-7D11-44C7-AAF7-7A61F6059F52}"/>
              </a:ext>
            </a:extLst>
          </p:cNvPr>
          <p:cNvSpPr/>
          <p:nvPr/>
        </p:nvSpPr>
        <p:spPr>
          <a:xfrm rot="5400000">
            <a:off x="4961469" y="2162873"/>
            <a:ext cx="4553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400" dirty="0"/>
              <a:t>{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40568B-7BDF-4FC0-8A8E-0F6045DE937D}"/>
              </a:ext>
            </a:extLst>
          </p:cNvPr>
          <p:cNvSpPr/>
          <p:nvPr/>
        </p:nvSpPr>
        <p:spPr>
          <a:xfrm rot="5400000">
            <a:off x="6466445" y="2162872"/>
            <a:ext cx="4553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400" dirty="0"/>
              <a:t>{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160DD9A-738B-4FB9-9848-1DFD81894FF8}"/>
              </a:ext>
            </a:extLst>
          </p:cNvPr>
          <p:cNvSpPr/>
          <p:nvPr/>
        </p:nvSpPr>
        <p:spPr>
          <a:xfrm>
            <a:off x="6388135" y="1725122"/>
            <a:ext cx="444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9414822-2574-4668-9E35-84B972BC2218}"/>
              </a:ext>
            </a:extLst>
          </p:cNvPr>
          <p:cNvSpPr/>
          <p:nvPr/>
        </p:nvSpPr>
        <p:spPr>
          <a:xfrm>
            <a:off x="4860032" y="1738381"/>
            <a:ext cx="444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0524FE9-BE99-470A-962A-66AEF2B5F36E}"/>
              </a:ext>
            </a:extLst>
          </p:cNvPr>
          <p:cNvSpPr/>
          <p:nvPr/>
        </p:nvSpPr>
        <p:spPr>
          <a:xfrm rot="16200000">
            <a:off x="5421514" y="3486696"/>
            <a:ext cx="613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&lt;</a:t>
            </a:r>
            <a:endParaRPr lang="pt-PT" sz="32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2467C8E-0A59-4B6D-9F36-37DCC42CBD2D}"/>
              </a:ext>
            </a:extLst>
          </p:cNvPr>
          <p:cNvSpPr/>
          <p:nvPr/>
        </p:nvSpPr>
        <p:spPr>
          <a:xfrm rot="5400000">
            <a:off x="5613399" y="2692697"/>
            <a:ext cx="613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&lt;</a:t>
            </a:r>
            <a:endParaRPr lang="pt-PT" sz="32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99A127B-A5D2-49B9-8098-950D9EEC3B2F}"/>
              </a:ext>
            </a:extLst>
          </p:cNvPr>
          <p:cNvSpPr/>
          <p:nvPr/>
        </p:nvSpPr>
        <p:spPr>
          <a:xfrm>
            <a:off x="4875966" y="4369709"/>
            <a:ext cx="3152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p </a:t>
            </a:r>
            <a:r>
              <a:rPr lang="pt-BR" sz="3600" dirty="0"/>
              <a:t>    </a:t>
            </a:r>
            <a:r>
              <a:rPr lang="pt-PT" sz="3600" dirty="0"/>
              <a:t>    q    :    </a:t>
            </a:r>
            <a:endParaRPr lang="pt-PT" sz="32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4D06772-11B3-45D8-B935-3D2385603DCF}"/>
              </a:ext>
            </a:extLst>
          </p:cNvPr>
          <p:cNvSpPr/>
          <p:nvPr/>
        </p:nvSpPr>
        <p:spPr>
          <a:xfrm rot="16200000">
            <a:off x="5421514" y="4400488"/>
            <a:ext cx="613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&lt;</a:t>
            </a:r>
            <a:endParaRPr lang="pt-PT" sz="3200" b="1" dirty="0"/>
          </a:p>
        </p:txBody>
      </p: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052FC1DC-EF39-47F0-A468-35BC89B88051}"/>
              </a:ext>
            </a:extLst>
          </p:cNvPr>
          <p:cNvCxnSpPr>
            <a:cxnSpLocks/>
          </p:cNvCxnSpPr>
          <p:nvPr/>
        </p:nvCxnSpPr>
        <p:spPr>
          <a:xfrm>
            <a:off x="5652120" y="4869160"/>
            <a:ext cx="2160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EBCA82BE-3772-4052-AA54-F0E1F69FB13C}"/>
              </a:ext>
            </a:extLst>
          </p:cNvPr>
          <p:cNvSpPr/>
          <p:nvPr/>
        </p:nvSpPr>
        <p:spPr>
          <a:xfrm>
            <a:off x="4595539" y="5450880"/>
            <a:ext cx="454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~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693F937-A802-40AB-BA43-A58E32FE02C3}"/>
              </a:ext>
            </a:extLst>
          </p:cNvPr>
          <p:cNvSpPr/>
          <p:nvPr/>
        </p:nvSpPr>
        <p:spPr>
          <a:xfrm>
            <a:off x="4885806" y="5411387"/>
            <a:ext cx="1376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p :  </a:t>
            </a:r>
            <a:endParaRPr lang="pt-PT" sz="32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B1E2901-3040-4C8E-9A3B-574641FB99B6}"/>
              </a:ext>
            </a:extLst>
          </p:cNvPr>
          <p:cNvSpPr/>
          <p:nvPr/>
        </p:nvSpPr>
        <p:spPr>
          <a:xfrm>
            <a:off x="6573645" y="5428817"/>
            <a:ext cx="454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~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55D612E-1B12-44BA-9E4C-2DF686993407}"/>
              </a:ext>
            </a:extLst>
          </p:cNvPr>
          <p:cNvSpPr/>
          <p:nvPr/>
        </p:nvSpPr>
        <p:spPr>
          <a:xfrm>
            <a:off x="6863912" y="5389324"/>
            <a:ext cx="1376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q :  </a:t>
            </a:r>
            <a:endParaRPr lang="pt-PT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04497C-0B7C-4209-BFDB-C56697A245A7}"/>
              </a:ext>
            </a:extLst>
          </p:cNvPr>
          <p:cNvSpPr/>
          <p:nvPr/>
        </p:nvSpPr>
        <p:spPr>
          <a:xfrm>
            <a:off x="3105115" y="2533241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/>
              <a:t>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8B4267-C36D-4255-806E-A81C5D0BAE61}"/>
              </a:ext>
            </a:extLst>
          </p:cNvPr>
          <p:cNvSpPr/>
          <p:nvPr/>
        </p:nvSpPr>
        <p:spPr>
          <a:xfrm>
            <a:off x="3098850" y="364676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15857E8-48A4-49B1-BF79-E9C7AD97E661}"/>
              </a:ext>
            </a:extLst>
          </p:cNvPr>
          <p:cNvSpPr/>
          <p:nvPr/>
        </p:nvSpPr>
        <p:spPr>
          <a:xfrm>
            <a:off x="3098850" y="481596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032DA8-C905-4F6F-83C4-B84BAFCF5514}"/>
              </a:ext>
            </a:extLst>
          </p:cNvPr>
          <p:cNvSpPr/>
          <p:nvPr/>
        </p:nvSpPr>
        <p:spPr>
          <a:xfrm>
            <a:off x="7551972" y="254759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>
                <a:solidFill>
                  <a:srgbClr val="C00000"/>
                </a:solidFill>
              </a:rPr>
              <a:t>0</a:t>
            </a:r>
            <a:endParaRPr lang="pt-PT" sz="360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A4CDA2A-142A-4508-92CF-A7DC43C79C8D}"/>
              </a:ext>
            </a:extLst>
          </p:cNvPr>
          <p:cNvSpPr/>
          <p:nvPr/>
        </p:nvSpPr>
        <p:spPr>
          <a:xfrm>
            <a:off x="7530043" y="3536736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/>
              <a:t>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D387219-0845-4588-865F-1A4305A6BAA9}"/>
              </a:ext>
            </a:extLst>
          </p:cNvPr>
          <p:cNvSpPr/>
          <p:nvPr/>
        </p:nvSpPr>
        <p:spPr>
          <a:xfrm>
            <a:off x="7551972" y="5389323"/>
            <a:ext cx="310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600" dirty="0"/>
              <a:t>1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234E165-F166-4F3D-97B7-6C32AB8F9834}"/>
              </a:ext>
            </a:extLst>
          </p:cNvPr>
          <p:cNvSpPr/>
          <p:nvPr/>
        </p:nvSpPr>
        <p:spPr>
          <a:xfrm>
            <a:off x="7523269" y="4487867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/>
              <a:t>1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2BF5E23-8F15-4511-9C99-626105DE9E2F}"/>
              </a:ext>
            </a:extLst>
          </p:cNvPr>
          <p:cNvSpPr/>
          <p:nvPr/>
        </p:nvSpPr>
        <p:spPr>
          <a:xfrm>
            <a:off x="5539559" y="549226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2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7" grpId="0"/>
      <p:bldP spid="16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1052692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Tabela de Verdade: </a:t>
            </a:r>
            <a:r>
              <a:rPr lang="pt-PT" sz="3200" dirty="0"/>
              <a:t>É um tipo de tabela matemática usada em Lógica para determinar se uma fórmula é válida ou se um sequente é correcto.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F5687B-890B-4572-9A08-44F9906823A4}"/>
              </a:ext>
            </a:extLst>
          </p:cNvPr>
          <p:cNvSpPr/>
          <p:nvPr/>
        </p:nvSpPr>
        <p:spPr>
          <a:xfrm>
            <a:off x="395536" y="3681651"/>
            <a:ext cx="82809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Quantidade de valores da proposição </a:t>
            </a:r>
            <a:r>
              <a:rPr lang="pt-BR" sz="3000" dirty="0"/>
              <a:t>= </a:t>
            </a:r>
            <a:r>
              <a:rPr lang="pt-BR" sz="3000" b="1" dirty="0" err="1"/>
              <a:t>Qi</a:t>
            </a:r>
            <a:endParaRPr lang="pt-PT" sz="3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305AD67-B1A5-4E90-A857-7C4DBF57A8FA}"/>
              </a:ext>
            </a:extLst>
          </p:cNvPr>
          <p:cNvSpPr/>
          <p:nvPr/>
        </p:nvSpPr>
        <p:spPr>
          <a:xfrm>
            <a:off x="395536" y="4394450"/>
            <a:ext cx="63727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Quantidade de proposição </a:t>
            </a:r>
            <a:r>
              <a:rPr lang="pt-BR" sz="3000" dirty="0"/>
              <a:t>= </a:t>
            </a:r>
            <a:r>
              <a:rPr lang="pt-BR" sz="3000" b="1" dirty="0"/>
              <a:t>n</a:t>
            </a:r>
            <a:endParaRPr lang="pt-PT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12CACF37-3FAC-40E6-8973-DC54C3E808B2}"/>
                  </a:ext>
                </a:extLst>
              </p:cNvPr>
              <p:cNvSpPr/>
              <p:nvPr/>
            </p:nvSpPr>
            <p:spPr>
              <a:xfrm>
                <a:off x="2699792" y="5420587"/>
                <a:ext cx="273630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PT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pt-PT" sz="4400" b="1" dirty="0"/>
                  <a:t> </a:t>
                </a:r>
                <a:r>
                  <a:rPr lang="pt-BR" sz="4400" b="1" dirty="0"/>
                  <a:t>= </a:t>
                </a:r>
                <a:r>
                  <a:rPr lang="pt-BR" sz="4400" b="1" dirty="0" err="1"/>
                  <a:t>Qi</a:t>
                </a:r>
                <a:endParaRPr lang="pt-PT" sz="4400" b="1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12CACF37-3FAC-40E6-8973-DC54C3E80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420587"/>
                <a:ext cx="2736304" cy="769441"/>
              </a:xfrm>
              <a:prstGeom prst="rect">
                <a:avLst/>
              </a:prstGeom>
              <a:blipFill>
                <a:blip r:embed="rId2"/>
                <a:stretch>
                  <a:fillRect t="-15873" b="-3730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46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4271117-C89D-4AA7-8397-80B48845A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18902"/>
              </p:ext>
            </p:extLst>
          </p:nvPr>
        </p:nvGraphicFramePr>
        <p:xfrm>
          <a:off x="539552" y="1772816"/>
          <a:ext cx="7632849" cy="40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07">
                  <a:extLst>
                    <a:ext uri="{9D8B030D-6E8A-4147-A177-3AD203B41FA5}">
                      <a16:colId xmlns:a16="http://schemas.microsoft.com/office/drawing/2014/main" val="3290149414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3319191821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1100000025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3634586682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653881409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3869698290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1680437318"/>
                    </a:ext>
                  </a:extLst>
                </a:gridCol>
              </a:tblGrid>
              <a:tr h="927328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~p 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~q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>
                          <a:solidFill>
                            <a:schemeClr val="tx1"/>
                          </a:solidFill>
                        </a:rPr>
                        <a:t>p^q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p v q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p v q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36394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54919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9571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187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351271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2EEE201D-A0B3-4853-8374-1142D2F619E4}"/>
              </a:ext>
            </a:extLst>
          </p:cNvPr>
          <p:cNvSpPr/>
          <p:nvPr/>
        </p:nvSpPr>
        <p:spPr>
          <a:xfrm>
            <a:off x="395536" y="812899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Tabela de Verdade:</a:t>
            </a:r>
            <a:endParaRPr lang="pt-PT" sz="3200" dirty="0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576DD9A6-82EE-4A43-BAAC-BD653248B004}"/>
              </a:ext>
            </a:extLst>
          </p:cNvPr>
          <p:cNvCxnSpPr>
            <a:cxnSpLocks/>
          </p:cNvCxnSpPr>
          <p:nvPr/>
        </p:nvCxnSpPr>
        <p:spPr>
          <a:xfrm>
            <a:off x="7524328" y="21328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61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350</TotalTime>
  <Words>362</Words>
  <Application>Microsoft Office PowerPoint</Application>
  <PresentationFormat>Apresentação no Ecrã (4:3)</PresentationFormat>
  <Paragraphs>122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Cambria Math</vt:lpstr>
      <vt:lpstr>Century Schoolbook</vt:lpstr>
      <vt:lpstr>Wingdings</vt:lpstr>
      <vt:lpstr>Wingdings 2</vt:lpstr>
      <vt:lpstr>Balcão Envidraçado</vt:lpstr>
      <vt:lpstr>Lógica Computacional </vt:lpstr>
      <vt:lpstr>Lógica Computacional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 Pd</cp:lastModifiedBy>
  <cp:revision>73</cp:revision>
  <dcterms:created xsi:type="dcterms:W3CDTF">2014-02-25T15:14:59Z</dcterms:created>
  <dcterms:modified xsi:type="dcterms:W3CDTF">2018-03-15T18:11:21Z</dcterms:modified>
</cp:coreProperties>
</file>