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1" r:id="rId2"/>
    <p:sldId id="292" r:id="rId3"/>
    <p:sldId id="293" r:id="rId4"/>
    <p:sldId id="295" r:id="rId5"/>
    <p:sldId id="294" r:id="rId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16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t>02/05/2018</a:t>
            </a:fld>
            <a:endParaRPr lang="pt-PT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02/05/2018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02/05/2018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02/05/2018</a:t>
            </a:fld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t>02/05/2018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02/05/2018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02/05/2018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02/05/2018</a:t>
            </a:fld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02/05/2018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02/05/2018</a:t>
            </a:fld>
            <a:endParaRPr lang="pt-PT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02/05/2018</a:t>
            </a:fld>
            <a:endParaRPr lang="pt-PT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241DE1-1982-49F7-9DE2-EEB58EFB09D5}" type="datetimeFigureOut">
              <a:rPr lang="pt-PT" smtClean="0"/>
              <a:t>02/05/2018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80228" y="908720"/>
            <a:ext cx="6828147" cy="792088"/>
          </a:xfrm>
        </p:spPr>
        <p:txBody>
          <a:bodyPr>
            <a:noAutofit/>
          </a:bodyPr>
          <a:lstStyle/>
          <a:p>
            <a:pPr algn="ctr"/>
            <a:r>
              <a:rPr lang="pt-PT" sz="4000" dirty="0">
                <a:solidFill>
                  <a:schemeClr val="tx1"/>
                </a:solidFill>
              </a:rPr>
              <a:t>Lógica Computacional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CABA9FC-2CC7-42EF-95B1-6836EF190152}"/>
              </a:ext>
            </a:extLst>
          </p:cNvPr>
          <p:cNvSpPr txBox="1">
            <a:spLocks/>
          </p:cNvSpPr>
          <p:nvPr/>
        </p:nvSpPr>
        <p:spPr>
          <a:xfrm>
            <a:off x="1547664" y="3645024"/>
            <a:ext cx="7493274" cy="93610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600" dirty="0">
                <a:solidFill>
                  <a:schemeClr val="tx1"/>
                </a:solidFill>
              </a:rPr>
              <a:t>Tema 4 : Algoritmo de Decisão.</a:t>
            </a:r>
          </a:p>
          <a:p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86939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1520" y="116632"/>
            <a:ext cx="295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Exercícios:</a:t>
            </a:r>
            <a:endParaRPr lang="pt-PT" sz="3200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4C0FF42-7797-4989-BA8B-CEFE20195331}"/>
              </a:ext>
            </a:extLst>
          </p:cNvPr>
          <p:cNvSpPr/>
          <p:nvPr/>
        </p:nvSpPr>
        <p:spPr>
          <a:xfrm>
            <a:off x="342757" y="762963"/>
            <a:ext cx="73510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Transforme as seguintes fórmulas proposicionais para FNC e dê a forma</a:t>
            </a:r>
          </a:p>
          <a:p>
            <a:pPr algn="just"/>
            <a:r>
              <a:rPr lang="pt-PT" sz="3200" dirty="0" err="1"/>
              <a:t>clausal</a:t>
            </a:r>
            <a:r>
              <a:rPr lang="pt-PT" sz="3200" dirty="0"/>
              <a:t> de cada uma das fórmulas.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686F583-C511-4A19-9C4C-98EA6B2E4B39}"/>
              </a:ext>
            </a:extLst>
          </p:cNvPr>
          <p:cNvSpPr/>
          <p:nvPr/>
        </p:nvSpPr>
        <p:spPr>
          <a:xfrm>
            <a:off x="1835696" y="2844225"/>
            <a:ext cx="43943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 </a:t>
            </a:r>
            <a:r>
              <a:rPr lang="pt-PT" sz="3200" dirty="0"/>
              <a:t> ( ( p → q ) → p ) → p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61AB571-BAE3-4B51-9873-A231050D4303}"/>
              </a:ext>
            </a:extLst>
          </p:cNvPr>
          <p:cNvSpPr/>
          <p:nvPr/>
        </p:nvSpPr>
        <p:spPr>
          <a:xfrm>
            <a:off x="1287148" y="2844226"/>
            <a:ext cx="548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dirty="0"/>
              <a:t>a)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B5B5218-1630-4074-B81D-9497C31E9598}"/>
              </a:ext>
            </a:extLst>
          </p:cNvPr>
          <p:cNvSpPr/>
          <p:nvPr/>
        </p:nvSpPr>
        <p:spPr>
          <a:xfrm>
            <a:off x="1735445" y="3861048"/>
            <a:ext cx="45656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 </a:t>
            </a:r>
            <a:r>
              <a:rPr lang="pt-PT" sz="3200" dirty="0"/>
              <a:t>  ( ~q → p ) → ( p → q )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62CC6FC-687E-487A-AAF9-8A66E74A10D6}"/>
              </a:ext>
            </a:extLst>
          </p:cNvPr>
          <p:cNvSpPr/>
          <p:nvPr/>
        </p:nvSpPr>
        <p:spPr>
          <a:xfrm>
            <a:off x="1274622" y="3893952"/>
            <a:ext cx="548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dirty="0"/>
              <a:t>b)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2C1A771-4EF1-4376-8DDB-CB3C53F4B598}"/>
              </a:ext>
            </a:extLst>
          </p:cNvPr>
          <p:cNvSpPr/>
          <p:nvPr/>
        </p:nvSpPr>
        <p:spPr>
          <a:xfrm>
            <a:off x="1907704" y="4663296"/>
            <a:ext cx="6840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dirty="0"/>
              <a:t> ( p → ( q ∧ ( q → r ) ) ) ∧ ( p ∧ ~r 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278C8F9-41C6-49C2-B786-53B7DD37F076}"/>
              </a:ext>
            </a:extLst>
          </p:cNvPr>
          <p:cNvSpPr/>
          <p:nvPr/>
        </p:nvSpPr>
        <p:spPr>
          <a:xfrm>
            <a:off x="1331640" y="4696201"/>
            <a:ext cx="503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06982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1520" y="116632"/>
            <a:ext cx="295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Exercícios:</a:t>
            </a:r>
            <a:endParaRPr lang="pt-PT" sz="32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686F583-C511-4A19-9C4C-98EA6B2E4B39}"/>
              </a:ext>
            </a:extLst>
          </p:cNvPr>
          <p:cNvSpPr/>
          <p:nvPr/>
        </p:nvSpPr>
        <p:spPr>
          <a:xfrm>
            <a:off x="1835696" y="2844225"/>
            <a:ext cx="64807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dirty="0"/>
              <a:t>~ (  (  (p ∨ q)  ∧  ~q ) ∨  (q ∧ r)  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61AB571-BAE3-4B51-9873-A231050D4303}"/>
              </a:ext>
            </a:extLst>
          </p:cNvPr>
          <p:cNvSpPr/>
          <p:nvPr/>
        </p:nvSpPr>
        <p:spPr>
          <a:xfrm>
            <a:off x="1287148" y="2844226"/>
            <a:ext cx="548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dirty="0"/>
              <a:t>a)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B5B5218-1630-4074-B81D-9497C31E9598}"/>
              </a:ext>
            </a:extLst>
          </p:cNvPr>
          <p:cNvSpPr/>
          <p:nvPr/>
        </p:nvSpPr>
        <p:spPr>
          <a:xfrm>
            <a:off x="1879461" y="3861048"/>
            <a:ext cx="55728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 </a:t>
            </a:r>
            <a:r>
              <a:rPr lang="pt-PT" sz="3200" dirty="0"/>
              <a:t>  ( p → q ) ↔ ( ~q → ~p )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62CC6FC-687E-487A-AAF9-8A66E74A10D6}"/>
              </a:ext>
            </a:extLst>
          </p:cNvPr>
          <p:cNvSpPr/>
          <p:nvPr/>
        </p:nvSpPr>
        <p:spPr>
          <a:xfrm>
            <a:off x="1274622" y="3893952"/>
            <a:ext cx="548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dirty="0"/>
              <a:t>b)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2C1A771-4EF1-4376-8DDB-CB3C53F4B598}"/>
              </a:ext>
            </a:extLst>
          </p:cNvPr>
          <p:cNvSpPr/>
          <p:nvPr/>
        </p:nvSpPr>
        <p:spPr>
          <a:xfrm>
            <a:off x="2123728" y="4663296"/>
            <a:ext cx="41764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dirty="0"/>
              <a:t> p ↔ ( q ∨ ~r 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278C8F9-41C6-49C2-B786-53B7DD37F076}"/>
              </a:ext>
            </a:extLst>
          </p:cNvPr>
          <p:cNvSpPr/>
          <p:nvPr/>
        </p:nvSpPr>
        <p:spPr>
          <a:xfrm>
            <a:off x="1331640" y="4696201"/>
            <a:ext cx="503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dirty="0"/>
              <a:t>c)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743D660-2244-4FCB-B5AE-B9AFFB0AE703}"/>
              </a:ext>
            </a:extLst>
          </p:cNvPr>
          <p:cNvSpPr/>
          <p:nvPr/>
        </p:nvSpPr>
        <p:spPr>
          <a:xfrm>
            <a:off x="342757" y="762963"/>
            <a:ext cx="73510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Transforme as seguintes fórmulas proposicionais para FNC e dê a forma</a:t>
            </a:r>
          </a:p>
          <a:p>
            <a:pPr algn="just"/>
            <a:r>
              <a:rPr lang="pt-PT" sz="3200" dirty="0" err="1"/>
              <a:t>clausal</a:t>
            </a:r>
            <a:r>
              <a:rPr lang="pt-PT" sz="3200" dirty="0"/>
              <a:t> de cada uma das fórmulas.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5398110-0983-4A11-AF47-0062379B7216}"/>
              </a:ext>
            </a:extLst>
          </p:cNvPr>
          <p:cNvSpPr/>
          <p:nvPr/>
        </p:nvSpPr>
        <p:spPr>
          <a:xfrm>
            <a:off x="2123728" y="5561493"/>
            <a:ext cx="41764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dirty="0"/>
              <a:t> p ↔ ~p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E978E90-511B-48B2-9C7D-ACBCF7ACA2AA}"/>
              </a:ext>
            </a:extLst>
          </p:cNvPr>
          <p:cNvSpPr/>
          <p:nvPr/>
        </p:nvSpPr>
        <p:spPr>
          <a:xfrm>
            <a:off x="1298968" y="5551764"/>
            <a:ext cx="5565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33028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1520" y="116632"/>
            <a:ext cx="295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Exercícios:</a:t>
            </a:r>
            <a:endParaRPr lang="pt-PT" sz="320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B5B5218-1630-4074-B81D-9497C31E9598}"/>
              </a:ext>
            </a:extLst>
          </p:cNvPr>
          <p:cNvSpPr/>
          <p:nvPr/>
        </p:nvSpPr>
        <p:spPr>
          <a:xfrm>
            <a:off x="1879461" y="4394592"/>
            <a:ext cx="55728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 </a:t>
            </a:r>
            <a:r>
              <a:rPr lang="pt-PT" sz="3200" dirty="0"/>
              <a:t>  p ↑ q 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62CC6FC-687E-487A-AAF9-8A66E74A10D6}"/>
              </a:ext>
            </a:extLst>
          </p:cNvPr>
          <p:cNvSpPr/>
          <p:nvPr/>
        </p:nvSpPr>
        <p:spPr>
          <a:xfrm>
            <a:off x="1274622" y="4427496"/>
            <a:ext cx="526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dirty="0"/>
              <a:t>e)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2C1A771-4EF1-4376-8DDB-CB3C53F4B598}"/>
              </a:ext>
            </a:extLst>
          </p:cNvPr>
          <p:cNvSpPr/>
          <p:nvPr/>
        </p:nvSpPr>
        <p:spPr>
          <a:xfrm>
            <a:off x="2123728" y="5196840"/>
            <a:ext cx="41764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dirty="0"/>
              <a:t> p ↑ ~p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278C8F9-41C6-49C2-B786-53B7DD37F076}"/>
              </a:ext>
            </a:extLst>
          </p:cNvPr>
          <p:cNvSpPr/>
          <p:nvPr/>
        </p:nvSpPr>
        <p:spPr>
          <a:xfrm>
            <a:off x="1319546" y="5149722"/>
            <a:ext cx="4571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dirty="0"/>
              <a:t>f)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743D660-2244-4FCB-B5AE-B9AFFB0AE703}"/>
              </a:ext>
            </a:extLst>
          </p:cNvPr>
          <p:cNvSpPr/>
          <p:nvPr/>
        </p:nvSpPr>
        <p:spPr>
          <a:xfrm>
            <a:off x="342757" y="762963"/>
            <a:ext cx="12049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OBS: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5398110-0983-4A11-AF47-0062379B7216}"/>
              </a:ext>
            </a:extLst>
          </p:cNvPr>
          <p:cNvSpPr/>
          <p:nvPr/>
        </p:nvSpPr>
        <p:spPr>
          <a:xfrm>
            <a:off x="2123728" y="6095037"/>
            <a:ext cx="3960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dirty="0"/>
              <a:t> ( p ∧ ~p ) ↓ (q ∧ ~q)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E978E90-511B-48B2-9C7D-ACBCF7ACA2AA}"/>
              </a:ext>
            </a:extLst>
          </p:cNvPr>
          <p:cNvSpPr/>
          <p:nvPr/>
        </p:nvSpPr>
        <p:spPr>
          <a:xfrm>
            <a:off x="1298968" y="6085308"/>
            <a:ext cx="5421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dirty="0"/>
              <a:t>g)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0E4F919-33B5-4416-AD6C-B1912DBD9934}"/>
              </a:ext>
            </a:extLst>
          </p:cNvPr>
          <p:cNvSpPr/>
          <p:nvPr/>
        </p:nvSpPr>
        <p:spPr>
          <a:xfrm>
            <a:off x="342757" y="1295455"/>
            <a:ext cx="82266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Negação </a:t>
            </a:r>
            <a:r>
              <a:rPr lang="pt-PT" sz="3200" dirty="0">
                <a:solidFill>
                  <a:srgbClr val="FF0000"/>
                </a:solidFill>
              </a:rPr>
              <a:t>disjunta</a:t>
            </a:r>
            <a:r>
              <a:rPr lang="pt-PT" sz="3200" dirty="0"/>
              <a:t> de duas proposições: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FA04E08-9172-4BDD-93EE-62238F00B7C8}"/>
              </a:ext>
            </a:extLst>
          </p:cNvPr>
          <p:cNvSpPr/>
          <p:nvPr/>
        </p:nvSpPr>
        <p:spPr>
          <a:xfrm>
            <a:off x="340505" y="2528527"/>
            <a:ext cx="82266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Negação </a:t>
            </a:r>
            <a:r>
              <a:rPr lang="pt-PT" sz="3200" dirty="0">
                <a:solidFill>
                  <a:srgbClr val="FF0000"/>
                </a:solidFill>
              </a:rPr>
              <a:t>conjunta</a:t>
            </a:r>
            <a:r>
              <a:rPr lang="pt-PT" sz="3200" dirty="0"/>
              <a:t> de duas proposições: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BD8A9A4-716A-47CF-A06E-F90BAFE640BB}"/>
              </a:ext>
            </a:extLst>
          </p:cNvPr>
          <p:cNvSpPr/>
          <p:nvPr/>
        </p:nvSpPr>
        <p:spPr>
          <a:xfrm>
            <a:off x="2402897" y="1924340"/>
            <a:ext cx="36812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p</a:t>
            </a:r>
            <a:r>
              <a:rPr lang="pt-PT" sz="3200" dirty="0">
                <a:solidFill>
                  <a:srgbClr val="FF0000"/>
                </a:solidFill>
              </a:rPr>
              <a:t> </a:t>
            </a:r>
            <a:r>
              <a:rPr lang="pt-PT" sz="3200" dirty="0"/>
              <a:t>↑ q   ↔  ~p ∨  ~q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5DEF0B1-9265-4866-B241-C62296A71BDF}"/>
              </a:ext>
            </a:extLst>
          </p:cNvPr>
          <p:cNvSpPr/>
          <p:nvPr/>
        </p:nvSpPr>
        <p:spPr>
          <a:xfrm>
            <a:off x="2373191" y="3159924"/>
            <a:ext cx="42150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p</a:t>
            </a:r>
            <a:r>
              <a:rPr lang="pt-PT" sz="3200" dirty="0">
                <a:solidFill>
                  <a:srgbClr val="FF0000"/>
                </a:solidFill>
              </a:rPr>
              <a:t> </a:t>
            </a:r>
            <a:r>
              <a:rPr lang="pt-PT" sz="3200" dirty="0"/>
              <a:t>↓ q   ↔  ~p ∧  ~q 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195FC80-03C6-4AB6-9DB2-5FEE12376D2C}"/>
              </a:ext>
            </a:extLst>
          </p:cNvPr>
          <p:cNvSpPr/>
          <p:nvPr/>
        </p:nvSpPr>
        <p:spPr>
          <a:xfrm>
            <a:off x="251520" y="3780329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↓</a:t>
            </a:r>
            <a:r>
              <a:rPr lang="pt-BR" sz="2000" dirty="0"/>
              <a:t>&amp;</a:t>
            </a:r>
            <a:r>
              <a:rPr lang="pt-PT" sz="3200" dirty="0"/>
              <a:t>↑ São chamados de Conectivos de </a:t>
            </a:r>
            <a:r>
              <a:rPr lang="pt-PT" sz="3200" dirty="0" err="1"/>
              <a:t>Scheffer</a:t>
            </a:r>
            <a:r>
              <a:rPr lang="pt-PT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882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1520" y="116632"/>
            <a:ext cx="295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Exercícios:</a:t>
            </a:r>
            <a:endParaRPr lang="pt-PT" sz="32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686F583-C511-4A19-9C4C-98EA6B2E4B39}"/>
              </a:ext>
            </a:extLst>
          </p:cNvPr>
          <p:cNvSpPr/>
          <p:nvPr/>
        </p:nvSpPr>
        <p:spPr>
          <a:xfrm>
            <a:off x="1823170" y="817694"/>
            <a:ext cx="6840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 </a:t>
            </a:r>
            <a:r>
              <a:rPr lang="pt-PT" sz="3200" dirty="0"/>
              <a:t> ( p ↑ q )  ↔ p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61AB571-BAE3-4B51-9873-A231050D4303}"/>
              </a:ext>
            </a:extLst>
          </p:cNvPr>
          <p:cNvSpPr/>
          <p:nvPr/>
        </p:nvSpPr>
        <p:spPr>
          <a:xfrm>
            <a:off x="1274622" y="817695"/>
            <a:ext cx="5709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dirty="0"/>
              <a:t>h)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B5B5218-1630-4074-B81D-9497C31E9598}"/>
              </a:ext>
            </a:extLst>
          </p:cNvPr>
          <p:cNvSpPr/>
          <p:nvPr/>
        </p:nvSpPr>
        <p:spPr>
          <a:xfrm>
            <a:off x="1722919" y="1772816"/>
            <a:ext cx="53693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 </a:t>
            </a:r>
            <a:r>
              <a:rPr lang="pt-PT" sz="3200" dirty="0"/>
              <a:t>    p ↑ ~ (q ∨ r )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62CC6FC-687E-487A-AAF9-8A66E74A10D6}"/>
              </a:ext>
            </a:extLst>
          </p:cNvPr>
          <p:cNvSpPr/>
          <p:nvPr/>
        </p:nvSpPr>
        <p:spPr>
          <a:xfrm>
            <a:off x="1274230" y="1772816"/>
            <a:ext cx="4507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dirty="0"/>
              <a:t>i)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2C1A771-4EF1-4376-8DDB-CB3C53F4B598}"/>
              </a:ext>
            </a:extLst>
          </p:cNvPr>
          <p:cNvSpPr/>
          <p:nvPr/>
        </p:nvSpPr>
        <p:spPr>
          <a:xfrm>
            <a:off x="1895178" y="2636765"/>
            <a:ext cx="6840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dirty="0"/>
              <a:t>  p → ~ p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278C8F9-41C6-49C2-B786-53B7DD37F076}"/>
              </a:ext>
            </a:extLst>
          </p:cNvPr>
          <p:cNvSpPr/>
          <p:nvPr/>
        </p:nvSpPr>
        <p:spPr>
          <a:xfrm>
            <a:off x="1319114" y="2669670"/>
            <a:ext cx="4427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dirty="0"/>
              <a:t>j)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EF0912D-1FB1-42C6-A516-EBE12D0D6A59}"/>
              </a:ext>
            </a:extLst>
          </p:cNvPr>
          <p:cNvSpPr/>
          <p:nvPr/>
        </p:nvSpPr>
        <p:spPr>
          <a:xfrm>
            <a:off x="1895178" y="3603556"/>
            <a:ext cx="6840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dirty="0"/>
              <a:t>( ~p ∧ q ) ∨ q 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10133EA-3880-4F90-AACB-178091471F74}"/>
              </a:ext>
            </a:extLst>
          </p:cNvPr>
          <p:cNvSpPr/>
          <p:nvPr/>
        </p:nvSpPr>
        <p:spPr>
          <a:xfrm>
            <a:off x="1319114" y="3636461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dirty="0"/>
              <a:t>k)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6937D33-53D9-4CC3-A48B-1670863E5C6B}"/>
              </a:ext>
            </a:extLst>
          </p:cNvPr>
          <p:cNvSpPr/>
          <p:nvPr/>
        </p:nvSpPr>
        <p:spPr>
          <a:xfrm>
            <a:off x="1895178" y="4507289"/>
            <a:ext cx="6840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dirty="0"/>
              <a:t> ~ p ↓ ( q ∨ p 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8EA03C1-3583-4E33-8A76-849B5DADFD9F}"/>
              </a:ext>
            </a:extLst>
          </p:cNvPr>
          <p:cNvSpPr/>
          <p:nvPr/>
        </p:nvSpPr>
        <p:spPr>
          <a:xfrm>
            <a:off x="1319114" y="4540194"/>
            <a:ext cx="4507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dirty="0"/>
              <a:t>l)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937390E-8E53-4A19-BECA-83E6693E13DB}"/>
              </a:ext>
            </a:extLst>
          </p:cNvPr>
          <p:cNvSpPr/>
          <p:nvPr/>
        </p:nvSpPr>
        <p:spPr>
          <a:xfrm>
            <a:off x="1895178" y="5455530"/>
            <a:ext cx="6840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dirty="0"/>
              <a:t> ( ~( ~ </a:t>
            </a:r>
            <a:r>
              <a:rPr lang="pt-PT" sz="3200"/>
              <a:t>p  </a:t>
            </a:r>
            <a:r>
              <a:rPr lang="pt-PT" sz="3200" dirty="0"/>
              <a:t>↑ ~ q ) ) </a:t>
            </a:r>
            <a:r>
              <a:rPr lang="pt-PT" sz="3200"/>
              <a:t>↓ (r → ~ p )</a:t>
            </a:r>
            <a:endParaRPr lang="pt-PT" sz="32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7EE1ED7-6D65-4285-B8CD-28B5CD00D9DA}"/>
              </a:ext>
            </a:extLst>
          </p:cNvPr>
          <p:cNvSpPr/>
          <p:nvPr/>
        </p:nvSpPr>
        <p:spPr>
          <a:xfrm>
            <a:off x="1319114" y="5488435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dirty="0"/>
              <a:t>m)</a:t>
            </a:r>
          </a:p>
        </p:txBody>
      </p:sp>
    </p:spTree>
    <p:extLst>
      <p:ext uri="{BB962C8B-B14F-4D97-AF65-F5344CB8AC3E}">
        <p14:creationId xmlns:p14="http://schemas.microsoft.com/office/powerpoint/2010/main" val="2160248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9027</TotalTime>
  <Words>299</Words>
  <Application>Microsoft Office PowerPoint</Application>
  <PresentationFormat>Apresentação no Ecrã (4:3)</PresentationFormat>
  <Paragraphs>48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Century Schoolbook</vt:lpstr>
      <vt:lpstr>Wingdings</vt:lpstr>
      <vt:lpstr>Wingdings 2</vt:lpstr>
      <vt:lpstr>Balcão Envidraçado</vt:lpstr>
      <vt:lpstr>Lógica Computacional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Dados I </dc:title>
  <dc:creator>h</dc:creator>
  <cp:lastModifiedBy>Zinga Pd</cp:lastModifiedBy>
  <cp:revision>427</cp:revision>
  <dcterms:created xsi:type="dcterms:W3CDTF">2014-02-25T15:14:59Z</dcterms:created>
  <dcterms:modified xsi:type="dcterms:W3CDTF">2018-05-02T08:53:03Z</dcterms:modified>
</cp:coreProperties>
</file>