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0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12/04/2018</a:t>
            </a:fld>
            <a:endParaRPr lang="pt-PT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12/04/2018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12/04/2018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12/04/2018</a:t>
            </a:fld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241DE1-1982-49F7-9DE2-EEB58EFB09D5}" type="datetimeFigureOut">
              <a:rPr lang="pt-PT" smtClean="0"/>
              <a:t>12/04/2018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PT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12/04/2018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12/04/2018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12/04/2018</a:t>
            </a:fld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1DE1-1982-49F7-9DE2-EEB58EFB09D5}" type="datetimeFigureOut">
              <a:rPr lang="pt-PT" smtClean="0"/>
              <a:t>12/04/2018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12/04/2018</a:t>
            </a:fld>
            <a:endParaRPr lang="pt-PT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241DE1-1982-49F7-9DE2-EEB58EFB09D5}" type="datetimeFigureOut">
              <a:rPr lang="pt-PT" smtClean="0"/>
              <a:t>12/04/2018</a:t>
            </a:fld>
            <a:endParaRPr lang="pt-PT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241DE1-1982-49F7-9DE2-EEB58EFB09D5}" type="datetimeFigureOut">
              <a:rPr lang="pt-PT" smtClean="0"/>
              <a:t>12/04/2018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883A809-2DFC-4908-A0C1-342FDFF47CEE}" type="slidenum">
              <a:rPr lang="pt-PT" smtClean="0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F686AC1-DE5F-48EE-BDE7-A90042E94C8A}"/>
              </a:ext>
            </a:extLst>
          </p:cNvPr>
          <p:cNvSpPr/>
          <p:nvPr/>
        </p:nvSpPr>
        <p:spPr>
          <a:xfrm>
            <a:off x="2195736" y="3429000"/>
            <a:ext cx="5611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Exercícios Propostos</a:t>
            </a:r>
            <a:endParaRPr lang="pt-PT" sz="32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F415763-BB19-4721-9409-D869F499B51F}"/>
              </a:ext>
            </a:extLst>
          </p:cNvPr>
          <p:cNvSpPr/>
          <p:nvPr/>
        </p:nvSpPr>
        <p:spPr>
          <a:xfrm>
            <a:off x="611560" y="170080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b="1" dirty="0"/>
              <a:t>Actividade Prática do tema nº 1</a:t>
            </a:r>
            <a:endParaRPr lang="pt-PT" sz="32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230C75E-A18C-4886-9489-F8D5042CC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4580104"/>
            <a:ext cx="1903869" cy="22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31374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332656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1. Obter o valor de verdade da proposição seguinte quando p</a:t>
            </a:r>
            <a:r>
              <a:rPr lang="pt-BR" sz="3600" dirty="0"/>
              <a:t>=1, q e r=0</a:t>
            </a:r>
            <a:r>
              <a:rPr lang="pt-PT" sz="3600" dirty="0"/>
              <a:t>:</a:t>
            </a:r>
            <a:endParaRPr lang="pt-PT" sz="3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4710FEF-4B63-4265-A9C6-9E93DAD62095}"/>
              </a:ext>
            </a:extLst>
          </p:cNvPr>
          <p:cNvSpPr/>
          <p:nvPr/>
        </p:nvSpPr>
        <p:spPr>
          <a:xfrm>
            <a:off x="1007096" y="2002495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p =&gt; ~q   p    r    ~p &lt;=&gt; ~r</a:t>
            </a:r>
            <a:endParaRPr lang="pt-PT" sz="32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7FCEE09-F37D-4B22-AD81-FD8C5717C400}"/>
              </a:ext>
            </a:extLst>
          </p:cNvPr>
          <p:cNvSpPr/>
          <p:nvPr/>
        </p:nvSpPr>
        <p:spPr>
          <a:xfrm>
            <a:off x="2644046" y="2053638"/>
            <a:ext cx="5581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^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1A97F4A-E96B-49E4-A53E-60C37D2BD94F}"/>
              </a:ext>
            </a:extLst>
          </p:cNvPr>
          <p:cNvSpPr/>
          <p:nvPr/>
        </p:nvSpPr>
        <p:spPr>
          <a:xfrm rot="10800000">
            <a:off x="3280785" y="1896386"/>
            <a:ext cx="5581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^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E5BCBEF-EBE2-4144-8919-96902AE46728}"/>
              </a:ext>
            </a:extLst>
          </p:cNvPr>
          <p:cNvGrpSpPr/>
          <p:nvPr/>
        </p:nvGrpSpPr>
        <p:grpSpPr>
          <a:xfrm>
            <a:off x="4054890" y="1878802"/>
            <a:ext cx="558166" cy="830997"/>
            <a:chOff x="3788861" y="2371070"/>
            <a:chExt cx="558166" cy="83099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4CF8FFC3-81F9-4CCD-AE3F-4449D959226D}"/>
                </a:ext>
              </a:extLst>
            </p:cNvPr>
            <p:cNvSpPr/>
            <p:nvPr/>
          </p:nvSpPr>
          <p:spPr>
            <a:xfrm rot="10800000">
              <a:off x="3788861" y="2371070"/>
              <a:ext cx="55816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4800" dirty="0"/>
                <a:t>^</a:t>
              </a:r>
            </a:p>
          </p:txBody>
        </p:sp>
        <p:cxnSp>
          <p:nvCxnSpPr>
            <p:cNvPr id="5" name="Conexão reta 4">
              <a:extLst>
                <a:ext uri="{FF2B5EF4-FFF2-40B4-BE49-F238E27FC236}">
                  <a16:creationId xmlns:a16="http://schemas.microsoft.com/office/drawing/2014/main" id="{0DDF320D-294E-4327-AC3C-246DA58A04E8}"/>
                </a:ext>
              </a:extLst>
            </p:cNvPr>
            <p:cNvCxnSpPr/>
            <p:nvPr/>
          </p:nvCxnSpPr>
          <p:spPr>
            <a:xfrm>
              <a:off x="3950931" y="2996952"/>
              <a:ext cx="23402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7A9353-83E4-40C1-8C8A-BFEEDEF5CD14}"/>
              </a:ext>
            </a:extLst>
          </p:cNvPr>
          <p:cNvSpPr/>
          <p:nvPr/>
        </p:nvSpPr>
        <p:spPr>
          <a:xfrm>
            <a:off x="24933" y="3231935"/>
            <a:ext cx="2484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Tarefa:</a:t>
            </a:r>
            <a:endParaRPr lang="pt-PT" sz="32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6706BE4-FB07-4072-9701-254C9F70BB67}"/>
              </a:ext>
            </a:extLst>
          </p:cNvPr>
          <p:cNvSpPr/>
          <p:nvPr/>
        </p:nvSpPr>
        <p:spPr>
          <a:xfrm>
            <a:off x="503548" y="3636937"/>
            <a:ext cx="7236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p =&gt; { ~q   p   [ r    (~p &lt;=&gt; ~r) ] }</a:t>
            </a:r>
            <a:endParaRPr lang="pt-PT" sz="3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D63612B-3D88-4EFB-829E-F6B361C50C5B}"/>
              </a:ext>
            </a:extLst>
          </p:cNvPr>
          <p:cNvSpPr/>
          <p:nvPr/>
        </p:nvSpPr>
        <p:spPr>
          <a:xfrm>
            <a:off x="2429658" y="3709269"/>
            <a:ext cx="5581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^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DCE8319-C2B0-48C7-9E5E-4F2299D0AC40}"/>
              </a:ext>
            </a:extLst>
          </p:cNvPr>
          <p:cNvSpPr/>
          <p:nvPr/>
        </p:nvSpPr>
        <p:spPr>
          <a:xfrm rot="10800000">
            <a:off x="3059833" y="3534107"/>
            <a:ext cx="5581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^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D13D609-F85C-4DD9-8FCA-DBEA7D955277}"/>
              </a:ext>
            </a:extLst>
          </p:cNvPr>
          <p:cNvGrpSpPr/>
          <p:nvPr/>
        </p:nvGrpSpPr>
        <p:grpSpPr>
          <a:xfrm>
            <a:off x="3955964" y="3513444"/>
            <a:ext cx="558166" cy="830997"/>
            <a:chOff x="3788861" y="2371070"/>
            <a:chExt cx="558166" cy="830997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B360A4D-0DFB-42B6-9ABD-D38674744EE8}"/>
                </a:ext>
              </a:extLst>
            </p:cNvPr>
            <p:cNvSpPr/>
            <p:nvPr/>
          </p:nvSpPr>
          <p:spPr>
            <a:xfrm rot="10800000">
              <a:off x="3788861" y="2371070"/>
              <a:ext cx="55816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4800" b="1" dirty="0"/>
                <a:t>^</a:t>
              </a:r>
            </a:p>
          </p:txBody>
        </p:sp>
        <p:cxnSp>
          <p:nvCxnSpPr>
            <p:cNvPr id="19" name="Conexão reta 18">
              <a:extLst>
                <a:ext uri="{FF2B5EF4-FFF2-40B4-BE49-F238E27FC236}">
                  <a16:creationId xmlns:a16="http://schemas.microsoft.com/office/drawing/2014/main" id="{E1F8BCD7-AA1E-4CEB-B255-AF7C0741C6CD}"/>
                </a:ext>
              </a:extLst>
            </p:cNvPr>
            <p:cNvCxnSpPr/>
            <p:nvPr/>
          </p:nvCxnSpPr>
          <p:spPr>
            <a:xfrm>
              <a:off x="3950931" y="2996952"/>
              <a:ext cx="23402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tângulo 20">
            <a:extLst>
              <a:ext uri="{FF2B5EF4-FFF2-40B4-BE49-F238E27FC236}">
                <a16:creationId xmlns:a16="http://schemas.microsoft.com/office/drawing/2014/main" id="{0BDD1A7A-47C6-4A3C-91CC-08A5CCF2CA1B}"/>
              </a:ext>
            </a:extLst>
          </p:cNvPr>
          <p:cNvSpPr/>
          <p:nvPr/>
        </p:nvSpPr>
        <p:spPr>
          <a:xfrm>
            <a:off x="503548" y="4441791"/>
            <a:ext cx="7236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p =&gt; ~ [ q   p   r    (~p &lt;=&gt; ~r) ] </a:t>
            </a:r>
            <a:endParaRPr lang="pt-PT" sz="32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C297157-729C-4905-AADF-9615B477B9E3}"/>
              </a:ext>
            </a:extLst>
          </p:cNvPr>
          <p:cNvSpPr/>
          <p:nvPr/>
        </p:nvSpPr>
        <p:spPr>
          <a:xfrm>
            <a:off x="17390" y="3699847"/>
            <a:ext cx="75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(a)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E510EE-05D6-4B37-A799-EDD763FCA75C}"/>
              </a:ext>
            </a:extLst>
          </p:cNvPr>
          <p:cNvSpPr/>
          <p:nvPr/>
        </p:nvSpPr>
        <p:spPr>
          <a:xfrm>
            <a:off x="0" y="4503347"/>
            <a:ext cx="75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(b)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1851006-4829-4068-99A4-2FE086DD243E}"/>
              </a:ext>
            </a:extLst>
          </p:cNvPr>
          <p:cNvSpPr/>
          <p:nvPr/>
        </p:nvSpPr>
        <p:spPr>
          <a:xfrm>
            <a:off x="265521" y="2643306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2. Elaborar a tabela de verdade…</a:t>
            </a:r>
            <a:endParaRPr lang="pt-PT" sz="320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D20FF2E-4C85-41FD-8E98-4F4530DC2C24}"/>
              </a:ext>
            </a:extLst>
          </p:cNvPr>
          <p:cNvSpPr/>
          <p:nvPr/>
        </p:nvSpPr>
        <p:spPr>
          <a:xfrm>
            <a:off x="148508" y="5445224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(a) &amp; (b) </a:t>
            </a:r>
            <a:r>
              <a:rPr lang="pt-PT" sz="3600" dirty="0"/>
              <a:t>Elaborar a tabela de verdade…</a:t>
            </a:r>
            <a:endParaRPr lang="pt-PT" sz="32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7E6D61A1-C3B1-4C90-B802-D0B1309C436E}"/>
              </a:ext>
            </a:extLst>
          </p:cNvPr>
          <p:cNvSpPr/>
          <p:nvPr/>
        </p:nvSpPr>
        <p:spPr>
          <a:xfrm>
            <a:off x="2509209" y="4528510"/>
            <a:ext cx="5581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^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24F1C389-15E9-408B-A830-533537D0439F}"/>
              </a:ext>
            </a:extLst>
          </p:cNvPr>
          <p:cNvGrpSpPr/>
          <p:nvPr/>
        </p:nvGrpSpPr>
        <p:grpSpPr>
          <a:xfrm>
            <a:off x="3843237" y="4314913"/>
            <a:ext cx="558166" cy="830997"/>
            <a:chOff x="3788861" y="2371070"/>
            <a:chExt cx="558166" cy="830997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F54AB54D-DA8C-4B39-A64A-7630ABAA65D2}"/>
                </a:ext>
              </a:extLst>
            </p:cNvPr>
            <p:cNvSpPr/>
            <p:nvPr/>
          </p:nvSpPr>
          <p:spPr>
            <a:xfrm rot="10800000">
              <a:off x="3788861" y="2371070"/>
              <a:ext cx="55816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4800" b="1" dirty="0"/>
                <a:t>^</a:t>
              </a:r>
            </a:p>
          </p:txBody>
        </p:sp>
        <p:cxnSp>
          <p:nvCxnSpPr>
            <p:cNvPr id="29" name="Conexão reta 28">
              <a:extLst>
                <a:ext uri="{FF2B5EF4-FFF2-40B4-BE49-F238E27FC236}">
                  <a16:creationId xmlns:a16="http://schemas.microsoft.com/office/drawing/2014/main" id="{CABC3BD5-079F-475C-BB41-EC283B0EAA2C}"/>
                </a:ext>
              </a:extLst>
            </p:cNvPr>
            <p:cNvCxnSpPr/>
            <p:nvPr/>
          </p:nvCxnSpPr>
          <p:spPr>
            <a:xfrm>
              <a:off x="3950931" y="2996952"/>
              <a:ext cx="23402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10E46318-50A3-471B-89C3-66629E0EE751}"/>
              </a:ext>
            </a:extLst>
          </p:cNvPr>
          <p:cNvSpPr/>
          <p:nvPr/>
        </p:nvSpPr>
        <p:spPr>
          <a:xfrm rot="10800000">
            <a:off x="3138333" y="4344605"/>
            <a:ext cx="5581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800" b="1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37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83608" y="251250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600" dirty="0"/>
              <a:t>Determinar o valor lógico de cada uma das proposições compostas abaixo, sabendo o valor lógico de cada proposição simples p = 1 e q = 0; Depois construa suas respectivas tabela de verdade.</a:t>
            </a:r>
            <a:endParaRPr lang="pt-PT" sz="32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C297157-729C-4905-AADF-9615B477B9E3}"/>
              </a:ext>
            </a:extLst>
          </p:cNvPr>
          <p:cNvSpPr/>
          <p:nvPr/>
        </p:nvSpPr>
        <p:spPr>
          <a:xfrm>
            <a:off x="305537" y="3838094"/>
            <a:ext cx="75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(a)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E510EE-05D6-4B37-A799-EDD763FCA75C}"/>
              </a:ext>
            </a:extLst>
          </p:cNvPr>
          <p:cNvSpPr/>
          <p:nvPr/>
        </p:nvSpPr>
        <p:spPr>
          <a:xfrm>
            <a:off x="305537" y="4797152"/>
            <a:ext cx="75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(b)</a:t>
            </a: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367EB176-B62D-454D-BBDB-D1D4298CA2CA}"/>
              </a:ext>
            </a:extLst>
          </p:cNvPr>
          <p:cNvGrpSpPr/>
          <p:nvPr/>
        </p:nvGrpSpPr>
        <p:grpSpPr>
          <a:xfrm>
            <a:off x="1331640" y="3776538"/>
            <a:ext cx="2633426" cy="707886"/>
            <a:chOff x="1331640" y="3776538"/>
            <a:chExt cx="2633426" cy="70788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45963C3-A6BA-4B9F-BE05-CE5B0EB9A606}"/>
                </a:ext>
              </a:extLst>
            </p:cNvPr>
            <p:cNvSpPr/>
            <p:nvPr/>
          </p:nvSpPr>
          <p:spPr>
            <a:xfrm>
              <a:off x="1331640" y="3776538"/>
              <a:ext cx="26334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4000" dirty="0"/>
                <a:t>p ∨ q ∨ p</a:t>
              </a:r>
            </a:p>
          </p:txBody>
        </p:sp>
        <p:cxnSp>
          <p:nvCxnSpPr>
            <p:cNvPr id="31" name="Conexão reta 30">
              <a:extLst>
                <a:ext uri="{FF2B5EF4-FFF2-40B4-BE49-F238E27FC236}">
                  <a16:creationId xmlns:a16="http://schemas.microsoft.com/office/drawing/2014/main" id="{2E6F8136-D514-4858-A2C0-A6EE691AA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8740" y="4293096"/>
              <a:ext cx="279084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7518EEE-0A53-4CC5-92AE-D6951D83F167}"/>
              </a:ext>
            </a:extLst>
          </p:cNvPr>
          <p:cNvGrpSpPr/>
          <p:nvPr/>
        </p:nvGrpSpPr>
        <p:grpSpPr>
          <a:xfrm>
            <a:off x="1266601" y="4678329"/>
            <a:ext cx="2236510" cy="707886"/>
            <a:chOff x="1266601" y="4678329"/>
            <a:chExt cx="2236510" cy="707886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5418C2BF-FF1B-45FB-991D-49EAA4911114}"/>
                </a:ext>
              </a:extLst>
            </p:cNvPr>
            <p:cNvSpPr/>
            <p:nvPr/>
          </p:nvSpPr>
          <p:spPr>
            <a:xfrm>
              <a:off x="1266601" y="4678329"/>
              <a:ext cx="223651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PT" sz="4000" dirty="0"/>
                <a:t>p ∧ q ∨ p</a:t>
              </a:r>
            </a:p>
          </p:txBody>
        </p:sp>
        <p:cxnSp>
          <p:nvCxnSpPr>
            <p:cNvPr id="39" name="Conexão reta 38">
              <a:extLst>
                <a:ext uri="{FF2B5EF4-FFF2-40B4-BE49-F238E27FC236}">
                  <a16:creationId xmlns:a16="http://schemas.microsoft.com/office/drawing/2014/main" id="{15889150-B728-43CE-B8B4-E2BD355757C3}"/>
                </a:ext>
              </a:extLst>
            </p:cNvPr>
            <p:cNvCxnSpPr/>
            <p:nvPr/>
          </p:nvCxnSpPr>
          <p:spPr>
            <a:xfrm>
              <a:off x="2640985" y="5229200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tângulo 41">
            <a:extLst>
              <a:ext uri="{FF2B5EF4-FFF2-40B4-BE49-F238E27FC236}">
                <a16:creationId xmlns:a16="http://schemas.microsoft.com/office/drawing/2014/main" id="{1183F335-172A-4762-B400-7B0B5BD47812}"/>
              </a:ext>
            </a:extLst>
          </p:cNvPr>
          <p:cNvSpPr/>
          <p:nvPr/>
        </p:nvSpPr>
        <p:spPr>
          <a:xfrm>
            <a:off x="303238" y="5744512"/>
            <a:ext cx="75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(c)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A92DA0C-9683-4C0F-97E8-974E047C165B}"/>
              </a:ext>
            </a:extLst>
          </p:cNvPr>
          <p:cNvSpPr/>
          <p:nvPr/>
        </p:nvSpPr>
        <p:spPr>
          <a:xfrm>
            <a:off x="1251385" y="5644697"/>
            <a:ext cx="16433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/>
              <a:t>p ∧ ~q 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D92C387-848E-4E5E-BF47-1300B646256C}"/>
              </a:ext>
            </a:extLst>
          </p:cNvPr>
          <p:cNvSpPr/>
          <p:nvPr/>
        </p:nvSpPr>
        <p:spPr>
          <a:xfrm>
            <a:off x="4341135" y="3838094"/>
            <a:ext cx="75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(d)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594CA55-3231-40DF-AA31-86081F8F79FD}"/>
              </a:ext>
            </a:extLst>
          </p:cNvPr>
          <p:cNvSpPr/>
          <p:nvPr/>
        </p:nvSpPr>
        <p:spPr>
          <a:xfrm>
            <a:off x="4341135" y="4797152"/>
            <a:ext cx="75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(e)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F9A55EF9-E546-433C-A9F6-5ED4FC80E92C}"/>
              </a:ext>
            </a:extLst>
          </p:cNvPr>
          <p:cNvSpPr/>
          <p:nvPr/>
        </p:nvSpPr>
        <p:spPr>
          <a:xfrm>
            <a:off x="4338836" y="5744512"/>
            <a:ext cx="75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(f)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0464192-8E7B-4F21-80C7-ACF9E6F8F772}"/>
              </a:ext>
            </a:extLst>
          </p:cNvPr>
          <p:cNvSpPr/>
          <p:nvPr/>
        </p:nvSpPr>
        <p:spPr>
          <a:xfrm>
            <a:off x="5178936" y="3781586"/>
            <a:ext cx="2961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</a:t>
            </a:r>
            <a:r>
              <a:rPr lang="pt-PT" sz="3600" dirty="0"/>
              <a:t>p ∨ (~p ∧ ~q)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C9C56BA3-4DC7-4BDC-BFE9-FF14635442D6}"/>
              </a:ext>
            </a:extLst>
          </p:cNvPr>
          <p:cNvSpPr/>
          <p:nvPr/>
        </p:nvSpPr>
        <p:spPr>
          <a:xfrm>
            <a:off x="5292080" y="4674041"/>
            <a:ext cx="21178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/>
              <a:t>~p ∧ ~q 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7479FDB4-3AE7-427C-A90B-4DD4570A146A}"/>
              </a:ext>
            </a:extLst>
          </p:cNvPr>
          <p:cNvSpPr/>
          <p:nvPr/>
        </p:nvSpPr>
        <p:spPr>
          <a:xfrm>
            <a:off x="5270115" y="5583142"/>
            <a:ext cx="12442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/>
              <a:t>~~p </a:t>
            </a:r>
          </a:p>
        </p:txBody>
      </p:sp>
    </p:spTree>
    <p:extLst>
      <p:ext uri="{BB962C8B-B14F-4D97-AF65-F5344CB8AC3E}">
        <p14:creationId xmlns:p14="http://schemas.microsoft.com/office/powerpoint/2010/main" val="370820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9C297157-729C-4905-AADF-9615B477B9E3}"/>
              </a:ext>
            </a:extLst>
          </p:cNvPr>
          <p:cNvSpPr/>
          <p:nvPr/>
        </p:nvSpPr>
        <p:spPr>
          <a:xfrm>
            <a:off x="121594" y="3219129"/>
            <a:ext cx="75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(j)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6E510EE-05D6-4B37-A799-EDD763FCA75C}"/>
              </a:ext>
            </a:extLst>
          </p:cNvPr>
          <p:cNvSpPr/>
          <p:nvPr/>
        </p:nvSpPr>
        <p:spPr>
          <a:xfrm>
            <a:off x="121594" y="4178187"/>
            <a:ext cx="75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(k)</a:t>
            </a: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367EB176-B62D-454D-BBDB-D1D4298CA2CA}"/>
              </a:ext>
            </a:extLst>
          </p:cNvPr>
          <p:cNvGrpSpPr/>
          <p:nvPr/>
        </p:nvGrpSpPr>
        <p:grpSpPr>
          <a:xfrm>
            <a:off x="955142" y="3191119"/>
            <a:ext cx="3304275" cy="707886"/>
            <a:chOff x="1331639" y="3776538"/>
            <a:chExt cx="3304275" cy="707886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45963C3-A6BA-4B9F-BE05-CE5B0EB9A606}"/>
                </a:ext>
              </a:extLst>
            </p:cNvPr>
            <p:cNvSpPr/>
            <p:nvPr/>
          </p:nvSpPr>
          <p:spPr>
            <a:xfrm>
              <a:off x="1331639" y="3776538"/>
              <a:ext cx="330427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PT" sz="4000" dirty="0"/>
                <a:t>p → ~q ∨ p </a:t>
              </a:r>
            </a:p>
          </p:txBody>
        </p:sp>
        <p:cxnSp>
          <p:nvCxnSpPr>
            <p:cNvPr id="31" name="Conexão reta 30">
              <a:extLst>
                <a:ext uri="{FF2B5EF4-FFF2-40B4-BE49-F238E27FC236}">
                  <a16:creationId xmlns:a16="http://schemas.microsoft.com/office/drawing/2014/main" id="{2E6F8136-D514-4858-A2C0-A6EE691AA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196" y="4302451"/>
              <a:ext cx="279084" cy="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etângulo 36">
            <a:extLst>
              <a:ext uri="{FF2B5EF4-FFF2-40B4-BE49-F238E27FC236}">
                <a16:creationId xmlns:a16="http://schemas.microsoft.com/office/drawing/2014/main" id="{5418C2BF-FF1B-45FB-991D-49EAA4911114}"/>
              </a:ext>
            </a:extLst>
          </p:cNvPr>
          <p:cNvSpPr/>
          <p:nvPr/>
        </p:nvSpPr>
        <p:spPr>
          <a:xfrm>
            <a:off x="784506" y="4061595"/>
            <a:ext cx="32431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/>
              <a:t> p ∧ (~q → p)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1183F335-172A-4762-B400-7B0B5BD47812}"/>
              </a:ext>
            </a:extLst>
          </p:cNvPr>
          <p:cNvSpPr/>
          <p:nvPr/>
        </p:nvSpPr>
        <p:spPr>
          <a:xfrm>
            <a:off x="119294" y="5125547"/>
            <a:ext cx="9481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(m)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A92DA0C-9683-4C0F-97E8-974E047C165B}"/>
              </a:ext>
            </a:extLst>
          </p:cNvPr>
          <p:cNvSpPr/>
          <p:nvPr/>
        </p:nvSpPr>
        <p:spPr>
          <a:xfrm>
            <a:off x="874888" y="5059278"/>
            <a:ext cx="3026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/>
              <a:t>~(r ∧ ~q) ↔ p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D92C387-848E-4E5E-BF47-1300B646256C}"/>
              </a:ext>
            </a:extLst>
          </p:cNvPr>
          <p:cNvSpPr/>
          <p:nvPr/>
        </p:nvSpPr>
        <p:spPr>
          <a:xfrm>
            <a:off x="4953295" y="3219276"/>
            <a:ext cx="7560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000" dirty="0"/>
              <a:t>(r)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D594CA55-3231-40DF-AA31-86081F8F79FD}"/>
              </a:ext>
            </a:extLst>
          </p:cNvPr>
          <p:cNvSpPr/>
          <p:nvPr/>
        </p:nvSpPr>
        <p:spPr>
          <a:xfrm>
            <a:off x="4953295" y="4039236"/>
            <a:ext cx="9011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000" dirty="0"/>
              <a:t>(s)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0464192-8E7B-4F21-80C7-ACF9E6F8F772}"/>
              </a:ext>
            </a:extLst>
          </p:cNvPr>
          <p:cNvSpPr/>
          <p:nvPr/>
        </p:nvSpPr>
        <p:spPr>
          <a:xfrm>
            <a:off x="5633132" y="3170163"/>
            <a:ext cx="29225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</a:t>
            </a:r>
            <a:r>
              <a:rPr lang="pt-PT" sz="4000" dirty="0"/>
              <a:t>p ∨ ~p ∧ ~q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C9C56BA3-4DC7-4BDC-BFE9-FF14635442D6}"/>
              </a:ext>
            </a:extLst>
          </p:cNvPr>
          <p:cNvSpPr/>
          <p:nvPr/>
        </p:nvSpPr>
        <p:spPr>
          <a:xfrm>
            <a:off x="5709379" y="4078936"/>
            <a:ext cx="33025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/>
              <a:t>~p ∧ ~q ∧ ~q </a:t>
            </a:r>
          </a:p>
          <a:p>
            <a:endParaRPr lang="pt-PT" sz="400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8F66AA7-B9ED-4B27-88B7-2572EB8896F0}"/>
              </a:ext>
            </a:extLst>
          </p:cNvPr>
          <p:cNvSpPr/>
          <p:nvPr/>
        </p:nvSpPr>
        <p:spPr>
          <a:xfrm>
            <a:off x="153855" y="449949"/>
            <a:ext cx="75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(g)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E74FA34-AD2F-438B-89CB-5A2B23EF8136}"/>
              </a:ext>
            </a:extLst>
          </p:cNvPr>
          <p:cNvSpPr/>
          <p:nvPr/>
        </p:nvSpPr>
        <p:spPr>
          <a:xfrm>
            <a:off x="153855" y="1409007"/>
            <a:ext cx="75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(h)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DD4FE01-2EB8-4592-B4B2-99B5105176B5}"/>
              </a:ext>
            </a:extLst>
          </p:cNvPr>
          <p:cNvSpPr/>
          <p:nvPr/>
        </p:nvSpPr>
        <p:spPr>
          <a:xfrm>
            <a:off x="837437" y="450751"/>
            <a:ext cx="38253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000" dirty="0"/>
              <a:t>p ↔ (~p → ~q)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B3DEE43-E9F8-4852-945A-80358B1CE333}"/>
              </a:ext>
            </a:extLst>
          </p:cNvPr>
          <p:cNvSpPr/>
          <p:nvPr/>
        </p:nvSpPr>
        <p:spPr>
          <a:xfrm>
            <a:off x="922365" y="1323730"/>
            <a:ext cx="29674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/>
              <a:t>p ↔ ~q → p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2DBBD848-2420-4D2D-A912-5711AC3A38CD}"/>
              </a:ext>
            </a:extLst>
          </p:cNvPr>
          <p:cNvSpPr/>
          <p:nvPr/>
        </p:nvSpPr>
        <p:spPr>
          <a:xfrm>
            <a:off x="151556" y="2356367"/>
            <a:ext cx="75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(i)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8120021-5FC2-460F-AB6E-7D5D200E8386}"/>
              </a:ext>
            </a:extLst>
          </p:cNvPr>
          <p:cNvSpPr/>
          <p:nvPr/>
        </p:nvSpPr>
        <p:spPr>
          <a:xfrm>
            <a:off x="907149" y="2290098"/>
            <a:ext cx="2308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/>
              <a:t>~p ∧ q ∨ p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4E08665-0A34-40DD-BBAE-A43DEA22008E}"/>
              </a:ext>
            </a:extLst>
          </p:cNvPr>
          <p:cNvSpPr/>
          <p:nvPr/>
        </p:nvSpPr>
        <p:spPr>
          <a:xfrm>
            <a:off x="4871579" y="464889"/>
            <a:ext cx="9495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000" dirty="0"/>
              <a:t>(o)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DD45720-1ED6-42CE-8FE6-8EAB457C92E1}"/>
              </a:ext>
            </a:extLst>
          </p:cNvPr>
          <p:cNvSpPr/>
          <p:nvPr/>
        </p:nvSpPr>
        <p:spPr>
          <a:xfrm>
            <a:off x="4871579" y="1388884"/>
            <a:ext cx="8378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000" dirty="0"/>
              <a:t>(p)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BE67A66D-052E-455D-ADB3-31EB6E66FE7C}"/>
              </a:ext>
            </a:extLst>
          </p:cNvPr>
          <p:cNvSpPr/>
          <p:nvPr/>
        </p:nvSpPr>
        <p:spPr>
          <a:xfrm>
            <a:off x="4912437" y="2358387"/>
            <a:ext cx="83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000" dirty="0"/>
              <a:t>(q)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69950A4-BD55-4D24-BF47-0EC46404D93F}"/>
              </a:ext>
            </a:extLst>
          </p:cNvPr>
          <p:cNvSpPr/>
          <p:nvPr/>
        </p:nvSpPr>
        <p:spPr>
          <a:xfrm>
            <a:off x="5581840" y="464889"/>
            <a:ext cx="34083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</a:t>
            </a:r>
            <a:r>
              <a:rPr lang="pt-PT" sz="4000" dirty="0"/>
              <a:t>p ∨ (~p ∧ ~q) 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25691D7B-9E43-44EC-A316-9C7458CF7411}"/>
              </a:ext>
            </a:extLst>
          </p:cNvPr>
          <p:cNvSpPr/>
          <p:nvPr/>
        </p:nvSpPr>
        <p:spPr>
          <a:xfrm>
            <a:off x="5709380" y="1390397"/>
            <a:ext cx="32431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/>
              <a:t>p ∧ (~q → p) 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F3115AA-03EE-476F-9FFB-DF357E74B8BF}"/>
              </a:ext>
            </a:extLst>
          </p:cNvPr>
          <p:cNvSpPr/>
          <p:nvPr/>
        </p:nvSpPr>
        <p:spPr>
          <a:xfrm>
            <a:off x="5709380" y="2319307"/>
            <a:ext cx="35381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/>
              <a:t>p ∧ q ∨ p ∧ q   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852F782D-154F-49A8-B90C-BEBBEC82899D}"/>
              </a:ext>
            </a:extLst>
          </p:cNvPr>
          <p:cNvSpPr/>
          <p:nvPr/>
        </p:nvSpPr>
        <p:spPr>
          <a:xfrm>
            <a:off x="168430" y="5890579"/>
            <a:ext cx="7560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3200" dirty="0"/>
              <a:t>(n)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10231526-FDDF-4791-9840-6A4585264D01}"/>
              </a:ext>
            </a:extLst>
          </p:cNvPr>
          <p:cNvSpPr/>
          <p:nvPr/>
        </p:nvSpPr>
        <p:spPr>
          <a:xfrm>
            <a:off x="813677" y="5867617"/>
            <a:ext cx="39453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</a:t>
            </a:r>
            <a:r>
              <a:rPr lang="pt-PT" sz="3600" dirty="0"/>
              <a:t>~p ∧ q ↔ ~q → p </a:t>
            </a:r>
          </a:p>
        </p:txBody>
      </p: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1A5F7225-17BE-450C-8246-5E026C02EB8D}"/>
              </a:ext>
            </a:extLst>
          </p:cNvPr>
          <p:cNvCxnSpPr/>
          <p:nvPr/>
        </p:nvCxnSpPr>
        <p:spPr>
          <a:xfrm>
            <a:off x="2411760" y="2780928"/>
            <a:ext cx="28803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0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7DD4FE01-2EB8-4592-B4B2-99B5105176B5}"/>
              </a:ext>
            </a:extLst>
          </p:cNvPr>
          <p:cNvSpPr/>
          <p:nvPr/>
        </p:nvSpPr>
        <p:spPr>
          <a:xfrm>
            <a:off x="395536" y="2276872"/>
            <a:ext cx="38253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000" dirty="0"/>
              <a:t>p ↔ (~p → ~q)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10231526-FDDF-4791-9840-6A4585264D01}"/>
              </a:ext>
            </a:extLst>
          </p:cNvPr>
          <p:cNvSpPr/>
          <p:nvPr/>
        </p:nvSpPr>
        <p:spPr>
          <a:xfrm>
            <a:off x="4499992" y="2256947"/>
            <a:ext cx="39453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</a:t>
            </a:r>
            <a:r>
              <a:rPr lang="pt-PT" sz="3600" dirty="0"/>
              <a:t>~p ∧ q ↔ ~q → p 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018435AC-F5AF-4DB6-B614-1AA6EE853F92}"/>
              </a:ext>
            </a:extLst>
          </p:cNvPr>
          <p:cNvSpPr/>
          <p:nvPr/>
        </p:nvSpPr>
        <p:spPr>
          <a:xfrm>
            <a:off x="395535" y="476672"/>
            <a:ext cx="83529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000" dirty="0"/>
              <a:t>Compare se as fórmulas logicas  são equivalentes:</a:t>
            </a:r>
          </a:p>
        </p:txBody>
      </p:sp>
    </p:spTree>
    <p:extLst>
      <p:ext uri="{BB962C8B-B14F-4D97-AF65-F5344CB8AC3E}">
        <p14:creationId xmlns:p14="http://schemas.microsoft.com/office/powerpoint/2010/main" val="173103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018435AC-F5AF-4DB6-B614-1AA6EE853F92}"/>
              </a:ext>
            </a:extLst>
          </p:cNvPr>
          <p:cNvSpPr/>
          <p:nvPr/>
        </p:nvSpPr>
        <p:spPr>
          <a:xfrm>
            <a:off x="395535" y="476672"/>
            <a:ext cx="83529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000" dirty="0"/>
              <a:t>Compare se as fórmulas logicas  são equivalentes: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D5B0AD-4EF9-4DA5-9D1D-4B3BF73E67B8}"/>
              </a:ext>
            </a:extLst>
          </p:cNvPr>
          <p:cNvSpPr/>
          <p:nvPr/>
        </p:nvSpPr>
        <p:spPr>
          <a:xfrm>
            <a:off x="867502" y="2313707"/>
            <a:ext cx="3026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600" dirty="0"/>
              <a:t>~(r ∧ ~q) ↔ 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5BCE723-593C-4984-8693-D4AB42719E85}"/>
              </a:ext>
            </a:extLst>
          </p:cNvPr>
          <p:cNvSpPr/>
          <p:nvPr/>
        </p:nvSpPr>
        <p:spPr>
          <a:xfrm>
            <a:off x="5249708" y="2313707"/>
            <a:ext cx="34804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/>
              <a:t>p ∧ r ∨ p ∧ q   </a:t>
            </a:r>
          </a:p>
        </p:txBody>
      </p:sp>
    </p:spTree>
    <p:extLst>
      <p:ext uri="{BB962C8B-B14F-4D97-AF65-F5344CB8AC3E}">
        <p14:creationId xmlns:p14="http://schemas.microsoft.com/office/powerpoint/2010/main" val="339201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018435AC-F5AF-4DB6-B614-1AA6EE853F92}"/>
              </a:ext>
            </a:extLst>
          </p:cNvPr>
          <p:cNvSpPr/>
          <p:nvPr/>
        </p:nvSpPr>
        <p:spPr>
          <a:xfrm>
            <a:off x="395535" y="476672"/>
            <a:ext cx="83529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000" dirty="0"/>
              <a:t>Compare se as fórmulas logicas  são equivalentes: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3F84A7C-8B5E-4DBC-821D-C08898A1E7DA}"/>
              </a:ext>
            </a:extLst>
          </p:cNvPr>
          <p:cNvSpPr/>
          <p:nvPr/>
        </p:nvSpPr>
        <p:spPr>
          <a:xfrm>
            <a:off x="5076056" y="2204864"/>
            <a:ext cx="35381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4000" dirty="0"/>
              <a:t>p ∧ q ∨ p ∧ q  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304F7E8-A54E-45C7-A62A-14C45A643E9B}"/>
              </a:ext>
            </a:extLst>
          </p:cNvPr>
          <p:cNvSpPr/>
          <p:nvPr/>
        </p:nvSpPr>
        <p:spPr>
          <a:xfrm>
            <a:off x="366975" y="2266419"/>
            <a:ext cx="39453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</a:t>
            </a:r>
            <a:r>
              <a:rPr lang="pt-PT" sz="3600" dirty="0"/>
              <a:t>~p ∧ q ↔ ~q → p </a:t>
            </a:r>
          </a:p>
        </p:txBody>
      </p:sp>
    </p:spTree>
    <p:extLst>
      <p:ext uri="{BB962C8B-B14F-4D97-AF65-F5344CB8AC3E}">
        <p14:creationId xmlns:p14="http://schemas.microsoft.com/office/powerpoint/2010/main" val="1102550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6092</TotalTime>
  <Words>393</Words>
  <Application>Microsoft Office PowerPoint</Application>
  <PresentationFormat>Apresentação no Ecrã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Century Schoolbook</vt:lpstr>
      <vt:lpstr>Wingdings</vt:lpstr>
      <vt:lpstr>Wingdings 2</vt:lpstr>
      <vt:lpstr>Balcão Envidraçado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Bases de Dados I </dc:title>
  <dc:creator>h</dc:creator>
  <cp:lastModifiedBy>Zinga Pd</cp:lastModifiedBy>
  <cp:revision>210</cp:revision>
  <dcterms:created xsi:type="dcterms:W3CDTF">2014-02-25T15:14:59Z</dcterms:created>
  <dcterms:modified xsi:type="dcterms:W3CDTF">2018-04-12T23:02:16Z</dcterms:modified>
</cp:coreProperties>
</file>