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1" r:id="rId2"/>
    <p:sldId id="288" r:id="rId3"/>
    <p:sldId id="289" r:id="rId4"/>
    <p:sldId id="290" r:id="rId5"/>
    <p:sldId id="291" r:id="rId6"/>
    <p:sldId id="292" r:id="rId7"/>
    <p:sldId id="293" r:id="rId8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9" d="100"/>
          <a:sy n="29" d="100"/>
        </p:scale>
        <p:origin x="77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t>05/04/2018</a:t>
            </a:fld>
            <a:endParaRPr lang="pt-PT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05/04/2018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05/04/2018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05/04/2018</a:t>
            </a:fld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t>05/04/2018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05/04/2018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05/04/2018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05/04/2018</a:t>
            </a:fld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05/04/2018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05/04/2018</a:t>
            </a:fld>
            <a:endParaRPr lang="pt-PT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05/04/2018</a:t>
            </a:fld>
            <a:endParaRPr lang="pt-PT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3241DE1-1982-49F7-9DE2-EEB58EFB09D5}" type="datetimeFigureOut">
              <a:rPr lang="pt-PT" smtClean="0"/>
              <a:t>05/04/2018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80228" y="548680"/>
            <a:ext cx="6828147" cy="792088"/>
          </a:xfrm>
        </p:spPr>
        <p:txBody>
          <a:bodyPr>
            <a:noAutofit/>
          </a:bodyPr>
          <a:lstStyle/>
          <a:p>
            <a:pPr algn="ctr"/>
            <a:r>
              <a:rPr lang="pt-PT" sz="4000" dirty="0">
                <a:solidFill>
                  <a:schemeClr val="tx1"/>
                </a:solidFill>
              </a:rPr>
              <a:t>Lógica Computacional I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24150" y="3483005"/>
            <a:ext cx="3672408" cy="936105"/>
          </a:xfrm>
        </p:spPr>
        <p:txBody>
          <a:bodyPr>
            <a:noAutofit/>
          </a:bodyPr>
          <a:lstStyle/>
          <a:p>
            <a:pPr marL="1339850" indent="-1339850"/>
            <a:r>
              <a:rPr lang="pt-PT" sz="3600" dirty="0">
                <a:solidFill>
                  <a:schemeClr val="tx1"/>
                </a:solidFill>
              </a:rPr>
              <a:t>Conferencia:  </a:t>
            </a:r>
          </a:p>
          <a:p>
            <a:pPr marL="1339850" indent="-1339850"/>
            <a:r>
              <a:rPr lang="pt-PT" sz="3200" dirty="0">
                <a:solidFill>
                  <a:schemeClr val="tx1"/>
                </a:solidFill>
              </a:rPr>
              <a:t> </a:t>
            </a:r>
            <a:endParaRPr lang="pt-BR" sz="3200" dirty="0">
              <a:solidFill>
                <a:schemeClr val="tx1"/>
              </a:solidFill>
            </a:endParaRPr>
          </a:p>
          <a:p>
            <a:pPr marL="1339850" indent="-1339850"/>
            <a:r>
              <a:rPr lang="pt-BR" sz="3200" dirty="0">
                <a:solidFill>
                  <a:schemeClr val="tx1"/>
                </a:solidFill>
              </a:rPr>
              <a:t> </a:t>
            </a:r>
            <a:endParaRPr lang="pt-PT" sz="3200" dirty="0">
              <a:solidFill>
                <a:schemeClr val="tx1"/>
              </a:solidFill>
            </a:endParaRPr>
          </a:p>
          <a:p>
            <a:pPr marL="1339850" indent="-1339850"/>
            <a:r>
              <a:rPr lang="pt-BR" sz="3200" dirty="0">
                <a:solidFill>
                  <a:schemeClr val="tx1"/>
                </a:solidFill>
              </a:rPr>
              <a:t>                           </a:t>
            </a:r>
            <a:endParaRPr lang="pt-PT" sz="3200" dirty="0">
              <a:solidFill>
                <a:schemeClr val="tx1"/>
              </a:solidFill>
            </a:endParaRPr>
          </a:p>
          <a:p>
            <a:endParaRPr lang="pt-PT" sz="3200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CABA9FC-2CC7-42EF-95B1-6836EF190152}"/>
              </a:ext>
            </a:extLst>
          </p:cNvPr>
          <p:cNvSpPr txBox="1">
            <a:spLocks/>
          </p:cNvSpPr>
          <p:nvPr/>
        </p:nvSpPr>
        <p:spPr>
          <a:xfrm>
            <a:off x="1924150" y="2096851"/>
            <a:ext cx="5716986" cy="93610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600" dirty="0">
                <a:solidFill>
                  <a:schemeClr val="tx1"/>
                </a:solidFill>
              </a:rPr>
              <a:t>Tema : Semântica.</a:t>
            </a:r>
          </a:p>
          <a:p>
            <a:endParaRPr lang="pt-PT" sz="32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CFF13DD-A48A-4D95-968B-8A3D28B1CA0A}"/>
              </a:ext>
            </a:extLst>
          </p:cNvPr>
          <p:cNvSpPr/>
          <p:nvPr/>
        </p:nvSpPr>
        <p:spPr>
          <a:xfrm>
            <a:off x="5220072" y="3483005"/>
            <a:ext cx="3923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Tautologia,</a:t>
            </a:r>
            <a:r>
              <a:rPr lang="pt-BR" sz="3600" b="1" dirty="0"/>
              <a:t> Contradição, </a:t>
            </a:r>
          </a:p>
          <a:p>
            <a:pPr algn="just"/>
            <a:r>
              <a:rPr lang="pt-BR" sz="3600" b="1" dirty="0"/>
              <a:t> Satisfação,</a:t>
            </a:r>
          </a:p>
          <a:p>
            <a:pPr algn="just"/>
            <a:r>
              <a:rPr lang="pt-PT" sz="3600" b="1" dirty="0"/>
              <a:t>&amp; Equivalência </a:t>
            </a:r>
          </a:p>
        </p:txBody>
      </p:sp>
    </p:spTree>
    <p:extLst>
      <p:ext uri="{BB962C8B-B14F-4D97-AF65-F5344CB8AC3E}">
        <p14:creationId xmlns:p14="http://schemas.microsoft.com/office/powerpoint/2010/main" val="386939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1520" y="476672"/>
            <a:ext cx="835292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Tautologia(T): </a:t>
            </a:r>
            <a:r>
              <a:rPr lang="pt-PT" sz="3200" dirty="0"/>
              <a:t>É uma fórmula lógica ou uma proposição composta, em que todas as suas interpretações são verdadeiras.</a:t>
            </a:r>
          </a:p>
          <a:p>
            <a:pPr algn="just"/>
            <a:endParaRPr lang="pt-PT" sz="1400" dirty="0"/>
          </a:p>
          <a:p>
            <a:pPr algn="just"/>
            <a:r>
              <a:rPr lang="pt-PT" sz="3200" dirty="0"/>
              <a:t>As tautologias são também denominadas proposições tautológicas ou proposições logicamente verdadeiras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0F9B32C-12B4-4B72-8CAE-2C2E46DECB67}"/>
              </a:ext>
            </a:extLst>
          </p:cNvPr>
          <p:cNvSpPr/>
          <p:nvPr/>
        </p:nvSpPr>
        <p:spPr>
          <a:xfrm>
            <a:off x="192564" y="4077103"/>
            <a:ext cx="48029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b="1" dirty="0"/>
              <a:t>Exemplo: </a:t>
            </a:r>
            <a:r>
              <a:rPr lang="pt-PT" sz="3200" dirty="0"/>
              <a:t>A proposição:</a:t>
            </a:r>
            <a:endParaRPr lang="pt-PT" sz="3200" b="1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2CDC5C6-171A-47E8-B55E-4A3DA53D1B47}"/>
              </a:ext>
            </a:extLst>
          </p:cNvPr>
          <p:cNvSpPr/>
          <p:nvPr/>
        </p:nvSpPr>
        <p:spPr>
          <a:xfrm>
            <a:off x="5089108" y="4089992"/>
            <a:ext cx="20088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dirty="0"/>
              <a:t>~( p ∧ ~p)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242ACCC-B4E1-4720-9893-7ED1A3A21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7265"/>
              </p:ext>
            </p:extLst>
          </p:nvPr>
        </p:nvGraphicFramePr>
        <p:xfrm>
          <a:off x="1129101" y="5013176"/>
          <a:ext cx="5976664" cy="1584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166">
                  <a:extLst>
                    <a:ext uri="{9D8B030D-6E8A-4147-A177-3AD203B41FA5}">
                      <a16:colId xmlns:a16="http://schemas.microsoft.com/office/drawing/2014/main" val="3285867375"/>
                    </a:ext>
                  </a:extLst>
                </a:gridCol>
                <a:gridCol w="1494166">
                  <a:extLst>
                    <a:ext uri="{9D8B030D-6E8A-4147-A177-3AD203B41FA5}">
                      <a16:colId xmlns:a16="http://schemas.microsoft.com/office/drawing/2014/main" val="2613598945"/>
                    </a:ext>
                  </a:extLst>
                </a:gridCol>
                <a:gridCol w="1494166">
                  <a:extLst>
                    <a:ext uri="{9D8B030D-6E8A-4147-A177-3AD203B41FA5}">
                      <a16:colId xmlns:a16="http://schemas.microsoft.com/office/drawing/2014/main" val="1894314512"/>
                    </a:ext>
                  </a:extLst>
                </a:gridCol>
                <a:gridCol w="1494166">
                  <a:extLst>
                    <a:ext uri="{9D8B030D-6E8A-4147-A177-3AD203B41FA5}">
                      <a16:colId xmlns:a16="http://schemas.microsoft.com/office/drawing/2014/main" val="3617160865"/>
                    </a:ext>
                  </a:extLst>
                </a:gridCol>
              </a:tblGrid>
              <a:tr h="528059">
                <a:tc>
                  <a:txBody>
                    <a:bodyPr/>
                    <a:lstStyle/>
                    <a:p>
                      <a:pPr algn="ctr"/>
                      <a:r>
                        <a:rPr lang="pt-PT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>
                          <a:solidFill>
                            <a:schemeClr val="tx1"/>
                          </a:solidFill>
                        </a:rPr>
                        <a:t>~p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solidFill>
                            <a:schemeClr val="tx1"/>
                          </a:solidFill>
                        </a:rPr>
                        <a:t>p ∧ ~p</a:t>
                      </a:r>
                      <a:endParaRPr lang="pt-PT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dirty="0">
                          <a:solidFill>
                            <a:schemeClr val="tx1"/>
                          </a:solidFill>
                        </a:rPr>
                        <a:t>~( p ∧ ~p)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478835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37916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87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7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1520" y="476672"/>
            <a:ext cx="835292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Contradição(C): </a:t>
            </a:r>
            <a:r>
              <a:rPr lang="pt-PT" sz="3200" dirty="0"/>
              <a:t>É uma fórmula lógica ou uma proposição composta, em que todas as suas interpretações são falsas. </a:t>
            </a:r>
          </a:p>
          <a:p>
            <a:pPr algn="just"/>
            <a:endParaRPr lang="pt-PT" sz="1400" dirty="0"/>
          </a:p>
          <a:p>
            <a:pPr algn="just"/>
            <a:r>
              <a:rPr lang="pt-PT" sz="3200" dirty="0"/>
              <a:t>As contradições são também denominadas proposições </a:t>
            </a:r>
            <a:r>
              <a:rPr lang="pt-PT" sz="3200" dirty="0" err="1"/>
              <a:t>contraválidas</a:t>
            </a:r>
            <a:r>
              <a:rPr lang="pt-PT" sz="3200" dirty="0"/>
              <a:t> ou proposições logicamente falsas.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0F9B32C-12B4-4B72-8CAE-2C2E46DECB67}"/>
              </a:ext>
            </a:extLst>
          </p:cNvPr>
          <p:cNvSpPr/>
          <p:nvPr/>
        </p:nvSpPr>
        <p:spPr>
          <a:xfrm>
            <a:off x="251520" y="4221088"/>
            <a:ext cx="48029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b="1" dirty="0"/>
              <a:t>Exemplo: </a:t>
            </a:r>
            <a:r>
              <a:rPr lang="pt-PT" sz="3200" dirty="0"/>
              <a:t>A proposição:</a:t>
            </a:r>
            <a:endParaRPr lang="pt-PT" sz="3200" b="1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2CDC5C6-171A-47E8-B55E-4A3DA53D1B47}"/>
              </a:ext>
            </a:extLst>
          </p:cNvPr>
          <p:cNvSpPr/>
          <p:nvPr/>
        </p:nvSpPr>
        <p:spPr>
          <a:xfrm>
            <a:off x="5148064" y="4212377"/>
            <a:ext cx="15424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dirty="0"/>
              <a:t>p ↔ ~p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242ACCC-B4E1-4720-9893-7ED1A3A21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678336"/>
              </p:ext>
            </p:extLst>
          </p:nvPr>
        </p:nvGraphicFramePr>
        <p:xfrm>
          <a:off x="1691680" y="5085184"/>
          <a:ext cx="4482498" cy="1584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166">
                  <a:extLst>
                    <a:ext uri="{9D8B030D-6E8A-4147-A177-3AD203B41FA5}">
                      <a16:colId xmlns:a16="http://schemas.microsoft.com/office/drawing/2014/main" val="3285867375"/>
                    </a:ext>
                  </a:extLst>
                </a:gridCol>
                <a:gridCol w="1494166">
                  <a:extLst>
                    <a:ext uri="{9D8B030D-6E8A-4147-A177-3AD203B41FA5}">
                      <a16:colId xmlns:a16="http://schemas.microsoft.com/office/drawing/2014/main" val="2613598945"/>
                    </a:ext>
                  </a:extLst>
                </a:gridCol>
                <a:gridCol w="1494166">
                  <a:extLst>
                    <a:ext uri="{9D8B030D-6E8A-4147-A177-3AD203B41FA5}">
                      <a16:colId xmlns:a16="http://schemas.microsoft.com/office/drawing/2014/main" val="3617160865"/>
                    </a:ext>
                  </a:extLst>
                </a:gridCol>
              </a:tblGrid>
              <a:tr h="528059">
                <a:tc>
                  <a:txBody>
                    <a:bodyPr/>
                    <a:lstStyle/>
                    <a:p>
                      <a:pPr algn="ctr"/>
                      <a:r>
                        <a:rPr lang="pt-PT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>
                          <a:solidFill>
                            <a:schemeClr val="tx1"/>
                          </a:solidFill>
                        </a:rPr>
                        <a:t>~p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dirty="0">
                          <a:solidFill>
                            <a:schemeClr val="tx1"/>
                          </a:solidFill>
                        </a:rPr>
                        <a:t>p ↔ ~p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478835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37916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87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871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1520" y="188639"/>
            <a:ext cx="835292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Satisfatória(S): </a:t>
            </a:r>
            <a:r>
              <a:rPr lang="pt-PT" sz="3200" dirty="0"/>
              <a:t>É uma fórmula lógica, em que algumas das as suas interpretações são verdadeiras e falsas, cada um </a:t>
            </a:r>
            <a:r>
              <a:rPr lang="pt-PT" sz="3200" dirty="0" err="1"/>
              <a:t>pelo</a:t>
            </a:r>
            <a:r>
              <a:rPr lang="pt-PT" sz="3200" dirty="0"/>
              <a:t> menos uma vez.</a:t>
            </a:r>
          </a:p>
          <a:p>
            <a:pPr algn="just"/>
            <a:endParaRPr lang="pt-PT" sz="1400" dirty="0"/>
          </a:p>
          <a:p>
            <a:pPr algn="just"/>
            <a:r>
              <a:rPr lang="pt-PT" sz="3200" dirty="0"/>
              <a:t>Em outros termos, satisfatória é toda proposição composta que não é tautologia e nem contradição.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0F9B32C-12B4-4B72-8CAE-2C2E46DECB67}"/>
              </a:ext>
            </a:extLst>
          </p:cNvPr>
          <p:cNvSpPr/>
          <p:nvPr/>
        </p:nvSpPr>
        <p:spPr>
          <a:xfrm>
            <a:off x="251520" y="4221088"/>
            <a:ext cx="48029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b="1" dirty="0"/>
              <a:t>Exemplo: </a:t>
            </a:r>
            <a:r>
              <a:rPr lang="pt-PT" sz="3200" dirty="0"/>
              <a:t>A proposição:</a:t>
            </a:r>
            <a:endParaRPr lang="pt-PT" sz="3200" b="1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2CDC5C6-171A-47E8-B55E-4A3DA53D1B47}"/>
              </a:ext>
            </a:extLst>
          </p:cNvPr>
          <p:cNvSpPr/>
          <p:nvPr/>
        </p:nvSpPr>
        <p:spPr>
          <a:xfrm>
            <a:off x="5148064" y="4212377"/>
            <a:ext cx="15424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dirty="0"/>
              <a:t>p → ~p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242ACCC-B4E1-4720-9893-7ED1A3A21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388698"/>
              </p:ext>
            </p:extLst>
          </p:nvPr>
        </p:nvGraphicFramePr>
        <p:xfrm>
          <a:off x="1619672" y="5085184"/>
          <a:ext cx="4482498" cy="1584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166">
                  <a:extLst>
                    <a:ext uri="{9D8B030D-6E8A-4147-A177-3AD203B41FA5}">
                      <a16:colId xmlns:a16="http://schemas.microsoft.com/office/drawing/2014/main" val="3285867375"/>
                    </a:ext>
                  </a:extLst>
                </a:gridCol>
                <a:gridCol w="1494166">
                  <a:extLst>
                    <a:ext uri="{9D8B030D-6E8A-4147-A177-3AD203B41FA5}">
                      <a16:colId xmlns:a16="http://schemas.microsoft.com/office/drawing/2014/main" val="2613598945"/>
                    </a:ext>
                  </a:extLst>
                </a:gridCol>
                <a:gridCol w="1494166">
                  <a:extLst>
                    <a:ext uri="{9D8B030D-6E8A-4147-A177-3AD203B41FA5}">
                      <a16:colId xmlns:a16="http://schemas.microsoft.com/office/drawing/2014/main" val="3617160865"/>
                    </a:ext>
                  </a:extLst>
                </a:gridCol>
              </a:tblGrid>
              <a:tr h="528059">
                <a:tc>
                  <a:txBody>
                    <a:bodyPr/>
                    <a:lstStyle/>
                    <a:p>
                      <a:pPr algn="ctr"/>
                      <a:r>
                        <a:rPr lang="pt-PT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>
                          <a:solidFill>
                            <a:schemeClr val="tx1"/>
                          </a:solidFill>
                        </a:rPr>
                        <a:t>~p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dirty="0">
                          <a:solidFill>
                            <a:schemeClr val="tx1"/>
                          </a:solidFill>
                        </a:rPr>
                        <a:t>p → ~p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478835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37916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87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620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1520" y="188639"/>
            <a:ext cx="8352928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Equivalente( </a:t>
            </a:r>
            <a:r>
              <a:rPr lang="pt-PT" sz="4000" b="1" dirty="0"/>
              <a:t>=</a:t>
            </a:r>
            <a:r>
              <a:rPr lang="pt-PT" sz="3600" b="1" dirty="0"/>
              <a:t> ): </a:t>
            </a:r>
            <a:r>
              <a:rPr lang="pt-PT" sz="3200" dirty="0"/>
              <a:t>É quando as fórmulas lógicas são equivalentes em todas as suas interpretações.</a:t>
            </a:r>
          </a:p>
          <a:p>
            <a:pPr algn="just"/>
            <a:endParaRPr lang="pt-PT" sz="14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A0F93B0-BB5A-4F73-AD6B-40F8D1B81E3F}"/>
              </a:ext>
            </a:extLst>
          </p:cNvPr>
          <p:cNvSpPr/>
          <p:nvPr/>
        </p:nvSpPr>
        <p:spPr>
          <a:xfrm>
            <a:off x="3427788" y="18518"/>
            <a:ext cx="6401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4000" b="1" dirty="0"/>
              <a:t>~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0565888-ABE3-44D7-B2B4-E15D5B328445}"/>
              </a:ext>
            </a:extLst>
          </p:cNvPr>
          <p:cNvSpPr/>
          <p:nvPr/>
        </p:nvSpPr>
        <p:spPr>
          <a:xfrm>
            <a:off x="251520" y="1974587"/>
            <a:ext cx="5275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b="1" dirty="0"/>
              <a:t>Exemplo: </a:t>
            </a:r>
            <a:r>
              <a:rPr lang="pt-PT" sz="3200" dirty="0"/>
              <a:t>As proposições:</a:t>
            </a:r>
            <a:endParaRPr lang="pt-PT" sz="3200" b="1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53A784D-C549-4F46-AB74-ED2AE17FF4DF}"/>
              </a:ext>
            </a:extLst>
          </p:cNvPr>
          <p:cNvSpPr/>
          <p:nvPr/>
        </p:nvSpPr>
        <p:spPr>
          <a:xfrm>
            <a:off x="4833088" y="2482502"/>
            <a:ext cx="14991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600" dirty="0"/>
              <a:t> ~p   q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6EDF0B5-8429-4DD3-A7A2-C43959CC33DC}"/>
              </a:ext>
            </a:extLst>
          </p:cNvPr>
          <p:cNvSpPr/>
          <p:nvPr/>
        </p:nvSpPr>
        <p:spPr>
          <a:xfrm>
            <a:off x="2669403" y="2484100"/>
            <a:ext cx="12859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dirty="0"/>
              <a:t>p → q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BBD4C611-39DF-43DB-B875-05818116B58F}"/>
              </a:ext>
            </a:extLst>
          </p:cNvPr>
          <p:cNvGrpSpPr/>
          <p:nvPr/>
        </p:nvGrpSpPr>
        <p:grpSpPr>
          <a:xfrm>
            <a:off x="4196015" y="2400025"/>
            <a:ext cx="495649" cy="857127"/>
            <a:chOff x="4196015" y="2400025"/>
            <a:chExt cx="495649" cy="857127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43F6A601-3FDB-47E7-A1D5-26C41D4B17E1}"/>
                </a:ext>
              </a:extLst>
            </p:cNvPr>
            <p:cNvSpPr/>
            <p:nvPr/>
          </p:nvSpPr>
          <p:spPr>
            <a:xfrm>
              <a:off x="4196015" y="2549266"/>
              <a:ext cx="49564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4000" b="1" dirty="0"/>
                <a:t>=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1FEBE9FA-8462-4C0E-8642-E512A3E106EC}"/>
                </a:ext>
              </a:extLst>
            </p:cNvPr>
            <p:cNvSpPr/>
            <p:nvPr/>
          </p:nvSpPr>
          <p:spPr>
            <a:xfrm>
              <a:off x="4221483" y="2400025"/>
              <a:ext cx="46519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3600" b="1" dirty="0"/>
                <a:t>~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D7C00788-E8B2-4D7C-8D35-9BEE88472208}"/>
                  </a:ext>
                </a:extLst>
              </p:cNvPr>
              <p:cNvSpPr/>
              <p:nvPr/>
            </p:nvSpPr>
            <p:spPr>
              <a:xfrm>
                <a:off x="6281379" y="2442358"/>
                <a:ext cx="88755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PT" sz="3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PT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PT" sz="3200" dirty="0"/>
              </a:p>
            </p:txBody>
          </p:sp>
        </mc:Choice>
        <mc:Fallback xmlns="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D7C00788-E8B2-4D7C-8D35-9BEE884722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379" y="2442358"/>
                <a:ext cx="887551" cy="646331"/>
              </a:xfrm>
              <a:prstGeom prst="rect">
                <a:avLst/>
              </a:prstGeom>
              <a:blipFill>
                <a:blip r:embed="rId2"/>
                <a:stretch>
                  <a:fillRect l="-20548" t="-16038" b="-3396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BD5C6E24-1C0C-48FF-825D-F25E2117AFD6}"/>
                  </a:ext>
                </a:extLst>
              </p:cNvPr>
              <p:cNvSpPr/>
              <p:nvPr/>
            </p:nvSpPr>
            <p:spPr>
              <a:xfrm>
                <a:off x="1801286" y="2453321"/>
                <a:ext cx="87043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PT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PT" sz="36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PT" sz="3200" dirty="0"/>
              </a:p>
            </p:txBody>
          </p:sp>
        </mc:Choice>
        <mc:Fallback xmlns="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BD5C6E24-1C0C-48FF-825D-F25E2117AF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286" y="2453321"/>
                <a:ext cx="87043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tângulo 15">
            <a:extLst>
              <a:ext uri="{FF2B5EF4-FFF2-40B4-BE49-F238E27FC236}">
                <a16:creationId xmlns:a16="http://schemas.microsoft.com/office/drawing/2014/main" id="{989A6C66-463F-49E4-9616-4C1AA71CB71E}"/>
              </a:ext>
            </a:extLst>
          </p:cNvPr>
          <p:cNvSpPr/>
          <p:nvPr/>
        </p:nvSpPr>
        <p:spPr>
          <a:xfrm rot="10800000">
            <a:off x="4268549" y="3046356"/>
            <a:ext cx="3674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dirty="0"/>
              <a:t>¿</a:t>
            </a:r>
          </a:p>
        </p:txBody>
      </p:sp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id="{D56C8217-FBB4-455C-99A0-D25358792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083137"/>
              </p:ext>
            </p:extLst>
          </p:nvPr>
        </p:nvGraphicFramePr>
        <p:xfrm>
          <a:off x="899592" y="3519359"/>
          <a:ext cx="6984780" cy="2717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130">
                  <a:extLst>
                    <a:ext uri="{9D8B030D-6E8A-4147-A177-3AD203B41FA5}">
                      <a16:colId xmlns:a16="http://schemas.microsoft.com/office/drawing/2014/main" val="782583536"/>
                    </a:ext>
                  </a:extLst>
                </a:gridCol>
                <a:gridCol w="1164130">
                  <a:extLst>
                    <a:ext uri="{9D8B030D-6E8A-4147-A177-3AD203B41FA5}">
                      <a16:colId xmlns:a16="http://schemas.microsoft.com/office/drawing/2014/main" val="2820825862"/>
                    </a:ext>
                  </a:extLst>
                </a:gridCol>
                <a:gridCol w="1164130">
                  <a:extLst>
                    <a:ext uri="{9D8B030D-6E8A-4147-A177-3AD203B41FA5}">
                      <a16:colId xmlns:a16="http://schemas.microsoft.com/office/drawing/2014/main" val="4290342979"/>
                    </a:ext>
                  </a:extLst>
                </a:gridCol>
                <a:gridCol w="1164130">
                  <a:extLst>
                    <a:ext uri="{9D8B030D-6E8A-4147-A177-3AD203B41FA5}">
                      <a16:colId xmlns:a16="http://schemas.microsoft.com/office/drawing/2014/main" val="106825335"/>
                    </a:ext>
                  </a:extLst>
                </a:gridCol>
                <a:gridCol w="1164130">
                  <a:extLst>
                    <a:ext uri="{9D8B030D-6E8A-4147-A177-3AD203B41FA5}">
                      <a16:colId xmlns:a16="http://schemas.microsoft.com/office/drawing/2014/main" val="960053444"/>
                    </a:ext>
                  </a:extLst>
                </a:gridCol>
                <a:gridCol w="1164130">
                  <a:extLst>
                    <a:ext uri="{9D8B030D-6E8A-4147-A177-3AD203B41FA5}">
                      <a16:colId xmlns:a16="http://schemas.microsoft.com/office/drawing/2014/main" val="2234072451"/>
                    </a:ext>
                  </a:extLst>
                </a:gridCol>
              </a:tblGrid>
              <a:tr h="543591">
                <a:tc>
                  <a:txBody>
                    <a:bodyPr/>
                    <a:lstStyle/>
                    <a:p>
                      <a:pPr algn="ctr"/>
                      <a:r>
                        <a:rPr lang="pt-PT" sz="24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dirty="0">
                          <a:solidFill>
                            <a:schemeClr val="tx1"/>
                          </a:solidFill>
                        </a:rPr>
                        <a:t>~p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833553"/>
                  </a:ext>
                </a:extLst>
              </a:tr>
              <a:tr h="543591">
                <a:tc>
                  <a:txBody>
                    <a:bodyPr/>
                    <a:lstStyle/>
                    <a:p>
                      <a:pPr algn="ctr"/>
                      <a:r>
                        <a:rPr lang="pt-PT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240874"/>
                  </a:ext>
                </a:extLst>
              </a:tr>
              <a:tr h="543591">
                <a:tc>
                  <a:txBody>
                    <a:bodyPr/>
                    <a:lstStyle/>
                    <a:p>
                      <a:pPr algn="ctr"/>
                      <a:r>
                        <a:rPr lang="pt-PT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464274"/>
                  </a:ext>
                </a:extLst>
              </a:tr>
              <a:tr h="543591">
                <a:tc>
                  <a:txBody>
                    <a:bodyPr/>
                    <a:lstStyle/>
                    <a:p>
                      <a:pPr algn="ctr"/>
                      <a:r>
                        <a:rPr lang="pt-PT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719883"/>
                  </a:ext>
                </a:extLst>
              </a:tr>
              <a:tr h="543591">
                <a:tc>
                  <a:txBody>
                    <a:bodyPr/>
                    <a:lstStyle/>
                    <a:p>
                      <a:pPr algn="ctr"/>
                      <a:r>
                        <a:rPr lang="pt-PT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73622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B0E298C9-EE0C-4FDF-BE13-F98CEC0B232B}"/>
                  </a:ext>
                </a:extLst>
              </p:cNvPr>
              <p:cNvSpPr/>
              <p:nvPr/>
            </p:nvSpPr>
            <p:spPr>
              <a:xfrm>
                <a:off x="4320654" y="3567733"/>
                <a:ext cx="5652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PT" sz="2000" dirty="0"/>
              </a:p>
            </p:txBody>
          </p:sp>
        </mc:Choice>
        <mc:Fallback xmlns=""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B0E298C9-EE0C-4FDF-BE13-F98CEC0B23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654" y="3567733"/>
                <a:ext cx="565283" cy="400110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tângulo 18">
            <a:extLst>
              <a:ext uri="{FF2B5EF4-FFF2-40B4-BE49-F238E27FC236}">
                <a16:creationId xmlns:a16="http://schemas.microsoft.com/office/drawing/2014/main" id="{2876FD82-A3F2-4160-8FC4-892DFA1F71D8}"/>
              </a:ext>
            </a:extLst>
          </p:cNvPr>
          <p:cNvSpPr/>
          <p:nvPr/>
        </p:nvSpPr>
        <p:spPr>
          <a:xfrm>
            <a:off x="4745820" y="3583122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p → 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061774FC-81E3-438E-AE5D-89498055A8C4}"/>
                  </a:ext>
                </a:extLst>
              </p:cNvPr>
              <p:cNvSpPr/>
              <p:nvPr/>
            </p:nvSpPr>
            <p:spPr>
              <a:xfrm>
                <a:off x="5529668" y="3552344"/>
                <a:ext cx="5712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PT" sz="2000" dirty="0"/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061774FC-81E3-438E-AE5D-89498055A8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668" y="3552344"/>
                <a:ext cx="571247" cy="400110"/>
              </a:xfrm>
              <a:prstGeom prst="rect">
                <a:avLst/>
              </a:prstGeom>
              <a:blipFill>
                <a:blip r:embed="rId5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tângulo 20">
            <a:extLst>
              <a:ext uri="{FF2B5EF4-FFF2-40B4-BE49-F238E27FC236}">
                <a16:creationId xmlns:a16="http://schemas.microsoft.com/office/drawing/2014/main" id="{C76F13C8-11AD-4587-B6FA-BB998A29A199}"/>
              </a:ext>
            </a:extLst>
          </p:cNvPr>
          <p:cNvSpPr/>
          <p:nvPr/>
        </p:nvSpPr>
        <p:spPr>
          <a:xfrm>
            <a:off x="5954834" y="3567733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~p   q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890AFC4-3E3A-43A8-A95F-5290A476D70A}"/>
              </a:ext>
            </a:extLst>
          </p:cNvPr>
          <p:cNvSpPr/>
          <p:nvPr/>
        </p:nvSpPr>
        <p:spPr>
          <a:xfrm rot="10800000">
            <a:off x="5520181" y="2427120"/>
            <a:ext cx="4956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000" b="1" dirty="0"/>
              <a:t>^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B340180-83E9-44BD-A20C-D6A3F9E0ADDA}"/>
              </a:ext>
            </a:extLst>
          </p:cNvPr>
          <p:cNvSpPr/>
          <p:nvPr/>
        </p:nvSpPr>
        <p:spPr>
          <a:xfrm rot="10800000">
            <a:off x="6231180" y="3539173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dirty="0"/>
              <a:t>^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4E200ECB-F2FF-417F-87DD-C065D0F27697}"/>
              </a:ext>
            </a:extLst>
          </p:cNvPr>
          <p:cNvGrpSpPr/>
          <p:nvPr/>
        </p:nvGrpSpPr>
        <p:grpSpPr>
          <a:xfrm>
            <a:off x="7100623" y="3484493"/>
            <a:ext cx="373200" cy="610906"/>
            <a:chOff x="4196015" y="2400025"/>
            <a:chExt cx="373200" cy="610906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BAF12243-FC3D-4207-A3DA-B3E3E61FC3CF}"/>
                </a:ext>
              </a:extLst>
            </p:cNvPr>
            <p:cNvSpPr/>
            <p:nvPr/>
          </p:nvSpPr>
          <p:spPr>
            <a:xfrm>
              <a:off x="4196015" y="2549266"/>
              <a:ext cx="3706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2400" b="1" dirty="0"/>
                <a:t>=</a:t>
              </a: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884D3C7B-E763-4A76-81DB-ECD63B04780E}"/>
                </a:ext>
              </a:extLst>
            </p:cNvPr>
            <p:cNvSpPr/>
            <p:nvPr/>
          </p:nvSpPr>
          <p:spPr>
            <a:xfrm>
              <a:off x="4198601" y="2400025"/>
              <a:ext cx="3706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2400" b="1" dirty="0"/>
                <a:t>~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9915AAA8-C088-4E6F-810B-002E0DF81679}"/>
                  </a:ext>
                </a:extLst>
              </p:cNvPr>
              <p:cNvSpPr/>
              <p:nvPr/>
            </p:nvSpPr>
            <p:spPr>
              <a:xfrm>
                <a:off x="6661468" y="3552344"/>
                <a:ext cx="5589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9915AAA8-C088-4E6F-810B-002E0DF816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468" y="3552344"/>
                <a:ext cx="558999" cy="461665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209FBFC6-9715-4CB1-9F46-40BD5F5B638D}"/>
                  </a:ext>
                </a:extLst>
              </p:cNvPr>
              <p:cNvSpPr/>
              <p:nvPr/>
            </p:nvSpPr>
            <p:spPr>
              <a:xfrm>
                <a:off x="7350732" y="3548495"/>
                <a:ext cx="5661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209FBFC6-9715-4CB1-9F46-40BD5F5B6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732" y="3548495"/>
                <a:ext cx="566116" cy="461665"/>
              </a:xfrm>
              <a:prstGeom prst="rect">
                <a:avLst/>
              </a:prstGeom>
              <a:blipFill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upo 29">
            <a:extLst>
              <a:ext uri="{FF2B5EF4-FFF2-40B4-BE49-F238E27FC236}">
                <a16:creationId xmlns:a16="http://schemas.microsoft.com/office/drawing/2014/main" id="{2EFECACA-1403-45EE-98D1-094464F68974}"/>
              </a:ext>
            </a:extLst>
          </p:cNvPr>
          <p:cNvGrpSpPr/>
          <p:nvPr/>
        </p:nvGrpSpPr>
        <p:grpSpPr>
          <a:xfrm>
            <a:off x="4146367" y="6100472"/>
            <a:ext cx="495649" cy="857127"/>
            <a:chOff x="4196015" y="2400025"/>
            <a:chExt cx="495649" cy="857127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EEF2AFB9-C807-4624-9800-34E8E8F7B0BE}"/>
                </a:ext>
              </a:extLst>
            </p:cNvPr>
            <p:cNvSpPr/>
            <p:nvPr/>
          </p:nvSpPr>
          <p:spPr>
            <a:xfrm>
              <a:off x="4196015" y="2549266"/>
              <a:ext cx="49564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4000" b="1" dirty="0"/>
                <a:t>=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421F7DF8-7E73-49F8-9666-D50751836492}"/>
                </a:ext>
              </a:extLst>
            </p:cNvPr>
            <p:cNvSpPr/>
            <p:nvPr/>
          </p:nvSpPr>
          <p:spPr>
            <a:xfrm>
              <a:off x="4221483" y="2400025"/>
              <a:ext cx="46519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3600" b="1" dirty="0"/>
                <a:t>~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0DD6F660-187B-48D5-9790-7A9DD1EAC6FD}"/>
                  </a:ext>
                </a:extLst>
              </p:cNvPr>
              <p:cNvSpPr/>
              <p:nvPr/>
            </p:nvSpPr>
            <p:spPr>
              <a:xfrm>
                <a:off x="4654188" y="6176355"/>
                <a:ext cx="56528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PT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PT" sz="3200" dirty="0"/>
              </a:p>
            </p:txBody>
          </p:sp>
        </mc:Choice>
        <mc:Fallback xmlns=""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0DD6F660-187B-48D5-9790-7A9DD1EAC6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188" y="6176355"/>
                <a:ext cx="565283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33CA489F-FB3F-4F27-996F-CC4CACE11F95}"/>
                  </a:ext>
                </a:extLst>
              </p:cNvPr>
              <p:cNvSpPr/>
              <p:nvPr/>
            </p:nvSpPr>
            <p:spPr>
              <a:xfrm>
                <a:off x="3418244" y="6176355"/>
                <a:ext cx="74860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PT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PT" sz="3200" dirty="0"/>
              </a:p>
            </p:txBody>
          </p:sp>
        </mc:Choice>
        <mc:Fallback xmlns=""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33CA489F-FB3F-4F27-996F-CC4CACE11F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244" y="6176355"/>
                <a:ext cx="748602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411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1520" y="476672"/>
            <a:ext cx="2952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Exercícios:</a:t>
            </a:r>
            <a:endParaRPr lang="pt-PT" sz="3200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4C0FF42-7797-4989-BA8B-CEFE20195331}"/>
              </a:ext>
            </a:extLst>
          </p:cNvPr>
          <p:cNvSpPr/>
          <p:nvPr/>
        </p:nvSpPr>
        <p:spPr>
          <a:xfrm>
            <a:off x="245288" y="1412776"/>
            <a:ext cx="83529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Determinar se as proposições a seguir são tautologia, contradição ou satisfatória, usando o método da Tabela de verdade.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686F583-C511-4A19-9C4C-98EA6B2E4B39}"/>
              </a:ext>
            </a:extLst>
          </p:cNvPr>
          <p:cNvSpPr/>
          <p:nvPr/>
        </p:nvSpPr>
        <p:spPr>
          <a:xfrm>
            <a:off x="825734" y="3244333"/>
            <a:ext cx="62632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 </a:t>
            </a:r>
            <a:r>
              <a:rPr lang="pt-PT" sz="3200" dirty="0"/>
              <a:t>p ∧ ( q ∨ r ) ↔ ( p ∧ q ) ∨ ( p ∧ r )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61AB571-BAE3-4B51-9873-A231050D4303}"/>
              </a:ext>
            </a:extLst>
          </p:cNvPr>
          <p:cNvSpPr/>
          <p:nvPr/>
        </p:nvSpPr>
        <p:spPr>
          <a:xfrm>
            <a:off x="277186" y="3244334"/>
            <a:ext cx="548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dirty="0"/>
              <a:t>a)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B5B5218-1630-4074-B81D-9497C31E9598}"/>
              </a:ext>
            </a:extLst>
          </p:cNvPr>
          <p:cNvSpPr/>
          <p:nvPr/>
        </p:nvSpPr>
        <p:spPr>
          <a:xfrm>
            <a:off x="683568" y="3900153"/>
            <a:ext cx="56749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 </a:t>
            </a:r>
            <a:r>
              <a:rPr lang="pt-PT" sz="3200" dirty="0"/>
              <a:t> ~ ( p ∨ q ) ∨ ( ~ p ∧ r ) ↔ ~ r 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62CC6FC-687E-487A-AAF9-8A66E74A10D6}"/>
              </a:ext>
            </a:extLst>
          </p:cNvPr>
          <p:cNvSpPr/>
          <p:nvPr/>
        </p:nvSpPr>
        <p:spPr>
          <a:xfrm>
            <a:off x="277186" y="3933057"/>
            <a:ext cx="548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dirty="0"/>
              <a:t>b)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B5B8A6A0-58BF-4240-B5B7-71ABD9B0EFC9}"/>
              </a:ext>
            </a:extLst>
          </p:cNvPr>
          <p:cNvSpPr/>
          <p:nvPr/>
        </p:nvSpPr>
        <p:spPr>
          <a:xfrm>
            <a:off x="683568" y="4621780"/>
            <a:ext cx="34884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 </a:t>
            </a:r>
            <a:r>
              <a:rPr lang="pt-PT" sz="3200" dirty="0"/>
              <a:t>  p ∨ ( p ∧ q ) → p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CA748C53-507B-43E9-A6A3-292A5D2F4504}"/>
              </a:ext>
            </a:extLst>
          </p:cNvPr>
          <p:cNvSpPr/>
          <p:nvPr/>
        </p:nvSpPr>
        <p:spPr>
          <a:xfrm>
            <a:off x="277186" y="4654684"/>
            <a:ext cx="5036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dirty="0"/>
              <a:t>c)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73CE02E-9632-488F-B31A-F69715D4FA75}"/>
              </a:ext>
            </a:extLst>
          </p:cNvPr>
          <p:cNvSpPr/>
          <p:nvPr/>
        </p:nvSpPr>
        <p:spPr>
          <a:xfrm>
            <a:off x="683568" y="5360909"/>
            <a:ext cx="36022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 </a:t>
            </a:r>
            <a:r>
              <a:rPr lang="pt-PT" sz="3200" dirty="0"/>
              <a:t>   p ∧ ( p ∨ q ) → p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7521CC7-C41A-4DA0-A7B7-4819952DABE7}"/>
              </a:ext>
            </a:extLst>
          </p:cNvPr>
          <p:cNvSpPr/>
          <p:nvPr/>
        </p:nvSpPr>
        <p:spPr>
          <a:xfrm>
            <a:off x="277186" y="5393813"/>
            <a:ext cx="5565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2069829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1520" y="476672"/>
            <a:ext cx="2952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Exercícios:</a:t>
            </a:r>
            <a:endParaRPr lang="pt-PT" sz="320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686F583-C511-4A19-9C4C-98EA6B2E4B39}"/>
              </a:ext>
            </a:extLst>
          </p:cNvPr>
          <p:cNvSpPr/>
          <p:nvPr/>
        </p:nvSpPr>
        <p:spPr>
          <a:xfrm>
            <a:off x="834097" y="1412776"/>
            <a:ext cx="53399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 </a:t>
            </a:r>
            <a:r>
              <a:rPr lang="pt-PT" sz="3200" dirty="0"/>
              <a:t>q ∨ r ↔ ( p ∧ q ) → ( p ∧ r )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61AB571-BAE3-4B51-9873-A231050D4303}"/>
              </a:ext>
            </a:extLst>
          </p:cNvPr>
          <p:cNvSpPr/>
          <p:nvPr/>
        </p:nvSpPr>
        <p:spPr>
          <a:xfrm>
            <a:off x="285549" y="1412777"/>
            <a:ext cx="526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dirty="0"/>
              <a:t>e)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B5B5218-1630-4074-B81D-9497C31E9598}"/>
              </a:ext>
            </a:extLst>
          </p:cNvPr>
          <p:cNvSpPr/>
          <p:nvPr/>
        </p:nvSpPr>
        <p:spPr>
          <a:xfrm>
            <a:off x="691931" y="2068596"/>
            <a:ext cx="43059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 </a:t>
            </a:r>
            <a:r>
              <a:rPr lang="pt-PT" sz="3200" dirty="0"/>
              <a:t>  (p ∨ r ) ∨ ( p ∧ q ) ∨ 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62CC6FC-687E-487A-AAF9-8A66E74A10D6}"/>
              </a:ext>
            </a:extLst>
          </p:cNvPr>
          <p:cNvSpPr/>
          <p:nvPr/>
        </p:nvSpPr>
        <p:spPr>
          <a:xfrm>
            <a:off x="273600" y="2083998"/>
            <a:ext cx="4571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dirty="0"/>
              <a:t>f)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B5B8A6A0-58BF-4240-B5B7-71ABD9B0EFC9}"/>
              </a:ext>
            </a:extLst>
          </p:cNvPr>
          <p:cNvSpPr/>
          <p:nvPr/>
        </p:nvSpPr>
        <p:spPr>
          <a:xfrm>
            <a:off x="691931" y="2790223"/>
            <a:ext cx="5609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 </a:t>
            </a:r>
            <a:r>
              <a:rPr lang="pt-PT" sz="3200" dirty="0"/>
              <a:t>  ~ p ∨ q ↔ r ∨ ~ p ∧ r ↔ ~ r 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CA748C53-507B-43E9-A6A3-292A5D2F4504}"/>
              </a:ext>
            </a:extLst>
          </p:cNvPr>
          <p:cNvSpPr/>
          <p:nvPr/>
        </p:nvSpPr>
        <p:spPr>
          <a:xfrm>
            <a:off x="285549" y="2823127"/>
            <a:ext cx="5421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dirty="0"/>
              <a:t>g)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73CE02E-9632-488F-B31A-F69715D4FA75}"/>
              </a:ext>
            </a:extLst>
          </p:cNvPr>
          <p:cNvSpPr/>
          <p:nvPr/>
        </p:nvSpPr>
        <p:spPr>
          <a:xfrm>
            <a:off x="691931" y="3529352"/>
            <a:ext cx="4081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 </a:t>
            </a:r>
            <a:r>
              <a:rPr lang="pt-PT" sz="3200" dirty="0"/>
              <a:t>    p ∧ q ↔ p ∨ q → p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7521CC7-C41A-4DA0-A7B7-4819952DABE7}"/>
              </a:ext>
            </a:extLst>
          </p:cNvPr>
          <p:cNvSpPr/>
          <p:nvPr/>
        </p:nvSpPr>
        <p:spPr>
          <a:xfrm>
            <a:off x="285549" y="3562256"/>
            <a:ext cx="5709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dirty="0"/>
              <a:t>h)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F4CEED0-0ADF-48E5-B62A-55AAB26A2138}"/>
              </a:ext>
            </a:extLst>
          </p:cNvPr>
          <p:cNvSpPr/>
          <p:nvPr/>
        </p:nvSpPr>
        <p:spPr>
          <a:xfrm>
            <a:off x="872942" y="4241337"/>
            <a:ext cx="50642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 </a:t>
            </a:r>
            <a:r>
              <a:rPr lang="pt-PT" sz="3200" dirty="0"/>
              <a:t> p ∨ q → q ∧ r ↔ ~ p ∨ ~r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6E4789D-6180-43FB-AFD9-E0A58E643CFC}"/>
              </a:ext>
            </a:extLst>
          </p:cNvPr>
          <p:cNvSpPr/>
          <p:nvPr/>
        </p:nvSpPr>
        <p:spPr>
          <a:xfrm>
            <a:off x="324394" y="4241338"/>
            <a:ext cx="4507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dirty="0"/>
              <a:t>i)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1575ED0-F773-4A60-9521-BCC41FB8990C}"/>
              </a:ext>
            </a:extLst>
          </p:cNvPr>
          <p:cNvSpPr/>
          <p:nvPr/>
        </p:nvSpPr>
        <p:spPr>
          <a:xfrm>
            <a:off x="730776" y="4897157"/>
            <a:ext cx="50882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 </a:t>
            </a:r>
            <a:r>
              <a:rPr lang="pt-PT" sz="3200" dirty="0"/>
              <a:t> p ∧ r ∨ q → ( p ↔ q ∧ ~r) 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7C66293-C79B-4CA7-B6AA-430B578DE4F7}"/>
              </a:ext>
            </a:extLst>
          </p:cNvPr>
          <p:cNvSpPr/>
          <p:nvPr/>
        </p:nvSpPr>
        <p:spPr>
          <a:xfrm>
            <a:off x="312445" y="4912559"/>
            <a:ext cx="4427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dirty="0"/>
              <a:t>j)</a:t>
            </a:r>
          </a:p>
        </p:txBody>
      </p:sp>
    </p:spTree>
    <p:extLst>
      <p:ext uri="{BB962C8B-B14F-4D97-AF65-F5344CB8AC3E}">
        <p14:creationId xmlns:p14="http://schemas.microsoft.com/office/powerpoint/2010/main" val="2645500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8503</TotalTime>
  <Words>480</Words>
  <Application>Microsoft Office PowerPoint</Application>
  <PresentationFormat>Apresentação no Ecrã (4:3)</PresentationFormat>
  <Paragraphs>128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Cambria Math</vt:lpstr>
      <vt:lpstr>Century Schoolbook</vt:lpstr>
      <vt:lpstr>Wingdings</vt:lpstr>
      <vt:lpstr>Wingdings 2</vt:lpstr>
      <vt:lpstr>Balcão Envidraçado</vt:lpstr>
      <vt:lpstr>Lógica Computacional I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Dados I </dc:title>
  <dc:creator>h</dc:creator>
  <cp:lastModifiedBy>Zinga Pd</cp:lastModifiedBy>
  <cp:revision>241</cp:revision>
  <dcterms:created xsi:type="dcterms:W3CDTF">2014-02-25T15:14:59Z</dcterms:created>
  <dcterms:modified xsi:type="dcterms:W3CDTF">2018-04-05T19:19:31Z</dcterms:modified>
</cp:coreProperties>
</file>