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96" r:id="rId3"/>
    <p:sldId id="295" r:id="rId4"/>
    <p:sldId id="297" r:id="rId5"/>
    <p:sldId id="298" r:id="rId6"/>
    <p:sldId id="299" r:id="rId7"/>
    <p:sldId id="300" r:id="rId8"/>
    <p:sldId id="301" r:id="rId9"/>
    <p:sldId id="303" r:id="rId10"/>
    <p:sldId id="304" r:id="rId11"/>
    <p:sldId id="307" r:id="rId12"/>
    <p:sldId id="305" r:id="rId13"/>
    <p:sldId id="306" r:id="rId14"/>
    <p:sldId id="292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3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0228" y="908720"/>
            <a:ext cx="6828147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Lógica Computacional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BA9FC-2CC7-42EF-95B1-6836EF190152}"/>
              </a:ext>
            </a:extLst>
          </p:cNvPr>
          <p:cNvSpPr txBox="1">
            <a:spLocks/>
          </p:cNvSpPr>
          <p:nvPr/>
        </p:nvSpPr>
        <p:spPr>
          <a:xfrm>
            <a:off x="1547664" y="3645024"/>
            <a:ext cx="7493274" cy="93610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600" dirty="0">
                <a:solidFill>
                  <a:schemeClr val="tx1"/>
                </a:solidFill>
              </a:rPr>
              <a:t>Tema 4 : Algoritmo de Decisão.</a:t>
            </a:r>
          </a:p>
          <a:p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8693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7689" y="432541"/>
            <a:ext cx="8908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Algoritmo: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F9FAFF-ECB8-4371-ACDF-2E0B1E373BFE}"/>
              </a:ext>
            </a:extLst>
          </p:cNvPr>
          <p:cNvSpPr/>
          <p:nvPr/>
        </p:nvSpPr>
        <p:spPr>
          <a:xfrm>
            <a:off x="3343971" y="7449218"/>
            <a:ext cx="548039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p</a:t>
            </a:r>
            <a:r>
              <a:rPr lang="el-GR" sz="3200" dirty="0"/>
              <a:t> ∧ </a:t>
            </a:r>
            <a:r>
              <a:rPr lang="pt-BR" sz="3200" dirty="0"/>
              <a:t>q       </a:t>
            </a:r>
            <a:r>
              <a:rPr lang="el-GR" sz="3200" dirty="0"/>
              <a:t> </a:t>
            </a:r>
            <a:r>
              <a:rPr lang="pt-PT" sz="3200" dirty="0"/>
              <a:t> </a:t>
            </a:r>
            <a:r>
              <a:rPr lang="el-GR" sz="3200" dirty="0"/>
              <a:t>≡ </a:t>
            </a:r>
            <a:r>
              <a:rPr lang="pt-PT" sz="3200" dirty="0"/>
              <a:t>   </a:t>
            </a:r>
            <a:r>
              <a:rPr lang="pt-BR" sz="3200" dirty="0"/>
              <a:t>q</a:t>
            </a:r>
            <a:r>
              <a:rPr lang="el-GR" sz="3200" dirty="0"/>
              <a:t> ∧ </a:t>
            </a:r>
            <a:r>
              <a:rPr lang="pt-BR" sz="3200" dirty="0"/>
              <a:t>p</a:t>
            </a:r>
          </a:p>
          <a:p>
            <a:pPr algn="just"/>
            <a:r>
              <a:rPr lang="pt-BR" sz="3200" dirty="0"/>
              <a:t>p</a:t>
            </a:r>
            <a:r>
              <a:rPr lang="el-GR" sz="3200" dirty="0"/>
              <a:t> ∨ </a:t>
            </a:r>
            <a:r>
              <a:rPr lang="pt-BR" sz="3200" dirty="0"/>
              <a:t>q</a:t>
            </a:r>
            <a:r>
              <a:rPr lang="el-GR" sz="3200" dirty="0"/>
              <a:t> </a:t>
            </a:r>
            <a:r>
              <a:rPr lang="pt-PT" sz="3200" dirty="0"/>
              <a:t>        </a:t>
            </a:r>
            <a:r>
              <a:rPr lang="el-GR" sz="3200" dirty="0"/>
              <a:t>≡ </a:t>
            </a:r>
            <a:r>
              <a:rPr lang="pt-PT" sz="3200" dirty="0"/>
              <a:t>   </a:t>
            </a:r>
            <a:r>
              <a:rPr lang="pt-BR" sz="3200" dirty="0"/>
              <a:t>q</a:t>
            </a:r>
            <a:r>
              <a:rPr lang="el-GR" sz="3200" dirty="0"/>
              <a:t> ∨ </a:t>
            </a:r>
            <a:r>
              <a:rPr lang="pt-BR" sz="3200" dirty="0"/>
              <a:t>p</a:t>
            </a:r>
            <a:r>
              <a:rPr lang="el-GR" sz="3200" dirty="0"/>
              <a:t> </a:t>
            </a:r>
            <a:endParaRPr lang="pt-BR" sz="3200" dirty="0"/>
          </a:p>
          <a:p>
            <a:pPr algn="just"/>
            <a:r>
              <a:rPr lang="pt-PT" sz="3200" dirty="0"/>
              <a:t>~</a:t>
            </a:r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</a:t>
            </a:r>
            <a:r>
              <a:rPr lang="pt-PT" sz="3200" dirty="0"/>
              <a:t>    </a:t>
            </a:r>
            <a:r>
              <a:rPr lang="el-GR" sz="3200" dirty="0"/>
              <a:t>≡ (</a:t>
            </a:r>
            <a:r>
              <a:rPr lang="pt-PT" sz="3200" dirty="0"/>
              <a:t>~p</a:t>
            </a:r>
            <a:r>
              <a:rPr lang="el-GR" sz="3200" dirty="0"/>
              <a:t> ∨ </a:t>
            </a:r>
            <a:r>
              <a:rPr lang="pt-PT" sz="3200" dirty="0"/>
              <a:t>~q</a:t>
            </a:r>
            <a:r>
              <a:rPr lang="el-GR" sz="3200" dirty="0"/>
              <a:t>)</a:t>
            </a:r>
            <a:endParaRPr lang="pt-BR" sz="3200" dirty="0"/>
          </a:p>
          <a:p>
            <a:pPr algn="just"/>
            <a:r>
              <a:rPr lang="pt-PT" sz="3200" dirty="0"/>
              <a:t>~</a:t>
            </a:r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r>
              <a:rPr lang="el-GR" sz="3200" dirty="0"/>
              <a:t>) </a:t>
            </a:r>
            <a:r>
              <a:rPr lang="pt-PT" sz="3200" dirty="0"/>
              <a:t>    </a:t>
            </a:r>
            <a:r>
              <a:rPr lang="el-GR" sz="3200" dirty="0"/>
              <a:t>≡ (</a:t>
            </a:r>
            <a:r>
              <a:rPr lang="pt-PT" sz="3200" dirty="0"/>
              <a:t>~p</a:t>
            </a:r>
            <a:r>
              <a:rPr lang="el-GR" sz="3200" dirty="0"/>
              <a:t> ∧ </a:t>
            </a:r>
            <a:r>
              <a:rPr lang="pt-PT" sz="3200" dirty="0"/>
              <a:t>~q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∧ </a:t>
            </a:r>
            <a:r>
              <a:rPr lang="pt-PT" sz="3200" dirty="0"/>
              <a:t>r </a:t>
            </a:r>
            <a:r>
              <a:rPr lang="el-GR" sz="3200" dirty="0"/>
              <a:t>≡ </a:t>
            </a:r>
            <a:r>
              <a:rPr lang="pt-PT" sz="3200" dirty="0"/>
              <a:t>p</a:t>
            </a:r>
            <a:r>
              <a:rPr lang="el-GR" sz="3200" dirty="0"/>
              <a:t> ∧ (</a:t>
            </a:r>
            <a:r>
              <a:rPr lang="pt-PT" sz="3200" dirty="0"/>
              <a:t>q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</a:t>
            </a:r>
            <a:r>
              <a:rPr lang="pt-PT" sz="3200" dirty="0"/>
              <a:t> q</a:t>
            </a:r>
            <a:r>
              <a:rPr lang="el-GR" sz="3200" dirty="0"/>
              <a:t>) ∨ </a:t>
            </a:r>
            <a:r>
              <a:rPr lang="pt-PT" sz="3200" dirty="0"/>
              <a:t>r </a:t>
            </a:r>
            <a:r>
              <a:rPr lang="el-GR" sz="3200" dirty="0"/>
              <a:t>≡ </a:t>
            </a:r>
            <a:r>
              <a:rPr lang="pt-PT" sz="3200" dirty="0"/>
              <a:t>p</a:t>
            </a:r>
            <a:r>
              <a:rPr lang="el-GR" sz="3200" dirty="0"/>
              <a:t> ∨ (</a:t>
            </a:r>
            <a:r>
              <a:rPr lang="pt-PT" sz="3200" dirty="0"/>
              <a:t>q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p</a:t>
            </a:r>
            <a:r>
              <a:rPr lang="el-GR" sz="3200" dirty="0"/>
              <a:t>) </a:t>
            </a:r>
            <a:r>
              <a:rPr lang="pt-PT" sz="3200" dirty="0"/>
              <a:t>      </a:t>
            </a:r>
            <a:r>
              <a:rPr lang="el-GR" sz="3200" dirty="0"/>
              <a:t>≡ </a:t>
            </a:r>
            <a:r>
              <a:rPr lang="pt-PT" sz="3200" dirty="0"/>
              <a:t>       p</a:t>
            </a:r>
            <a:r>
              <a:rPr lang="el-GR" sz="3200" dirty="0"/>
              <a:t>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p</a:t>
            </a:r>
            <a:r>
              <a:rPr lang="el-GR" sz="3200" dirty="0"/>
              <a:t>) </a:t>
            </a:r>
            <a:r>
              <a:rPr lang="pt-PT" sz="3200" dirty="0"/>
              <a:t>      </a:t>
            </a:r>
            <a:r>
              <a:rPr lang="el-GR" sz="3200" dirty="0"/>
              <a:t>≡</a:t>
            </a:r>
            <a:r>
              <a:rPr lang="pt-PT" sz="3200" dirty="0"/>
              <a:t>       </a:t>
            </a:r>
            <a:r>
              <a:rPr lang="el-GR" sz="3200" dirty="0"/>
              <a:t> </a:t>
            </a:r>
            <a:r>
              <a:rPr lang="pt-PT" sz="3200" dirty="0"/>
              <a:t>p</a:t>
            </a:r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∨ </a:t>
            </a:r>
            <a:r>
              <a:rPr lang="pt-PT" sz="3200" dirty="0"/>
              <a:t>r</a:t>
            </a:r>
            <a:r>
              <a:rPr lang="el-GR" sz="3200" dirty="0"/>
              <a:t> ≡ 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 ∧ (</a:t>
            </a:r>
            <a:r>
              <a:rPr lang="pt-PT" sz="3200" dirty="0"/>
              <a:t>q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r>
              <a:rPr lang="el-GR" sz="3200" dirty="0"/>
              <a:t>) ∧ </a:t>
            </a:r>
            <a:r>
              <a:rPr lang="pt-PT" sz="3200" dirty="0"/>
              <a:t>r</a:t>
            </a:r>
            <a:r>
              <a:rPr lang="el-GR" sz="3200" dirty="0"/>
              <a:t> ≡ 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 ∨ (</a:t>
            </a:r>
            <a:r>
              <a:rPr lang="pt-PT" sz="3200" dirty="0"/>
              <a:t>q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pt-PT" sz="3200" dirty="0"/>
              <a:t>~~p          </a:t>
            </a:r>
            <a:r>
              <a:rPr lang="el-GR" sz="3200" dirty="0"/>
              <a:t> ≡ </a:t>
            </a:r>
            <a:r>
              <a:rPr lang="pt-PT" sz="3200" dirty="0"/>
              <a:t>p</a:t>
            </a:r>
          </a:p>
          <a:p>
            <a:pPr algn="just"/>
            <a:r>
              <a:rPr lang="pt-PT" sz="3200" dirty="0"/>
              <a:t>p</a:t>
            </a:r>
            <a:r>
              <a:rPr lang="el-GR" sz="3200" dirty="0"/>
              <a:t> → </a:t>
            </a:r>
            <a:r>
              <a:rPr lang="pt-PT" sz="3200" dirty="0"/>
              <a:t>q       </a:t>
            </a:r>
            <a:r>
              <a:rPr lang="el-GR" sz="3200" dirty="0"/>
              <a:t> ≡ </a:t>
            </a:r>
            <a:r>
              <a:rPr lang="pt-PT" sz="3200" dirty="0"/>
              <a:t>~p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endParaRPr lang="el-GR" sz="32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F3CF256-A70D-4FE3-9400-F0BFBAE1CBC8}"/>
              </a:ext>
            </a:extLst>
          </p:cNvPr>
          <p:cNvSpPr/>
          <p:nvPr/>
        </p:nvSpPr>
        <p:spPr>
          <a:xfrm>
            <a:off x="254223" y="1366897"/>
            <a:ext cx="8496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Um algoritmo nada mais é do que uma receita que mostra passo a passo os procedimentos necessários para a resolução de uma tarefa.</a:t>
            </a:r>
          </a:p>
        </p:txBody>
      </p:sp>
      <p:pic>
        <p:nvPicPr>
          <p:cNvPr id="1026" name="Picture 2" descr="Resultado de imagem para o que é algoritmo">
            <a:extLst>
              <a:ext uri="{FF2B5EF4-FFF2-40B4-BE49-F238E27FC236}">
                <a16:creationId xmlns:a16="http://schemas.microsoft.com/office/drawing/2014/main" id="{CBA9AAC9-069E-4384-A80F-78149B01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61" y="3987262"/>
            <a:ext cx="3989062" cy="27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1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7689" y="72497"/>
            <a:ext cx="8908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Algoritmo: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F9FAFF-ECB8-4371-ACDF-2E0B1E373BFE}"/>
              </a:ext>
            </a:extLst>
          </p:cNvPr>
          <p:cNvSpPr/>
          <p:nvPr/>
        </p:nvSpPr>
        <p:spPr>
          <a:xfrm>
            <a:off x="3343971" y="7449218"/>
            <a:ext cx="548039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p</a:t>
            </a:r>
            <a:r>
              <a:rPr lang="el-GR" sz="3200" dirty="0"/>
              <a:t> ∧ </a:t>
            </a:r>
            <a:r>
              <a:rPr lang="pt-BR" sz="3200" dirty="0"/>
              <a:t>q       </a:t>
            </a:r>
            <a:r>
              <a:rPr lang="el-GR" sz="3200" dirty="0"/>
              <a:t> </a:t>
            </a:r>
            <a:r>
              <a:rPr lang="pt-PT" sz="3200" dirty="0"/>
              <a:t> </a:t>
            </a:r>
            <a:r>
              <a:rPr lang="el-GR" sz="3200" dirty="0"/>
              <a:t>≡ </a:t>
            </a:r>
            <a:r>
              <a:rPr lang="pt-PT" sz="3200" dirty="0"/>
              <a:t>   </a:t>
            </a:r>
            <a:r>
              <a:rPr lang="pt-BR" sz="3200" dirty="0"/>
              <a:t>q</a:t>
            </a:r>
            <a:r>
              <a:rPr lang="el-GR" sz="3200" dirty="0"/>
              <a:t> ∧ </a:t>
            </a:r>
            <a:r>
              <a:rPr lang="pt-BR" sz="3200" dirty="0"/>
              <a:t>p</a:t>
            </a:r>
          </a:p>
          <a:p>
            <a:pPr algn="just"/>
            <a:r>
              <a:rPr lang="pt-BR" sz="3200" dirty="0"/>
              <a:t>p</a:t>
            </a:r>
            <a:r>
              <a:rPr lang="el-GR" sz="3200" dirty="0"/>
              <a:t> ∨ </a:t>
            </a:r>
            <a:r>
              <a:rPr lang="pt-BR" sz="3200" dirty="0"/>
              <a:t>q</a:t>
            </a:r>
            <a:r>
              <a:rPr lang="el-GR" sz="3200" dirty="0"/>
              <a:t> </a:t>
            </a:r>
            <a:r>
              <a:rPr lang="pt-PT" sz="3200" dirty="0"/>
              <a:t>        </a:t>
            </a:r>
            <a:r>
              <a:rPr lang="el-GR" sz="3200" dirty="0"/>
              <a:t>≡ </a:t>
            </a:r>
            <a:r>
              <a:rPr lang="pt-PT" sz="3200" dirty="0"/>
              <a:t>   </a:t>
            </a:r>
            <a:r>
              <a:rPr lang="pt-BR" sz="3200" dirty="0"/>
              <a:t>q</a:t>
            </a:r>
            <a:r>
              <a:rPr lang="el-GR" sz="3200" dirty="0"/>
              <a:t> ∨ </a:t>
            </a:r>
            <a:r>
              <a:rPr lang="pt-BR" sz="3200" dirty="0"/>
              <a:t>p</a:t>
            </a:r>
            <a:r>
              <a:rPr lang="el-GR" sz="3200" dirty="0"/>
              <a:t> </a:t>
            </a:r>
            <a:endParaRPr lang="pt-BR" sz="3200" dirty="0"/>
          </a:p>
          <a:p>
            <a:pPr algn="just"/>
            <a:r>
              <a:rPr lang="pt-PT" sz="3200" dirty="0"/>
              <a:t>~</a:t>
            </a:r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</a:t>
            </a:r>
            <a:r>
              <a:rPr lang="pt-PT" sz="3200" dirty="0"/>
              <a:t>    </a:t>
            </a:r>
            <a:r>
              <a:rPr lang="el-GR" sz="3200" dirty="0"/>
              <a:t>≡ (</a:t>
            </a:r>
            <a:r>
              <a:rPr lang="pt-PT" sz="3200" dirty="0"/>
              <a:t>~p</a:t>
            </a:r>
            <a:r>
              <a:rPr lang="el-GR" sz="3200" dirty="0"/>
              <a:t> ∨ </a:t>
            </a:r>
            <a:r>
              <a:rPr lang="pt-PT" sz="3200" dirty="0"/>
              <a:t>~q</a:t>
            </a:r>
            <a:r>
              <a:rPr lang="el-GR" sz="3200" dirty="0"/>
              <a:t>)</a:t>
            </a:r>
            <a:endParaRPr lang="pt-BR" sz="3200" dirty="0"/>
          </a:p>
          <a:p>
            <a:pPr algn="just"/>
            <a:r>
              <a:rPr lang="pt-PT" sz="3200" dirty="0"/>
              <a:t>~</a:t>
            </a:r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r>
              <a:rPr lang="el-GR" sz="3200" dirty="0"/>
              <a:t>) </a:t>
            </a:r>
            <a:r>
              <a:rPr lang="pt-PT" sz="3200" dirty="0"/>
              <a:t>    </a:t>
            </a:r>
            <a:r>
              <a:rPr lang="el-GR" sz="3200" dirty="0"/>
              <a:t>≡ (</a:t>
            </a:r>
            <a:r>
              <a:rPr lang="pt-PT" sz="3200" dirty="0"/>
              <a:t>~p</a:t>
            </a:r>
            <a:r>
              <a:rPr lang="el-GR" sz="3200" dirty="0"/>
              <a:t> ∧ </a:t>
            </a:r>
            <a:r>
              <a:rPr lang="pt-PT" sz="3200" dirty="0"/>
              <a:t>~q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∧ </a:t>
            </a:r>
            <a:r>
              <a:rPr lang="pt-PT" sz="3200" dirty="0"/>
              <a:t>r </a:t>
            </a:r>
            <a:r>
              <a:rPr lang="el-GR" sz="3200" dirty="0"/>
              <a:t>≡ </a:t>
            </a:r>
            <a:r>
              <a:rPr lang="pt-PT" sz="3200" dirty="0"/>
              <a:t>p</a:t>
            </a:r>
            <a:r>
              <a:rPr lang="el-GR" sz="3200" dirty="0"/>
              <a:t> ∧ (</a:t>
            </a:r>
            <a:r>
              <a:rPr lang="pt-PT" sz="3200" dirty="0"/>
              <a:t>q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</a:t>
            </a:r>
            <a:r>
              <a:rPr lang="pt-PT" sz="3200" dirty="0"/>
              <a:t> q</a:t>
            </a:r>
            <a:r>
              <a:rPr lang="el-GR" sz="3200" dirty="0"/>
              <a:t>) ∨ </a:t>
            </a:r>
            <a:r>
              <a:rPr lang="pt-PT" sz="3200" dirty="0"/>
              <a:t>r </a:t>
            </a:r>
            <a:r>
              <a:rPr lang="el-GR" sz="3200" dirty="0"/>
              <a:t>≡ </a:t>
            </a:r>
            <a:r>
              <a:rPr lang="pt-PT" sz="3200" dirty="0"/>
              <a:t>p</a:t>
            </a:r>
            <a:r>
              <a:rPr lang="el-GR" sz="3200" dirty="0"/>
              <a:t> ∨ (</a:t>
            </a:r>
            <a:r>
              <a:rPr lang="pt-PT" sz="3200" dirty="0"/>
              <a:t>q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p</a:t>
            </a:r>
            <a:r>
              <a:rPr lang="el-GR" sz="3200" dirty="0"/>
              <a:t>) </a:t>
            </a:r>
            <a:r>
              <a:rPr lang="pt-PT" sz="3200" dirty="0"/>
              <a:t>      </a:t>
            </a:r>
            <a:r>
              <a:rPr lang="el-GR" sz="3200" dirty="0"/>
              <a:t>≡ </a:t>
            </a:r>
            <a:r>
              <a:rPr lang="pt-PT" sz="3200" dirty="0"/>
              <a:t>       p</a:t>
            </a:r>
            <a:r>
              <a:rPr lang="el-GR" sz="3200" dirty="0"/>
              <a:t>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p</a:t>
            </a:r>
            <a:r>
              <a:rPr lang="el-GR" sz="3200" dirty="0"/>
              <a:t>) </a:t>
            </a:r>
            <a:r>
              <a:rPr lang="pt-PT" sz="3200" dirty="0"/>
              <a:t>      </a:t>
            </a:r>
            <a:r>
              <a:rPr lang="el-GR" sz="3200" dirty="0"/>
              <a:t>≡</a:t>
            </a:r>
            <a:r>
              <a:rPr lang="pt-PT" sz="3200" dirty="0"/>
              <a:t>       </a:t>
            </a:r>
            <a:r>
              <a:rPr lang="el-GR" sz="3200" dirty="0"/>
              <a:t> </a:t>
            </a:r>
            <a:r>
              <a:rPr lang="pt-PT" sz="3200" dirty="0"/>
              <a:t>p</a:t>
            </a:r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∨ </a:t>
            </a:r>
            <a:r>
              <a:rPr lang="pt-PT" sz="3200" dirty="0"/>
              <a:t>r</a:t>
            </a:r>
            <a:r>
              <a:rPr lang="el-GR" sz="3200" dirty="0"/>
              <a:t> ≡ 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 ∧ (</a:t>
            </a:r>
            <a:r>
              <a:rPr lang="pt-PT" sz="3200" dirty="0"/>
              <a:t>q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r>
              <a:rPr lang="el-GR" sz="3200" dirty="0"/>
              <a:t>) ∧ </a:t>
            </a:r>
            <a:r>
              <a:rPr lang="pt-PT" sz="3200" dirty="0"/>
              <a:t>r</a:t>
            </a:r>
            <a:r>
              <a:rPr lang="el-GR" sz="3200" dirty="0"/>
              <a:t> ≡ 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 ∨ (</a:t>
            </a:r>
            <a:r>
              <a:rPr lang="pt-PT" sz="3200" dirty="0"/>
              <a:t>q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pt-PT" sz="3200" dirty="0"/>
              <a:t>~~p          </a:t>
            </a:r>
            <a:r>
              <a:rPr lang="el-GR" sz="3200" dirty="0"/>
              <a:t> ≡ </a:t>
            </a:r>
            <a:r>
              <a:rPr lang="pt-PT" sz="3200" dirty="0"/>
              <a:t>p</a:t>
            </a:r>
          </a:p>
          <a:p>
            <a:pPr algn="just"/>
            <a:r>
              <a:rPr lang="pt-PT" sz="3200" dirty="0"/>
              <a:t>p</a:t>
            </a:r>
            <a:r>
              <a:rPr lang="el-GR" sz="3200" dirty="0"/>
              <a:t> → </a:t>
            </a:r>
            <a:r>
              <a:rPr lang="pt-PT" sz="3200" dirty="0"/>
              <a:t>q       </a:t>
            </a:r>
            <a:r>
              <a:rPr lang="el-GR" sz="3200" dirty="0"/>
              <a:t> ≡ </a:t>
            </a:r>
            <a:r>
              <a:rPr lang="pt-PT" sz="3200" dirty="0"/>
              <a:t>~p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endParaRPr lang="el-GR" sz="3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ECBA66D-A3A6-4C2E-BDCD-FF0EF6AA26F3}"/>
              </a:ext>
            </a:extLst>
          </p:cNvPr>
          <p:cNvSpPr/>
          <p:nvPr/>
        </p:nvSpPr>
        <p:spPr>
          <a:xfrm>
            <a:off x="131441" y="2005844"/>
            <a:ext cx="37630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Algoritmo 1: </a:t>
            </a:r>
            <a:r>
              <a:rPr lang="pt-PT" sz="3000" dirty="0"/>
              <a:t>FNC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8831ECD-CD0D-472B-A78B-5073D94377B6}"/>
              </a:ext>
            </a:extLst>
          </p:cNvPr>
          <p:cNvSpPr/>
          <p:nvPr/>
        </p:nvSpPr>
        <p:spPr>
          <a:xfrm>
            <a:off x="171726" y="3307620"/>
            <a:ext cx="21602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Repita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57CDC58-BEFE-4B70-8CFE-0003A32BC734}"/>
              </a:ext>
            </a:extLst>
          </p:cNvPr>
          <p:cNvSpPr/>
          <p:nvPr/>
        </p:nvSpPr>
        <p:spPr>
          <a:xfrm>
            <a:off x="467544" y="3690592"/>
            <a:ext cx="79208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para</a:t>
            </a:r>
            <a:r>
              <a:rPr lang="pt-PT" sz="3000" dirty="0"/>
              <a:t> todas as </a:t>
            </a:r>
            <a:r>
              <a:rPr lang="pt-PT" sz="3000" dirty="0" err="1"/>
              <a:t>subfórmulas</a:t>
            </a:r>
            <a:r>
              <a:rPr lang="pt-PT" sz="3000" dirty="0"/>
              <a:t> X, Y, Z ∈ A </a:t>
            </a:r>
            <a:r>
              <a:rPr lang="pt-PT" sz="3000" b="1" dirty="0"/>
              <a:t>faça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F3CF256-A70D-4FE3-9400-F0BFBAE1CBC8}"/>
              </a:ext>
            </a:extLst>
          </p:cNvPr>
          <p:cNvSpPr/>
          <p:nvPr/>
        </p:nvSpPr>
        <p:spPr>
          <a:xfrm>
            <a:off x="330384" y="551838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Teorema: </a:t>
            </a:r>
            <a:r>
              <a:rPr lang="pt-PT" sz="3200" dirty="0"/>
              <a:t>Para toda fórmula B da Lógica Proposicional Clássica, existe uma fórmula A na FNC que é equivalente a B, A ≡ B.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E23FE2A-C832-4645-987A-9E9DF228A2FA}"/>
              </a:ext>
            </a:extLst>
          </p:cNvPr>
          <p:cNvSpPr/>
          <p:nvPr/>
        </p:nvSpPr>
        <p:spPr>
          <a:xfrm>
            <a:off x="171726" y="2431410"/>
            <a:ext cx="5480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Entrada      : </a:t>
            </a:r>
            <a:r>
              <a:rPr lang="pt-PT" sz="3000" dirty="0"/>
              <a:t>Algoritmo 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F3D86EF-0335-4248-B8DC-BF4BBC579EA7}"/>
              </a:ext>
            </a:extLst>
          </p:cNvPr>
          <p:cNvSpPr/>
          <p:nvPr/>
        </p:nvSpPr>
        <p:spPr>
          <a:xfrm>
            <a:off x="171726" y="2840911"/>
            <a:ext cx="93575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Saída           : </a:t>
            </a:r>
            <a:r>
              <a:rPr lang="pt-PT" sz="3000" dirty="0"/>
              <a:t>Fórmula B em FNC tal que A ≡ B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49520DE-67C6-422A-A3AD-8695AD79730A}"/>
              </a:ext>
            </a:extLst>
          </p:cNvPr>
          <p:cNvSpPr/>
          <p:nvPr/>
        </p:nvSpPr>
        <p:spPr>
          <a:xfrm>
            <a:off x="179768" y="6322538"/>
            <a:ext cx="69127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Até que: </a:t>
            </a:r>
            <a:r>
              <a:rPr lang="pt-PT" sz="3000" dirty="0"/>
              <a:t>não ocorrerem substituições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DC2DBD-CEC9-4944-AAB1-B960D3917ABA}"/>
              </a:ext>
            </a:extLst>
          </p:cNvPr>
          <p:cNvSpPr/>
          <p:nvPr/>
        </p:nvSpPr>
        <p:spPr>
          <a:xfrm>
            <a:off x="793334" y="4205481"/>
            <a:ext cx="7646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se </a:t>
            </a:r>
            <a:r>
              <a:rPr lang="es-ES" sz="2800" b="1" dirty="0"/>
              <a:t>(X → Y )    </a:t>
            </a:r>
            <a:r>
              <a:rPr lang="es-ES" sz="2800" dirty="0"/>
              <a:t>redefina como      </a:t>
            </a:r>
            <a:r>
              <a:rPr lang="es-ES" sz="2800" b="1" dirty="0"/>
              <a:t>(~X ∨ Y ) </a:t>
            </a:r>
            <a:endParaRPr lang="pt-PT" sz="2800" b="1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1EFA8F8-42C6-45AE-A0B7-BA2CFA72EE7E}"/>
              </a:ext>
            </a:extLst>
          </p:cNvPr>
          <p:cNvSpPr/>
          <p:nvPr/>
        </p:nvSpPr>
        <p:spPr>
          <a:xfrm>
            <a:off x="793334" y="4630265"/>
            <a:ext cx="7646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se </a:t>
            </a:r>
            <a:r>
              <a:rPr lang="es-ES" sz="2800" b="1" dirty="0"/>
              <a:t>~(X ∨ Y )   </a:t>
            </a:r>
            <a:r>
              <a:rPr lang="es-ES" sz="2800" dirty="0"/>
              <a:t>redefina como      </a:t>
            </a:r>
            <a:r>
              <a:rPr lang="es-ES" sz="2800" b="1" dirty="0"/>
              <a:t>(~X ∧ ~Y )</a:t>
            </a:r>
            <a:endParaRPr lang="pt-PT" sz="2800" b="1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62B6493-A4C0-46CD-9790-802C765F8CF5}"/>
              </a:ext>
            </a:extLst>
          </p:cNvPr>
          <p:cNvSpPr/>
          <p:nvPr/>
        </p:nvSpPr>
        <p:spPr>
          <a:xfrm>
            <a:off x="793334" y="5012977"/>
            <a:ext cx="7793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se </a:t>
            </a:r>
            <a:r>
              <a:rPr lang="es-ES" sz="2800" b="1" dirty="0"/>
              <a:t>~(X ∧ Y )   </a:t>
            </a:r>
            <a:r>
              <a:rPr lang="es-ES" sz="2800" dirty="0"/>
              <a:t>redefina como     </a:t>
            </a:r>
            <a:r>
              <a:rPr lang="es-ES" sz="2800" b="1" dirty="0"/>
              <a:t> (~X ∨ ~Y )</a:t>
            </a:r>
            <a:endParaRPr lang="pt-PT" sz="2800" b="1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634BE2A-682E-4F70-9FBC-86C30961119A}"/>
              </a:ext>
            </a:extLst>
          </p:cNvPr>
          <p:cNvSpPr/>
          <p:nvPr/>
        </p:nvSpPr>
        <p:spPr>
          <a:xfrm>
            <a:off x="780748" y="5391209"/>
            <a:ext cx="7095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Se    </a:t>
            </a:r>
            <a:r>
              <a:rPr lang="es-ES" sz="2800" b="1" dirty="0"/>
              <a:t>~~X</a:t>
            </a:r>
            <a:r>
              <a:rPr lang="es-ES" sz="2800" dirty="0"/>
              <a:t>        redefina como             </a:t>
            </a:r>
            <a:r>
              <a:rPr lang="es-ES" sz="2800" b="1" dirty="0"/>
              <a:t>X</a:t>
            </a:r>
            <a:endParaRPr lang="pt-PT" sz="2800" b="1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F9402F5-6F03-4737-BEAA-01BFE64CDA98}"/>
              </a:ext>
            </a:extLst>
          </p:cNvPr>
          <p:cNvSpPr/>
          <p:nvPr/>
        </p:nvSpPr>
        <p:spPr>
          <a:xfrm>
            <a:off x="793334" y="5815993"/>
            <a:ext cx="7933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se </a:t>
            </a:r>
            <a:r>
              <a:rPr lang="es-ES" sz="2800" b="1" dirty="0"/>
              <a:t>X ∨ (Y ∧ Z)</a:t>
            </a:r>
            <a:r>
              <a:rPr lang="es-ES" sz="2800" dirty="0"/>
              <a:t>redefina como </a:t>
            </a:r>
            <a:r>
              <a:rPr lang="es-ES" sz="2800" b="1" dirty="0"/>
              <a:t>(X ∨ Y ) ∧ (X ∨ Z)</a:t>
            </a:r>
            <a:endParaRPr lang="pt-PT" sz="2800" b="1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A592F08-787A-4647-97B3-6F3C8918E937}"/>
              </a:ext>
            </a:extLst>
          </p:cNvPr>
          <p:cNvCxnSpPr/>
          <p:nvPr/>
        </p:nvCxnSpPr>
        <p:spPr>
          <a:xfrm>
            <a:off x="330384" y="3933056"/>
            <a:ext cx="0" cy="2386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81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7689" y="-36095"/>
            <a:ext cx="89086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Algoritmo: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F9FAFF-ECB8-4371-ACDF-2E0B1E373BFE}"/>
              </a:ext>
            </a:extLst>
          </p:cNvPr>
          <p:cNvSpPr/>
          <p:nvPr/>
        </p:nvSpPr>
        <p:spPr>
          <a:xfrm>
            <a:off x="3343971" y="7449218"/>
            <a:ext cx="548039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p</a:t>
            </a:r>
            <a:r>
              <a:rPr lang="el-GR" sz="3200" dirty="0"/>
              <a:t> ∧ </a:t>
            </a:r>
            <a:r>
              <a:rPr lang="pt-BR" sz="3200" dirty="0"/>
              <a:t>q       </a:t>
            </a:r>
            <a:r>
              <a:rPr lang="el-GR" sz="3200" dirty="0"/>
              <a:t> </a:t>
            </a:r>
            <a:r>
              <a:rPr lang="pt-PT" sz="3200" dirty="0"/>
              <a:t> </a:t>
            </a:r>
            <a:r>
              <a:rPr lang="el-GR" sz="3200" dirty="0"/>
              <a:t>≡ </a:t>
            </a:r>
            <a:r>
              <a:rPr lang="pt-PT" sz="3200" dirty="0"/>
              <a:t>   </a:t>
            </a:r>
            <a:r>
              <a:rPr lang="pt-BR" sz="3200" dirty="0"/>
              <a:t>q</a:t>
            </a:r>
            <a:r>
              <a:rPr lang="el-GR" sz="3200" dirty="0"/>
              <a:t> ∧ </a:t>
            </a:r>
            <a:r>
              <a:rPr lang="pt-BR" sz="3200" dirty="0"/>
              <a:t>p</a:t>
            </a:r>
          </a:p>
          <a:p>
            <a:pPr algn="just"/>
            <a:r>
              <a:rPr lang="pt-BR" sz="3200" dirty="0"/>
              <a:t>p</a:t>
            </a:r>
            <a:r>
              <a:rPr lang="el-GR" sz="3200" dirty="0"/>
              <a:t> ∨ </a:t>
            </a:r>
            <a:r>
              <a:rPr lang="pt-BR" sz="3200" dirty="0"/>
              <a:t>q</a:t>
            </a:r>
            <a:r>
              <a:rPr lang="el-GR" sz="3200" dirty="0"/>
              <a:t> </a:t>
            </a:r>
            <a:r>
              <a:rPr lang="pt-PT" sz="3200" dirty="0"/>
              <a:t>        </a:t>
            </a:r>
            <a:r>
              <a:rPr lang="el-GR" sz="3200" dirty="0"/>
              <a:t>≡ </a:t>
            </a:r>
            <a:r>
              <a:rPr lang="pt-PT" sz="3200" dirty="0"/>
              <a:t>   </a:t>
            </a:r>
            <a:r>
              <a:rPr lang="pt-BR" sz="3200" dirty="0"/>
              <a:t>q</a:t>
            </a:r>
            <a:r>
              <a:rPr lang="el-GR" sz="3200" dirty="0"/>
              <a:t> ∨ </a:t>
            </a:r>
            <a:r>
              <a:rPr lang="pt-BR" sz="3200" dirty="0"/>
              <a:t>p</a:t>
            </a:r>
            <a:r>
              <a:rPr lang="el-GR" sz="3200" dirty="0"/>
              <a:t> </a:t>
            </a:r>
            <a:endParaRPr lang="pt-BR" sz="3200" dirty="0"/>
          </a:p>
          <a:p>
            <a:pPr algn="just"/>
            <a:r>
              <a:rPr lang="pt-PT" sz="3200" dirty="0"/>
              <a:t>~</a:t>
            </a:r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</a:t>
            </a:r>
            <a:r>
              <a:rPr lang="pt-PT" sz="3200" dirty="0"/>
              <a:t>    </a:t>
            </a:r>
            <a:r>
              <a:rPr lang="el-GR" sz="3200" dirty="0"/>
              <a:t>≡ (</a:t>
            </a:r>
            <a:r>
              <a:rPr lang="pt-PT" sz="3200" dirty="0"/>
              <a:t>~p</a:t>
            </a:r>
            <a:r>
              <a:rPr lang="el-GR" sz="3200" dirty="0"/>
              <a:t> ∨ </a:t>
            </a:r>
            <a:r>
              <a:rPr lang="pt-PT" sz="3200" dirty="0"/>
              <a:t>~q</a:t>
            </a:r>
            <a:r>
              <a:rPr lang="el-GR" sz="3200" dirty="0"/>
              <a:t>)</a:t>
            </a:r>
            <a:endParaRPr lang="pt-BR" sz="3200" dirty="0"/>
          </a:p>
          <a:p>
            <a:pPr algn="just"/>
            <a:r>
              <a:rPr lang="pt-PT" sz="3200" dirty="0"/>
              <a:t>~</a:t>
            </a:r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r>
              <a:rPr lang="el-GR" sz="3200" dirty="0"/>
              <a:t>) </a:t>
            </a:r>
            <a:r>
              <a:rPr lang="pt-PT" sz="3200" dirty="0"/>
              <a:t>    </a:t>
            </a:r>
            <a:r>
              <a:rPr lang="el-GR" sz="3200" dirty="0"/>
              <a:t>≡ (</a:t>
            </a:r>
            <a:r>
              <a:rPr lang="pt-PT" sz="3200" dirty="0"/>
              <a:t>~p</a:t>
            </a:r>
            <a:r>
              <a:rPr lang="el-GR" sz="3200" dirty="0"/>
              <a:t> ∧ </a:t>
            </a:r>
            <a:r>
              <a:rPr lang="pt-PT" sz="3200" dirty="0"/>
              <a:t>~q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∧ </a:t>
            </a:r>
            <a:r>
              <a:rPr lang="pt-PT" sz="3200" dirty="0"/>
              <a:t>r </a:t>
            </a:r>
            <a:r>
              <a:rPr lang="el-GR" sz="3200" dirty="0"/>
              <a:t>≡ </a:t>
            </a:r>
            <a:r>
              <a:rPr lang="pt-PT" sz="3200" dirty="0"/>
              <a:t>p</a:t>
            </a:r>
            <a:r>
              <a:rPr lang="el-GR" sz="3200" dirty="0"/>
              <a:t> ∧ (</a:t>
            </a:r>
            <a:r>
              <a:rPr lang="pt-PT" sz="3200" dirty="0"/>
              <a:t>q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</a:t>
            </a:r>
            <a:r>
              <a:rPr lang="pt-PT" sz="3200" dirty="0"/>
              <a:t> q</a:t>
            </a:r>
            <a:r>
              <a:rPr lang="el-GR" sz="3200" dirty="0"/>
              <a:t>) ∨ </a:t>
            </a:r>
            <a:r>
              <a:rPr lang="pt-PT" sz="3200" dirty="0"/>
              <a:t>r </a:t>
            </a:r>
            <a:r>
              <a:rPr lang="el-GR" sz="3200" dirty="0"/>
              <a:t>≡ </a:t>
            </a:r>
            <a:r>
              <a:rPr lang="pt-PT" sz="3200" dirty="0"/>
              <a:t>p</a:t>
            </a:r>
            <a:r>
              <a:rPr lang="el-GR" sz="3200" dirty="0"/>
              <a:t> ∨ (</a:t>
            </a:r>
            <a:r>
              <a:rPr lang="pt-PT" sz="3200" dirty="0"/>
              <a:t>q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p</a:t>
            </a:r>
            <a:r>
              <a:rPr lang="el-GR" sz="3200" dirty="0"/>
              <a:t>) </a:t>
            </a:r>
            <a:r>
              <a:rPr lang="pt-PT" sz="3200" dirty="0"/>
              <a:t>      </a:t>
            </a:r>
            <a:r>
              <a:rPr lang="el-GR" sz="3200" dirty="0"/>
              <a:t>≡ </a:t>
            </a:r>
            <a:r>
              <a:rPr lang="pt-PT" sz="3200" dirty="0"/>
              <a:t>       p</a:t>
            </a:r>
            <a:r>
              <a:rPr lang="el-GR" sz="3200" dirty="0"/>
              <a:t>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p</a:t>
            </a:r>
            <a:r>
              <a:rPr lang="el-GR" sz="3200" dirty="0"/>
              <a:t>) </a:t>
            </a:r>
            <a:r>
              <a:rPr lang="pt-PT" sz="3200" dirty="0"/>
              <a:t>      </a:t>
            </a:r>
            <a:r>
              <a:rPr lang="el-GR" sz="3200" dirty="0"/>
              <a:t>≡</a:t>
            </a:r>
            <a:r>
              <a:rPr lang="pt-PT" sz="3200" dirty="0"/>
              <a:t>       </a:t>
            </a:r>
            <a:r>
              <a:rPr lang="el-GR" sz="3200" dirty="0"/>
              <a:t> </a:t>
            </a:r>
            <a:r>
              <a:rPr lang="pt-PT" sz="3200" dirty="0"/>
              <a:t>p</a:t>
            </a:r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∨ </a:t>
            </a:r>
            <a:r>
              <a:rPr lang="pt-PT" sz="3200" dirty="0"/>
              <a:t>r</a:t>
            </a:r>
            <a:r>
              <a:rPr lang="el-GR" sz="3200" dirty="0"/>
              <a:t> ≡ 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 ∧ (</a:t>
            </a:r>
            <a:r>
              <a:rPr lang="pt-PT" sz="3200" dirty="0"/>
              <a:t>q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r>
              <a:rPr lang="el-GR" sz="3200" dirty="0"/>
              <a:t>) ∧ </a:t>
            </a:r>
            <a:r>
              <a:rPr lang="pt-PT" sz="3200" dirty="0"/>
              <a:t>r</a:t>
            </a:r>
            <a:r>
              <a:rPr lang="el-GR" sz="3200" dirty="0"/>
              <a:t> ≡ 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 ∨ (</a:t>
            </a:r>
            <a:r>
              <a:rPr lang="pt-PT" sz="3200" dirty="0"/>
              <a:t>q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pt-PT" sz="3200" dirty="0"/>
              <a:t>~~p          </a:t>
            </a:r>
            <a:r>
              <a:rPr lang="el-GR" sz="3200" dirty="0"/>
              <a:t> ≡ </a:t>
            </a:r>
            <a:r>
              <a:rPr lang="pt-PT" sz="3200" dirty="0"/>
              <a:t>p</a:t>
            </a:r>
          </a:p>
          <a:p>
            <a:pPr algn="just"/>
            <a:r>
              <a:rPr lang="pt-PT" sz="3200" dirty="0"/>
              <a:t>p</a:t>
            </a:r>
            <a:r>
              <a:rPr lang="el-GR" sz="3200" dirty="0"/>
              <a:t> → </a:t>
            </a:r>
            <a:r>
              <a:rPr lang="pt-PT" sz="3200" dirty="0"/>
              <a:t>q       </a:t>
            </a:r>
            <a:r>
              <a:rPr lang="el-GR" sz="3200" dirty="0"/>
              <a:t> ≡ </a:t>
            </a:r>
            <a:r>
              <a:rPr lang="pt-PT" sz="3200" dirty="0"/>
              <a:t>~p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endParaRPr lang="el-GR" sz="3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ECBA66D-A3A6-4C2E-BDCD-FF0EF6AA26F3}"/>
              </a:ext>
            </a:extLst>
          </p:cNvPr>
          <p:cNvSpPr/>
          <p:nvPr/>
        </p:nvSpPr>
        <p:spPr>
          <a:xfrm>
            <a:off x="77404" y="2373493"/>
            <a:ext cx="37630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Algoritmo 1: </a:t>
            </a:r>
            <a:r>
              <a:rPr lang="pt-PT" sz="3000" dirty="0"/>
              <a:t>FNC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57CDC58-BEFE-4B70-8CFE-0003A32BC734}"/>
              </a:ext>
            </a:extLst>
          </p:cNvPr>
          <p:cNvSpPr/>
          <p:nvPr/>
        </p:nvSpPr>
        <p:spPr>
          <a:xfrm>
            <a:off x="539552" y="3944669"/>
            <a:ext cx="792088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600" b="1" dirty="0"/>
              <a:t>para</a:t>
            </a:r>
            <a:r>
              <a:rPr lang="pt-PT" sz="2600" dirty="0"/>
              <a:t> todas as </a:t>
            </a:r>
            <a:r>
              <a:rPr lang="pt-PT" sz="2600" dirty="0" err="1"/>
              <a:t>subfórmulas</a:t>
            </a:r>
            <a:r>
              <a:rPr lang="pt-PT" sz="2600" dirty="0"/>
              <a:t> p, q, r ∈ A </a:t>
            </a:r>
            <a:r>
              <a:rPr lang="pt-PT" sz="2600" b="1" dirty="0"/>
              <a:t>faça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B2D8755-46F8-43CA-ABCE-659EB27D1F3B}"/>
              </a:ext>
            </a:extLst>
          </p:cNvPr>
          <p:cNvSpPr/>
          <p:nvPr/>
        </p:nvSpPr>
        <p:spPr>
          <a:xfrm>
            <a:off x="495018" y="6115362"/>
            <a:ext cx="22694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fim para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F3CF256-A70D-4FE3-9400-F0BFBAE1CBC8}"/>
              </a:ext>
            </a:extLst>
          </p:cNvPr>
          <p:cNvSpPr/>
          <p:nvPr/>
        </p:nvSpPr>
        <p:spPr>
          <a:xfrm>
            <a:off x="317235" y="418740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Exercícios: </a:t>
            </a:r>
          </a:p>
          <a:p>
            <a:pPr algn="just"/>
            <a:r>
              <a:rPr lang="pt-PT" sz="3000" dirty="0"/>
              <a:t>Seja a fórmula p → ( q ∧ ~( r ∨ p ) ), podemos transformá-la em um fórmula em FNC usando as equivalências descritas anteriormente.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E23FE2A-C832-4645-987A-9E9DF228A2FA}"/>
              </a:ext>
            </a:extLst>
          </p:cNvPr>
          <p:cNvSpPr/>
          <p:nvPr/>
        </p:nvSpPr>
        <p:spPr>
          <a:xfrm>
            <a:off x="117688" y="2799059"/>
            <a:ext cx="86964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Entrada      : </a:t>
            </a:r>
            <a:r>
              <a:rPr lang="pt-PT" sz="3000" dirty="0"/>
              <a:t>Fórmula A </a:t>
            </a:r>
            <a:r>
              <a:rPr lang="pt-BR" sz="3000" dirty="0"/>
              <a:t>= </a:t>
            </a:r>
            <a:r>
              <a:rPr lang="pt-PT" sz="3000" dirty="0"/>
              <a:t>p → ( q ∧ ~( r ∨ p ) ).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F3D86EF-0335-4248-B8DC-BF4BBC579EA7}"/>
              </a:ext>
            </a:extLst>
          </p:cNvPr>
          <p:cNvSpPr/>
          <p:nvPr/>
        </p:nvSpPr>
        <p:spPr>
          <a:xfrm>
            <a:off x="117689" y="3208560"/>
            <a:ext cx="93575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Saída           : </a:t>
            </a:r>
            <a:r>
              <a:rPr lang="pt-PT" sz="3000" dirty="0"/>
              <a:t>Fórmula B em FNC; tal que A ≡ B.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49520DE-67C6-422A-A3AD-8695AD79730A}"/>
              </a:ext>
            </a:extLst>
          </p:cNvPr>
          <p:cNvSpPr/>
          <p:nvPr/>
        </p:nvSpPr>
        <p:spPr>
          <a:xfrm>
            <a:off x="107504" y="6403394"/>
            <a:ext cx="69127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Até que: </a:t>
            </a:r>
            <a:r>
              <a:rPr lang="pt-PT" sz="3000" dirty="0"/>
              <a:t>não ocorrerem substituições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FDC2DBD-CEC9-4944-AAB1-B960D3917ABA}"/>
              </a:ext>
            </a:extLst>
          </p:cNvPr>
          <p:cNvSpPr/>
          <p:nvPr/>
        </p:nvSpPr>
        <p:spPr>
          <a:xfrm>
            <a:off x="905885" y="4633972"/>
            <a:ext cx="359410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600" dirty="0"/>
              <a:t>~</a:t>
            </a:r>
            <a:r>
              <a:rPr lang="es-ES" sz="2600" dirty="0"/>
              <a:t>p ∨ (q ∧ ~( r ∨ p ) )</a:t>
            </a:r>
            <a:endParaRPr lang="pt-PT" sz="2600" b="1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1EFA8F8-42C6-45AE-A0B7-BA2CFA72EE7E}"/>
              </a:ext>
            </a:extLst>
          </p:cNvPr>
          <p:cNvSpPr/>
          <p:nvPr/>
        </p:nvSpPr>
        <p:spPr>
          <a:xfrm>
            <a:off x="905885" y="4952781"/>
            <a:ext cx="38821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00" dirty="0"/>
              <a:t>~p ∨ (q ∧ ( ~r ∧ ~p ) 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62B6493-A4C0-46CD-9790-802C765F8CF5}"/>
              </a:ext>
            </a:extLst>
          </p:cNvPr>
          <p:cNvSpPr/>
          <p:nvPr/>
        </p:nvSpPr>
        <p:spPr>
          <a:xfrm>
            <a:off x="755576" y="5301208"/>
            <a:ext cx="52502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600" dirty="0"/>
              <a:t> ( ~p ∨ q ) ∧ ( ~p ∨ ( ~r ∧ ~p ) 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634BE2A-682E-4F70-9FBC-86C30961119A}"/>
              </a:ext>
            </a:extLst>
          </p:cNvPr>
          <p:cNvSpPr/>
          <p:nvPr/>
        </p:nvSpPr>
        <p:spPr>
          <a:xfrm>
            <a:off x="899592" y="5661248"/>
            <a:ext cx="628418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00" dirty="0"/>
              <a:t>( ~p ∨ q ) ∧ ( ( ~p ∨ ~r ) ∧ ( ~p ∨ ~p ) 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294F102-34C8-4ED5-B617-307D0543F54C}"/>
              </a:ext>
            </a:extLst>
          </p:cNvPr>
          <p:cNvSpPr/>
          <p:nvPr/>
        </p:nvSpPr>
        <p:spPr>
          <a:xfrm>
            <a:off x="107504" y="3595082"/>
            <a:ext cx="79208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Repita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9E5462-6755-4186-B5F2-5ADAD8F2F8E8}"/>
              </a:ext>
            </a:extLst>
          </p:cNvPr>
          <p:cNvSpPr/>
          <p:nvPr/>
        </p:nvSpPr>
        <p:spPr>
          <a:xfrm>
            <a:off x="899593" y="4304709"/>
            <a:ext cx="36724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600" dirty="0"/>
              <a:t>p → ( q ∧ ~( r ∨ p ) )</a:t>
            </a:r>
            <a:endParaRPr lang="pt-PT" sz="2600" b="1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40BE62F-F5F2-4633-8B10-7C90CFFAB5D3}"/>
              </a:ext>
            </a:extLst>
          </p:cNvPr>
          <p:cNvSpPr/>
          <p:nvPr/>
        </p:nvSpPr>
        <p:spPr>
          <a:xfrm>
            <a:off x="5767868" y="4877494"/>
            <a:ext cx="30749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 </a:t>
            </a:r>
            <a:r>
              <a:rPr lang="pt-PT" sz="2400" dirty="0"/>
              <a:t>(Lei de </a:t>
            </a:r>
            <a:r>
              <a:rPr lang="pt-PT" sz="2400" dirty="0" err="1"/>
              <a:t>De</a:t>
            </a:r>
            <a:r>
              <a:rPr lang="pt-PT" sz="2400" dirty="0"/>
              <a:t> Morgan)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889E36B-3FBB-4B15-A13C-F5B1D7F9988D}"/>
              </a:ext>
            </a:extLst>
          </p:cNvPr>
          <p:cNvSpPr/>
          <p:nvPr/>
        </p:nvSpPr>
        <p:spPr>
          <a:xfrm>
            <a:off x="5879720" y="5270430"/>
            <a:ext cx="31006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 </a:t>
            </a:r>
            <a:r>
              <a:rPr lang="pt-PT" sz="2400" dirty="0"/>
              <a:t>(Distributividades)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60B9CF1-3D0B-4D5A-BA9D-6E0DBC9A366F}"/>
              </a:ext>
            </a:extLst>
          </p:cNvPr>
          <p:cNvSpPr/>
          <p:nvPr/>
        </p:nvSpPr>
        <p:spPr>
          <a:xfrm>
            <a:off x="6647037" y="5581083"/>
            <a:ext cx="2195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 </a:t>
            </a:r>
            <a:r>
              <a:rPr lang="pt-PT" sz="1600" dirty="0"/>
              <a:t>(Distributividades)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AE436F0-24DA-43B4-8A27-58474C326CCB}"/>
              </a:ext>
            </a:extLst>
          </p:cNvPr>
          <p:cNvSpPr/>
          <p:nvPr/>
        </p:nvSpPr>
        <p:spPr>
          <a:xfrm>
            <a:off x="899592" y="5963725"/>
            <a:ext cx="628418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00" dirty="0"/>
              <a:t>( ~p ∨ q ) ∧ ( ( ~p ∨ ~r ) ∧ (~p ) )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56CC537-CF02-4ACB-BBE3-0C4DE3A71D72}"/>
              </a:ext>
            </a:extLst>
          </p:cNvPr>
          <p:cNvSpPr/>
          <p:nvPr/>
        </p:nvSpPr>
        <p:spPr>
          <a:xfrm>
            <a:off x="4788024" y="4243154"/>
            <a:ext cx="41905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 </a:t>
            </a:r>
            <a:r>
              <a:rPr lang="pt-PT" sz="2400" dirty="0"/>
              <a:t>(Anulação de implicação)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9815893-73EF-4853-9C5A-978FC97139EA}"/>
              </a:ext>
            </a:extLst>
          </p:cNvPr>
          <p:cNvSpPr/>
          <p:nvPr/>
        </p:nvSpPr>
        <p:spPr>
          <a:xfrm>
            <a:off x="6693533" y="5877272"/>
            <a:ext cx="24149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 </a:t>
            </a:r>
            <a:r>
              <a:rPr lang="pt-PT" sz="1600" dirty="0"/>
              <a:t>(</a:t>
            </a:r>
            <a:r>
              <a:rPr lang="pt-PT" sz="1600" dirty="0" err="1"/>
              <a:t>idempotência</a:t>
            </a:r>
            <a:r>
              <a:rPr lang="pt-PT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270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25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568" y="11663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Forma </a:t>
            </a:r>
            <a:r>
              <a:rPr lang="pt-PT" sz="3600" b="1" dirty="0" err="1"/>
              <a:t>Clausal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116F4D-E31E-43AE-9DD2-61618FD0B733}"/>
              </a:ext>
            </a:extLst>
          </p:cNvPr>
          <p:cNvSpPr/>
          <p:nvPr/>
        </p:nvSpPr>
        <p:spPr>
          <a:xfrm>
            <a:off x="243568" y="836712"/>
            <a:ext cx="864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Uma fórmula A em FNC, pode ser escrita como um conjunto cujos elementos são as cláusulas de 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A65EED-A7BB-4E48-852A-A125E766AAEC}"/>
              </a:ext>
            </a:extLst>
          </p:cNvPr>
          <p:cNvSpPr/>
          <p:nvPr/>
        </p:nvSpPr>
        <p:spPr>
          <a:xfrm>
            <a:off x="251520" y="3140968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Exemplo:</a:t>
            </a:r>
            <a:endParaRPr lang="pt-P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E8CD87D-AA79-4B34-B464-57D735FA7ACE}"/>
                  </a:ext>
                </a:extLst>
              </p:cNvPr>
              <p:cNvSpPr txBox="1"/>
              <p:nvPr/>
            </p:nvSpPr>
            <p:spPr>
              <a:xfrm>
                <a:off x="243568" y="4365104"/>
                <a:ext cx="8352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3200" i="1"/>
                        <m:t>A</m:t>
                      </m:r>
                      <m:r>
                        <m:rPr>
                          <m:nor/>
                        </m:rPr>
                        <a:rPr lang="pt-PT" sz="3200" i="1"/>
                        <m:t> = (~</m:t>
                      </m:r>
                      <m:r>
                        <m:rPr>
                          <m:nor/>
                        </m:rPr>
                        <a:rPr lang="pt-PT" sz="3200" i="1"/>
                        <m:t>p</m:t>
                      </m:r>
                      <m:r>
                        <m:rPr>
                          <m:nor/>
                        </m:rPr>
                        <a:rPr lang="pt-PT" sz="3200" i="1"/>
                        <m:t> ∨ </m:t>
                      </m:r>
                      <m:r>
                        <m:rPr>
                          <m:nor/>
                        </m:rPr>
                        <a:rPr lang="pt-PT" sz="3200" i="1"/>
                        <m:t>q</m:t>
                      </m:r>
                      <m:r>
                        <m:rPr>
                          <m:nor/>
                        </m:rPr>
                        <a:rPr lang="pt-PT" sz="3200" i="1"/>
                        <m:t>) ∧ ( (~</m:t>
                      </m:r>
                      <m:r>
                        <m:rPr>
                          <m:nor/>
                        </m:rPr>
                        <a:rPr lang="pt-PT" sz="3200" i="1"/>
                        <m:t>p</m:t>
                      </m:r>
                      <m:r>
                        <m:rPr>
                          <m:nor/>
                        </m:rPr>
                        <a:rPr lang="pt-PT" sz="3200" i="1"/>
                        <m:t> ∨ ~</m:t>
                      </m:r>
                      <m:r>
                        <m:rPr>
                          <m:nor/>
                        </m:rPr>
                        <a:rPr lang="pt-PT" sz="3200" i="1"/>
                        <m:t>r</m:t>
                      </m:r>
                      <m:r>
                        <m:rPr>
                          <m:nor/>
                        </m:rPr>
                        <a:rPr lang="pt-PT" sz="3200" i="1"/>
                        <m:t>) ∧ (~</m:t>
                      </m:r>
                      <m:r>
                        <m:rPr>
                          <m:nor/>
                        </m:rPr>
                        <a:rPr lang="pt-PT" sz="3200" i="1"/>
                        <m:t>p</m:t>
                      </m:r>
                      <m:r>
                        <m:rPr>
                          <m:nor/>
                        </m:rPr>
                        <a:rPr lang="pt-PT" sz="3200" i="1"/>
                        <m:t>) 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E8CD87D-AA79-4B34-B464-57D735FA7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8" y="4365104"/>
                <a:ext cx="835292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F516632D-2F2C-4137-AF56-B4376AEFDFE0}"/>
              </a:ext>
            </a:extLst>
          </p:cNvPr>
          <p:cNvSpPr/>
          <p:nvPr/>
        </p:nvSpPr>
        <p:spPr>
          <a:xfrm>
            <a:off x="315576" y="2492896"/>
            <a:ext cx="864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Tal forma será chamada Forma </a:t>
            </a:r>
            <a:r>
              <a:rPr lang="pt-PT" sz="3200" dirty="0" err="1"/>
              <a:t>Clausal</a:t>
            </a:r>
            <a:r>
              <a:rPr lang="pt-PT" sz="3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F6AA84F-29D5-4FFD-8692-ABD9D27F8CC1}"/>
                  </a:ext>
                </a:extLst>
              </p:cNvPr>
              <p:cNvSpPr txBox="1"/>
              <p:nvPr/>
            </p:nvSpPr>
            <p:spPr>
              <a:xfrm>
                <a:off x="357544" y="3728645"/>
                <a:ext cx="468449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3200" i="1"/>
                        <m:t>A</m:t>
                      </m:r>
                      <m:r>
                        <m:rPr>
                          <m:nor/>
                        </m:rPr>
                        <a:rPr lang="pt-PT" sz="3200" i="1"/>
                        <m:t> </m:t>
                      </m:r>
                      <m:r>
                        <m:rPr>
                          <m:nor/>
                        </m:rPr>
                        <a:rPr lang="pt-PT" sz="3200" i="1"/>
                        <m:t>f</m:t>
                      </m:r>
                      <m:r>
                        <m:rPr>
                          <m:nor/>
                        </m:rPr>
                        <a:rPr lang="pt-PT" sz="3200" i="1"/>
                        <m:t>ó</m:t>
                      </m:r>
                      <m:r>
                        <m:rPr>
                          <m:nor/>
                        </m:rPr>
                        <a:rPr lang="pt-PT" sz="3200" i="1"/>
                        <m:t>rmula</m:t>
                      </m:r>
                      <m:r>
                        <m:rPr>
                          <m:nor/>
                        </m:rPr>
                        <a:rPr lang="pt-PT" sz="3200" i="1"/>
                        <m:t> </m:t>
                      </m:r>
                      <m:r>
                        <m:rPr>
                          <m:nor/>
                        </m:rPr>
                        <a:rPr lang="pt-PT" sz="3200" b="0" i="1" smtClean="0"/>
                        <m:t>A</m:t>
                      </m:r>
                      <m:r>
                        <m:rPr>
                          <m:nor/>
                        </m:rPr>
                        <a:rPr lang="pt-PT" sz="3200" b="0" i="1" smtClean="0"/>
                        <m:t> </m:t>
                      </m:r>
                      <m:r>
                        <m:rPr>
                          <m:nor/>
                        </m:rPr>
                        <a:rPr lang="pt-PT" sz="3200" i="1"/>
                        <m:t>em</m:t>
                      </m:r>
                      <m:r>
                        <m:rPr>
                          <m:nor/>
                        </m:rPr>
                        <a:rPr lang="pt-PT" sz="3200" i="1"/>
                        <m:t> </m:t>
                      </m:r>
                      <m:r>
                        <m:rPr>
                          <m:nor/>
                        </m:rPr>
                        <a:rPr lang="pt-PT" sz="3200" i="1"/>
                        <m:t>FNC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F6AA84F-29D5-4FFD-8692-ABD9D27F8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4" y="3728645"/>
                <a:ext cx="468449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0D22EF3-8CD6-4A93-8810-19FF6B5CCB1A}"/>
                  </a:ext>
                </a:extLst>
              </p:cNvPr>
              <p:cNvSpPr txBox="1"/>
              <p:nvPr/>
            </p:nvSpPr>
            <p:spPr>
              <a:xfrm>
                <a:off x="539552" y="5633428"/>
                <a:ext cx="61127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3200" i="1"/>
                        <m:t>A</m:t>
                      </m:r>
                      <m:r>
                        <m:rPr>
                          <m:nor/>
                        </m:rPr>
                        <a:rPr lang="pt-PT" sz="3200" i="1"/>
                        <m:t> = {~</m:t>
                      </m:r>
                      <m:r>
                        <m:rPr>
                          <m:nor/>
                        </m:rPr>
                        <a:rPr lang="pt-PT" sz="3200" i="1"/>
                        <m:t>p</m:t>
                      </m:r>
                      <m:r>
                        <m:rPr>
                          <m:nor/>
                        </m:rPr>
                        <a:rPr lang="pt-PT" sz="3200" i="1"/>
                        <m:t> ∨ </m:t>
                      </m:r>
                      <m:r>
                        <m:rPr>
                          <m:nor/>
                        </m:rPr>
                        <a:rPr lang="pt-PT" sz="3200" i="1"/>
                        <m:t>q</m:t>
                      </m:r>
                      <m:r>
                        <m:rPr>
                          <m:nor/>
                        </m:rPr>
                        <a:rPr lang="pt-PT" sz="3200" i="1"/>
                        <m:t>, ~</m:t>
                      </m:r>
                      <m:r>
                        <m:rPr>
                          <m:nor/>
                        </m:rPr>
                        <a:rPr lang="pt-PT" sz="3200" i="1"/>
                        <m:t>p</m:t>
                      </m:r>
                      <m:r>
                        <m:rPr>
                          <m:nor/>
                        </m:rPr>
                        <a:rPr lang="pt-PT" sz="3200" i="1"/>
                        <m:t> ∨ ~</m:t>
                      </m:r>
                      <m:r>
                        <m:rPr>
                          <m:nor/>
                        </m:rPr>
                        <a:rPr lang="pt-PT" sz="3200" i="1"/>
                        <m:t>r</m:t>
                      </m:r>
                      <m:r>
                        <m:rPr>
                          <m:nor/>
                        </m:rPr>
                        <a:rPr lang="pt-PT" sz="3200" i="1"/>
                        <m:t>, ~</m:t>
                      </m:r>
                      <m:r>
                        <m:rPr>
                          <m:nor/>
                        </m:rPr>
                        <a:rPr lang="pt-PT" sz="3200" i="1"/>
                        <m:t>p</m:t>
                      </m:r>
                      <m:r>
                        <m:rPr>
                          <m:nor/>
                        </m:rPr>
                        <a:rPr lang="pt-PT" sz="3200" i="1"/>
                        <m:t>}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0D22EF3-8CD6-4A93-8810-19FF6B5C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633428"/>
                <a:ext cx="611272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8072FD4-3CB0-4465-AE1D-3E9DF961B764}"/>
                  </a:ext>
                </a:extLst>
              </p:cNvPr>
              <p:cNvSpPr txBox="1"/>
              <p:nvPr/>
            </p:nvSpPr>
            <p:spPr>
              <a:xfrm>
                <a:off x="467544" y="4996969"/>
                <a:ext cx="46085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3200" i="1"/>
                        <m:t>pode</m:t>
                      </m:r>
                      <m:r>
                        <m:rPr>
                          <m:nor/>
                        </m:rPr>
                        <a:rPr lang="pt-PT" sz="3200" i="1"/>
                        <m:t> </m:t>
                      </m:r>
                      <m:r>
                        <m:rPr>
                          <m:nor/>
                        </m:rPr>
                        <a:rPr lang="pt-PT" sz="3200" i="1"/>
                        <m:t>ser</m:t>
                      </m:r>
                      <m:r>
                        <m:rPr>
                          <m:nor/>
                        </m:rPr>
                        <a:rPr lang="pt-PT" sz="3200" i="1"/>
                        <m:t> </m:t>
                      </m:r>
                      <m:r>
                        <m:rPr>
                          <m:nor/>
                        </m:rPr>
                        <a:rPr lang="pt-PT" sz="3200" i="1"/>
                        <m:t>escrita</m:t>
                      </m:r>
                      <m:r>
                        <m:rPr>
                          <m:nor/>
                        </m:rPr>
                        <a:rPr lang="pt-PT" sz="3200" i="1"/>
                        <m:t> </m:t>
                      </m:r>
                      <m:r>
                        <m:rPr>
                          <m:nor/>
                        </m:rPr>
                        <a:rPr lang="pt-PT" sz="3200" i="1"/>
                        <m:t>como</m:t>
                      </m:r>
                      <m:r>
                        <m:rPr>
                          <m:nor/>
                        </m:rPr>
                        <a:rPr lang="pt-PT" sz="3200" b="0" i="1" smtClean="0"/>
                        <m:t>: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8072FD4-3CB0-4465-AE1D-3E9DF961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996969"/>
                <a:ext cx="460851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2DD5D72-5580-4164-8629-0F5F93F9FCDF}"/>
                  </a:ext>
                </a:extLst>
              </p:cNvPr>
              <p:cNvSpPr txBox="1"/>
              <p:nvPr/>
            </p:nvSpPr>
            <p:spPr>
              <a:xfrm>
                <a:off x="467544" y="6179820"/>
                <a:ext cx="53285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3200" i="1"/>
                        <m:t>que</m:t>
                      </m:r>
                      <m:r>
                        <m:rPr>
                          <m:nor/>
                        </m:rPr>
                        <a:rPr lang="pt-PT" sz="3200" i="1"/>
                        <m:t> é </m:t>
                      </m:r>
                      <m:r>
                        <m:rPr>
                          <m:nor/>
                        </m:rPr>
                        <a:rPr lang="pt-PT" sz="3200" i="1"/>
                        <m:t>a</m:t>
                      </m:r>
                      <m:r>
                        <m:rPr>
                          <m:nor/>
                        </m:rPr>
                        <a:rPr lang="pt-PT" sz="3200" i="1"/>
                        <m:t> </m:t>
                      </m:r>
                      <m:r>
                        <m:rPr>
                          <m:nor/>
                        </m:rPr>
                        <a:rPr lang="pt-PT" sz="3200" i="1"/>
                        <m:t>sua</m:t>
                      </m:r>
                      <m:r>
                        <m:rPr>
                          <m:nor/>
                        </m:rPr>
                        <a:rPr lang="pt-PT" sz="3200" i="1"/>
                        <m:t> </m:t>
                      </m:r>
                      <m:r>
                        <m:rPr>
                          <m:nor/>
                        </m:rPr>
                        <a:rPr lang="pt-PT" sz="3200" i="1"/>
                        <m:t>forma</m:t>
                      </m:r>
                      <m:r>
                        <m:rPr>
                          <m:nor/>
                        </m:rPr>
                        <a:rPr lang="pt-PT" sz="3200" i="1"/>
                        <m:t> </m:t>
                      </m:r>
                      <m:r>
                        <m:rPr>
                          <m:nor/>
                        </m:rPr>
                        <a:rPr lang="pt-PT" sz="3200" i="1"/>
                        <m:t>clausal</m:t>
                      </m:r>
                      <m:r>
                        <m:rPr>
                          <m:nor/>
                        </m:rPr>
                        <a:rPr lang="pt-PT" sz="3200" i="1"/>
                        <m:t>.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2DD5D72-5580-4164-8629-0F5F93F9F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179820"/>
                <a:ext cx="532859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94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16632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Exercícios:</a:t>
            </a:r>
            <a:endParaRPr lang="pt-PT" sz="3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4C0FF42-7797-4989-BA8B-CEFE20195331}"/>
              </a:ext>
            </a:extLst>
          </p:cNvPr>
          <p:cNvSpPr/>
          <p:nvPr/>
        </p:nvSpPr>
        <p:spPr>
          <a:xfrm>
            <a:off x="342757" y="762963"/>
            <a:ext cx="7351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Transforme as seguintes fórmulas proposicionais para FNC e dê a forma</a:t>
            </a:r>
          </a:p>
          <a:p>
            <a:pPr algn="just"/>
            <a:r>
              <a:rPr lang="pt-PT" sz="3200" dirty="0" err="1"/>
              <a:t>clausal</a:t>
            </a:r>
            <a:r>
              <a:rPr lang="pt-PT" sz="3200" dirty="0"/>
              <a:t> de cada uma das fórmulas.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86F583-C511-4A19-9C4C-98EA6B2E4B39}"/>
              </a:ext>
            </a:extLst>
          </p:cNvPr>
          <p:cNvSpPr/>
          <p:nvPr/>
        </p:nvSpPr>
        <p:spPr>
          <a:xfrm>
            <a:off x="1835696" y="2844225"/>
            <a:ext cx="4394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( ( p → q ) → p ) → 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1AB571-BAE3-4B51-9873-A231050D4303}"/>
              </a:ext>
            </a:extLst>
          </p:cNvPr>
          <p:cNvSpPr/>
          <p:nvPr/>
        </p:nvSpPr>
        <p:spPr>
          <a:xfrm>
            <a:off x="1287148" y="2844226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a)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5B5218-1630-4074-B81D-9497C31E9598}"/>
              </a:ext>
            </a:extLst>
          </p:cNvPr>
          <p:cNvSpPr/>
          <p:nvPr/>
        </p:nvSpPr>
        <p:spPr>
          <a:xfrm>
            <a:off x="1735445" y="3861048"/>
            <a:ext cx="4565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 ( ~q → p ) → ( p → q 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2CC6FC-687E-487A-AAF9-8A66E74A10D6}"/>
              </a:ext>
            </a:extLst>
          </p:cNvPr>
          <p:cNvSpPr/>
          <p:nvPr/>
        </p:nvSpPr>
        <p:spPr>
          <a:xfrm>
            <a:off x="1274622" y="3893952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b)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C1A771-4EF1-4376-8DDB-CB3C53F4B598}"/>
              </a:ext>
            </a:extLst>
          </p:cNvPr>
          <p:cNvSpPr/>
          <p:nvPr/>
        </p:nvSpPr>
        <p:spPr>
          <a:xfrm>
            <a:off x="1907704" y="4663296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 ( p → ( q ∧ ( q → r ) ) ) ∧ ( p ∧ ~r 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78C8F9-41C6-49C2-B786-53B7DD37F076}"/>
              </a:ext>
            </a:extLst>
          </p:cNvPr>
          <p:cNvSpPr/>
          <p:nvPr/>
        </p:nvSpPr>
        <p:spPr>
          <a:xfrm>
            <a:off x="1331640" y="4696201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6982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568" y="40466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Forma normal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116F4D-E31E-43AE-9DD2-61618FD0B733}"/>
              </a:ext>
            </a:extLst>
          </p:cNvPr>
          <p:cNvSpPr/>
          <p:nvPr/>
        </p:nvSpPr>
        <p:spPr>
          <a:xfrm>
            <a:off x="243568" y="1412776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É transformação de fórmulas lógicas em fórmulas </a:t>
            </a:r>
            <a:r>
              <a:rPr lang="pt-PT" sz="3200" dirty="0">
                <a:solidFill>
                  <a:srgbClr val="FF0000"/>
                </a:solidFill>
              </a:rPr>
              <a:t>semanticamente equivalentes</a:t>
            </a:r>
            <a:r>
              <a:rPr lang="pt-PT" sz="3200" dirty="0"/>
              <a:t>, de</a:t>
            </a:r>
          </a:p>
          <a:p>
            <a:pPr algn="just"/>
            <a:r>
              <a:rPr lang="pt-PT" sz="3200" dirty="0"/>
              <a:t>modo a obter fórmulas de formas especiais e que nos permitam decidir mais facilmente sobre a validade das fórmulas originais.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A65EED-A7BB-4E48-852A-A125E766AAEC}"/>
              </a:ext>
            </a:extLst>
          </p:cNvPr>
          <p:cNvSpPr/>
          <p:nvPr/>
        </p:nvSpPr>
        <p:spPr>
          <a:xfrm>
            <a:off x="272178" y="4660394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/>
              <a:t>OBS: </a:t>
            </a:r>
            <a:r>
              <a:rPr lang="pt-PT" sz="3200"/>
              <a:t>Algumas </a:t>
            </a:r>
            <a:r>
              <a:rPr lang="pt-PT" sz="3200" dirty="0"/>
              <a:t>dessas formas normais existem para qualquer fórmula, outras apenas para certas classes de fórmulas.</a:t>
            </a:r>
          </a:p>
        </p:txBody>
      </p:sp>
    </p:spTree>
    <p:extLst>
      <p:ext uri="{BB962C8B-B14F-4D97-AF65-F5344CB8AC3E}">
        <p14:creationId xmlns:p14="http://schemas.microsoft.com/office/powerpoint/2010/main" val="2075545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91072" y="131047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Formas normais: 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116F4D-E31E-43AE-9DD2-61618FD0B733}"/>
              </a:ext>
            </a:extLst>
          </p:cNvPr>
          <p:cNvSpPr/>
          <p:nvPr/>
        </p:nvSpPr>
        <p:spPr>
          <a:xfrm>
            <a:off x="2339752" y="2844225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Forma normal negativa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08C9E6-1E8B-46E0-A541-F9656783712F}"/>
              </a:ext>
            </a:extLst>
          </p:cNvPr>
          <p:cNvSpPr/>
          <p:nvPr/>
        </p:nvSpPr>
        <p:spPr>
          <a:xfrm>
            <a:off x="2310036" y="3801864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Forma normal disjuntiva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9D359B-098D-4848-B2BF-4C886B0E2F2C}"/>
              </a:ext>
            </a:extLst>
          </p:cNvPr>
          <p:cNvSpPr/>
          <p:nvPr/>
        </p:nvSpPr>
        <p:spPr>
          <a:xfrm>
            <a:off x="2304326" y="4749484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Forma normal conjuntiva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E377B6-0256-4E20-B39D-88708E752177}"/>
              </a:ext>
            </a:extLst>
          </p:cNvPr>
          <p:cNvSpPr/>
          <p:nvPr/>
        </p:nvSpPr>
        <p:spPr>
          <a:xfrm>
            <a:off x="2339752" y="5515149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Forma Causal</a:t>
            </a:r>
          </a:p>
        </p:txBody>
      </p:sp>
    </p:spTree>
    <p:extLst>
      <p:ext uri="{BB962C8B-B14F-4D97-AF65-F5344CB8AC3E}">
        <p14:creationId xmlns:p14="http://schemas.microsoft.com/office/powerpoint/2010/main" val="1970731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568" y="40466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Forma normal Conjuntiva 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116F4D-E31E-43AE-9DD2-61618FD0B733}"/>
              </a:ext>
            </a:extLst>
          </p:cNvPr>
          <p:cNvSpPr/>
          <p:nvPr/>
        </p:nvSpPr>
        <p:spPr>
          <a:xfrm>
            <a:off x="243568" y="1282696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Um </a:t>
            </a:r>
            <a:r>
              <a:rPr lang="pt-PT" sz="3200" b="1" dirty="0"/>
              <a:t>literal</a:t>
            </a:r>
            <a:r>
              <a:rPr lang="pt-PT" sz="3200" dirty="0"/>
              <a:t> é uma variável proposicional ou a negação da mesma.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A65EED-A7BB-4E48-852A-A125E766AAEC}"/>
              </a:ext>
            </a:extLst>
          </p:cNvPr>
          <p:cNvSpPr/>
          <p:nvPr/>
        </p:nvSpPr>
        <p:spPr>
          <a:xfrm>
            <a:off x="243568" y="2650315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Clausula Disjuntiva: </a:t>
            </a:r>
            <a:r>
              <a:rPr lang="pt-PT" sz="3200" dirty="0"/>
              <a:t>É</a:t>
            </a:r>
            <a:r>
              <a:rPr lang="pt-PT" sz="3200" b="1" dirty="0"/>
              <a:t> </a:t>
            </a:r>
            <a:r>
              <a:rPr lang="pt-PT" sz="3200" dirty="0"/>
              <a:t>uma fórmula proposicional envolvendo apenas literais e o conectivo de disjunção.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1B28B57-DB22-4EDB-A563-B4FB6265D91B}"/>
              </a:ext>
            </a:extLst>
          </p:cNvPr>
          <p:cNvSpPr/>
          <p:nvPr/>
        </p:nvSpPr>
        <p:spPr>
          <a:xfrm>
            <a:off x="5076056" y="4658607"/>
            <a:ext cx="24482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= ~p ∨ q ∨ r </a:t>
            </a:r>
          </a:p>
          <a:p>
            <a:r>
              <a:rPr lang="pt-PT" sz="3200" dirty="0"/>
              <a:t>=     q ∨ ~r </a:t>
            </a:r>
          </a:p>
          <a:p>
            <a:r>
              <a:rPr lang="pt-PT" sz="3200" dirty="0"/>
              <a:t>=         q </a:t>
            </a:r>
          </a:p>
          <a:p>
            <a:r>
              <a:rPr lang="pt-PT" sz="3200" dirty="0"/>
              <a:t>=        ~r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5CD292-4FA8-4685-8D34-2A0B941B1C96}"/>
              </a:ext>
            </a:extLst>
          </p:cNvPr>
          <p:cNvSpPr/>
          <p:nvPr/>
        </p:nvSpPr>
        <p:spPr>
          <a:xfrm>
            <a:off x="243568" y="4365104"/>
            <a:ext cx="2358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Exemplo: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E8CD87D-AA79-4B34-B464-57D735FA7ACE}"/>
                  </a:ext>
                </a:extLst>
              </p:cNvPr>
              <p:cNvSpPr txBox="1"/>
              <p:nvPr/>
            </p:nvSpPr>
            <p:spPr>
              <a:xfrm>
                <a:off x="3131840" y="4703657"/>
                <a:ext cx="21104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𝑢𝑠𝑢𝑙𝑎</m:t>
                          </m:r>
                        </m:e>
                        <m:sub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E8CD87D-AA79-4B34-B464-57D735FA7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703657"/>
                <a:ext cx="211045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B9203E-56B9-4EBE-B6B1-467EDE0CB473}"/>
                  </a:ext>
                </a:extLst>
              </p:cNvPr>
              <p:cNvSpPr txBox="1"/>
              <p:nvPr/>
            </p:nvSpPr>
            <p:spPr>
              <a:xfrm>
                <a:off x="3203848" y="5168805"/>
                <a:ext cx="21104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𝑢𝑠𝑢𝑙𝑎</m:t>
                          </m:r>
                        </m:e>
                        <m:sub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B9203E-56B9-4EBE-B6B1-467EDE0CB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168805"/>
                <a:ext cx="211045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A675D02-568C-4078-A345-1534790D0BE2}"/>
                  </a:ext>
                </a:extLst>
              </p:cNvPr>
              <p:cNvSpPr txBox="1"/>
              <p:nvPr/>
            </p:nvSpPr>
            <p:spPr>
              <a:xfrm>
                <a:off x="3131840" y="5661248"/>
                <a:ext cx="21104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𝑢𝑠𝑢𝑙𝑎</m:t>
                          </m:r>
                        </m:e>
                        <m:sub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A675D02-568C-4078-A345-1534790D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661248"/>
                <a:ext cx="211045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5EAAEC1-210C-442A-89A5-5FB36F58CEC0}"/>
                  </a:ext>
                </a:extLst>
              </p:cNvPr>
              <p:cNvSpPr txBox="1"/>
              <p:nvPr/>
            </p:nvSpPr>
            <p:spPr>
              <a:xfrm>
                <a:off x="3131840" y="6134446"/>
                <a:ext cx="21104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𝑢𝑠𝑢𝑙𝑎</m:t>
                          </m:r>
                        </m:e>
                        <m:sub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PT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5EAAEC1-210C-442A-89A5-5FB36F58C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6134446"/>
                <a:ext cx="211045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30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568" y="40466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Forma normal Conjuntiva 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116F4D-E31E-43AE-9DD2-61618FD0B733}"/>
              </a:ext>
            </a:extLst>
          </p:cNvPr>
          <p:cNvSpPr/>
          <p:nvPr/>
        </p:nvSpPr>
        <p:spPr>
          <a:xfrm>
            <a:off x="179512" y="1282696"/>
            <a:ext cx="864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Uma  fórmula proposicional está na forma normal conjuntiva (FNC) se é a </a:t>
            </a:r>
            <a:r>
              <a:rPr lang="pt-PT" sz="3200" dirty="0">
                <a:solidFill>
                  <a:srgbClr val="FF0000"/>
                </a:solidFill>
              </a:rPr>
              <a:t>conjunção de cláusulas disjuntivas</a:t>
            </a:r>
            <a:r>
              <a:rPr lang="pt-PT" sz="3200" dirty="0"/>
              <a:t>, sendo que nenhuma delas está contida na outra.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A65EED-A7BB-4E48-852A-A125E766AAEC}"/>
              </a:ext>
            </a:extLst>
          </p:cNvPr>
          <p:cNvSpPr/>
          <p:nvPr/>
        </p:nvSpPr>
        <p:spPr>
          <a:xfrm>
            <a:off x="179512" y="4081445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Exemplo:</a:t>
            </a:r>
            <a:endParaRPr lang="pt-P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E8CD87D-AA79-4B34-B464-57D735FA7ACE}"/>
                  </a:ext>
                </a:extLst>
              </p:cNvPr>
              <p:cNvSpPr txBox="1"/>
              <p:nvPr/>
            </p:nvSpPr>
            <p:spPr>
              <a:xfrm>
                <a:off x="2051720" y="4797152"/>
                <a:ext cx="619268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3200"/>
                        <m:t>~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 ∧ (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 ∨ 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 ∨</m:t>
                      </m:r>
                      <m:r>
                        <m:rPr>
                          <m:nor/>
                        </m:rPr>
                        <a:rPr lang="pt-PT" sz="3200"/>
                        <m:t>~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) ∧ (</m:t>
                      </m:r>
                      <m:r>
                        <m:rPr>
                          <m:nor/>
                        </m:rPr>
                        <a:rPr lang="pt-PT" sz="3200"/>
                        <m:t>~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 ∨ 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E8CD87D-AA79-4B34-B464-57D735FA7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797152"/>
                <a:ext cx="619268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17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568" y="40466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Forma normal Conjuntiva 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116F4D-E31E-43AE-9DD2-61618FD0B733}"/>
              </a:ext>
            </a:extLst>
          </p:cNvPr>
          <p:cNvSpPr/>
          <p:nvPr/>
        </p:nvSpPr>
        <p:spPr>
          <a:xfrm>
            <a:off x="387584" y="1221414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Uma fórmula é FNC se, e somente se: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F9FAFF-ECB8-4371-ACDF-2E0B1E373BFE}"/>
              </a:ext>
            </a:extLst>
          </p:cNvPr>
          <p:cNvSpPr/>
          <p:nvPr/>
        </p:nvSpPr>
        <p:spPr>
          <a:xfrm>
            <a:off x="247544" y="2012068"/>
            <a:ext cx="86489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1. </a:t>
            </a:r>
            <a:r>
              <a:rPr lang="pt-PT" sz="3000" dirty="0"/>
              <a:t>no máximo contem os conectivos </a:t>
            </a:r>
            <a:r>
              <a:rPr lang="pt-PT" sz="3000" b="1" dirty="0"/>
              <a:t>~</a:t>
            </a:r>
            <a:r>
              <a:rPr lang="pt-PT" sz="3000" dirty="0"/>
              <a:t>, </a:t>
            </a:r>
            <a:r>
              <a:rPr lang="pt-PT" sz="3000" b="1" dirty="0"/>
              <a:t>∨</a:t>
            </a:r>
            <a:r>
              <a:rPr lang="pt-PT" sz="3000" dirty="0"/>
              <a:t> e </a:t>
            </a:r>
            <a:r>
              <a:rPr lang="pt-PT" sz="3000" b="1" dirty="0"/>
              <a:t>∧</a:t>
            </a:r>
            <a:r>
              <a:rPr lang="pt-PT" sz="3000" dirty="0"/>
              <a:t> 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08FAB27-5364-4CF1-8249-A0649EBD8C85}"/>
              </a:ext>
            </a:extLst>
          </p:cNvPr>
          <p:cNvSpPr/>
          <p:nvPr/>
        </p:nvSpPr>
        <p:spPr>
          <a:xfrm>
            <a:off x="247544" y="2667365"/>
            <a:ext cx="864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2. ~</a:t>
            </a:r>
            <a:r>
              <a:rPr lang="pt-PT" sz="3000" dirty="0"/>
              <a:t> somente tem alcance sobre as letras proposicionais;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2FD3919-BDDF-4B9A-9614-D8005341772D}"/>
              </a:ext>
            </a:extLst>
          </p:cNvPr>
          <p:cNvSpPr/>
          <p:nvPr/>
        </p:nvSpPr>
        <p:spPr>
          <a:xfrm>
            <a:off x="243568" y="3925505"/>
            <a:ext cx="864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3. </a:t>
            </a:r>
            <a:r>
              <a:rPr lang="pt-PT" sz="3000" dirty="0"/>
              <a:t>não aparecem sinais de negação sucessivos como ~ ~ 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713A74-9DE6-49B1-9981-0C81C7215731}"/>
              </a:ext>
            </a:extLst>
          </p:cNvPr>
          <p:cNvSpPr/>
          <p:nvPr/>
        </p:nvSpPr>
        <p:spPr>
          <a:xfrm>
            <a:off x="224132" y="5209911"/>
            <a:ext cx="864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4. ∨</a:t>
            </a:r>
            <a:r>
              <a:rPr lang="pt-PT" sz="3000" dirty="0"/>
              <a:t> não tem alcance sobre </a:t>
            </a:r>
            <a:r>
              <a:rPr lang="pt-PT" sz="3000" b="1" dirty="0"/>
              <a:t>∧</a:t>
            </a:r>
            <a:r>
              <a:rPr lang="pt-PT" sz="3000" dirty="0"/>
              <a:t> , isto é, não há expressões do tipo: p </a:t>
            </a:r>
            <a:r>
              <a:rPr lang="pt-PT" sz="3000" b="1" dirty="0"/>
              <a:t>∨ </a:t>
            </a:r>
            <a:r>
              <a:rPr lang="pt-PT" sz="3000" dirty="0"/>
              <a:t>( q</a:t>
            </a:r>
            <a:r>
              <a:rPr lang="pt-PT" sz="3000" b="1" dirty="0"/>
              <a:t> ∧ </a:t>
            </a:r>
            <a:r>
              <a:rPr lang="pt-PT" sz="3000" dirty="0"/>
              <a:t>r ).</a:t>
            </a:r>
          </a:p>
        </p:txBody>
      </p:sp>
    </p:spTree>
    <p:extLst>
      <p:ext uri="{BB962C8B-B14F-4D97-AF65-F5344CB8AC3E}">
        <p14:creationId xmlns:p14="http://schemas.microsoft.com/office/powerpoint/2010/main" val="2774118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826032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Exemplos de fórmulas em forma normal conjuntiva(FNC):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F9FAFF-ECB8-4371-ACDF-2E0B1E373BFE}"/>
              </a:ext>
            </a:extLst>
          </p:cNvPr>
          <p:cNvSpPr/>
          <p:nvPr/>
        </p:nvSpPr>
        <p:spPr>
          <a:xfrm>
            <a:off x="2195736" y="3933056"/>
            <a:ext cx="5764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b="1" dirty="0"/>
              <a:t>a)  (~p ∨ q ) ∧ (r ∨ s ∨ p ) ;</a:t>
            </a:r>
          </a:p>
          <a:p>
            <a:pPr algn="just"/>
            <a:r>
              <a:rPr lang="pt-PT" sz="3000" b="1" dirty="0"/>
              <a:t>b) ~ p ∧ q </a:t>
            </a:r>
          </a:p>
        </p:txBody>
      </p:sp>
    </p:spTree>
    <p:extLst>
      <p:ext uri="{BB962C8B-B14F-4D97-AF65-F5344CB8AC3E}">
        <p14:creationId xmlns:p14="http://schemas.microsoft.com/office/powerpoint/2010/main" val="3130786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7874" y="188640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CLASSIFIQUE as proposições abaixo em relação as Formas Normais: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F9FAFF-ECB8-4371-ACDF-2E0B1E373BFE}"/>
              </a:ext>
            </a:extLst>
          </p:cNvPr>
          <p:cNvSpPr/>
          <p:nvPr/>
        </p:nvSpPr>
        <p:spPr>
          <a:xfrm>
            <a:off x="873773" y="2709495"/>
            <a:ext cx="58584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a)  ~p ^ (q v p)</a:t>
            </a:r>
          </a:p>
          <a:p>
            <a:pPr algn="just"/>
            <a:r>
              <a:rPr lang="pt-PT" sz="3200" dirty="0"/>
              <a:t> b) p </a:t>
            </a:r>
            <a:r>
              <a:rPr lang="pt-BR" sz="3200" dirty="0"/>
              <a:t>=&gt;</a:t>
            </a:r>
            <a:r>
              <a:rPr lang="pt-PT" sz="3200" dirty="0"/>
              <a:t> (q v p)</a:t>
            </a:r>
          </a:p>
          <a:p>
            <a:pPr marL="514350" indent="-514350" algn="just">
              <a:buAutoNum type="alphaLcParenR" startAt="3"/>
            </a:pPr>
            <a:r>
              <a:rPr lang="pt-PT" sz="3200" dirty="0"/>
              <a:t>~(q v r)</a:t>
            </a:r>
          </a:p>
          <a:p>
            <a:pPr algn="just"/>
            <a:r>
              <a:rPr lang="pt-PT" sz="3200" dirty="0"/>
              <a:t>d) (p ^ r) v (~p ^ r)</a:t>
            </a:r>
          </a:p>
          <a:p>
            <a:pPr algn="just"/>
            <a:r>
              <a:rPr lang="pt-PT" sz="3200" dirty="0"/>
              <a:t>f)  p ^ (p v ~q) ^ (p v q v ~r)</a:t>
            </a:r>
          </a:p>
          <a:p>
            <a:pPr algn="just"/>
            <a:r>
              <a:rPr lang="pt-PT" sz="3200" dirty="0"/>
              <a:t>g) q ^ (~q v p) ^ (~ p ^ (q v r))</a:t>
            </a:r>
          </a:p>
          <a:p>
            <a:pPr algn="just"/>
            <a:r>
              <a:rPr lang="pt-PT" sz="3200" dirty="0"/>
              <a:t>h) (~p ^ ~r) v p v (r ^ q ^ s)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8665194-65D7-4A7D-A896-ED1C39775CC1}"/>
              </a:ext>
            </a:extLst>
          </p:cNvPr>
          <p:cNvSpPr/>
          <p:nvPr/>
        </p:nvSpPr>
        <p:spPr>
          <a:xfrm>
            <a:off x="503548" y="1268760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000" dirty="0"/>
              <a:t>(FND) = Forma Normal Disjuntiva</a:t>
            </a:r>
          </a:p>
          <a:p>
            <a:r>
              <a:rPr lang="pt-PT" sz="3000" dirty="0"/>
              <a:t>(FNC) = Forma Normal Conjuntiva</a:t>
            </a:r>
          </a:p>
          <a:p>
            <a:r>
              <a:rPr lang="pt-PT" sz="3000" dirty="0"/>
              <a:t>(NENHUMA) = Não esta na Forma Normal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F69BD6-B30D-490C-B2D5-915B68C81A8B}"/>
              </a:ext>
            </a:extLst>
          </p:cNvPr>
          <p:cNvSpPr/>
          <p:nvPr/>
        </p:nvSpPr>
        <p:spPr>
          <a:xfrm>
            <a:off x="6921246" y="2709495"/>
            <a:ext cx="1530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(FNC)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D61C73-3AE6-427D-A29E-5F4ED2966E52}"/>
              </a:ext>
            </a:extLst>
          </p:cNvPr>
          <p:cNvSpPr/>
          <p:nvPr/>
        </p:nvSpPr>
        <p:spPr>
          <a:xfrm>
            <a:off x="6372200" y="3152001"/>
            <a:ext cx="22682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(Nenhuma)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3DF810-A2A9-40E2-B8C8-CF2DCEB47DFC}"/>
              </a:ext>
            </a:extLst>
          </p:cNvPr>
          <p:cNvSpPr/>
          <p:nvPr/>
        </p:nvSpPr>
        <p:spPr>
          <a:xfrm>
            <a:off x="6372200" y="3709774"/>
            <a:ext cx="22682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(Nenhuma)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A28007E-1D6A-402D-A875-3E53D67A7A0F}"/>
              </a:ext>
            </a:extLst>
          </p:cNvPr>
          <p:cNvSpPr/>
          <p:nvPr/>
        </p:nvSpPr>
        <p:spPr>
          <a:xfrm>
            <a:off x="6921246" y="4171433"/>
            <a:ext cx="1530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(FND)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C65035-0371-4C61-A408-2FF61B93DE05}"/>
              </a:ext>
            </a:extLst>
          </p:cNvPr>
          <p:cNvSpPr/>
          <p:nvPr/>
        </p:nvSpPr>
        <p:spPr>
          <a:xfrm>
            <a:off x="6914340" y="4706490"/>
            <a:ext cx="1530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(FNC)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504C64-1504-4B10-9AE2-B01163C6A852}"/>
              </a:ext>
            </a:extLst>
          </p:cNvPr>
          <p:cNvSpPr/>
          <p:nvPr/>
        </p:nvSpPr>
        <p:spPr>
          <a:xfrm>
            <a:off x="6914340" y="5150902"/>
            <a:ext cx="1530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(FNC)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ECBA66D-A3A6-4C2E-BDCD-FF0EF6AA26F3}"/>
              </a:ext>
            </a:extLst>
          </p:cNvPr>
          <p:cNvSpPr/>
          <p:nvPr/>
        </p:nvSpPr>
        <p:spPr>
          <a:xfrm>
            <a:off x="6914340" y="5633953"/>
            <a:ext cx="1530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(FND)</a:t>
            </a:r>
          </a:p>
        </p:txBody>
      </p:sp>
    </p:spTree>
    <p:extLst>
      <p:ext uri="{BB962C8B-B14F-4D97-AF65-F5344CB8AC3E}">
        <p14:creationId xmlns:p14="http://schemas.microsoft.com/office/powerpoint/2010/main" val="1364022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7689" y="-52885"/>
            <a:ext cx="89086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Alguns exemplos de fórmulas semanticamente equivalentes: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F9FAFF-ECB8-4371-ACDF-2E0B1E373BFE}"/>
              </a:ext>
            </a:extLst>
          </p:cNvPr>
          <p:cNvSpPr/>
          <p:nvPr/>
        </p:nvSpPr>
        <p:spPr>
          <a:xfrm>
            <a:off x="216717" y="844957"/>
            <a:ext cx="548039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p</a:t>
            </a:r>
            <a:r>
              <a:rPr lang="el-GR" sz="3200" dirty="0"/>
              <a:t> ∧ </a:t>
            </a:r>
            <a:r>
              <a:rPr lang="pt-BR" sz="3200" dirty="0"/>
              <a:t>q       </a:t>
            </a:r>
            <a:r>
              <a:rPr lang="el-GR" sz="3200" dirty="0"/>
              <a:t> </a:t>
            </a:r>
            <a:r>
              <a:rPr lang="pt-PT" sz="3200" dirty="0"/>
              <a:t> </a:t>
            </a:r>
            <a:r>
              <a:rPr lang="el-GR" sz="3200" dirty="0"/>
              <a:t>≡ </a:t>
            </a:r>
            <a:r>
              <a:rPr lang="pt-PT" sz="3200" dirty="0"/>
              <a:t>   </a:t>
            </a:r>
            <a:r>
              <a:rPr lang="pt-BR" sz="3200" dirty="0"/>
              <a:t>q</a:t>
            </a:r>
            <a:r>
              <a:rPr lang="el-GR" sz="3200" dirty="0"/>
              <a:t> ∧ </a:t>
            </a:r>
            <a:r>
              <a:rPr lang="pt-BR" sz="3200" dirty="0"/>
              <a:t>p</a:t>
            </a:r>
          </a:p>
          <a:p>
            <a:pPr algn="just"/>
            <a:r>
              <a:rPr lang="pt-BR" sz="3200" dirty="0"/>
              <a:t>p</a:t>
            </a:r>
            <a:r>
              <a:rPr lang="el-GR" sz="3200" dirty="0"/>
              <a:t> ∨ </a:t>
            </a:r>
            <a:r>
              <a:rPr lang="pt-BR" sz="3200" dirty="0"/>
              <a:t>q</a:t>
            </a:r>
            <a:r>
              <a:rPr lang="el-GR" sz="3200" dirty="0"/>
              <a:t> </a:t>
            </a:r>
            <a:r>
              <a:rPr lang="pt-PT" sz="3200" dirty="0"/>
              <a:t>        </a:t>
            </a:r>
            <a:r>
              <a:rPr lang="el-GR" sz="3200" dirty="0"/>
              <a:t>≡ </a:t>
            </a:r>
            <a:r>
              <a:rPr lang="pt-PT" sz="3200" dirty="0"/>
              <a:t>   </a:t>
            </a:r>
            <a:r>
              <a:rPr lang="pt-BR" sz="3200" dirty="0"/>
              <a:t>q</a:t>
            </a:r>
            <a:r>
              <a:rPr lang="el-GR" sz="3200" dirty="0"/>
              <a:t> ∨ </a:t>
            </a:r>
            <a:r>
              <a:rPr lang="pt-BR" sz="3200" dirty="0"/>
              <a:t>p</a:t>
            </a:r>
            <a:r>
              <a:rPr lang="el-GR" sz="3200" dirty="0"/>
              <a:t> </a:t>
            </a:r>
            <a:endParaRPr lang="pt-BR" sz="3200" dirty="0"/>
          </a:p>
          <a:p>
            <a:pPr algn="just"/>
            <a:r>
              <a:rPr lang="pt-PT" sz="3200" dirty="0"/>
              <a:t>~</a:t>
            </a:r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</a:t>
            </a:r>
            <a:r>
              <a:rPr lang="pt-PT" sz="3200" dirty="0"/>
              <a:t>    </a:t>
            </a:r>
            <a:r>
              <a:rPr lang="el-GR" sz="3200" dirty="0"/>
              <a:t>≡ (</a:t>
            </a:r>
            <a:r>
              <a:rPr lang="pt-PT" sz="3200" dirty="0"/>
              <a:t>~p</a:t>
            </a:r>
            <a:r>
              <a:rPr lang="el-GR" sz="3200" dirty="0"/>
              <a:t> ∨ </a:t>
            </a:r>
            <a:r>
              <a:rPr lang="pt-PT" sz="3200" dirty="0"/>
              <a:t>~q</a:t>
            </a:r>
            <a:r>
              <a:rPr lang="el-GR" sz="3200" dirty="0"/>
              <a:t>)</a:t>
            </a:r>
            <a:endParaRPr lang="pt-BR" sz="3200" dirty="0"/>
          </a:p>
          <a:p>
            <a:pPr algn="just"/>
            <a:r>
              <a:rPr lang="pt-PT" sz="3200" dirty="0"/>
              <a:t>~</a:t>
            </a:r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r>
              <a:rPr lang="el-GR" sz="3200" dirty="0"/>
              <a:t>) </a:t>
            </a:r>
            <a:r>
              <a:rPr lang="pt-PT" sz="3200" dirty="0"/>
              <a:t>    </a:t>
            </a:r>
            <a:r>
              <a:rPr lang="el-GR" sz="3200" dirty="0"/>
              <a:t>≡ (</a:t>
            </a:r>
            <a:r>
              <a:rPr lang="pt-PT" sz="3200" dirty="0"/>
              <a:t>~p</a:t>
            </a:r>
            <a:r>
              <a:rPr lang="el-GR" sz="3200" dirty="0"/>
              <a:t> ∧ </a:t>
            </a:r>
            <a:r>
              <a:rPr lang="pt-PT" sz="3200" dirty="0"/>
              <a:t>~q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∧ </a:t>
            </a:r>
            <a:r>
              <a:rPr lang="pt-PT" sz="3200" dirty="0"/>
              <a:t>r </a:t>
            </a:r>
            <a:r>
              <a:rPr lang="el-GR" sz="3200" dirty="0"/>
              <a:t>≡ </a:t>
            </a:r>
            <a:r>
              <a:rPr lang="pt-PT" sz="3200" dirty="0"/>
              <a:t>p</a:t>
            </a:r>
            <a:r>
              <a:rPr lang="el-GR" sz="3200" dirty="0"/>
              <a:t> ∧ (</a:t>
            </a:r>
            <a:r>
              <a:rPr lang="pt-PT" sz="3200" dirty="0"/>
              <a:t>q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</a:t>
            </a:r>
            <a:r>
              <a:rPr lang="pt-PT" sz="3200" dirty="0"/>
              <a:t> q</a:t>
            </a:r>
            <a:r>
              <a:rPr lang="el-GR" sz="3200" dirty="0"/>
              <a:t>) ∨ </a:t>
            </a:r>
            <a:r>
              <a:rPr lang="pt-PT" sz="3200" dirty="0"/>
              <a:t>r </a:t>
            </a:r>
            <a:r>
              <a:rPr lang="el-GR" sz="3200" dirty="0"/>
              <a:t>≡ </a:t>
            </a:r>
            <a:r>
              <a:rPr lang="pt-PT" sz="3200" dirty="0"/>
              <a:t>p</a:t>
            </a:r>
            <a:r>
              <a:rPr lang="el-GR" sz="3200" dirty="0"/>
              <a:t> ∨ (</a:t>
            </a:r>
            <a:r>
              <a:rPr lang="pt-PT" sz="3200" dirty="0"/>
              <a:t>q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p</a:t>
            </a:r>
            <a:r>
              <a:rPr lang="el-GR" sz="3200" dirty="0"/>
              <a:t>) </a:t>
            </a:r>
            <a:r>
              <a:rPr lang="pt-PT" sz="3200" dirty="0"/>
              <a:t>      </a:t>
            </a:r>
            <a:r>
              <a:rPr lang="el-GR" sz="3200" dirty="0"/>
              <a:t>≡ </a:t>
            </a:r>
            <a:r>
              <a:rPr lang="pt-PT" sz="3200" dirty="0"/>
              <a:t>       p</a:t>
            </a:r>
            <a:r>
              <a:rPr lang="el-GR" sz="3200" dirty="0"/>
              <a:t> 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p</a:t>
            </a:r>
            <a:r>
              <a:rPr lang="el-GR" sz="3200" dirty="0"/>
              <a:t>) </a:t>
            </a:r>
            <a:r>
              <a:rPr lang="pt-PT" sz="3200" dirty="0"/>
              <a:t>      </a:t>
            </a:r>
            <a:r>
              <a:rPr lang="el-GR" sz="3200" dirty="0"/>
              <a:t>≡</a:t>
            </a:r>
            <a:r>
              <a:rPr lang="pt-PT" sz="3200" dirty="0"/>
              <a:t>       </a:t>
            </a:r>
            <a:r>
              <a:rPr lang="el-GR" sz="3200" dirty="0"/>
              <a:t> </a:t>
            </a:r>
            <a:r>
              <a:rPr lang="pt-PT" sz="3200" dirty="0"/>
              <a:t>p</a:t>
            </a:r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q</a:t>
            </a:r>
            <a:r>
              <a:rPr lang="el-GR" sz="3200" dirty="0"/>
              <a:t>) ∨ </a:t>
            </a:r>
            <a:r>
              <a:rPr lang="pt-PT" sz="3200" dirty="0"/>
              <a:t>r</a:t>
            </a:r>
            <a:r>
              <a:rPr lang="el-GR" sz="3200" dirty="0"/>
              <a:t> ≡ 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 ∧ (</a:t>
            </a:r>
            <a:r>
              <a:rPr lang="pt-PT" sz="3200" dirty="0"/>
              <a:t>q</a:t>
            </a:r>
            <a:r>
              <a:rPr lang="el-GR" sz="3200" dirty="0"/>
              <a:t> ∨ </a:t>
            </a:r>
            <a:r>
              <a:rPr lang="pt-PT" sz="3200" dirty="0"/>
              <a:t>r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el-GR" sz="3200" dirty="0"/>
              <a:t>(</a:t>
            </a:r>
            <a:r>
              <a:rPr lang="pt-PT" sz="3200" dirty="0"/>
              <a:t>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r>
              <a:rPr lang="el-GR" sz="3200" dirty="0"/>
              <a:t>) ∧ </a:t>
            </a:r>
            <a:r>
              <a:rPr lang="pt-PT" sz="3200" dirty="0"/>
              <a:t>r</a:t>
            </a:r>
            <a:r>
              <a:rPr lang="el-GR" sz="3200" dirty="0"/>
              <a:t> ≡ (</a:t>
            </a:r>
            <a:r>
              <a:rPr lang="pt-PT" sz="3200" dirty="0"/>
              <a:t>p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 ∨ (</a:t>
            </a:r>
            <a:r>
              <a:rPr lang="pt-PT" sz="3200" dirty="0"/>
              <a:t>q</a:t>
            </a:r>
            <a:r>
              <a:rPr lang="el-GR" sz="3200" dirty="0"/>
              <a:t> ∧ </a:t>
            </a:r>
            <a:r>
              <a:rPr lang="pt-PT" sz="3200" dirty="0"/>
              <a:t>r</a:t>
            </a:r>
            <a:r>
              <a:rPr lang="el-GR" sz="3200" dirty="0"/>
              <a:t>)</a:t>
            </a:r>
            <a:endParaRPr lang="pt-PT" sz="3200" dirty="0"/>
          </a:p>
          <a:p>
            <a:pPr algn="just"/>
            <a:r>
              <a:rPr lang="pt-PT" sz="3200" dirty="0"/>
              <a:t>~~p          </a:t>
            </a:r>
            <a:r>
              <a:rPr lang="el-GR" sz="3200" dirty="0"/>
              <a:t> ≡ </a:t>
            </a:r>
            <a:r>
              <a:rPr lang="pt-PT" sz="3200" dirty="0"/>
              <a:t>p</a:t>
            </a:r>
          </a:p>
          <a:p>
            <a:pPr algn="just"/>
            <a:r>
              <a:rPr lang="pt-PT" sz="3200" dirty="0"/>
              <a:t>p</a:t>
            </a:r>
            <a:r>
              <a:rPr lang="el-GR" sz="3200" dirty="0"/>
              <a:t> → </a:t>
            </a:r>
            <a:r>
              <a:rPr lang="pt-PT" sz="3200" dirty="0"/>
              <a:t>q       </a:t>
            </a:r>
            <a:r>
              <a:rPr lang="el-GR" sz="3200" dirty="0"/>
              <a:t> ≡ </a:t>
            </a:r>
            <a:r>
              <a:rPr lang="pt-PT" sz="3200" dirty="0"/>
              <a:t>~p</a:t>
            </a:r>
            <a:r>
              <a:rPr lang="el-GR" sz="3200" dirty="0"/>
              <a:t> ∨ </a:t>
            </a:r>
            <a:r>
              <a:rPr lang="pt-PT" sz="3200" dirty="0"/>
              <a:t>q</a:t>
            </a:r>
            <a:endParaRPr lang="el-GR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F69BD6-B30D-490C-B2D5-915B68C81A8B}"/>
              </a:ext>
            </a:extLst>
          </p:cNvPr>
          <p:cNvSpPr/>
          <p:nvPr/>
        </p:nvSpPr>
        <p:spPr>
          <a:xfrm>
            <a:off x="4572000" y="836712"/>
            <a:ext cx="44656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(comutatividade do ∧)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D61C73-3AE6-427D-A29E-5F4ED2966E52}"/>
              </a:ext>
            </a:extLst>
          </p:cNvPr>
          <p:cNvSpPr/>
          <p:nvPr/>
        </p:nvSpPr>
        <p:spPr>
          <a:xfrm>
            <a:off x="4725601" y="1340768"/>
            <a:ext cx="49427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(comutatividade do ∨)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3DF810-A2A9-40E2-B8C8-CF2DCEB47DFC}"/>
              </a:ext>
            </a:extLst>
          </p:cNvPr>
          <p:cNvSpPr/>
          <p:nvPr/>
        </p:nvSpPr>
        <p:spPr>
          <a:xfrm>
            <a:off x="4725601" y="1794882"/>
            <a:ext cx="3934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 (Lei de </a:t>
            </a:r>
            <a:r>
              <a:rPr lang="pt-PT" sz="3000" dirty="0" err="1"/>
              <a:t>De</a:t>
            </a:r>
            <a:r>
              <a:rPr lang="pt-PT" sz="3000" dirty="0"/>
              <a:t> Morgan)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A28007E-1D6A-402D-A875-3E53D67A7A0F}"/>
              </a:ext>
            </a:extLst>
          </p:cNvPr>
          <p:cNvSpPr/>
          <p:nvPr/>
        </p:nvSpPr>
        <p:spPr>
          <a:xfrm>
            <a:off x="4788024" y="2348880"/>
            <a:ext cx="3934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 (Lei de </a:t>
            </a:r>
            <a:r>
              <a:rPr lang="pt-PT" sz="3000" dirty="0" err="1"/>
              <a:t>De</a:t>
            </a:r>
            <a:r>
              <a:rPr lang="pt-PT" sz="3000" dirty="0"/>
              <a:t> Morgan)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B03D557-D697-4017-82AD-7016F27E46B3}"/>
              </a:ext>
            </a:extLst>
          </p:cNvPr>
          <p:cNvSpPr/>
          <p:nvPr/>
        </p:nvSpPr>
        <p:spPr>
          <a:xfrm>
            <a:off x="5220072" y="2852936"/>
            <a:ext cx="39346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(associatividade)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C65035-0371-4C61-A408-2FF61B93DE05}"/>
              </a:ext>
            </a:extLst>
          </p:cNvPr>
          <p:cNvSpPr/>
          <p:nvPr/>
        </p:nvSpPr>
        <p:spPr>
          <a:xfrm>
            <a:off x="5274647" y="3284984"/>
            <a:ext cx="40336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(associatividade)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504C64-1504-4B10-9AE2-B01163C6A852}"/>
              </a:ext>
            </a:extLst>
          </p:cNvPr>
          <p:cNvSpPr/>
          <p:nvPr/>
        </p:nvSpPr>
        <p:spPr>
          <a:xfrm>
            <a:off x="5274647" y="3789040"/>
            <a:ext cx="4321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</a:t>
            </a:r>
            <a:r>
              <a:rPr lang="pt-PT" sz="3000" dirty="0" err="1"/>
              <a:t>idempotência</a:t>
            </a:r>
            <a:r>
              <a:rPr lang="pt-PT" sz="3000" dirty="0"/>
              <a:t>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ECBA66D-A3A6-4C2E-BDCD-FF0EF6AA26F3}"/>
              </a:ext>
            </a:extLst>
          </p:cNvPr>
          <p:cNvSpPr/>
          <p:nvPr/>
        </p:nvSpPr>
        <p:spPr>
          <a:xfrm>
            <a:off x="5274647" y="4221088"/>
            <a:ext cx="37630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</a:t>
            </a:r>
            <a:r>
              <a:rPr lang="pt-PT" sz="3000" dirty="0" err="1"/>
              <a:t>idempotência</a:t>
            </a:r>
            <a:r>
              <a:rPr lang="pt-PT" sz="3000" dirty="0"/>
              <a:t>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8831ECD-CD0D-472B-A78B-5073D94377B6}"/>
              </a:ext>
            </a:extLst>
          </p:cNvPr>
          <p:cNvSpPr/>
          <p:nvPr/>
        </p:nvSpPr>
        <p:spPr>
          <a:xfrm>
            <a:off x="5362889" y="4747210"/>
            <a:ext cx="4321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(distributividade)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57CDC58-BEFE-4B70-8CFE-0003A32BC734}"/>
              </a:ext>
            </a:extLst>
          </p:cNvPr>
          <p:cNvSpPr/>
          <p:nvPr/>
        </p:nvSpPr>
        <p:spPr>
          <a:xfrm>
            <a:off x="5345457" y="5229200"/>
            <a:ext cx="37630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(distributividade)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B2D8755-46F8-43CA-ABCE-659EB27D1F3B}"/>
              </a:ext>
            </a:extLst>
          </p:cNvPr>
          <p:cNvSpPr/>
          <p:nvPr/>
        </p:nvSpPr>
        <p:spPr>
          <a:xfrm>
            <a:off x="5343428" y="5722490"/>
            <a:ext cx="3583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(Dupla negação)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3D9B5E0-E8AA-453D-B2B3-23B22659CCF3}"/>
              </a:ext>
            </a:extLst>
          </p:cNvPr>
          <p:cNvSpPr/>
          <p:nvPr/>
        </p:nvSpPr>
        <p:spPr>
          <a:xfrm>
            <a:off x="4481050" y="6251336"/>
            <a:ext cx="44656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</a:t>
            </a:r>
            <a:r>
              <a:rPr lang="pt-PT" sz="2600" dirty="0"/>
              <a:t>Eliminação de implicação </a:t>
            </a:r>
            <a:r>
              <a:rPr lang="pt-PT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3221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8908</TotalTime>
  <Words>1562</Words>
  <Application>Microsoft Office PowerPoint</Application>
  <PresentationFormat>Apresentação no Ecrã (4:3)</PresentationFormat>
  <Paragraphs>169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Cambria Math</vt:lpstr>
      <vt:lpstr>Century Schoolbook</vt:lpstr>
      <vt:lpstr>Wingdings</vt:lpstr>
      <vt:lpstr>Wingdings 2</vt:lpstr>
      <vt:lpstr>Balcão Envidraçado</vt:lpstr>
      <vt:lpstr>Lógica Computacional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396</cp:revision>
  <dcterms:created xsi:type="dcterms:W3CDTF">2014-02-25T15:14:59Z</dcterms:created>
  <dcterms:modified xsi:type="dcterms:W3CDTF">2018-04-24T22:12:54Z</dcterms:modified>
</cp:coreProperties>
</file>