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88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4" r:id="rId17"/>
    <p:sldId id="306" r:id="rId18"/>
    <p:sldId id="307" r:id="rId19"/>
    <p:sldId id="308" r:id="rId20"/>
    <p:sldId id="309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09/05/2018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emf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0228" y="1052736"/>
            <a:ext cx="6828147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 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BA9FC-2CC7-42EF-95B1-6836EF190152}"/>
              </a:ext>
            </a:extLst>
          </p:cNvPr>
          <p:cNvSpPr txBox="1">
            <a:spLocks/>
          </p:cNvSpPr>
          <p:nvPr/>
        </p:nvSpPr>
        <p:spPr>
          <a:xfrm>
            <a:off x="1835696" y="3284983"/>
            <a:ext cx="7128792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600" dirty="0">
                <a:solidFill>
                  <a:schemeClr val="tx1"/>
                </a:solidFill>
              </a:rPr>
              <a:t>Tema 5: Sistemas Dedutivos.</a:t>
            </a:r>
          </a:p>
          <a:p>
            <a:endParaRPr lang="pt-PT" sz="32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EFFD9AE-99B9-448A-BE9E-95A155EE3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3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26064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Indução matemática</a:t>
            </a:r>
            <a:endParaRPr lang="pt-PT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251520" y="3375468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Como provar o </a:t>
            </a:r>
            <a:r>
              <a:rPr lang="pt-PT" sz="3200" dirty="0">
                <a:solidFill>
                  <a:srgbClr val="FF0000"/>
                </a:solidFill>
              </a:rPr>
              <a:t>argumento</a:t>
            </a:r>
            <a:r>
              <a:rPr lang="pt-PT" sz="3200" dirty="0"/>
              <a:t> de Gaus..?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251520" y="1022064"/>
            <a:ext cx="51656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A soma de Gauss é igual à</a:t>
            </a:r>
          </a:p>
          <a:p>
            <a:pPr algn="just"/>
            <a:r>
              <a:rPr lang="pt-PT" sz="3200" dirty="0"/>
              <a:t>Seguinte fórmula: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5AE68FA-31CC-46A7-8A80-FCE0F2A6E4DE}"/>
                  </a:ext>
                </a:extLst>
              </p:cNvPr>
              <p:cNvSpPr/>
              <p:nvPr/>
            </p:nvSpPr>
            <p:spPr>
              <a:xfrm>
                <a:off x="3654816" y="1772816"/>
                <a:ext cx="5165656" cy="143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PT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pt-PT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32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PT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sz="3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pt-PT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PT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3200" b="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pt-PT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pt-PT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pt-PT" sz="32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5AE68FA-31CC-46A7-8A80-FCE0F2A6E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16" y="1772816"/>
                <a:ext cx="5165656" cy="1436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B25A9955-44E6-4C69-9903-61B177E8DE08}"/>
              </a:ext>
            </a:extLst>
          </p:cNvPr>
          <p:cNvSpPr/>
          <p:nvPr/>
        </p:nvSpPr>
        <p:spPr>
          <a:xfrm>
            <a:off x="251520" y="5236429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200" dirty="0"/>
              <a:t>Através de </a:t>
            </a:r>
            <a:r>
              <a:rPr lang="pt-PT" sz="3200" dirty="0">
                <a:solidFill>
                  <a:srgbClr val="FF0000"/>
                </a:solidFill>
              </a:rPr>
              <a:t>princípios de indução matemática  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6E32EC16-5F1A-44EB-A719-03BAD2E273D6}"/>
              </a:ext>
            </a:extLst>
          </p:cNvPr>
          <p:cNvCxnSpPr>
            <a:cxnSpLocks/>
          </p:cNvCxnSpPr>
          <p:nvPr/>
        </p:nvCxnSpPr>
        <p:spPr>
          <a:xfrm>
            <a:off x="3923928" y="4077072"/>
            <a:ext cx="0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44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26064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Indução matemática</a:t>
            </a:r>
            <a:endParaRPr lang="pt-PT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272935" y="2913337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Princípio de indução matemática: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251520" y="1022064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Indução matemática: é uma análise de um problema particular de maneiras a chegar a uma conclusão geral.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1F4966-5695-443F-ABE6-F6981F0FBB60}"/>
              </a:ext>
            </a:extLst>
          </p:cNvPr>
          <p:cNvSpPr/>
          <p:nvPr/>
        </p:nvSpPr>
        <p:spPr>
          <a:xfrm>
            <a:off x="395536" y="3782495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PT" sz="3200" dirty="0">
                <a:solidFill>
                  <a:srgbClr val="FF0000"/>
                </a:solidFill>
              </a:rPr>
              <a:t>Início</a:t>
            </a:r>
            <a:r>
              <a:rPr lang="pt-PT" sz="3200" dirty="0"/>
              <a:t> de Indução Matemática.      (I.I.M)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41F74-0DBD-42AF-A956-DC5179E65142}"/>
              </a:ext>
            </a:extLst>
          </p:cNvPr>
          <p:cNvSpPr/>
          <p:nvPr/>
        </p:nvSpPr>
        <p:spPr>
          <a:xfrm>
            <a:off x="395536" y="4367270"/>
            <a:ext cx="8340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PT" sz="3200" dirty="0">
                <a:solidFill>
                  <a:srgbClr val="FF0000"/>
                </a:solidFill>
              </a:rPr>
              <a:t>Hipótese</a:t>
            </a:r>
            <a:r>
              <a:rPr lang="pt-PT" sz="3200" dirty="0"/>
              <a:t> de Indução Matemática (H.I.M)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BE4B8C-757A-404D-86F6-110F6B0F820F}"/>
              </a:ext>
            </a:extLst>
          </p:cNvPr>
          <p:cNvSpPr/>
          <p:nvPr/>
        </p:nvSpPr>
        <p:spPr>
          <a:xfrm>
            <a:off x="369143" y="4952862"/>
            <a:ext cx="8595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PT" sz="3200" dirty="0">
                <a:solidFill>
                  <a:srgbClr val="FF0000"/>
                </a:solidFill>
              </a:rPr>
              <a:t>Tese</a:t>
            </a:r>
            <a:r>
              <a:rPr lang="pt-PT" sz="3200" dirty="0"/>
              <a:t> de Indução Matemática.        (T.I.M)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CC6A882-DBAD-4A7E-B2EC-498E1E58AA8E}"/>
              </a:ext>
            </a:extLst>
          </p:cNvPr>
          <p:cNvSpPr/>
          <p:nvPr/>
        </p:nvSpPr>
        <p:spPr>
          <a:xfrm>
            <a:off x="364892" y="5551394"/>
            <a:ext cx="8340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PT" sz="2800" dirty="0">
                <a:solidFill>
                  <a:srgbClr val="FF0000"/>
                </a:solidFill>
              </a:rPr>
              <a:t>Demonstração</a:t>
            </a:r>
            <a:r>
              <a:rPr lang="pt-PT" sz="2800" dirty="0"/>
              <a:t> de Indução Matemática (D.I.M)</a:t>
            </a:r>
          </a:p>
        </p:txBody>
      </p:sp>
    </p:spTree>
    <p:extLst>
      <p:ext uri="{BB962C8B-B14F-4D97-AF65-F5344CB8AC3E}">
        <p14:creationId xmlns:p14="http://schemas.microsoft.com/office/powerpoint/2010/main" val="1503854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26064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Indução matemática</a:t>
            </a:r>
            <a:endParaRPr lang="pt-PT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467544" y="1140424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Princípios de indução matemática: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1F4966-5695-443F-ABE6-F6981F0FBB60}"/>
              </a:ext>
            </a:extLst>
          </p:cNvPr>
          <p:cNvSpPr/>
          <p:nvPr/>
        </p:nvSpPr>
        <p:spPr>
          <a:xfrm>
            <a:off x="467544" y="2204864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>
                <a:solidFill>
                  <a:srgbClr val="FF0000"/>
                </a:solidFill>
              </a:rPr>
              <a:t>Início</a:t>
            </a:r>
            <a:r>
              <a:rPr lang="pt-PT" sz="3200" b="1" dirty="0"/>
              <a:t> de Indução Matemática(I.I.M): </a:t>
            </a:r>
            <a:r>
              <a:rPr lang="pt-PT" sz="3200" dirty="0"/>
              <a:t>Deve-se provar que a </a:t>
            </a:r>
            <a:r>
              <a:rPr lang="pt-PT" sz="3200" u="sng" dirty="0"/>
              <a:t>proposição</a:t>
            </a:r>
            <a:r>
              <a:rPr lang="pt-PT" sz="3200" dirty="0"/>
              <a:t> é verdadeira para n </a:t>
            </a:r>
            <a:r>
              <a:rPr lang="pt-BR" sz="3200" dirty="0"/>
              <a:t>= 1, 2, 3,4,…</a:t>
            </a:r>
            <a:endParaRPr lang="pt-PT" sz="3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41F74-0DBD-42AF-A956-DC5179E65142}"/>
              </a:ext>
            </a:extLst>
          </p:cNvPr>
          <p:cNvSpPr/>
          <p:nvPr/>
        </p:nvSpPr>
        <p:spPr>
          <a:xfrm>
            <a:off x="401623" y="4149080"/>
            <a:ext cx="83407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>
                <a:solidFill>
                  <a:srgbClr val="FF0000"/>
                </a:solidFill>
              </a:rPr>
              <a:t>Hipótese</a:t>
            </a:r>
            <a:r>
              <a:rPr lang="pt-PT" sz="3200" b="1" dirty="0"/>
              <a:t> de Indução Matemática (H.I.M): </a:t>
            </a:r>
            <a:r>
              <a:rPr lang="pt-PT" sz="3200" dirty="0"/>
              <a:t>Deve-se provar que a </a:t>
            </a:r>
            <a:r>
              <a:rPr lang="pt-PT" sz="3200" u="sng" dirty="0"/>
              <a:t>proposição</a:t>
            </a:r>
            <a:r>
              <a:rPr lang="pt-PT" sz="3200" dirty="0"/>
              <a:t> é verdadeira para n</a:t>
            </a:r>
            <a:r>
              <a:rPr lang="pt-BR" sz="3200" dirty="0"/>
              <a:t>=k</a:t>
            </a:r>
            <a:r>
              <a:rPr lang="pt-PT" sz="3200" dirty="0"/>
              <a:t>; se se cumpre o 1º e o 2º passo então:</a:t>
            </a:r>
            <a:endParaRPr lang="pt-PT" sz="3200" b="1" dirty="0"/>
          </a:p>
        </p:txBody>
      </p:sp>
    </p:spTree>
    <p:extLst>
      <p:ext uri="{BB962C8B-B14F-4D97-AF65-F5344CB8AC3E}">
        <p14:creationId xmlns:p14="http://schemas.microsoft.com/office/powerpoint/2010/main" val="1160259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26064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Indução matemática</a:t>
            </a:r>
            <a:endParaRPr lang="pt-PT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467544" y="1140424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Princípios de indução matemática: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1F4966-5695-443F-ABE6-F6981F0FBB60}"/>
              </a:ext>
            </a:extLst>
          </p:cNvPr>
          <p:cNvSpPr/>
          <p:nvPr/>
        </p:nvSpPr>
        <p:spPr>
          <a:xfrm>
            <a:off x="467544" y="2204864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>
                <a:solidFill>
                  <a:srgbClr val="FF0000"/>
                </a:solidFill>
              </a:rPr>
              <a:t>Tese</a:t>
            </a:r>
            <a:r>
              <a:rPr lang="pt-PT" sz="3200" b="1" dirty="0"/>
              <a:t> de Indução Matemática(T.I.M): </a:t>
            </a:r>
            <a:r>
              <a:rPr lang="pt-PT" sz="3200" dirty="0"/>
              <a:t>Deve-se provar que a </a:t>
            </a:r>
            <a:r>
              <a:rPr lang="pt-PT" sz="3200" u="sng" dirty="0"/>
              <a:t>proposição</a:t>
            </a:r>
            <a:r>
              <a:rPr lang="pt-PT" sz="3200" dirty="0"/>
              <a:t> é verdadeira para n </a:t>
            </a:r>
            <a:r>
              <a:rPr lang="pt-BR" sz="3200" dirty="0"/>
              <a:t>= k+1.</a:t>
            </a:r>
            <a:endParaRPr lang="pt-PT" sz="3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41F74-0DBD-42AF-A956-DC5179E65142}"/>
              </a:ext>
            </a:extLst>
          </p:cNvPr>
          <p:cNvSpPr/>
          <p:nvPr/>
        </p:nvSpPr>
        <p:spPr>
          <a:xfrm>
            <a:off x="401623" y="4149080"/>
            <a:ext cx="8340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>
                <a:solidFill>
                  <a:srgbClr val="FF0000"/>
                </a:solidFill>
              </a:rPr>
              <a:t>Demonstração</a:t>
            </a:r>
            <a:r>
              <a:rPr lang="pt-PT" sz="3200" b="1" dirty="0"/>
              <a:t> de Indução Matemática (D.I.M): </a:t>
            </a:r>
            <a:r>
              <a:rPr lang="pt-PT" sz="3200" dirty="0"/>
              <a:t>Demonstrar que a </a:t>
            </a:r>
            <a:r>
              <a:rPr lang="pt-PT" sz="3200" u="sng" dirty="0"/>
              <a:t>Hipótese</a:t>
            </a:r>
            <a:r>
              <a:rPr lang="pt-PT" sz="3200" dirty="0"/>
              <a:t> + </a:t>
            </a:r>
            <a:r>
              <a:rPr lang="pt-PT" sz="3200" u="sng" dirty="0"/>
              <a:t>Tese</a:t>
            </a:r>
            <a:r>
              <a:rPr lang="pt-PT" sz="3200" dirty="0"/>
              <a:t> deia igual à </a:t>
            </a:r>
            <a:r>
              <a:rPr lang="pt-PT" sz="3200" u="sng" dirty="0"/>
              <a:t>Conclusão</a:t>
            </a:r>
            <a:r>
              <a:rPr lang="pt-PT" sz="3200" dirty="0"/>
              <a:t>.</a:t>
            </a:r>
            <a:endParaRPr lang="pt-PT" sz="3200" b="1" dirty="0"/>
          </a:p>
        </p:txBody>
      </p:sp>
    </p:spTree>
    <p:extLst>
      <p:ext uri="{BB962C8B-B14F-4D97-AF65-F5344CB8AC3E}">
        <p14:creationId xmlns:p14="http://schemas.microsoft.com/office/powerpoint/2010/main" val="28524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251520" y="312401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Princípio de indução matemática: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351F4966-5695-443F-ABE6-F6981F0FBB60}"/>
                  </a:ext>
                </a:extLst>
              </p:cNvPr>
              <p:cNvSpPr/>
              <p:nvPr/>
            </p:nvSpPr>
            <p:spPr>
              <a:xfrm>
                <a:off x="0" y="1920003"/>
                <a:ext cx="8721990" cy="77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000" dirty="0"/>
                  <a:t>1+2+3+…+n </a:t>
                </a:r>
                <a:r>
                  <a:rPr lang="pt-BR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pt-BR" sz="3000" b="0" i="0" smtClean="0">
                        <a:latin typeface="Cambria Math" panose="02040503050406030204" pitchFamily="18" charset="0"/>
                      </a:rPr>
                      <m:t>ou</m:t>
                    </m:r>
                    <m:r>
                      <a:rPr lang="pt-BR" sz="30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PT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pt-PT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3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pt-PT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pt-PT" sz="3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351F4966-5695-443F-ABE6-F6981F0F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0003"/>
                <a:ext cx="8721990" cy="777905"/>
              </a:xfrm>
              <a:prstGeom prst="rect">
                <a:avLst/>
              </a:prstGeom>
              <a:blipFill>
                <a:blip r:embed="rId2"/>
                <a:stretch>
                  <a:fillRect l="-1607" b="-93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8B068E45-7BBF-4065-8778-5971046A0D78}"/>
              </a:ext>
            </a:extLst>
          </p:cNvPr>
          <p:cNvSpPr/>
          <p:nvPr/>
        </p:nvSpPr>
        <p:spPr>
          <a:xfrm>
            <a:off x="103767" y="3249020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(I.I.M):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E5314C0-1EC3-4EDF-AC34-89053D331518}"/>
                  </a:ext>
                </a:extLst>
              </p:cNvPr>
              <p:cNvSpPr/>
              <p:nvPr/>
            </p:nvSpPr>
            <p:spPr>
              <a:xfrm>
                <a:off x="397886" y="3739750"/>
                <a:ext cx="8312742" cy="823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Se n </a:t>
                </a:r>
                <a:r>
                  <a:rPr lang="pt-BR" sz="3200" dirty="0"/>
                  <a:t>= 1 </a:t>
                </a:r>
                <a:r>
                  <a:rPr lang="pt-PT" sz="3200" dirty="0"/>
                  <a:t> então: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pt-PT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PT" sz="3200" dirty="0"/>
                  <a:t> </a:t>
                </a:r>
                <a:r>
                  <a:rPr lang="pt-BR" sz="3200" dirty="0"/>
                  <a:t>=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pt-PT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/>
                  <a:t> =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pt-PT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/>
                      <m:t>=</m:t>
                    </m:r>
                    <m:r>
                      <m:rPr>
                        <m:nor/>
                      </m:rPr>
                      <a:rPr lang="pt-PT" sz="3200" dirty="0"/>
                      <m:t> </m:t>
                    </m:r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pt-BR" sz="3200" dirty="0"/>
                      <m:t>=</m:t>
                    </m:r>
                    <m:r>
                      <m:rPr>
                        <m:nor/>
                      </m:rPr>
                      <a:rPr lang="pt-BR" sz="3200" b="0" i="0" dirty="0" smtClean="0"/>
                      <m:t> 1</m:t>
                    </m:r>
                  </m:oMath>
                </a14:m>
                <a:endParaRPr lang="pt-PT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E5314C0-1EC3-4EDF-AC34-89053D331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6" y="3739750"/>
                <a:ext cx="8312742" cy="823623"/>
              </a:xfrm>
              <a:prstGeom prst="rect">
                <a:avLst/>
              </a:prstGeom>
              <a:blipFill>
                <a:blip r:embed="rId3"/>
                <a:stretch>
                  <a:fillRect l="-1833" b="-808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BCB2E3B-1D4D-4313-8CC7-48FFEBA3EBA3}"/>
                  </a:ext>
                </a:extLst>
              </p:cNvPr>
              <p:cNvSpPr/>
              <p:nvPr/>
            </p:nvSpPr>
            <p:spPr>
              <a:xfrm>
                <a:off x="397886" y="4682753"/>
                <a:ext cx="8312742" cy="832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Se n </a:t>
                </a:r>
                <a:r>
                  <a:rPr lang="pt-BR" sz="3200" dirty="0"/>
                  <a:t>= 2 </a:t>
                </a:r>
                <a:r>
                  <a:rPr lang="pt-PT" sz="3200" dirty="0"/>
                  <a:t> então: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pt-PT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PT" sz="3200" dirty="0"/>
                  <a:t> </a:t>
                </a:r>
                <a:r>
                  <a:rPr lang="pt-BR" sz="3200" dirty="0"/>
                  <a:t>=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pt-PT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/>
                  <a:t> =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/>
                      <m:t>=</m:t>
                    </m:r>
                    <m:r>
                      <m:rPr>
                        <m:nor/>
                      </m:rPr>
                      <a:rPr lang="pt-PT" sz="3200" dirty="0"/>
                      <m:t> </m:t>
                    </m:r>
                    <m:r>
                      <m:rPr>
                        <m:nor/>
                      </m:rPr>
                      <a:rPr lang="pt-PT" sz="3200" b="0" i="0" dirty="0" smtClean="0"/>
                      <m:t>3 </m:t>
                    </m:r>
                  </m:oMath>
                </a14:m>
                <a:endParaRPr lang="pt-PT" sz="32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BCB2E3B-1D4D-4313-8CC7-48FFEBA3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6" y="4682753"/>
                <a:ext cx="8312742" cy="832344"/>
              </a:xfrm>
              <a:prstGeom prst="rect">
                <a:avLst/>
              </a:prstGeom>
              <a:blipFill>
                <a:blip r:embed="rId4"/>
                <a:stretch>
                  <a:fillRect l="-1833" b="-729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E6805E1-B1CC-43EA-AEC7-79DBEF34D3AD}"/>
                  </a:ext>
                </a:extLst>
              </p:cNvPr>
              <p:cNvSpPr/>
              <p:nvPr/>
            </p:nvSpPr>
            <p:spPr>
              <a:xfrm>
                <a:off x="324267" y="5589240"/>
                <a:ext cx="8312742" cy="832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Se n </a:t>
                </a:r>
                <a:r>
                  <a:rPr lang="pt-BR" sz="3200" dirty="0"/>
                  <a:t>= 3 </a:t>
                </a:r>
                <a:r>
                  <a:rPr lang="pt-PT" sz="3200" dirty="0"/>
                  <a:t> então: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pt-PT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PT" sz="3200" dirty="0"/>
                  <a:t> </a:t>
                </a:r>
                <a:r>
                  <a:rPr lang="pt-BR" sz="3200" dirty="0"/>
                  <a:t>=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pt-PT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/>
                  <a:t> =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/>
                      <m:t>=</m:t>
                    </m:r>
                    <m:r>
                      <m:rPr>
                        <m:nor/>
                      </m:rPr>
                      <a:rPr lang="pt-PT" sz="3200" dirty="0"/>
                      <m:t> </m:t>
                    </m:r>
                    <m:r>
                      <m:rPr>
                        <m:nor/>
                      </m:rPr>
                      <a:rPr lang="pt-PT" sz="3200" b="0" i="0" dirty="0" smtClean="0"/>
                      <m:t>6 </m:t>
                    </m:r>
                  </m:oMath>
                </a14:m>
                <a:endParaRPr lang="pt-PT" sz="32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E6805E1-B1CC-43EA-AEC7-79DBEF34D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7" y="5589240"/>
                <a:ext cx="8312742" cy="832344"/>
              </a:xfrm>
              <a:prstGeom prst="rect">
                <a:avLst/>
              </a:prstGeom>
              <a:blipFill>
                <a:blip r:embed="rId5"/>
                <a:stretch>
                  <a:fillRect l="-1833" b="-808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D3B376D0-6C91-44DC-8925-31647CEA4557}"/>
              </a:ext>
            </a:extLst>
          </p:cNvPr>
          <p:cNvSpPr/>
          <p:nvPr/>
        </p:nvSpPr>
        <p:spPr>
          <a:xfrm>
            <a:off x="2915816" y="1181129"/>
            <a:ext cx="2579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Proposição:</a:t>
            </a:r>
          </a:p>
        </p:txBody>
      </p:sp>
    </p:spTree>
    <p:extLst>
      <p:ext uri="{BB962C8B-B14F-4D97-AF65-F5344CB8AC3E}">
        <p14:creationId xmlns:p14="http://schemas.microsoft.com/office/powerpoint/2010/main" val="1949574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251520" y="11663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Princípio de indução matemática: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351F4966-5695-443F-ABE6-F6981F0FBB60}"/>
                  </a:ext>
                </a:extLst>
              </p:cNvPr>
              <p:cNvSpPr/>
              <p:nvPr/>
            </p:nvSpPr>
            <p:spPr>
              <a:xfrm>
                <a:off x="53462" y="853092"/>
                <a:ext cx="8721990" cy="77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000" dirty="0"/>
                  <a:t>1+2+3+…+n </a:t>
                </a:r>
                <a:r>
                  <a:rPr lang="pt-BR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pt-BR" sz="3000" b="0" i="0" smtClean="0">
                        <a:latin typeface="Cambria Math" panose="02040503050406030204" pitchFamily="18" charset="0"/>
                      </a:rPr>
                      <m:t>ou</m:t>
                    </m:r>
                    <m:r>
                      <a:rPr lang="pt-BR" sz="30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PT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pt-PT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3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pt-PT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pt-PT" sz="3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351F4966-5695-443F-ABE6-F6981F0F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" y="853092"/>
                <a:ext cx="8721990" cy="777905"/>
              </a:xfrm>
              <a:prstGeom prst="rect">
                <a:avLst/>
              </a:prstGeom>
              <a:blipFill>
                <a:blip r:embed="rId2"/>
                <a:stretch>
                  <a:fillRect l="-1677" b="-93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8B068E45-7BBF-4065-8778-5971046A0D78}"/>
              </a:ext>
            </a:extLst>
          </p:cNvPr>
          <p:cNvSpPr/>
          <p:nvPr/>
        </p:nvSpPr>
        <p:spPr>
          <a:xfrm>
            <a:off x="294201" y="1567336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(H.I.M):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E5314C0-1EC3-4EDF-AC34-89053D331518}"/>
                  </a:ext>
                </a:extLst>
              </p:cNvPr>
              <p:cNvSpPr/>
              <p:nvPr/>
            </p:nvSpPr>
            <p:spPr>
              <a:xfrm>
                <a:off x="588320" y="2058066"/>
                <a:ext cx="8312742" cy="823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Se n </a:t>
                </a:r>
                <a:r>
                  <a:rPr lang="pt-BR" sz="3200" dirty="0"/>
                  <a:t>= k </a:t>
                </a:r>
                <a:r>
                  <a:rPr lang="pt-PT" sz="3200" dirty="0"/>
                  <a:t> então:  1+2+3+ … + k </a:t>
                </a:r>
                <a:r>
                  <a:rPr lang="pt-BR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pt-PT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PT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E5314C0-1EC3-4EDF-AC34-89053D331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20" y="2058066"/>
                <a:ext cx="8312742" cy="823623"/>
              </a:xfrm>
              <a:prstGeom prst="rect">
                <a:avLst/>
              </a:prstGeom>
              <a:blipFill>
                <a:blip r:embed="rId3"/>
                <a:stretch>
                  <a:fillRect l="-1908" b="-88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49D833F6-E62A-40BC-BD9A-367B6630AD1C}"/>
              </a:ext>
            </a:extLst>
          </p:cNvPr>
          <p:cNvSpPr/>
          <p:nvPr/>
        </p:nvSpPr>
        <p:spPr>
          <a:xfrm>
            <a:off x="178860" y="2773456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3200" b="1" dirty="0"/>
              <a:t>(T.I.M):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DE3247D-F17C-4AD7-B234-4C5B1DA0D2D0}"/>
                  </a:ext>
                </a:extLst>
              </p:cNvPr>
              <p:cNvSpPr/>
              <p:nvPr/>
            </p:nvSpPr>
            <p:spPr>
              <a:xfrm>
                <a:off x="294201" y="3264186"/>
                <a:ext cx="8491520" cy="73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/>
                  <a:t>Se n</a:t>
                </a:r>
                <a:r>
                  <a:rPr lang="pt-BR" sz="2800" dirty="0"/>
                  <a:t>=k+1 </a:t>
                </a:r>
                <a:r>
                  <a:rPr lang="pt-PT" sz="2800" dirty="0"/>
                  <a:t>então: 1+2+3+…+k+(k+1)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+1+1</m:t>
                            </m:r>
                          </m:e>
                        </m:d>
                      </m:num>
                      <m:den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DE3247D-F17C-4AD7-B234-4C5B1DA0D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1" y="3264186"/>
                <a:ext cx="8491520" cy="731932"/>
              </a:xfrm>
              <a:prstGeom prst="rect">
                <a:avLst/>
              </a:prstGeom>
              <a:blipFill>
                <a:blip r:embed="rId4"/>
                <a:stretch>
                  <a:fillRect l="-1436" b="-82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>
            <a:extLst>
              <a:ext uri="{FF2B5EF4-FFF2-40B4-BE49-F238E27FC236}">
                <a16:creationId xmlns:a16="http://schemas.microsoft.com/office/drawing/2014/main" id="{DE9D90E0-130C-4F8D-8321-78E6931FE029}"/>
              </a:ext>
            </a:extLst>
          </p:cNvPr>
          <p:cNvSpPr/>
          <p:nvPr/>
        </p:nvSpPr>
        <p:spPr>
          <a:xfrm>
            <a:off x="254454" y="3979576"/>
            <a:ext cx="78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(D.I.M):   </a:t>
            </a:r>
            <a:r>
              <a:rPr lang="pt-PT" sz="3200" dirty="0"/>
              <a:t>Hipótese </a:t>
            </a:r>
            <a:r>
              <a:rPr lang="pt-PT" sz="3200" dirty="0">
                <a:solidFill>
                  <a:srgbClr val="FF0000"/>
                </a:solidFill>
              </a:rPr>
              <a:t>+</a:t>
            </a:r>
            <a:r>
              <a:rPr lang="pt-PT" sz="3200" dirty="0"/>
              <a:t> tese </a:t>
            </a:r>
            <a:r>
              <a:rPr lang="pt-BR" sz="3200" dirty="0">
                <a:solidFill>
                  <a:srgbClr val="FF0000"/>
                </a:solidFill>
              </a:rPr>
              <a:t>=</a:t>
            </a:r>
            <a:r>
              <a:rPr lang="pt-BR" sz="3200" dirty="0"/>
              <a:t> </a:t>
            </a:r>
            <a:r>
              <a:rPr lang="pt-BR" sz="3200" dirty="0" err="1"/>
              <a:t>Conclus</a:t>
            </a:r>
            <a:r>
              <a:rPr lang="pt-PT" sz="3200" dirty="0"/>
              <a:t>ã</a:t>
            </a:r>
            <a:r>
              <a:rPr lang="pt-BR" sz="3200" dirty="0"/>
              <a:t>o </a:t>
            </a:r>
            <a:endParaRPr lang="pt-PT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C569601-F75D-4A16-8A55-235F3D573485}"/>
                  </a:ext>
                </a:extLst>
              </p:cNvPr>
              <p:cNvSpPr/>
              <p:nvPr/>
            </p:nvSpPr>
            <p:spPr>
              <a:xfrm>
                <a:off x="326240" y="4547809"/>
                <a:ext cx="8491520" cy="73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/>
                  <a:t>Se n</a:t>
                </a:r>
                <a:r>
                  <a:rPr lang="pt-BR" sz="2800" dirty="0"/>
                  <a:t>=k+1 </a:t>
                </a:r>
                <a:r>
                  <a:rPr lang="pt-PT" sz="2800" dirty="0"/>
                  <a:t>então: 1+2+3+…+k+(k+1)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C569601-F75D-4A16-8A55-235F3D573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40" y="4547809"/>
                <a:ext cx="8491520" cy="731932"/>
              </a:xfrm>
              <a:prstGeom prst="rect">
                <a:avLst/>
              </a:prstGeom>
              <a:blipFill>
                <a:blip r:embed="rId5"/>
                <a:stretch>
                  <a:fillRect l="-1509" b="-91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>
            <a:extLst>
              <a:ext uri="{FF2B5EF4-FFF2-40B4-BE49-F238E27FC236}">
                <a16:creationId xmlns:a16="http://schemas.microsoft.com/office/drawing/2014/main" id="{06FF6C0A-0ED2-4576-9F4B-58F67C21B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31708" r="21053" b="21951"/>
          <a:stretch>
            <a:fillRect/>
          </a:stretch>
        </p:blipFill>
        <p:spPr bwMode="auto">
          <a:xfrm rot="10800000">
            <a:off x="2990537" y="4891040"/>
            <a:ext cx="2520280" cy="62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BBB4C18-A1A0-4C15-9107-925293AFB05B}"/>
                  </a:ext>
                </a:extLst>
              </p:cNvPr>
              <p:cNvSpPr/>
              <p:nvPr/>
            </p:nvSpPr>
            <p:spPr>
              <a:xfrm>
                <a:off x="2423803" y="5497021"/>
                <a:ext cx="3087014" cy="549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b="0" dirty="0"/>
                  <a:t>Hipótese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20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BBB4C18-A1A0-4C15-9107-925293AFB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03" y="5497021"/>
                <a:ext cx="3087014" cy="549381"/>
              </a:xfrm>
              <a:prstGeom prst="rect">
                <a:avLst/>
              </a:prstGeom>
              <a:blipFill>
                <a:blip r:embed="rId7"/>
                <a:stretch>
                  <a:fillRect l="-2174" b="-55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50C2AA3F-AE17-47FF-80C7-BCB37E492939}"/>
                  </a:ext>
                </a:extLst>
              </p:cNvPr>
              <p:cNvSpPr/>
              <p:nvPr/>
            </p:nvSpPr>
            <p:spPr>
              <a:xfrm>
                <a:off x="2915816" y="6035471"/>
                <a:ext cx="4893832" cy="77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pt-PT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3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3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2800" dirty="0"/>
                  <a:t>+(k+1)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50C2AA3F-AE17-47FF-80C7-BCB37E492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6035471"/>
                <a:ext cx="4893832" cy="777905"/>
              </a:xfrm>
              <a:prstGeom prst="rect">
                <a:avLst/>
              </a:prstGeom>
              <a:blipFill>
                <a:blip r:embed="rId8"/>
                <a:stretch>
                  <a:fillRect l="-2491" b="-62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21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" grpId="0"/>
      <p:bldP spid="6" grpId="0"/>
      <p:bldP spid="9" grpId="0"/>
      <p:bldP spid="12" grpId="0"/>
      <p:bldP spid="16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E9D90E0-130C-4F8D-8321-78E6931FE029}"/>
              </a:ext>
            </a:extLst>
          </p:cNvPr>
          <p:cNvSpPr/>
          <p:nvPr/>
        </p:nvSpPr>
        <p:spPr>
          <a:xfrm>
            <a:off x="282026" y="980728"/>
            <a:ext cx="78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(D.I.M):   </a:t>
            </a:r>
            <a:r>
              <a:rPr lang="pt-PT" sz="3200" dirty="0"/>
              <a:t>Hipótese </a:t>
            </a:r>
            <a:r>
              <a:rPr lang="pt-PT" sz="3200" dirty="0">
                <a:solidFill>
                  <a:srgbClr val="FF0000"/>
                </a:solidFill>
              </a:rPr>
              <a:t>+</a:t>
            </a:r>
            <a:r>
              <a:rPr lang="pt-PT" sz="3200" dirty="0"/>
              <a:t> tese </a:t>
            </a:r>
            <a:r>
              <a:rPr lang="pt-BR" sz="3200" dirty="0">
                <a:solidFill>
                  <a:srgbClr val="FF0000"/>
                </a:solidFill>
              </a:rPr>
              <a:t>=</a:t>
            </a:r>
            <a:r>
              <a:rPr lang="pt-BR" sz="3200" dirty="0"/>
              <a:t> </a:t>
            </a:r>
            <a:r>
              <a:rPr lang="pt-BR" sz="3200" dirty="0" err="1"/>
              <a:t>Conclus</a:t>
            </a:r>
            <a:r>
              <a:rPr lang="pt-PT" sz="3200" dirty="0"/>
              <a:t>ã</a:t>
            </a:r>
            <a:r>
              <a:rPr lang="pt-BR" sz="3200" dirty="0"/>
              <a:t>o </a:t>
            </a:r>
            <a:endParaRPr lang="pt-PT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C569601-F75D-4A16-8A55-235F3D573485}"/>
                  </a:ext>
                </a:extLst>
              </p:cNvPr>
              <p:cNvSpPr/>
              <p:nvPr/>
            </p:nvSpPr>
            <p:spPr>
              <a:xfrm>
                <a:off x="353812" y="1548961"/>
                <a:ext cx="8491520" cy="73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/>
                  <a:t>Se n</a:t>
                </a:r>
                <a:r>
                  <a:rPr lang="pt-BR" sz="2800" dirty="0"/>
                  <a:t>=k+1 </a:t>
                </a:r>
                <a:r>
                  <a:rPr lang="pt-PT" sz="2800" dirty="0"/>
                  <a:t>então: 1+2+3+…+k+(k+1)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C569601-F75D-4A16-8A55-235F3D573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2" y="1548961"/>
                <a:ext cx="8491520" cy="731932"/>
              </a:xfrm>
              <a:prstGeom prst="rect">
                <a:avLst/>
              </a:prstGeom>
              <a:blipFill>
                <a:blip r:embed="rId2"/>
                <a:stretch>
                  <a:fillRect l="-1436" b="-91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>
            <a:extLst>
              <a:ext uri="{FF2B5EF4-FFF2-40B4-BE49-F238E27FC236}">
                <a16:creationId xmlns:a16="http://schemas.microsoft.com/office/drawing/2014/main" id="{06FF6C0A-0ED2-4576-9F4B-58F67C21B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31708" r="21053" b="21951"/>
          <a:stretch>
            <a:fillRect/>
          </a:stretch>
        </p:blipFill>
        <p:spPr bwMode="auto">
          <a:xfrm rot="10800000">
            <a:off x="3018109" y="1892192"/>
            <a:ext cx="2520280" cy="62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BBB4C18-A1A0-4C15-9107-925293AFB05B}"/>
                  </a:ext>
                </a:extLst>
              </p:cNvPr>
              <p:cNvSpPr/>
              <p:nvPr/>
            </p:nvSpPr>
            <p:spPr>
              <a:xfrm>
                <a:off x="1799692" y="2431196"/>
                <a:ext cx="3618642" cy="6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𝐻𝑖𝑝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𝑡𝑒𝑠𝑒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BBB4C18-A1A0-4C15-9107-925293AFB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431196"/>
                <a:ext cx="3618642" cy="687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50C2AA3F-AE17-47FF-80C7-BCB37E492939}"/>
                  </a:ext>
                </a:extLst>
              </p:cNvPr>
              <p:cNvSpPr/>
              <p:nvPr/>
            </p:nvSpPr>
            <p:spPr>
              <a:xfrm>
                <a:off x="2915816" y="3143363"/>
                <a:ext cx="4893832" cy="77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0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pt-PT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3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3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3000" dirty="0"/>
                  <a:t>+(k+1)</a:t>
                </a:r>
                <a:r>
                  <a:rPr lang="pt-BR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30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50C2AA3F-AE17-47FF-80C7-BCB37E492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43363"/>
                <a:ext cx="4893832" cy="777905"/>
              </a:xfrm>
              <a:prstGeom prst="rect">
                <a:avLst/>
              </a:prstGeom>
              <a:blipFill>
                <a:blip r:embed="rId5"/>
                <a:stretch>
                  <a:fillRect l="-2864" b="-1023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E3606A9-EEFF-483C-8409-FAD9CEBFD8DD}"/>
                  </a:ext>
                </a:extLst>
              </p:cNvPr>
              <p:cNvSpPr/>
              <p:nvPr/>
            </p:nvSpPr>
            <p:spPr>
              <a:xfrm>
                <a:off x="3018109" y="4019247"/>
                <a:ext cx="5281444" cy="77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30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E3606A9-EEFF-483C-8409-FAD9CEBFD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09" y="4019247"/>
                <a:ext cx="5281444" cy="777905"/>
              </a:xfrm>
              <a:prstGeom prst="rect">
                <a:avLst/>
              </a:prstGeom>
              <a:blipFill>
                <a:blip r:embed="rId6"/>
                <a:stretch>
                  <a:fillRect l="-2309" b="-93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F7D97D0-1FC4-4B6A-AAF7-E78403239039}"/>
                  </a:ext>
                </a:extLst>
              </p:cNvPr>
              <p:cNvSpPr/>
              <p:nvPr/>
            </p:nvSpPr>
            <p:spPr>
              <a:xfrm>
                <a:off x="3034972" y="4941168"/>
                <a:ext cx="5281444" cy="77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PT" sz="3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pt-PT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30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4F7D97D0-1FC4-4B6A-AAF7-E78403239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72" y="4941168"/>
                <a:ext cx="5281444" cy="777905"/>
              </a:xfrm>
              <a:prstGeom prst="rect">
                <a:avLst/>
              </a:prstGeom>
              <a:blipFill>
                <a:blip r:embed="rId7"/>
                <a:stretch>
                  <a:fillRect l="-2425" b="-1023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DB9C18C-6D6A-4D7A-9987-4F9711C5B851}"/>
                  </a:ext>
                </a:extLst>
              </p:cNvPr>
              <p:cNvSpPr/>
              <p:nvPr/>
            </p:nvSpPr>
            <p:spPr>
              <a:xfrm>
                <a:off x="107504" y="5628821"/>
                <a:ext cx="4320480" cy="1184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PT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PT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eqArr>
                        <m:eqArr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 =</m:t>
                          </m:r>
                          <m:f>
                            <m:fPr>
                              <m:ctrlPr>
                                <a:rPr lang="pt-PT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pt-PT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PT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e>
                          <m:r>
                            <a:rPr lang="pt-PT" sz="2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2600" b="1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2600" b="1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DB9C18C-6D6A-4D7A-9987-4F9711C5B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28821"/>
                <a:ext cx="4320480" cy="1184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A0B7B79-6ABC-443D-B018-0493BD6BB023}"/>
                  </a:ext>
                </a:extLst>
              </p:cNvPr>
              <p:cNvSpPr/>
              <p:nvPr/>
            </p:nvSpPr>
            <p:spPr>
              <a:xfrm>
                <a:off x="3766815" y="5863089"/>
                <a:ext cx="5522398" cy="84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PT" sz="2800" dirty="0" smtClean="0"/>
                            <m:t>Argumento</m:t>
                          </m:r>
                          <m:r>
                            <m:rPr>
                              <m:nor/>
                            </m:rPr>
                            <a:rPr lang="pt-PT" sz="2800" b="0" i="0" dirty="0" smtClean="0"/>
                            <m:t>   </m:t>
                          </m:r>
                          <m:r>
                            <m:rPr>
                              <m:nor/>
                            </m:rPr>
                            <a:rPr lang="pt-PT" sz="2800" b="0" i="0" dirty="0" smtClean="0"/>
                            <m:t>Proposi</m:t>
                          </m:r>
                          <m:r>
                            <m:rPr>
                              <m:nor/>
                            </m:rPr>
                            <a:rPr lang="pt-PT" sz="2800" b="0" i="0" dirty="0" smtClean="0"/>
                            <m:t>çã</m:t>
                          </m:r>
                          <m:r>
                            <m:rPr>
                              <m:nor/>
                            </m:rPr>
                            <a:rPr lang="pt-PT" sz="2800" b="0" i="0" dirty="0" smtClean="0"/>
                            <m:t>o</m:t>
                          </m:r>
                          <m:r>
                            <m:rPr>
                              <m:nor/>
                            </m:rPr>
                            <a:rPr lang="pt-PT" sz="2800" b="0" i="0" dirty="0" smtClean="0"/>
                            <m:t>  </m:t>
                          </m:r>
                        </m:e>
                        <m:e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𝑙𝑖𝑑𝑜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𝑣𝑒𝑟𝑑𝑎𝑑𝑒𝑖𝑟𝑎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A0B7B79-6ABC-443D-B018-0493BD6BB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15" y="5863089"/>
                <a:ext cx="5522398" cy="849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3415A241-8C86-4024-800F-ED07E3C79055}"/>
              </a:ext>
            </a:extLst>
          </p:cNvPr>
          <p:cNvSpPr/>
          <p:nvPr/>
        </p:nvSpPr>
        <p:spPr>
          <a:xfrm>
            <a:off x="6108012" y="6025902"/>
            <a:ext cx="750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ou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7273D8F-9F9B-42D1-BF8C-78B4B69BF901}"/>
              </a:ext>
            </a:extLst>
          </p:cNvPr>
          <p:cNvSpPr/>
          <p:nvPr/>
        </p:nvSpPr>
        <p:spPr>
          <a:xfrm>
            <a:off x="251520" y="11663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Princípio de indução matemática: 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AE476E3-A512-4942-A958-4A5531DCE7D7}"/>
              </a:ext>
            </a:extLst>
          </p:cNvPr>
          <p:cNvCxnSpPr/>
          <p:nvPr/>
        </p:nvCxnSpPr>
        <p:spPr>
          <a:xfrm>
            <a:off x="971600" y="4293096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45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13" grpId="0"/>
      <p:bldP spid="14" grpId="0"/>
      <p:bldP spid="15" grpId="0"/>
      <p:bldP spid="12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7273D8F-9F9B-42D1-BF8C-78B4B69BF901}"/>
              </a:ext>
            </a:extLst>
          </p:cNvPr>
          <p:cNvSpPr/>
          <p:nvPr/>
        </p:nvSpPr>
        <p:spPr>
          <a:xfrm>
            <a:off x="251520" y="251937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Exercícios: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3037538C-53C9-4248-A9A7-64E0DA64F05B}"/>
                  </a:ext>
                </a:extLst>
              </p:cNvPr>
              <p:cNvSpPr/>
              <p:nvPr/>
            </p:nvSpPr>
            <p:spPr>
              <a:xfrm>
                <a:off x="35496" y="1628800"/>
                <a:ext cx="8856984" cy="533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/>
                  <a:t>1+2+3+…(2n</a:t>
                </a:r>
                <a:r>
                  <a:rPr lang="pt-BR" sz="2800" dirty="0"/>
                  <a:t>-</a:t>
                </a:r>
                <a:r>
                  <a:rPr lang="pt-PT" sz="2800" dirty="0"/>
                  <a:t>1) 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8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ou</m:t>
                    </m:r>
                    <m:r>
                      <a:rPr lang="pt-PT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pt-PT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2800" dirty="0"/>
                          <m:t>(2</m:t>
                        </m:r>
                        <m:r>
                          <m:rPr>
                            <m:nor/>
                          </m:rPr>
                          <a:rPr lang="pt-PT" sz="2800" dirty="0"/>
                          <m:t>n</m:t>
                        </m:r>
                        <m:r>
                          <m:rPr>
                            <m:nor/>
                          </m:rPr>
                          <a:rPr lang="pt-PT" sz="2800" dirty="0"/>
                          <m:t>−1) </m:t>
                        </m:r>
                        <m:r>
                          <m:rPr>
                            <m:nor/>
                          </m:rPr>
                          <a:rPr lang="pt-BR" sz="2800" dirty="0"/>
                          <m:t>= </m:t>
                        </m:r>
                        <m:sSup>
                          <m:sSupPr>
                            <m:ctrlPr>
                              <a:rPr lang="pt-BR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BR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pt-PT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3037538C-53C9-4248-A9A7-64E0DA64F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628800"/>
                <a:ext cx="8856984" cy="533288"/>
              </a:xfrm>
              <a:prstGeom prst="rect">
                <a:avLst/>
              </a:prstGeom>
              <a:blipFill>
                <a:blip r:embed="rId2"/>
                <a:stretch>
                  <a:fillRect l="-1445" t="-11364" b="-284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C03494D0-8AAA-47AE-BE05-41805BA96B29}"/>
              </a:ext>
            </a:extLst>
          </p:cNvPr>
          <p:cNvSpPr/>
          <p:nvPr/>
        </p:nvSpPr>
        <p:spPr>
          <a:xfrm>
            <a:off x="3220241" y="784789"/>
            <a:ext cx="2531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Fórmula: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667B880-AED0-4C02-8225-79503AC4C9F9}"/>
              </a:ext>
            </a:extLst>
          </p:cNvPr>
          <p:cNvSpPr/>
          <p:nvPr/>
        </p:nvSpPr>
        <p:spPr>
          <a:xfrm>
            <a:off x="240449" y="2463446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(I.I.M):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F0B9938-B092-4937-89F0-0124CAE306C5}"/>
                  </a:ext>
                </a:extLst>
              </p:cNvPr>
              <p:cNvSpPr/>
              <p:nvPr/>
            </p:nvSpPr>
            <p:spPr>
              <a:xfrm>
                <a:off x="240449" y="3060249"/>
                <a:ext cx="85332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Se n </a:t>
                </a:r>
                <a:r>
                  <a:rPr lang="pt-BR" sz="3200" dirty="0"/>
                  <a:t>= 1 </a:t>
                </a:r>
                <a:r>
                  <a:rPr lang="pt-PT" sz="3200" dirty="0"/>
                  <a:t> então:  </a:t>
                </a:r>
                <a:r>
                  <a:rPr lang="pt-PT" sz="2800" dirty="0"/>
                  <a:t>(2.1-1) </a:t>
                </a:r>
                <a:r>
                  <a:rPr lang="pt-BR" sz="2800" dirty="0"/>
                  <a:t>=</a:t>
                </a:r>
                <a:r>
                  <a:rPr lang="pt-PT" sz="2800" dirty="0"/>
                  <a:t> </a:t>
                </a:r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(2−1) </m:t>
                    </m:r>
                    <m:r>
                      <m:rPr>
                        <m:nor/>
                      </m:rPr>
                      <a:rPr lang="pt-BR" sz="2800" dirty="0"/>
                      <m:t>=</m:t>
                    </m:r>
                    <m:r>
                      <m:rPr>
                        <m:nor/>
                      </m:rPr>
                      <a:rPr lang="pt-BR" sz="2800" b="0" i="0" dirty="0" smtClean="0"/>
                      <m:t> </m:t>
                    </m:r>
                    <m:r>
                      <m:rPr>
                        <m:nor/>
                      </m:rPr>
                      <a:rPr lang="pt-PT" sz="2800" b="0" i="0" dirty="0" smtClean="0"/>
                      <m:t>1 ;      1 </m:t>
                    </m:r>
                    <m:r>
                      <m:rPr>
                        <m:nor/>
                      </m:rPr>
                      <a:rPr lang="pt-BR" sz="2800" dirty="0"/>
                      <m:t>=</m:t>
                    </m:r>
                    <m:r>
                      <m:rPr>
                        <m:nor/>
                      </m:rPr>
                      <a:rPr lang="pt-PT" sz="2800" b="0" i="0" dirty="0" smtClean="0"/>
                      <m:t> 1</m:t>
                    </m:r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F0B9938-B092-4937-89F0-0124CAE30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9" y="3060249"/>
                <a:ext cx="8533241" cy="584775"/>
              </a:xfrm>
              <a:prstGeom prst="rect">
                <a:avLst/>
              </a:prstGeom>
              <a:blipFill>
                <a:blip r:embed="rId3"/>
                <a:stretch>
                  <a:fillRect l="-1786" t="-13542" b="-33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32E93C20-40CE-4D35-B216-CE3FB0D3F208}"/>
              </a:ext>
            </a:extLst>
          </p:cNvPr>
          <p:cNvSpPr/>
          <p:nvPr/>
        </p:nvSpPr>
        <p:spPr>
          <a:xfrm>
            <a:off x="240448" y="4250797"/>
            <a:ext cx="85332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Se n </a:t>
            </a:r>
            <a:r>
              <a:rPr lang="pt-BR" sz="3200" dirty="0"/>
              <a:t>= 2 </a:t>
            </a:r>
            <a:r>
              <a:rPr lang="pt-PT" sz="3200" dirty="0"/>
              <a:t> então:</a:t>
            </a:r>
            <a:endParaRPr lang="pt-P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0926AF14-B82B-4EF1-A24E-A992CA3CB250}"/>
                  </a:ext>
                </a:extLst>
              </p:cNvPr>
              <p:cNvSpPr/>
              <p:nvPr/>
            </p:nvSpPr>
            <p:spPr>
              <a:xfrm>
                <a:off x="3326084" y="4306036"/>
                <a:ext cx="434226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200" dirty="0"/>
                  <a:t>=   </a:t>
                </a:r>
                <a:r>
                  <a:rPr lang="pt-PT" sz="3200" dirty="0"/>
                  <a:t>(2.1-1) </a:t>
                </a:r>
                <a:r>
                  <a:rPr lang="pt-BR" sz="3200" dirty="0"/>
                  <a:t>+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r>
                      <a:rPr lang="pt-PT" sz="3200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pt-PT" sz="3200" b="0" i="1" smtClean="0">
                        <a:latin typeface="Cambria Math" panose="02040503050406030204" pitchFamily="18" charset="0"/>
                      </a:rPr>
                      <m:t>.2</m:t>
                    </m:r>
                    <m:r>
                      <a:rPr lang="pt-PT" sz="32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0926AF14-B82B-4EF1-A24E-A992CA3CB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84" y="4306036"/>
                <a:ext cx="4342260" cy="584775"/>
              </a:xfrm>
              <a:prstGeom prst="rect">
                <a:avLst/>
              </a:prstGeom>
              <a:blipFill>
                <a:blip r:embed="rId4"/>
                <a:stretch>
                  <a:fillRect l="-3652" t="-14583" b="-322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77E155-A79C-4742-BC26-F1424424850B}"/>
                  </a:ext>
                </a:extLst>
              </p:cNvPr>
              <p:cNvSpPr/>
              <p:nvPr/>
            </p:nvSpPr>
            <p:spPr>
              <a:xfrm>
                <a:off x="3131840" y="4890811"/>
                <a:ext cx="46312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 </a:t>
                </a:r>
                <a:r>
                  <a:rPr lang="pt-BR" sz="3200" dirty="0"/>
                  <a:t>=       </a:t>
                </a:r>
                <a:r>
                  <a:rPr lang="pt-PT" sz="3200" dirty="0"/>
                  <a:t>(2-1) </a:t>
                </a:r>
                <a:r>
                  <a:rPr lang="pt-BR" sz="3200" dirty="0"/>
                  <a:t>+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r>
                      <a:rPr lang="pt-PT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32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sz="32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E77E155-A79C-4742-BC26-F14244248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890811"/>
                <a:ext cx="4631214" cy="584775"/>
              </a:xfrm>
              <a:prstGeom prst="rect">
                <a:avLst/>
              </a:prstGeom>
              <a:blipFill>
                <a:blip r:embed="rId5"/>
                <a:stretch>
                  <a:fillRect l="-1054" t="-14583" b="-322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AACAAEF-132E-41E0-A625-4A8C91E445D0}"/>
                  </a:ext>
                </a:extLst>
              </p:cNvPr>
              <p:cNvSpPr/>
              <p:nvPr/>
            </p:nvSpPr>
            <p:spPr>
              <a:xfrm>
                <a:off x="3131840" y="5466222"/>
                <a:ext cx="42484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 </a:t>
                </a:r>
                <a:r>
                  <a:rPr lang="pt-BR" sz="3200" dirty="0"/>
                  <a:t>=              </a:t>
                </a:r>
                <a:r>
                  <a:rPr lang="pt-PT" sz="3200" dirty="0"/>
                  <a:t>1</a:t>
                </a:r>
                <a:r>
                  <a:rPr lang="pt-BR" sz="3200" dirty="0"/>
                  <a:t>+</a:t>
                </a:r>
                <a:r>
                  <a:rPr lang="pt-PT" sz="3200" dirty="0"/>
                  <a:t> </a:t>
                </a:r>
                <a14:m>
                  <m:oMath xmlns:m="http://schemas.openxmlformats.org/officeDocument/2006/math">
                    <m:r>
                      <a:rPr lang="pt-PT" sz="3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AACAAEF-132E-41E0-A625-4A8C91E44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466222"/>
                <a:ext cx="4248472" cy="584775"/>
              </a:xfrm>
              <a:prstGeom prst="rect">
                <a:avLst/>
              </a:prstGeom>
              <a:blipFill>
                <a:blip r:embed="rId6"/>
                <a:stretch>
                  <a:fillRect l="-1148" t="-14583" b="-322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92B05B8-9825-4CF8-A124-68DAF39F1C36}"/>
                  </a:ext>
                </a:extLst>
              </p:cNvPr>
              <p:cNvSpPr/>
              <p:nvPr/>
            </p:nvSpPr>
            <p:spPr>
              <a:xfrm>
                <a:off x="6883332" y="3530411"/>
                <a:ext cx="18903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400" b="0" i="0" dirty="0" smtClean="0"/>
                        <m:t>M</m:t>
                      </m:r>
                      <m:r>
                        <m:rPr>
                          <m:nor/>
                        </m:rPr>
                        <a:rPr lang="pt-PT" sz="2400" b="0" i="0" dirty="0" smtClean="0"/>
                        <m:t>.</m:t>
                      </m:r>
                      <m:r>
                        <m:rPr>
                          <m:nor/>
                        </m:rPr>
                        <a:rPr lang="pt-PT" sz="2400" b="0" i="0" dirty="0" smtClean="0"/>
                        <m:t>E</m:t>
                      </m:r>
                      <m:r>
                        <m:rPr>
                          <m:nor/>
                        </m:rPr>
                        <a:rPr lang="pt-BR" sz="2400" dirty="0"/>
                        <m:t>=</m:t>
                      </m:r>
                      <m:r>
                        <m:rPr>
                          <m:nor/>
                        </m:rPr>
                        <a:rPr lang="pt-PT" sz="2400" b="0" i="0" dirty="0" smtClean="0"/>
                        <m:t>M</m:t>
                      </m:r>
                      <m:r>
                        <m:rPr>
                          <m:nor/>
                        </m:rPr>
                        <a:rPr lang="pt-PT" sz="2400" b="0" i="0" dirty="0" smtClean="0"/>
                        <m:t>.</m:t>
                      </m:r>
                      <m:r>
                        <m:rPr>
                          <m:nor/>
                        </m:rPr>
                        <a:rPr lang="pt-PT" sz="2400" b="0" i="0" dirty="0" smtClean="0"/>
                        <m:t>D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92B05B8-9825-4CF8-A124-68DAF39F1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332" y="3530411"/>
                <a:ext cx="18903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0D2C320-0733-4327-9EEB-670415DB889D}"/>
                  </a:ext>
                </a:extLst>
              </p:cNvPr>
              <p:cNvSpPr/>
              <p:nvPr/>
            </p:nvSpPr>
            <p:spPr>
              <a:xfrm>
                <a:off x="3131840" y="5877272"/>
                <a:ext cx="55534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 </a:t>
                </a:r>
                <a:r>
                  <a:rPr lang="pt-BR" sz="3200" dirty="0"/>
                  <a:t>=</a:t>
                </a:r>
                <a:r>
                  <a:rPr lang="pt-PT" sz="3200" dirty="0"/>
                  <a:t>                4 </a:t>
                </a:r>
                <a14:m>
                  <m:oMath xmlns:m="http://schemas.openxmlformats.org/officeDocument/2006/math">
                    <m:r>
                      <a:rPr lang="pt-BR" sz="3200" b="0" i="0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pt-PT" sz="3200" b="0" i="0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sz="32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pt-PT" sz="32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pt-PT" sz="3200" dirty="0"/>
                      <m:t> </m:t>
                    </m:r>
                    <m:r>
                      <m:rPr>
                        <m:nor/>
                      </m:rPr>
                      <a:rPr lang="pt-BR" sz="3200" dirty="0"/>
                      <m:t>=</m:t>
                    </m:r>
                    <m:r>
                      <m:rPr>
                        <m:nor/>
                      </m:rPr>
                      <a:rPr lang="pt-PT" sz="3200" dirty="0"/>
                      <m:t> </m:t>
                    </m:r>
                  </m:oMath>
                </a14:m>
                <a:r>
                  <a:rPr lang="pt-PT" sz="3200" dirty="0"/>
                  <a:t>4  </a:t>
                </a:r>
                <a:endParaRPr lang="pt-PT" sz="28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0D2C320-0733-4327-9EEB-670415DB8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877272"/>
                <a:ext cx="5553448" cy="584775"/>
              </a:xfrm>
              <a:prstGeom prst="rect">
                <a:avLst/>
              </a:prstGeom>
              <a:blipFill>
                <a:blip r:embed="rId8"/>
                <a:stretch>
                  <a:fillRect l="-878" t="-14583" b="-322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F49F7DF-1DE9-4E98-BDD0-2CD3F45F12A4}"/>
                  </a:ext>
                </a:extLst>
              </p:cNvPr>
              <p:cNvSpPr/>
              <p:nvPr/>
            </p:nvSpPr>
            <p:spPr>
              <a:xfrm>
                <a:off x="6948264" y="6341258"/>
                <a:ext cx="18903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PT" sz="2000" b="0" i="0" dirty="0" smtClean="0"/>
                        <m:t>M</m:t>
                      </m:r>
                      <m:r>
                        <m:rPr>
                          <m:nor/>
                        </m:rPr>
                        <a:rPr lang="pt-PT" sz="2000" b="0" i="0" dirty="0" smtClean="0"/>
                        <m:t>.</m:t>
                      </m:r>
                      <m:r>
                        <m:rPr>
                          <m:nor/>
                        </m:rPr>
                        <a:rPr lang="pt-PT" sz="2000" b="0" i="0" dirty="0" smtClean="0"/>
                        <m:t>E</m:t>
                      </m:r>
                      <m:r>
                        <m:rPr>
                          <m:nor/>
                        </m:rPr>
                        <a:rPr lang="pt-BR" sz="2000" dirty="0"/>
                        <m:t>=</m:t>
                      </m:r>
                      <m:r>
                        <m:rPr>
                          <m:nor/>
                        </m:rPr>
                        <a:rPr lang="pt-PT" sz="2000" b="0" i="0" dirty="0" smtClean="0"/>
                        <m:t>M</m:t>
                      </m:r>
                      <m:r>
                        <m:rPr>
                          <m:nor/>
                        </m:rPr>
                        <a:rPr lang="pt-PT" sz="2000" b="0" i="0" dirty="0" smtClean="0"/>
                        <m:t>.</m:t>
                      </m:r>
                      <m:r>
                        <m:rPr>
                          <m:nor/>
                        </m:rPr>
                        <a:rPr lang="pt-PT" sz="2000" b="0" i="0" dirty="0" smtClean="0"/>
                        <m:t>D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F49F7DF-1DE9-4E98-BDD0-2CD3F45F1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6341258"/>
                <a:ext cx="189035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7273D8F-9F9B-42D1-BF8C-78B4B69BF901}"/>
              </a:ext>
            </a:extLst>
          </p:cNvPr>
          <p:cNvSpPr/>
          <p:nvPr/>
        </p:nvSpPr>
        <p:spPr>
          <a:xfrm>
            <a:off x="251520" y="251937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Exercícios: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3037538C-53C9-4248-A9A7-64E0DA64F05B}"/>
                  </a:ext>
                </a:extLst>
              </p:cNvPr>
              <p:cNvSpPr/>
              <p:nvPr/>
            </p:nvSpPr>
            <p:spPr>
              <a:xfrm>
                <a:off x="35496" y="1628800"/>
                <a:ext cx="8856984" cy="533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/>
                  <a:t>1+2+3+…(2n</a:t>
                </a:r>
                <a:r>
                  <a:rPr lang="pt-BR" sz="2800" dirty="0"/>
                  <a:t>-</a:t>
                </a:r>
                <a:r>
                  <a:rPr lang="pt-PT" sz="2800" dirty="0"/>
                  <a:t>1) </a:t>
                </a:r>
                <a:r>
                  <a:rPr lang="pt-BR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28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ou</m:t>
                    </m:r>
                    <m:r>
                      <a:rPr lang="pt-PT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pt-PT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2800" dirty="0"/>
                          <m:t>(2</m:t>
                        </m:r>
                        <m:r>
                          <m:rPr>
                            <m:nor/>
                          </m:rPr>
                          <a:rPr lang="pt-PT" sz="2800" dirty="0"/>
                          <m:t>n</m:t>
                        </m:r>
                        <m:r>
                          <m:rPr>
                            <m:nor/>
                          </m:rPr>
                          <a:rPr lang="pt-PT" sz="2800" dirty="0"/>
                          <m:t>−1) </m:t>
                        </m:r>
                        <m:r>
                          <m:rPr>
                            <m:nor/>
                          </m:rPr>
                          <a:rPr lang="pt-BR" sz="2800" dirty="0"/>
                          <m:t>= </m:t>
                        </m:r>
                        <m:sSup>
                          <m:sSupPr>
                            <m:ctrlPr>
                              <a:rPr lang="pt-BR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BR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pt-PT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pt-PT" sz="28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3037538C-53C9-4248-A9A7-64E0DA64F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628800"/>
                <a:ext cx="8856984" cy="533288"/>
              </a:xfrm>
              <a:prstGeom prst="rect">
                <a:avLst/>
              </a:prstGeom>
              <a:blipFill>
                <a:blip r:embed="rId2"/>
                <a:stretch>
                  <a:fillRect l="-1445" t="-11364" b="-284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C03494D0-8AAA-47AE-BE05-41805BA96B29}"/>
              </a:ext>
            </a:extLst>
          </p:cNvPr>
          <p:cNvSpPr/>
          <p:nvPr/>
        </p:nvSpPr>
        <p:spPr>
          <a:xfrm>
            <a:off x="3220241" y="784789"/>
            <a:ext cx="2531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Fórmula: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667B880-AED0-4C02-8225-79503AC4C9F9}"/>
              </a:ext>
            </a:extLst>
          </p:cNvPr>
          <p:cNvSpPr/>
          <p:nvPr/>
        </p:nvSpPr>
        <p:spPr>
          <a:xfrm>
            <a:off x="240449" y="2463446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(H.I.M):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F0B9938-B092-4937-89F0-0124CAE306C5}"/>
                  </a:ext>
                </a:extLst>
              </p:cNvPr>
              <p:cNvSpPr/>
              <p:nvPr/>
            </p:nvSpPr>
            <p:spPr>
              <a:xfrm>
                <a:off x="240449" y="3060249"/>
                <a:ext cx="85332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Se n </a:t>
                </a:r>
                <a:r>
                  <a:rPr lang="pt-BR" sz="3200" dirty="0"/>
                  <a:t>= k </a:t>
                </a:r>
                <a:r>
                  <a:rPr lang="pt-PT" sz="3200" dirty="0"/>
                  <a:t> então: 1+2+3+…(2k</a:t>
                </a:r>
                <a:r>
                  <a:rPr lang="pt-BR" sz="3200" dirty="0"/>
                  <a:t>-</a:t>
                </a:r>
                <a:r>
                  <a:rPr lang="pt-PT" sz="3200" dirty="0"/>
                  <a:t>1) </a:t>
                </a:r>
                <a:r>
                  <a:rPr lang="pt-BR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pt-BR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F0B9938-B092-4937-89F0-0124CAE30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9" y="3060249"/>
                <a:ext cx="8533241" cy="584775"/>
              </a:xfrm>
              <a:prstGeom prst="rect">
                <a:avLst/>
              </a:prstGeom>
              <a:blipFill>
                <a:blip r:embed="rId3"/>
                <a:stretch>
                  <a:fillRect l="-1786" t="-14583" b="-322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>
            <a:extLst>
              <a:ext uri="{FF2B5EF4-FFF2-40B4-BE49-F238E27FC236}">
                <a16:creationId xmlns:a16="http://schemas.microsoft.com/office/drawing/2014/main" id="{70A16C47-9D60-4559-9DCE-DDDA8A3ED503}"/>
              </a:ext>
            </a:extLst>
          </p:cNvPr>
          <p:cNvSpPr/>
          <p:nvPr/>
        </p:nvSpPr>
        <p:spPr>
          <a:xfrm>
            <a:off x="240448" y="3653994"/>
            <a:ext cx="3827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(T.I.M) &amp; (D.I.M)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8791E56-64AC-4F56-96BC-1A51D8AF2B67}"/>
                  </a:ext>
                </a:extLst>
              </p:cNvPr>
              <p:cNvSpPr/>
              <p:nvPr/>
            </p:nvSpPr>
            <p:spPr>
              <a:xfrm>
                <a:off x="219145" y="4296963"/>
                <a:ext cx="885698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600" dirty="0"/>
                  <a:t>Se n </a:t>
                </a:r>
                <a:r>
                  <a:rPr lang="pt-BR" sz="2600" dirty="0"/>
                  <a:t>= k+1 </a:t>
                </a:r>
                <a:r>
                  <a:rPr lang="pt-PT" sz="2600" dirty="0"/>
                  <a:t>então: 1+2+3+…(2k</a:t>
                </a:r>
                <a:r>
                  <a:rPr lang="pt-BR" sz="2600" dirty="0"/>
                  <a:t>-</a:t>
                </a:r>
                <a:r>
                  <a:rPr lang="pt-PT" sz="2600" dirty="0"/>
                  <a:t>1)+(2(k+1)-1) </a:t>
                </a:r>
                <a:r>
                  <a:rPr lang="pt-BR" sz="2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pt-BR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26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8791E56-64AC-4F56-96BC-1A51D8AF2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5" y="4296963"/>
                <a:ext cx="8856984" cy="492443"/>
              </a:xfrm>
              <a:prstGeom prst="rect">
                <a:avLst/>
              </a:prstGeom>
              <a:blipFill>
                <a:blip r:embed="rId4"/>
                <a:stretch>
                  <a:fillRect l="-1239" t="-11111" b="-2963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>
            <a:extLst>
              <a:ext uri="{FF2B5EF4-FFF2-40B4-BE49-F238E27FC236}">
                <a16:creationId xmlns:a16="http://schemas.microsoft.com/office/drawing/2014/main" id="{746FA7B6-AD20-4BA0-80B6-6E4F6AC8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31708" r="21053" b="21951"/>
          <a:stretch>
            <a:fillRect/>
          </a:stretch>
        </p:blipFill>
        <p:spPr bwMode="auto">
          <a:xfrm rot="10800000">
            <a:off x="2915817" y="4592739"/>
            <a:ext cx="2760755" cy="49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2F6D26A-726D-42FF-B387-F47945A7D2E2}"/>
                  </a:ext>
                </a:extLst>
              </p:cNvPr>
              <p:cNvSpPr/>
              <p:nvPr/>
            </p:nvSpPr>
            <p:spPr>
              <a:xfrm>
                <a:off x="1835696" y="4928483"/>
                <a:ext cx="32182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𝐻𝑖𝑝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𝑡𝑒𝑠𝑒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2F6D26A-726D-42FF-B387-F47945A7D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928483"/>
                <a:ext cx="321827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BE7AACF-978E-4C85-925F-0A22C46BC03F}"/>
                  </a:ext>
                </a:extLst>
              </p:cNvPr>
              <p:cNvSpPr/>
              <p:nvPr/>
            </p:nvSpPr>
            <p:spPr>
              <a:xfrm>
                <a:off x="2830213" y="5356083"/>
                <a:ext cx="624591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600" dirty="0"/>
                  <a:t>: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pt-BR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6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pt-PT" sz="2600" dirty="0"/>
                  <a:t>+2k+2-1    </a:t>
                </a:r>
                <a:r>
                  <a:rPr lang="pt-BR" sz="2600" dirty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pt-BR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26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BE7AACF-978E-4C85-925F-0A22C46BC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13" y="5356083"/>
                <a:ext cx="6245915" cy="492443"/>
              </a:xfrm>
              <a:prstGeom prst="rect">
                <a:avLst/>
              </a:prstGeom>
              <a:blipFill>
                <a:blip r:embed="rId7"/>
                <a:stretch>
                  <a:fillRect l="-1756" t="-12500" b="-312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01E14FF5-4E77-40E5-AB60-330D8EA888CA}"/>
                  </a:ext>
                </a:extLst>
              </p:cNvPr>
              <p:cNvSpPr/>
              <p:nvPr/>
            </p:nvSpPr>
            <p:spPr>
              <a:xfrm>
                <a:off x="2830212" y="5848526"/>
                <a:ext cx="624591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600" dirty="0"/>
                  <a:t>: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pt-PT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pt-BR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2600" dirty="0"/>
                  <a:t>+2k+1    </a:t>
                </a:r>
                <a:r>
                  <a:rPr lang="pt-BR" sz="2600" dirty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pt-BR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26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01E14FF5-4E77-40E5-AB60-330D8EA88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12" y="5848526"/>
                <a:ext cx="6245915" cy="492443"/>
              </a:xfrm>
              <a:prstGeom prst="rect">
                <a:avLst/>
              </a:prstGeom>
              <a:blipFill>
                <a:blip r:embed="rId8"/>
                <a:stretch>
                  <a:fillRect l="-1756" t="-11111" b="-308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2AA72278-20EA-4A91-B835-3551E54D4157}"/>
                  </a:ext>
                </a:extLst>
              </p:cNvPr>
              <p:cNvSpPr/>
              <p:nvPr/>
            </p:nvSpPr>
            <p:spPr>
              <a:xfrm>
                <a:off x="2830211" y="6291577"/>
                <a:ext cx="624591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</m:t>
                        </m:r>
                        <m:r>
                          <a:rPr lang="pt-PT" sz="2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sz="26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pt-BR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600" dirty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PT" sz="2600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pt-BR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26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2AA72278-20EA-4A91-B835-3551E54D4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11" y="6291577"/>
                <a:ext cx="6245915" cy="492443"/>
              </a:xfrm>
              <a:prstGeom prst="rect">
                <a:avLst/>
              </a:prstGeom>
              <a:blipFill>
                <a:blip r:embed="rId9"/>
                <a:stretch>
                  <a:fillRect l="-1756" t="-11111" b="-3086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348B3B5C-DEB1-42D8-896C-79202AF9F470}"/>
              </a:ext>
            </a:extLst>
          </p:cNvPr>
          <p:cNvSpPr/>
          <p:nvPr/>
        </p:nvSpPr>
        <p:spPr>
          <a:xfrm>
            <a:off x="82769" y="5913352"/>
            <a:ext cx="22272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600" dirty="0"/>
              <a:t>Proposição verdadeira</a:t>
            </a:r>
          </a:p>
        </p:txBody>
      </p: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C7A20778-6D2B-438E-8B5F-E09B7CC36FC2}"/>
              </a:ext>
            </a:extLst>
          </p:cNvPr>
          <p:cNvCxnSpPr/>
          <p:nvPr/>
        </p:nvCxnSpPr>
        <p:spPr>
          <a:xfrm>
            <a:off x="2112657" y="6606063"/>
            <a:ext cx="659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16" grpId="0"/>
      <p:bldP spid="17" grpId="0"/>
      <p:bldP spid="20" grpId="0"/>
      <p:bldP spid="27" grpId="0"/>
      <p:bldP spid="28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7273D8F-9F9B-42D1-BF8C-78B4B69BF901}"/>
              </a:ext>
            </a:extLst>
          </p:cNvPr>
          <p:cNvSpPr/>
          <p:nvPr/>
        </p:nvSpPr>
        <p:spPr>
          <a:xfrm>
            <a:off x="251520" y="251937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Referências Bibliográficas: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037538C-53C9-4248-A9A7-64E0DA64F05B}"/>
              </a:ext>
            </a:extLst>
          </p:cNvPr>
          <p:cNvSpPr/>
          <p:nvPr/>
        </p:nvSpPr>
        <p:spPr>
          <a:xfrm>
            <a:off x="219145" y="1107611"/>
            <a:ext cx="85545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buFont typeface="Wingdings" panose="05000000000000000000" pitchFamily="2" charset="2"/>
              <a:buChar char="v"/>
            </a:pPr>
            <a:r>
              <a:rPr lang="pt-PT" sz="2800" dirty="0"/>
              <a:t>Iniciação a lógica matemática. </a:t>
            </a:r>
            <a:r>
              <a:rPr lang="pt-PT" sz="2800" dirty="0" err="1"/>
              <a:t>Edgard</a:t>
            </a:r>
            <a:r>
              <a:rPr lang="pt-PT" sz="2800" dirty="0"/>
              <a:t> de Alencar Filho. Ed. </a:t>
            </a:r>
            <a:r>
              <a:rPr lang="pt-PT" sz="2800" dirty="0" err="1"/>
              <a:t>Paym</a:t>
            </a:r>
            <a:r>
              <a:rPr lang="pt-PT" sz="2800" dirty="0"/>
              <a:t> gráfica 2003.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E4F15D-B9F9-4858-95F4-E27885E67026}"/>
              </a:ext>
            </a:extLst>
          </p:cNvPr>
          <p:cNvSpPr/>
          <p:nvPr/>
        </p:nvSpPr>
        <p:spPr>
          <a:xfrm>
            <a:off x="219144" y="2376173"/>
            <a:ext cx="85545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>
              <a:buFont typeface="Wingdings" panose="05000000000000000000" pitchFamily="2" charset="2"/>
              <a:buChar char="v"/>
            </a:pPr>
            <a:r>
              <a:rPr lang="pt-PT" sz="2800" dirty="0"/>
              <a:t>Lógica Computacional. Nelma Moreira. Departamento de Ciência de Computadores, Faculdade de Ciências, Universidade do Porto. Ed.2016.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8F2317-AEED-4EDD-A11B-B62458DF7E99}"/>
              </a:ext>
            </a:extLst>
          </p:cNvPr>
          <p:cNvSpPr/>
          <p:nvPr/>
        </p:nvSpPr>
        <p:spPr>
          <a:xfrm>
            <a:off x="278377" y="4509120"/>
            <a:ext cx="85545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>
              <a:buFont typeface="Wingdings" panose="05000000000000000000" pitchFamily="2" charset="2"/>
              <a:buChar char="v"/>
            </a:pPr>
            <a:r>
              <a:rPr lang="pt-PT" sz="2800" dirty="0"/>
              <a:t>1.	</a:t>
            </a:r>
            <a:r>
              <a:rPr lang="pt-PT" sz="2800" dirty="0" err="1"/>
              <a:t>Mathematical</a:t>
            </a:r>
            <a:r>
              <a:rPr lang="pt-PT" sz="2800" dirty="0"/>
              <a:t> </a:t>
            </a:r>
            <a:r>
              <a:rPr lang="pt-PT" sz="2800" dirty="0" err="1"/>
              <a:t>Logic</a:t>
            </a:r>
            <a:r>
              <a:rPr lang="pt-PT" sz="2800" dirty="0"/>
              <a:t>: a </a:t>
            </a:r>
            <a:r>
              <a:rPr lang="pt-PT" sz="2800" dirty="0" err="1"/>
              <a:t>course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exercices</a:t>
            </a:r>
            <a:r>
              <a:rPr lang="pt-PT" sz="2800" dirty="0"/>
              <a:t>. </a:t>
            </a:r>
            <a:r>
              <a:rPr lang="pt-PT" sz="2800" dirty="0" err="1"/>
              <a:t>Part</a:t>
            </a:r>
            <a:r>
              <a:rPr lang="pt-PT" sz="2800" dirty="0"/>
              <a:t> I: </a:t>
            </a:r>
            <a:r>
              <a:rPr lang="pt-PT" sz="2800" dirty="0" err="1"/>
              <a:t>propositional</a:t>
            </a:r>
            <a:r>
              <a:rPr lang="pt-PT" sz="2800" dirty="0"/>
              <a:t> </a:t>
            </a:r>
            <a:r>
              <a:rPr lang="pt-PT" sz="2800" dirty="0" err="1"/>
              <a:t>calculus</a:t>
            </a:r>
            <a:r>
              <a:rPr lang="pt-PT" sz="2800" dirty="0"/>
              <a:t>, </a:t>
            </a:r>
            <a:r>
              <a:rPr lang="pt-PT" sz="2800" dirty="0" err="1"/>
              <a:t>boolean</a:t>
            </a:r>
            <a:r>
              <a:rPr lang="pt-PT" sz="2800" dirty="0"/>
              <a:t> </a:t>
            </a:r>
            <a:r>
              <a:rPr lang="pt-PT" sz="2800" dirty="0" err="1"/>
              <a:t>algebras</a:t>
            </a:r>
            <a:r>
              <a:rPr lang="pt-PT" sz="2800" dirty="0"/>
              <a:t>, </a:t>
            </a:r>
            <a:r>
              <a:rPr lang="pt-PT" sz="2800" dirty="0" err="1"/>
              <a:t>predicate</a:t>
            </a:r>
            <a:r>
              <a:rPr lang="pt-PT" sz="2800" dirty="0"/>
              <a:t> </a:t>
            </a:r>
            <a:r>
              <a:rPr lang="pt-PT" sz="2800" dirty="0" err="1"/>
              <a:t>calculus</a:t>
            </a:r>
            <a:r>
              <a:rPr lang="pt-PT" sz="2800" dirty="0"/>
              <a:t>. René Cori e Daniel Lascar. Oxford </a:t>
            </a:r>
            <a:r>
              <a:rPr lang="pt-PT" sz="2800" dirty="0" err="1"/>
              <a:t>Press</a:t>
            </a:r>
            <a:r>
              <a:rPr lang="pt-PT" sz="2800" dirty="0"/>
              <a:t>, 2007.</a:t>
            </a:r>
          </a:p>
        </p:txBody>
      </p:sp>
    </p:spTree>
    <p:extLst>
      <p:ext uri="{BB962C8B-B14F-4D97-AF65-F5344CB8AC3E}">
        <p14:creationId xmlns:p14="http://schemas.microsoft.com/office/powerpoint/2010/main" val="414752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47667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Fundamentos: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F9B32C-12B4-4B72-8CAE-2C2E46DECB67}"/>
              </a:ext>
            </a:extLst>
          </p:cNvPr>
          <p:cNvSpPr/>
          <p:nvPr/>
        </p:nvSpPr>
        <p:spPr>
          <a:xfrm>
            <a:off x="277186" y="1484784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SISTEMAS DEDUTIVOS</a:t>
            </a:r>
          </a:p>
          <a:p>
            <a:r>
              <a:rPr lang="pt-PT" sz="3200" b="1" dirty="0"/>
              <a:t> </a:t>
            </a:r>
          </a:p>
          <a:p>
            <a:r>
              <a:rPr lang="pt-PT" sz="3200" b="1" dirty="0"/>
              <a:t>SISTEMAS DE INFERÊNCIA </a:t>
            </a:r>
          </a:p>
          <a:p>
            <a:endParaRPr lang="pt-PT" sz="3200" b="1" dirty="0"/>
          </a:p>
          <a:p>
            <a:r>
              <a:rPr lang="pt-PT" sz="3200" dirty="0"/>
              <a:t> </a:t>
            </a:r>
            <a:r>
              <a:rPr lang="pt-PT" sz="3200" b="1" dirty="0"/>
              <a:t>MÉTODOS DE PROVA</a:t>
            </a:r>
          </a:p>
          <a:p>
            <a:endParaRPr lang="pt-PT" sz="3200" b="1" dirty="0"/>
          </a:p>
          <a:p>
            <a:endParaRPr lang="pt-PT" sz="3200" b="1" dirty="0"/>
          </a:p>
          <a:p>
            <a:pPr algn="just"/>
            <a:r>
              <a:rPr lang="pt-PT" sz="3200" b="1" dirty="0">
                <a:solidFill>
                  <a:srgbClr val="FF0000"/>
                </a:solidFill>
              </a:rPr>
              <a:t>Procedimento</a:t>
            </a:r>
            <a:r>
              <a:rPr lang="pt-PT" sz="3200" dirty="0"/>
              <a:t> para cálculo de consequência lógica </a:t>
            </a:r>
            <a:r>
              <a:rPr lang="pt-PT" sz="3200" dirty="0" err="1"/>
              <a:t>pela</a:t>
            </a:r>
            <a:r>
              <a:rPr lang="pt-PT" sz="3200" dirty="0"/>
              <a:t> aplicação de regras de inferência.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4AFD06-F739-42C3-8C47-FD2688CA1A44}"/>
              </a:ext>
            </a:extLst>
          </p:cNvPr>
          <p:cNvSpPr/>
          <p:nvPr/>
        </p:nvSpPr>
        <p:spPr>
          <a:xfrm rot="5400000">
            <a:off x="2574338" y="1970279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/>
              <a:t>&gt;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28DBDE-941D-425A-9310-7E85FB49FDFE}"/>
              </a:ext>
            </a:extLst>
          </p:cNvPr>
          <p:cNvSpPr/>
          <p:nvPr/>
        </p:nvSpPr>
        <p:spPr>
          <a:xfrm rot="5400000">
            <a:off x="2648086" y="2945246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/>
              <a:t>&gt;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68837260-9DC9-45CC-A485-2E9627C2229D}"/>
              </a:ext>
            </a:extLst>
          </p:cNvPr>
          <p:cNvCxnSpPr/>
          <p:nvPr/>
        </p:nvCxnSpPr>
        <p:spPr>
          <a:xfrm>
            <a:off x="2915816" y="4077072"/>
            <a:ext cx="0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7273D8F-9F9B-42D1-BF8C-78B4B69BF901}"/>
              </a:ext>
            </a:extLst>
          </p:cNvPr>
          <p:cNvSpPr/>
          <p:nvPr/>
        </p:nvSpPr>
        <p:spPr>
          <a:xfrm>
            <a:off x="251520" y="251937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Referências Bibliográficas: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037538C-53C9-4248-A9A7-64E0DA64F05B}"/>
              </a:ext>
            </a:extLst>
          </p:cNvPr>
          <p:cNvSpPr/>
          <p:nvPr/>
        </p:nvSpPr>
        <p:spPr>
          <a:xfrm>
            <a:off x="219145" y="1107611"/>
            <a:ext cx="85545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buFont typeface="Wingdings" panose="05000000000000000000" pitchFamily="2" charset="2"/>
              <a:buChar char="v"/>
            </a:pPr>
            <a:r>
              <a:rPr lang="en-US" sz="2800" dirty="0"/>
              <a:t>2.	A First Course in Logic: An Introduction to Model Theory, Proof Theory, Computability, and Complexity. Shawn </a:t>
            </a:r>
            <a:r>
              <a:rPr lang="en-US" sz="2800" dirty="0" err="1"/>
              <a:t>Hedman</a:t>
            </a:r>
            <a:r>
              <a:rPr lang="en-US" sz="2800" dirty="0"/>
              <a:t>. Oxford Texts in Logic, 2004.</a:t>
            </a:r>
            <a:endParaRPr lang="pt-PT" sz="28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E4F15D-B9F9-4858-95F4-E27885E67026}"/>
              </a:ext>
            </a:extLst>
          </p:cNvPr>
          <p:cNvSpPr/>
          <p:nvPr/>
        </p:nvSpPr>
        <p:spPr>
          <a:xfrm>
            <a:off x="219143" y="3053278"/>
            <a:ext cx="85545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>
              <a:buFont typeface="Wingdings" panose="05000000000000000000" pitchFamily="2" charset="2"/>
              <a:buChar char="v"/>
            </a:pPr>
            <a:r>
              <a:rPr lang="en-US" sz="2800" dirty="0"/>
              <a:t>3.	Logic in Computer Science: modelling and reasoning about systems (2nd edition). Michael </a:t>
            </a:r>
            <a:r>
              <a:rPr lang="en-US" sz="2800" dirty="0" err="1"/>
              <a:t>Huth</a:t>
            </a:r>
            <a:r>
              <a:rPr lang="en-US" sz="2800" dirty="0"/>
              <a:t> and Mark Ryan. Cambridge University Press, 2004.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8F2317-AEED-4EDD-A11B-B62458DF7E99}"/>
              </a:ext>
            </a:extLst>
          </p:cNvPr>
          <p:cNvSpPr/>
          <p:nvPr/>
        </p:nvSpPr>
        <p:spPr>
          <a:xfrm>
            <a:off x="219144" y="5042118"/>
            <a:ext cx="8554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>
              <a:buFont typeface="Wingdings" panose="05000000000000000000" pitchFamily="2" charset="2"/>
              <a:buChar char="v"/>
            </a:pPr>
            <a:r>
              <a:rPr lang="en-US" sz="2800" dirty="0"/>
              <a:t>Language Proof and Logic (4th edition). Jon </a:t>
            </a:r>
            <a:r>
              <a:rPr lang="en-US" sz="2800" dirty="0" err="1"/>
              <a:t>Barwise</a:t>
            </a:r>
            <a:r>
              <a:rPr lang="en-US" sz="2800" dirty="0"/>
              <a:t> and John </a:t>
            </a:r>
            <a:r>
              <a:rPr lang="en-US" sz="2800" dirty="0" err="1"/>
              <a:t>Etchemendy</a:t>
            </a:r>
            <a:r>
              <a:rPr lang="en-US" sz="2800" dirty="0"/>
              <a:t>. CSLI Publications, 2003</a:t>
            </a:r>
            <a:r>
              <a:rPr lang="pt-P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703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26064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Definição de argumento:</a:t>
            </a:r>
            <a:endParaRPr lang="pt-PT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356604" y="4971488"/>
            <a:ext cx="8064896" cy="15696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As proposições p1, p2,…, </a:t>
            </a:r>
            <a:r>
              <a:rPr lang="pt-PT" sz="3200" dirty="0" err="1"/>
              <a:t>pn</a:t>
            </a:r>
            <a:r>
              <a:rPr lang="pt-PT" sz="3200" dirty="0"/>
              <a:t> dizem-se as </a:t>
            </a:r>
            <a:r>
              <a:rPr lang="pt-PT" sz="3200" b="1" dirty="0"/>
              <a:t>premissas</a:t>
            </a:r>
            <a:r>
              <a:rPr lang="pt-PT" sz="3200" dirty="0"/>
              <a:t> do argumento,  e a proposição final Q diz-se a </a:t>
            </a:r>
            <a:r>
              <a:rPr lang="pt-PT" sz="3200" b="1" dirty="0"/>
              <a:t>conclusão</a:t>
            </a:r>
            <a:r>
              <a:rPr lang="pt-PT" sz="3200" dirty="0"/>
              <a:t> do argumento.  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373393" y="98072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Seja p1, p2,…, </a:t>
            </a:r>
            <a:r>
              <a:rPr lang="pt-PT" sz="3200" dirty="0" err="1"/>
              <a:t>pn</a:t>
            </a:r>
            <a:r>
              <a:rPr lang="pt-PT" sz="3200" dirty="0"/>
              <a:t> (n</a:t>
            </a:r>
            <a:r>
              <a:rPr lang="pt-BR" sz="3200" dirty="0"/>
              <a:t>&gt;=1</a:t>
            </a:r>
            <a:r>
              <a:rPr lang="pt-PT" sz="3200" dirty="0"/>
              <a:t>) e Q proposições quaisquer, simples ou compostas.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F4DDD8-F298-4460-8199-3A82C4F2D03B}"/>
              </a:ext>
            </a:extLst>
          </p:cNvPr>
          <p:cNvSpPr/>
          <p:nvPr/>
        </p:nvSpPr>
        <p:spPr>
          <a:xfrm>
            <a:off x="373393" y="2249820"/>
            <a:ext cx="8231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Chama-se </a:t>
            </a:r>
            <a:r>
              <a:rPr lang="pt-PT" sz="3200" b="1" dirty="0"/>
              <a:t>argumento</a:t>
            </a:r>
            <a:r>
              <a:rPr lang="pt-PT" sz="3200" dirty="0"/>
              <a:t> toda afirmação de que uma dada sequência finita p1, p2,…, </a:t>
            </a:r>
            <a:r>
              <a:rPr lang="pt-PT" sz="3200" dirty="0" err="1"/>
              <a:t>pn</a:t>
            </a:r>
            <a:r>
              <a:rPr lang="pt-PT" sz="3200" dirty="0"/>
              <a:t> (n</a:t>
            </a:r>
            <a:r>
              <a:rPr lang="pt-BR" sz="3200" dirty="0"/>
              <a:t>&gt;=1</a:t>
            </a:r>
            <a:r>
              <a:rPr lang="pt-PT" sz="3200" dirty="0"/>
              <a:t>) de proposições tem como </a:t>
            </a:r>
            <a:r>
              <a:rPr lang="pt-PT" sz="3200" b="1" dirty="0"/>
              <a:t>sequência </a:t>
            </a:r>
            <a:r>
              <a:rPr lang="pt-PT" sz="3200" dirty="0"/>
              <a:t>ou</a:t>
            </a:r>
            <a:r>
              <a:rPr lang="pt-PT" sz="3200" b="1" dirty="0"/>
              <a:t> acarreta </a:t>
            </a:r>
            <a:r>
              <a:rPr lang="pt-PT" sz="3200" dirty="0"/>
              <a:t>uma proposição final</a:t>
            </a:r>
            <a:r>
              <a:rPr lang="pt-PT" sz="3200" b="1" dirty="0"/>
              <a:t> </a:t>
            </a:r>
            <a:r>
              <a:rPr lang="pt-PT" sz="3200" dirty="0"/>
              <a:t>Q.</a:t>
            </a:r>
            <a:r>
              <a:rPr lang="pt-PT" sz="3200" b="1" dirty="0"/>
              <a:t> 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6968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26064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Definição de argumento:</a:t>
            </a:r>
            <a:endParaRPr lang="pt-PT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356603" y="4106892"/>
            <a:ext cx="8352927" cy="206210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571500" indent="-571500" algn="just">
              <a:buAutoNum type="romanLcParenBoth"/>
            </a:pPr>
            <a:r>
              <a:rPr lang="pt-PT" sz="3200" dirty="0"/>
              <a:t>‘    p1, p2, …,</a:t>
            </a:r>
            <a:r>
              <a:rPr lang="pt-PT" sz="3200" dirty="0" err="1"/>
              <a:t>pn</a:t>
            </a:r>
            <a:r>
              <a:rPr lang="pt-PT" sz="3200" dirty="0"/>
              <a:t>    </a:t>
            </a:r>
            <a:r>
              <a:rPr lang="pt-PT" sz="3200" b="1" dirty="0"/>
              <a:t>acarretam   </a:t>
            </a:r>
            <a:r>
              <a:rPr lang="pt-PT" sz="3200" dirty="0"/>
              <a:t>Q     ’ </a:t>
            </a:r>
          </a:p>
          <a:p>
            <a:pPr marL="571500" indent="-571500" algn="just">
              <a:buAutoNum type="romanLcParenBoth"/>
            </a:pPr>
            <a:r>
              <a:rPr lang="pt-PT" sz="3200" dirty="0"/>
              <a:t>‘    Q     </a:t>
            </a:r>
            <a:r>
              <a:rPr lang="pt-PT" sz="3200" b="1" dirty="0"/>
              <a:t>decorre </a:t>
            </a:r>
            <a:r>
              <a:rPr lang="pt-PT" sz="3200" dirty="0"/>
              <a:t>de</a:t>
            </a:r>
            <a:r>
              <a:rPr lang="pt-PT" sz="3200" b="1" dirty="0"/>
              <a:t>     </a:t>
            </a:r>
            <a:r>
              <a:rPr lang="pt-PT" sz="3200" dirty="0"/>
              <a:t>p1, p2, …,</a:t>
            </a:r>
            <a:r>
              <a:rPr lang="pt-PT" sz="3200" dirty="0" err="1"/>
              <a:t>pn</a:t>
            </a:r>
            <a:r>
              <a:rPr lang="pt-PT" sz="3200" dirty="0"/>
              <a:t>  ’</a:t>
            </a:r>
          </a:p>
          <a:p>
            <a:pPr marL="571500" indent="-571500" algn="just">
              <a:buAutoNum type="romanLcParenBoth"/>
            </a:pPr>
            <a:r>
              <a:rPr lang="pt-PT" sz="3200" dirty="0"/>
              <a:t>‘   Q    se </a:t>
            </a:r>
            <a:r>
              <a:rPr lang="pt-PT" sz="3200" b="1" dirty="0"/>
              <a:t>deduz </a:t>
            </a:r>
            <a:r>
              <a:rPr lang="pt-PT" sz="3200" dirty="0"/>
              <a:t>de     p1, p2, …,</a:t>
            </a:r>
            <a:r>
              <a:rPr lang="pt-PT" sz="3200" dirty="0" err="1"/>
              <a:t>pn</a:t>
            </a:r>
            <a:r>
              <a:rPr lang="pt-PT" sz="3200" dirty="0"/>
              <a:t>  ’</a:t>
            </a:r>
          </a:p>
          <a:p>
            <a:pPr marL="571500" indent="-571500" algn="just">
              <a:buAutoNum type="romanLcParenBoth"/>
            </a:pPr>
            <a:r>
              <a:rPr lang="pt-PT" sz="3200" dirty="0"/>
              <a:t>‘   Q     se </a:t>
            </a:r>
            <a:r>
              <a:rPr lang="pt-PT" sz="3200" b="1" dirty="0"/>
              <a:t>infere </a:t>
            </a:r>
            <a:r>
              <a:rPr lang="pt-PT" sz="3200" dirty="0"/>
              <a:t>de     p1, p2, …,</a:t>
            </a:r>
            <a:r>
              <a:rPr lang="pt-PT" sz="3200" dirty="0" err="1"/>
              <a:t>pn</a:t>
            </a:r>
            <a:r>
              <a:rPr lang="pt-PT" sz="3200" dirty="0"/>
              <a:t>  ’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274327" y="1133732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Um argumento de </a:t>
            </a:r>
            <a:r>
              <a:rPr lang="pt-PT" sz="3200" b="1" dirty="0"/>
              <a:t>premissas</a:t>
            </a:r>
            <a:r>
              <a:rPr lang="pt-PT" sz="3200" dirty="0"/>
              <a:t> p1, p2,…, </a:t>
            </a:r>
            <a:r>
              <a:rPr lang="pt-PT" sz="3200" dirty="0" err="1"/>
              <a:t>pn</a:t>
            </a:r>
            <a:r>
              <a:rPr lang="pt-PT" sz="3200" dirty="0"/>
              <a:t> (n&gt;=1) </a:t>
            </a:r>
            <a:r>
              <a:rPr lang="pt-PT" sz="3200"/>
              <a:t>e uma </a:t>
            </a:r>
            <a:r>
              <a:rPr lang="pt-PT" sz="3200" b="1" dirty="0"/>
              <a:t>conclusão </a:t>
            </a:r>
            <a:r>
              <a:rPr lang="pt-PT" sz="3200" dirty="0"/>
              <a:t>Q indica-se por: 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A8F7FB4-1507-48B9-98ED-FEEF11FBD425}"/>
              </a:ext>
            </a:extLst>
          </p:cNvPr>
          <p:cNvGrpSpPr/>
          <p:nvPr/>
        </p:nvGrpSpPr>
        <p:grpSpPr>
          <a:xfrm>
            <a:off x="373393" y="2520204"/>
            <a:ext cx="8447079" cy="1077218"/>
            <a:chOff x="373393" y="2520204"/>
            <a:chExt cx="8447079" cy="107721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4B6D766-91CC-4C36-A889-C0FA6ED28A8B}"/>
                </a:ext>
              </a:extLst>
            </p:cNvPr>
            <p:cNvGrpSpPr/>
            <p:nvPr/>
          </p:nvGrpSpPr>
          <p:grpSpPr>
            <a:xfrm>
              <a:off x="373393" y="2520204"/>
              <a:ext cx="8447079" cy="1077218"/>
              <a:chOff x="373393" y="2520204"/>
              <a:chExt cx="8447079" cy="1077218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1BF4DDD8-F298-4460-8199-3A82C4F2D03B}"/>
                  </a:ext>
                </a:extLst>
              </p:cNvPr>
              <p:cNvSpPr/>
              <p:nvPr/>
            </p:nvSpPr>
            <p:spPr>
              <a:xfrm>
                <a:off x="373393" y="2520204"/>
                <a:ext cx="844707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3200" dirty="0"/>
                  <a:t>p1, p2, …,</a:t>
                </a:r>
                <a:r>
                  <a:rPr lang="pt-PT" sz="3200" dirty="0" err="1"/>
                  <a:t>pn</a:t>
                </a:r>
                <a:r>
                  <a:rPr lang="pt-PT" sz="3200" dirty="0"/>
                  <a:t> ⊨ Q           p1, p2, …, </a:t>
                </a:r>
                <a:r>
                  <a:rPr lang="pt-PT" sz="3200" dirty="0" err="1"/>
                  <a:t>pn</a:t>
                </a:r>
                <a:r>
                  <a:rPr lang="pt-PT" sz="3200" dirty="0"/>
                  <a:t>     Q </a:t>
                </a:r>
              </a:p>
              <a:p>
                <a:pPr algn="just"/>
                <a:endParaRPr lang="pt-PT" sz="3200" dirty="0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E2BEC03-6EA8-40C3-98EB-FA365F54B30F}"/>
                  </a:ext>
                </a:extLst>
              </p:cNvPr>
              <p:cNvSpPr/>
              <p:nvPr/>
            </p:nvSpPr>
            <p:spPr>
              <a:xfrm rot="5400000">
                <a:off x="7422150" y="2589915"/>
                <a:ext cx="439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2800" dirty="0"/>
                  <a:t>┴</a:t>
                </a:r>
              </a:p>
            </p:txBody>
          </p: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3B99E4C-80D1-49BB-984D-D9EF91321904}"/>
                </a:ext>
              </a:extLst>
            </p:cNvPr>
            <p:cNvSpPr/>
            <p:nvPr/>
          </p:nvSpPr>
          <p:spPr>
            <a:xfrm rot="5400000">
              <a:off x="4090398" y="2560006"/>
              <a:ext cx="43313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3200" dirty="0"/>
                <a:t>&gt;</a:t>
              </a:r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4744387C-71ED-4ADD-B2A0-D2D21A5D460B}"/>
              </a:ext>
            </a:extLst>
          </p:cNvPr>
          <p:cNvSpPr/>
          <p:nvPr/>
        </p:nvSpPr>
        <p:spPr>
          <a:xfrm>
            <a:off x="373393" y="3321901"/>
            <a:ext cx="8064896" cy="5847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e lê-se da seguinte maneira:   </a:t>
            </a:r>
          </a:p>
        </p:txBody>
      </p:sp>
    </p:spTree>
    <p:extLst>
      <p:ext uri="{BB962C8B-B14F-4D97-AF65-F5344CB8AC3E}">
        <p14:creationId xmlns:p14="http://schemas.microsoft.com/office/powerpoint/2010/main" val="428701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9891" y="90872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Validade de um argumento: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251520" y="2132856"/>
            <a:ext cx="835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Um argumento </a:t>
            </a:r>
            <a:r>
              <a:rPr lang="pt-PT" sz="3200" b="1" dirty="0"/>
              <a:t>p1, p2,…, </a:t>
            </a:r>
            <a:r>
              <a:rPr lang="pt-PT" sz="3200" b="1" dirty="0" err="1"/>
              <a:t>pn</a:t>
            </a:r>
            <a:r>
              <a:rPr lang="pt-PT" sz="3200" b="1" dirty="0"/>
              <a:t> ⊨ Q </a:t>
            </a:r>
            <a:r>
              <a:rPr lang="pt-PT" sz="3200" dirty="0"/>
              <a:t>diz-se </a:t>
            </a:r>
            <a:r>
              <a:rPr lang="pt-PT" sz="3200" b="1" dirty="0"/>
              <a:t>válido</a:t>
            </a:r>
            <a:r>
              <a:rPr lang="pt-PT" sz="3200" dirty="0"/>
              <a:t> se e somente se a conclusão Q é verdadeira todas a vezes que as premissas p1, p2,…, forem verdadeiras.</a:t>
            </a:r>
          </a:p>
        </p:txBody>
      </p:sp>
    </p:spTree>
    <p:extLst>
      <p:ext uri="{BB962C8B-B14F-4D97-AF65-F5344CB8AC3E}">
        <p14:creationId xmlns:p14="http://schemas.microsoft.com/office/powerpoint/2010/main" val="2407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47667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Métodos de dedução</a:t>
            </a:r>
            <a:endParaRPr lang="pt-PT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CDC5C6-171A-47E8-B55E-4A3DA53D1B47}"/>
              </a:ext>
            </a:extLst>
          </p:cNvPr>
          <p:cNvSpPr/>
          <p:nvPr/>
        </p:nvSpPr>
        <p:spPr>
          <a:xfrm>
            <a:off x="395536" y="3406348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>
                <a:solidFill>
                  <a:srgbClr val="FF0000"/>
                </a:solidFill>
              </a:rPr>
              <a:t>Construindo</a:t>
            </a:r>
            <a:r>
              <a:rPr lang="pt-PT" sz="3200" dirty="0"/>
              <a:t> uma sucessão de passos em que em cada um a </a:t>
            </a:r>
            <a:r>
              <a:rPr lang="pt-PT" sz="3200" dirty="0">
                <a:solidFill>
                  <a:srgbClr val="FF0000"/>
                </a:solidFill>
              </a:rPr>
              <a:t>conclusão</a:t>
            </a:r>
            <a:r>
              <a:rPr lang="pt-PT" sz="3200" dirty="0"/>
              <a:t> é inequivocamente consequência das conclusões e </a:t>
            </a:r>
            <a:r>
              <a:rPr lang="pt-PT" sz="3200" dirty="0">
                <a:solidFill>
                  <a:srgbClr val="FF0000"/>
                </a:solidFill>
              </a:rPr>
              <a:t>premissas anteriores</a:t>
            </a:r>
            <a:r>
              <a:rPr lang="pt-PT" sz="3200" dirty="0"/>
              <a:t>. Formalmente iremos considerar sistemas de dedução.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270440" y="1340768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Como podemos mostrar que uma </a:t>
            </a:r>
            <a:r>
              <a:rPr lang="pt-PT" sz="3200" i="1" dirty="0"/>
              <a:t>conclusão</a:t>
            </a:r>
            <a:r>
              <a:rPr lang="pt-PT" sz="3200" dirty="0"/>
              <a:t> é uma </a:t>
            </a:r>
            <a:r>
              <a:rPr lang="pt-PT" sz="3200" i="1" dirty="0"/>
              <a:t>consequência</a:t>
            </a:r>
            <a:r>
              <a:rPr lang="pt-PT" sz="3200" dirty="0"/>
              <a:t> lógica das </a:t>
            </a:r>
            <a:r>
              <a:rPr lang="pt-PT" sz="3200" i="1" dirty="0"/>
              <a:t>premissas</a:t>
            </a:r>
            <a:r>
              <a:rPr lang="pt-PT" sz="3200" dirty="0"/>
              <a:t>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D87AC2-0EC6-4966-9268-33C43BEA93AE}"/>
              </a:ext>
            </a:extLst>
          </p:cNvPr>
          <p:cNvSpPr/>
          <p:nvPr/>
        </p:nvSpPr>
        <p:spPr>
          <a:xfrm>
            <a:off x="270440" y="2670300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Resposta:</a:t>
            </a:r>
          </a:p>
        </p:txBody>
      </p:sp>
    </p:spTree>
    <p:extLst>
      <p:ext uri="{BB962C8B-B14F-4D97-AF65-F5344CB8AC3E}">
        <p14:creationId xmlns:p14="http://schemas.microsoft.com/office/powerpoint/2010/main" val="33347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8864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História (Gauss):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251520" y="980728"/>
            <a:ext cx="835292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Johann Carl Gauss o alemão filho de pais humildes, Gerhard </a:t>
            </a:r>
            <a:r>
              <a:rPr lang="pt-PT" sz="2800" dirty="0" err="1"/>
              <a:t>Diederich</a:t>
            </a:r>
            <a:r>
              <a:rPr lang="pt-PT" sz="2800" dirty="0"/>
              <a:t>, era jardineiro e pedreiro, a mãe </a:t>
            </a:r>
            <a:r>
              <a:rPr lang="pt-PT" sz="2800" dirty="0" err="1"/>
              <a:t>Dorothea</a:t>
            </a:r>
            <a:r>
              <a:rPr lang="pt-PT" sz="2800" dirty="0"/>
              <a:t> Benze era analfabeta, (30 de Abril de 1777 - 23 de Fevereiro de 1855) foi um matemático, astrónomo e físico que contribuiu muito em diversas áreas da ciência.</a:t>
            </a:r>
          </a:p>
          <a:p>
            <a:pPr algn="just"/>
            <a:endParaRPr lang="pt-PT" dirty="0"/>
          </a:p>
          <a:p>
            <a:pPr algn="just"/>
            <a:r>
              <a:rPr lang="pt-PT" sz="2800" dirty="0"/>
              <a:t> </a:t>
            </a:r>
            <a:r>
              <a:rPr lang="pt-PT" sz="2800" b="1" dirty="0"/>
              <a:t>Contribuições: </a:t>
            </a:r>
            <a:r>
              <a:rPr lang="pt-PT" sz="2800" dirty="0"/>
              <a:t>a teoria dos números, estatística, análise matemática, geometria diferencial, </a:t>
            </a:r>
            <a:r>
              <a:rPr lang="pt-PT" sz="2800" dirty="0" err="1"/>
              <a:t>geodésia</a:t>
            </a:r>
            <a:r>
              <a:rPr lang="pt-PT" sz="2800" dirty="0"/>
              <a:t>, geofísica, electroestática, astronomia e óptica.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BFEA9F-D3C8-496F-9613-B79BFA5C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7" y="5327377"/>
            <a:ext cx="1512168" cy="14859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55E4F6-035E-4903-BEA5-477FE38F3EE4}"/>
              </a:ext>
            </a:extLst>
          </p:cNvPr>
          <p:cNvSpPr/>
          <p:nvPr/>
        </p:nvSpPr>
        <p:spPr>
          <a:xfrm>
            <a:off x="179512" y="6074712"/>
            <a:ext cx="70202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400" dirty="0" err="1"/>
              <a:t>Fonte:https</a:t>
            </a:r>
            <a:r>
              <a:rPr lang="pt-PT" sz="1400" dirty="0"/>
              <a:t>://www.google.com/search?q=Gauss&amp;source=lnms&amp;tbm=isch&amp;sa=X&amp;ved=2ahUKEwiEl6iwwuzaAhWsKsAKHTxlDfsQ_AUoAXoECAAQAw#imgrc=EQtxJDL-w_eQJM:</a:t>
            </a:r>
          </a:p>
        </p:txBody>
      </p:sp>
    </p:spTree>
    <p:extLst>
      <p:ext uri="{BB962C8B-B14F-4D97-AF65-F5344CB8AC3E}">
        <p14:creationId xmlns:p14="http://schemas.microsoft.com/office/powerpoint/2010/main" val="3130323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238982" y="548680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Alguns se referem a ele como o </a:t>
            </a:r>
            <a:r>
              <a:rPr lang="pt-PT" sz="2800" dirty="0">
                <a:solidFill>
                  <a:srgbClr val="FF0000"/>
                </a:solidFill>
              </a:rPr>
              <a:t>príncipe da matemática</a:t>
            </a:r>
            <a:r>
              <a:rPr lang="pt-PT" sz="2800" dirty="0"/>
              <a:t> e ele considerava a matemática como "</a:t>
            </a:r>
            <a:r>
              <a:rPr lang="pt-PT" sz="2800" dirty="0">
                <a:solidFill>
                  <a:srgbClr val="FF0000"/>
                </a:solidFill>
              </a:rPr>
              <a:t>a rainha das ciências</a:t>
            </a:r>
            <a:r>
              <a:rPr lang="pt-PT" sz="2800" dirty="0"/>
              <a:t>"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04956B-F5CF-4F9D-B92A-84D773A2A156}"/>
              </a:ext>
            </a:extLst>
          </p:cNvPr>
          <p:cNvSpPr/>
          <p:nvPr/>
        </p:nvSpPr>
        <p:spPr>
          <a:xfrm>
            <a:off x="251520" y="4462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História (Gauss):</a:t>
            </a:r>
            <a:endParaRPr lang="pt-PT"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E2D6D3-4C17-4A1E-BE0C-30971BF4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744652"/>
            <a:ext cx="1865759" cy="211334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50D9346-A861-4430-BD2D-C08CC5220DFC}"/>
              </a:ext>
            </a:extLst>
          </p:cNvPr>
          <p:cNvSpPr/>
          <p:nvPr/>
        </p:nvSpPr>
        <p:spPr>
          <a:xfrm>
            <a:off x="179512" y="1916832"/>
            <a:ext cx="82430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/>
              <a:t>Seu </a:t>
            </a:r>
            <a:r>
              <a:rPr lang="pt-PT" sz="2800" dirty="0" err="1"/>
              <a:t>diretor</a:t>
            </a:r>
            <a:r>
              <a:rPr lang="pt-PT" sz="2800" dirty="0"/>
              <a:t>, </a:t>
            </a:r>
            <a:r>
              <a:rPr lang="pt-PT" sz="2800" dirty="0" err="1"/>
              <a:t>Butner</a:t>
            </a:r>
            <a:r>
              <a:rPr lang="pt-PT" sz="2800" dirty="0"/>
              <a:t>, pediu que os alunos somassem os números inteiros de </a:t>
            </a:r>
            <a:r>
              <a:rPr lang="pt-PT" sz="2800" b="1" dirty="0"/>
              <a:t>1</a:t>
            </a:r>
            <a:r>
              <a:rPr lang="pt-PT" sz="2800" dirty="0"/>
              <a:t> à </a:t>
            </a:r>
            <a:r>
              <a:rPr lang="pt-PT" sz="2800" b="1" dirty="0"/>
              <a:t>100</a:t>
            </a:r>
            <a:r>
              <a:rPr lang="pt-PT" sz="2800" dirty="0"/>
              <a:t>. Mal havia enunciado o problema e o jovem Gauss colocou sua resposta, </a:t>
            </a:r>
            <a:r>
              <a:rPr lang="pt-PT" sz="2800" b="1" dirty="0"/>
              <a:t>5050</a:t>
            </a:r>
            <a:r>
              <a:rPr lang="pt-PT" sz="2800" dirty="0"/>
              <a:t>, foi encontrada através do raciocínio que demonstra a fórmula da soma de uma </a:t>
            </a:r>
            <a:r>
              <a:rPr lang="pt-PT" sz="2800" b="1" dirty="0"/>
              <a:t>progressão aritmética</a:t>
            </a:r>
            <a:r>
              <a:rPr lang="pt-PT" sz="2800" dirty="0"/>
              <a:t>.</a:t>
            </a:r>
          </a:p>
          <a:p>
            <a:pPr algn="just"/>
            <a:r>
              <a:rPr lang="pt-PT" sz="2800" dirty="0"/>
              <a:t>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351B23-5457-4473-9BBD-97605C090686}"/>
              </a:ext>
            </a:extLst>
          </p:cNvPr>
          <p:cNvSpPr/>
          <p:nvPr/>
        </p:nvSpPr>
        <p:spPr>
          <a:xfrm>
            <a:off x="323528" y="4581128"/>
            <a:ext cx="62394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 err="1"/>
              <a:t>Butner</a:t>
            </a:r>
            <a:r>
              <a:rPr lang="pt-PT" sz="2800" dirty="0"/>
              <a:t> reconheceu a genialidade do menino de </a:t>
            </a:r>
            <a:r>
              <a:rPr lang="pt-PT" sz="2800" b="1" dirty="0"/>
              <a:t>dez anos</a:t>
            </a:r>
            <a:r>
              <a:rPr lang="pt-PT" sz="2800" dirty="0"/>
              <a:t>, passou a incentivá-lo nos seus estudos, e com o aluno de dez anos nasceu uma boa amizade que durou a </a:t>
            </a:r>
            <a:r>
              <a:rPr lang="pt-PT" sz="2800" b="1" dirty="0"/>
              <a:t>vida toda</a:t>
            </a:r>
            <a:r>
              <a:rPr lang="pt-P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1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0F55CE-4C9F-44ED-94C9-B8583F0BB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1"/>
          <a:stretch/>
        </p:blipFill>
        <p:spPr>
          <a:xfrm>
            <a:off x="6190282" y="118463"/>
            <a:ext cx="2558182" cy="266429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3656920-BE7B-4B1F-B669-BB593D99CB9C}"/>
              </a:ext>
            </a:extLst>
          </p:cNvPr>
          <p:cNvSpPr/>
          <p:nvPr/>
        </p:nvSpPr>
        <p:spPr>
          <a:xfrm>
            <a:off x="35496" y="1260049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Qual foi então a fórmula de Gauss?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04956B-F5CF-4F9D-B92A-84D773A2A156}"/>
              </a:ext>
            </a:extLst>
          </p:cNvPr>
          <p:cNvSpPr/>
          <p:nvPr/>
        </p:nvSpPr>
        <p:spPr>
          <a:xfrm>
            <a:off x="251520" y="26064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História (Gauss):</a:t>
            </a:r>
            <a:endParaRPr lang="pt-PT"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A176168-DFD9-4FB4-897F-24D8EACB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3" y="2782759"/>
            <a:ext cx="8614711" cy="403061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93FA8A7-415D-431F-A2EC-E01FD003411A}"/>
              </a:ext>
            </a:extLst>
          </p:cNvPr>
          <p:cNvSpPr/>
          <p:nvPr/>
        </p:nvSpPr>
        <p:spPr>
          <a:xfrm>
            <a:off x="251520" y="2134597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200"/>
              <a:t>Fonte: </a:t>
            </a:r>
            <a:r>
              <a:rPr lang="pt-PT" sz="1200" dirty="0"/>
              <a:t>https://c8.alamy.com/comppt/cp8gyj/johann-carl-friedrich-gauss-1777-1855-um-alemao-matematico-astronomo-e-fisico-historische-zeichnung-aus-dem-19-ja-cp8gyj.jpg</a:t>
            </a:r>
          </a:p>
        </p:txBody>
      </p:sp>
    </p:spTree>
    <p:extLst>
      <p:ext uri="{BB962C8B-B14F-4D97-AF65-F5344CB8AC3E}">
        <p14:creationId xmlns:p14="http://schemas.microsoft.com/office/powerpoint/2010/main" val="18825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wrap="none">
        <a:spAutoFit/>
      </a:bodyPr>
      <a:lstStyle>
        <a:defPPr algn="l">
          <a:defRPr sz="5400" i="1" smtClean="0">
            <a:latin typeface="Cambria Math" panose="02040503050406030204" pitchFamily="18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9224</TotalTime>
  <Words>1271</Words>
  <Application>Microsoft Office PowerPoint</Application>
  <PresentationFormat>Apresentação no Ecrã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Cambria Math</vt:lpstr>
      <vt:lpstr>Century Schoolbook</vt:lpstr>
      <vt:lpstr>Wingdings</vt:lpstr>
      <vt:lpstr>Wingdings 2</vt:lpstr>
      <vt:lpstr>Balcão Envidraçado</vt:lpstr>
      <vt:lpstr>Lógica Computacional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Lígica Computacional - Zinga - 2018</dc:title>
  <dc:creator>h</dc:creator>
  <cp:lastModifiedBy>Zinga Pd</cp:lastModifiedBy>
  <cp:revision>437</cp:revision>
  <dcterms:created xsi:type="dcterms:W3CDTF">2014-02-25T15:14:59Z</dcterms:created>
  <dcterms:modified xsi:type="dcterms:W3CDTF">2018-05-09T10:17:11Z</dcterms:modified>
</cp:coreProperties>
</file>