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3" r:id="rId8"/>
    <p:sldId id="268" r:id="rId9"/>
    <p:sldId id="269" r:id="rId10"/>
    <p:sldId id="270" r:id="rId11"/>
    <p:sldId id="274" r:id="rId12"/>
    <p:sldId id="271" r:id="rId13"/>
    <p:sldId id="272" r:id="rId14"/>
    <p:sldId id="273" r:id="rId15"/>
    <p:sldId id="275" r:id="rId16"/>
    <p:sldId id="276" r:id="rId17"/>
    <p:sldId id="262" r:id="rId18"/>
    <p:sldId id="264" r:id="rId19"/>
    <p:sldId id="278" r:id="rId20"/>
    <p:sldId id="279" r:id="rId21"/>
    <p:sldId id="280" r:id="rId22"/>
    <p:sldId id="281" r:id="rId23"/>
    <p:sldId id="282" r:id="rId24"/>
    <p:sldId id="277" r:id="rId2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47" autoAdjust="0"/>
    <p:restoredTop sz="84080" autoAdjust="0"/>
  </p:normalViewPr>
  <p:slideViewPr>
    <p:cSldViewPr>
      <p:cViewPr>
        <p:scale>
          <a:sx n="60" d="100"/>
          <a:sy n="60" d="100"/>
        </p:scale>
        <p:origin x="-1422" y="-72"/>
      </p:cViewPr>
      <p:guideLst>
        <p:guide orient="horz" pos="2160"/>
        <p:guide pos="2880"/>
      </p:guideLst>
    </p:cSldViewPr>
  </p:slideViewPr>
  <p:outlineViewPr>
    <p:cViewPr>
      <p:scale>
        <a:sx n="33" d="100"/>
        <a:sy n="33" d="100"/>
      </p:scale>
      <p:origin x="0" y="56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5C36E3-4DAE-435D-B8DD-58943C4C4E8E}"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s-ES"/>
        </a:p>
      </dgm:t>
    </dgm:pt>
    <dgm:pt modelId="{0872D706-4FA9-4DEB-B00F-2DA9C5BC28AC}">
      <dgm:prSet phldrT="[Texto]"/>
      <dgm:spPr/>
      <dgm:t>
        <a:bodyPr/>
        <a:lstStyle/>
        <a:p>
          <a:r>
            <a:rPr lang="es-ES" dirty="0" smtClean="0"/>
            <a:t>DDL</a:t>
          </a:r>
          <a:endParaRPr lang="es-ES" dirty="0"/>
        </a:p>
      </dgm:t>
    </dgm:pt>
    <dgm:pt modelId="{F2871014-8550-40DE-B1E7-6CD9973FD5A4}" type="parTrans" cxnId="{75713C9A-9805-4A85-815E-2441A0CC273F}">
      <dgm:prSet/>
      <dgm:spPr/>
      <dgm:t>
        <a:bodyPr/>
        <a:lstStyle/>
        <a:p>
          <a:endParaRPr lang="es-ES"/>
        </a:p>
      </dgm:t>
    </dgm:pt>
    <dgm:pt modelId="{D862E45E-66F9-4C18-9CC1-233E8A619D30}" type="sibTrans" cxnId="{75713C9A-9805-4A85-815E-2441A0CC273F}">
      <dgm:prSet/>
      <dgm:spPr/>
      <dgm:t>
        <a:bodyPr/>
        <a:lstStyle/>
        <a:p>
          <a:endParaRPr lang="es-ES"/>
        </a:p>
      </dgm:t>
    </dgm:pt>
    <dgm:pt modelId="{400044D2-DC4B-470D-B5FB-2FA4FF7514D9}">
      <dgm:prSet phldrT="[Texto]"/>
      <dgm:spPr/>
      <dgm:t>
        <a:bodyPr/>
        <a:lstStyle/>
        <a:p>
          <a:r>
            <a:rPr lang="pt-BR" b="0" i="0" u="none" strike="noStrike" baseline="0" dirty="0" smtClean="0"/>
            <a:t>Linguagem de Declaração de Dados</a:t>
          </a:r>
          <a:endParaRPr lang="es-ES" dirty="0"/>
        </a:p>
      </dgm:t>
    </dgm:pt>
    <dgm:pt modelId="{C3E50F56-AEF3-41E8-99B6-E41AFFB0D123}" type="parTrans" cxnId="{D08DCC47-8439-4715-8538-3F14B0FFD910}">
      <dgm:prSet/>
      <dgm:spPr/>
      <dgm:t>
        <a:bodyPr/>
        <a:lstStyle/>
        <a:p>
          <a:endParaRPr lang="es-ES"/>
        </a:p>
      </dgm:t>
    </dgm:pt>
    <dgm:pt modelId="{B4BDC357-57F0-4CA1-83D8-5F1A1F883090}" type="sibTrans" cxnId="{D08DCC47-8439-4715-8538-3F14B0FFD910}">
      <dgm:prSet/>
      <dgm:spPr/>
      <dgm:t>
        <a:bodyPr/>
        <a:lstStyle/>
        <a:p>
          <a:endParaRPr lang="es-ES"/>
        </a:p>
      </dgm:t>
    </dgm:pt>
    <dgm:pt modelId="{29BB131D-85F7-46F8-AB7E-0FC3E04A15A3}">
      <dgm:prSet phldrT="[Texto]"/>
      <dgm:spPr/>
      <dgm:t>
        <a:bodyPr/>
        <a:lstStyle/>
        <a:p>
          <a:r>
            <a:rPr lang="es-ES" dirty="0" smtClean="0"/>
            <a:t>DML</a:t>
          </a:r>
          <a:endParaRPr lang="es-ES" dirty="0"/>
        </a:p>
      </dgm:t>
    </dgm:pt>
    <dgm:pt modelId="{BF921908-A7F0-4980-91CF-EDE925B1EEDD}" type="parTrans" cxnId="{88C1652A-B46B-4A67-86A2-A15BA2ABCB24}">
      <dgm:prSet/>
      <dgm:spPr/>
      <dgm:t>
        <a:bodyPr/>
        <a:lstStyle/>
        <a:p>
          <a:endParaRPr lang="es-ES"/>
        </a:p>
      </dgm:t>
    </dgm:pt>
    <dgm:pt modelId="{E227F2DF-4A11-47DE-8FE7-C8B6B6A3D0C2}" type="sibTrans" cxnId="{88C1652A-B46B-4A67-86A2-A15BA2ABCB24}">
      <dgm:prSet/>
      <dgm:spPr/>
      <dgm:t>
        <a:bodyPr/>
        <a:lstStyle/>
        <a:p>
          <a:endParaRPr lang="es-ES"/>
        </a:p>
      </dgm:t>
    </dgm:pt>
    <dgm:pt modelId="{BC0FACD0-3DD1-4A98-BBC9-E09BB473D172}">
      <dgm:prSet phldrT="[Texto]"/>
      <dgm:spPr/>
      <dgm:t>
        <a:bodyPr/>
        <a:lstStyle/>
        <a:p>
          <a:r>
            <a:rPr lang="pt-BR" b="0" i="0" u="none" strike="noStrike" baseline="0" dirty="0" smtClean="0"/>
            <a:t>Linguagem de Controle de Dados</a:t>
          </a:r>
          <a:endParaRPr lang="es-ES" dirty="0"/>
        </a:p>
      </dgm:t>
    </dgm:pt>
    <dgm:pt modelId="{5DD5FD45-534A-43E8-8D99-436936C1E8C0}" type="parTrans" cxnId="{E53D7823-7DCF-42EF-BA76-1BAE5D876D27}">
      <dgm:prSet/>
      <dgm:spPr/>
      <dgm:t>
        <a:bodyPr/>
        <a:lstStyle/>
        <a:p>
          <a:endParaRPr lang="es-ES"/>
        </a:p>
      </dgm:t>
    </dgm:pt>
    <dgm:pt modelId="{C816AA10-A6B2-440E-AFB6-E556D99A9DB2}" type="sibTrans" cxnId="{E53D7823-7DCF-42EF-BA76-1BAE5D876D27}">
      <dgm:prSet/>
      <dgm:spPr/>
      <dgm:t>
        <a:bodyPr/>
        <a:lstStyle/>
        <a:p>
          <a:endParaRPr lang="es-ES"/>
        </a:p>
      </dgm:t>
    </dgm:pt>
    <dgm:pt modelId="{7B74FDE7-C2D3-4C5D-BAF4-6E73D606D94A}">
      <dgm:prSet phldrT="[Texto]"/>
      <dgm:spPr/>
      <dgm:t>
        <a:bodyPr/>
        <a:lstStyle/>
        <a:p>
          <a:r>
            <a:rPr lang="es-ES" dirty="0" smtClean="0"/>
            <a:t>DCL</a:t>
          </a:r>
          <a:endParaRPr lang="es-ES" dirty="0"/>
        </a:p>
      </dgm:t>
    </dgm:pt>
    <dgm:pt modelId="{5A94A0C5-4227-4387-BD38-2EA33A430FF9}" type="parTrans" cxnId="{08B7ED31-EE8C-419A-9750-39CE58CC3606}">
      <dgm:prSet/>
      <dgm:spPr/>
      <dgm:t>
        <a:bodyPr/>
        <a:lstStyle/>
        <a:p>
          <a:endParaRPr lang="es-ES"/>
        </a:p>
      </dgm:t>
    </dgm:pt>
    <dgm:pt modelId="{BFDD62CE-84A5-48B8-BE29-69736338107C}" type="sibTrans" cxnId="{08B7ED31-EE8C-419A-9750-39CE58CC3606}">
      <dgm:prSet/>
      <dgm:spPr/>
      <dgm:t>
        <a:bodyPr/>
        <a:lstStyle/>
        <a:p>
          <a:endParaRPr lang="es-ES"/>
        </a:p>
      </dgm:t>
    </dgm:pt>
    <dgm:pt modelId="{CD0BACAF-8556-4321-BDFA-DDE694B66655}">
      <dgm:prSet phldrT="[Texto]"/>
      <dgm:spPr/>
      <dgm:t>
        <a:bodyPr/>
        <a:lstStyle/>
        <a:p>
          <a:r>
            <a:rPr lang="pt-BR" b="0" i="0" u="none" strike="noStrike" baseline="0" dirty="0" smtClean="0"/>
            <a:t>Linguagem de Manipulação de Dados</a:t>
          </a:r>
          <a:endParaRPr lang="es-ES" dirty="0"/>
        </a:p>
      </dgm:t>
    </dgm:pt>
    <dgm:pt modelId="{A286D4F6-4973-4E8F-953D-E31E6FF0CB8D}" type="parTrans" cxnId="{D911D6A9-3D49-4FF8-A49A-8B3940DF805A}">
      <dgm:prSet/>
      <dgm:spPr/>
      <dgm:t>
        <a:bodyPr/>
        <a:lstStyle/>
        <a:p>
          <a:endParaRPr lang="es-ES"/>
        </a:p>
      </dgm:t>
    </dgm:pt>
    <dgm:pt modelId="{BA79A765-C49E-4B0B-95E4-7F5D91D6910F}" type="sibTrans" cxnId="{D911D6A9-3D49-4FF8-A49A-8B3940DF805A}">
      <dgm:prSet/>
      <dgm:spPr/>
      <dgm:t>
        <a:bodyPr/>
        <a:lstStyle/>
        <a:p>
          <a:endParaRPr lang="es-ES"/>
        </a:p>
      </dgm:t>
    </dgm:pt>
    <dgm:pt modelId="{CD9FEA0B-E1B5-4D3F-BA4A-A7ADB26BEAA5}" type="pres">
      <dgm:prSet presAssocID="{665C36E3-4DAE-435D-B8DD-58943C4C4E8E}" presName="linear" presStyleCnt="0">
        <dgm:presLayoutVars>
          <dgm:animLvl val="lvl"/>
          <dgm:resizeHandles val="exact"/>
        </dgm:presLayoutVars>
      </dgm:prSet>
      <dgm:spPr/>
      <dgm:t>
        <a:bodyPr/>
        <a:lstStyle/>
        <a:p>
          <a:endParaRPr lang="es-ES"/>
        </a:p>
      </dgm:t>
    </dgm:pt>
    <dgm:pt modelId="{72DDA626-E24E-4B15-A902-A5B32D7E7127}" type="pres">
      <dgm:prSet presAssocID="{0872D706-4FA9-4DEB-B00F-2DA9C5BC28AC}" presName="parentText" presStyleLbl="node1" presStyleIdx="0" presStyleCnt="3">
        <dgm:presLayoutVars>
          <dgm:chMax val="0"/>
          <dgm:bulletEnabled val="1"/>
        </dgm:presLayoutVars>
      </dgm:prSet>
      <dgm:spPr/>
      <dgm:t>
        <a:bodyPr/>
        <a:lstStyle/>
        <a:p>
          <a:endParaRPr lang="es-ES"/>
        </a:p>
      </dgm:t>
    </dgm:pt>
    <dgm:pt modelId="{B82DAF02-CEC9-4540-AF05-E799015FD79B}" type="pres">
      <dgm:prSet presAssocID="{0872D706-4FA9-4DEB-B00F-2DA9C5BC28AC}" presName="childText" presStyleLbl="revTx" presStyleIdx="0" presStyleCnt="3">
        <dgm:presLayoutVars>
          <dgm:bulletEnabled val="1"/>
        </dgm:presLayoutVars>
      </dgm:prSet>
      <dgm:spPr/>
      <dgm:t>
        <a:bodyPr/>
        <a:lstStyle/>
        <a:p>
          <a:endParaRPr lang="es-ES"/>
        </a:p>
      </dgm:t>
    </dgm:pt>
    <dgm:pt modelId="{5D622259-884A-48F9-BA8A-4C2FCAEACEB5}" type="pres">
      <dgm:prSet presAssocID="{29BB131D-85F7-46F8-AB7E-0FC3E04A15A3}" presName="parentText" presStyleLbl="node1" presStyleIdx="1" presStyleCnt="3">
        <dgm:presLayoutVars>
          <dgm:chMax val="0"/>
          <dgm:bulletEnabled val="1"/>
        </dgm:presLayoutVars>
      </dgm:prSet>
      <dgm:spPr/>
      <dgm:t>
        <a:bodyPr/>
        <a:lstStyle/>
        <a:p>
          <a:endParaRPr lang="es-ES"/>
        </a:p>
      </dgm:t>
    </dgm:pt>
    <dgm:pt modelId="{1C2D15F9-603C-45BF-A267-BB1DB4143F56}" type="pres">
      <dgm:prSet presAssocID="{29BB131D-85F7-46F8-AB7E-0FC3E04A15A3}" presName="childText" presStyleLbl="revTx" presStyleIdx="1" presStyleCnt="3">
        <dgm:presLayoutVars>
          <dgm:bulletEnabled val="1"/>
        </dgm:presLayoutVars>
      </dgm:prSet>
      <dgm:spPr/>
      <dgm:t>
        <a:bodyPr/>
        <a:lstStyle/>
        <a:p>
          <a:endParaRPr lang="es-ES"/>
        </a:p>
      </dgm:t>
    </dgm:pt>
    <dgm:pt modelId="{9FC6105D-E2DC-47B0-845D-F937FA3FCDAD}" type="pres">
      <dgm:prSet presAssocID="{7B74FDE7-C2D3-4C5D-BAF4-6E73D606D94A}" presName="parentText" presStyleLbl="node1" presStyleIdx="2" presStyleCnt="3">
        <dgm:presLayoutVars>
          <dgm:chMax val="0"/>
          <dgm:bulletEnabled val="1"/>
        </dgm:presLayoutVars>
      </dgm:prSet>
      <dgm:spPr/>
      <dgm:t>
        <a:bodyPr/>
        <a:lstStyle/>
        <a:p>
          <a:endParaRPr lang="es-ES"/>
        </a:p>
      </dgm:t>
    </dgm:pt>
    <dgm:pt modelId="{F10A7CF3-BD4D-4F05-8E38-EFFDE219A757}" type="pres">
      <dgm:prSet presAssocID="{7B74FDE7-C2D3-4C5D-BAF4-6E73D606D94A}" presName="childText" presStyleLbl="revTx" presStyleIdx="2" presStyleCnt="3">
        <dgm:presLayoutVars>
          <dgm:bulletEnabled val="1"/>
        </dgm:presLayoutVars>
      </dgm:prSet>
      <dgm:spPr/>
      <dgm:t>
        <a:bodyPr/>
        <a:lstStyle/>
        <a:p>
          <a:endParaRPr lang="es-ES"/>
        </a:p>
      </dgm:t>
    </dgm:pt>
  </dgm:ptLst>
  <dgm:cxnLst>
    <dgm:cxn modelId="{F3F6DA95-6C3D-417E-A64B-A0E67706D2FF}" type="presOf" srcId="{400044D2-DC4B-470D-B5FB-2FA4FF7514D9}" destId="{B82DAF02-CEC9-4540-AF05-E799015FD79B}" srcOrd="0" destOrd="0" presId="urn:microsoft.com/office/officeart/2005/8/layout/vList2"/>
    <dgm:cxn modelId="{D911D6A9-3D49-4FF8-A49A-8B3940DF805A}" srcId="{29BB131D-85F7-46F8-AB7E-0FC3E04A15A3}" destId="{CD0BACAF-8556-4321-BDFA-DDE694B66655}" srcOrd="0" destOrd="0" parTransId="{A286D4F6-4973-4E8F-953D-E31E6FF0CB8D}" sibTransId="{BA79A765-C49E-4B0B-95E4-7F5D91D6910F}"/>
    <dgm:cxn modelId="{E53D7823-7DCF-42EF-BA76-1BAE5D876D27}" srcId="{7B74FDE7-C2D3-4C5D-BAF4-6E73D606D94A}" destId="{BC0FACD0-3DD1-4A98-BBC9-E09BB473D172}" srcOrd="0" destOrd="0" parTransId="{5DD5FD45-534A-43E8-8D99-436936C1E8C0}" sibTransId="{C816AA10-A6B2-440E-AFB6-E556D99A9DB2}"/>
    <dgm:cxn modelId="{C7BEEA19-58EF-4189-8DB7-1EAEF79F8AD9}" type="presOf" srcId="{0872D706-4FA9-4DEB-B00F-2DA9C5BC28AC}" destId="{72DDA626-E24E-4B15-A902-A5B32D7E7127}" srcOrd="0" destOrd="0" presId="urn:microsoft.com/office/officeart/2005/8/layout/vList2"/>
    <dgm:cxn modelId="{2A9DF2A5-113A-479A-A4CA-E905682CA53E}" type="presOf" srcId="{7B74FDE7-C2D3-4C5D-BAF4-6E73D606D94A}" destId="{9FC6105D-E2DC-47B0-845D-F937FA3FCDAD}" srcOrd="0" destOrd="0" presId="urn:microsoft.com/office/officeart/2005/8/layout/vList2"/>
    <dgm:cxn modelId="{75713C9A-9805-4A85-815E-2441A0CC273F}" srcId="{665C36E3-4DAE-435D-B8DD-58943C4C4E8E}" destId="{0872D706-4FA9-4DEB-B00F-2DA9C5BC28AC}" srcOrd="0" destOrd="0" parTransId="{F2871014-8550-40DE-B1E7-6CD9973FD5A4}" sibTransId="{D862E45E-66F9-4C18-9CC1-233E8A619D30}"/>
    <dgm:cxn modelId="{3D0BD0C3-D143-4C1D-8C5A-972D3DA9B238}" type="presOf" srcId="{BC0FACD0-3DD1-4A98-BBC9-E09BB473D172}" destId="{F10A7CF3-BD4D-4F05-8E38-EFFDE219A757}" srcOrd="0" destOrd="0" presId="urn:microsoft.com/office/officeart/2005/8/layout/vList2"/>
    <dgm:cxn modelId="{D08DCC47-8439-4715-8538-3F14B0FFD910}" srcId="{0872D706-4FA9-4DEB-B00F-2DA9C5BC28AC}" destId="{400044D2-DC4B-470D-B5FB-2FA4FF7514D9}" srcOrd="0" destOrd="0" parTransId="{C3E50F56-AEF3-41E8-99B6-E41AFFB0D123}" sibTransId="{B4BDC357-57F0-4CA1-83D8-5F1A1F883090}"/>
    <dgm:cxn modelId="{08B7ED31-EE8C-419A-9750-39CE58CC3606}" srcId="{665C36E3-4DAE-435D-B8DD-58943C4C4E8E}" destId="{7B74FDE7-C2D3-4C5D-BAF4-6E73D606D94A}" srcOrd="2" destOrd="0" parTransId="{5A94A0C5-4227-4387-BD38-2EA33A430FF9}" sibTransId="{BFDD62CE-84A5-48B8-BE29-69736338107C}"/>
    <dgm:cxn modelId="{52EB51A6-E82D-47C3-8D1F-E9589856B929}" type="presOf" srcId="{665C36E3-4DAE-435D-B8DD-58943C4C4E8E}" destId="{CD9FEA0B-E1B5-4D3F-BA4A-A7ADB26BEAA5}" srcOrd="0" destOrd="0" presId="urn:microsoft.com/office/officeart/2005/8/layout/vList2"/>
    <dgm:cxn modelId="{88C1652A-B46B-4A67-86A2-A15BA2ABCB24}" srcId="{665C36E3-4DAE-435D-B8DD-58943C4C4E8E}" destId="{29BB131D-85F7-46F8-AB7E-0FC3E04A15A3}" srcOrd="1" destOrd="0" parTransId="{BF921908-A7F0-4980-91CF-EDE925B1EEDD}" sibTransId="{E227F2DF-4A11-47DE-8FE7-C8B6B6A3D0C2}"/>
    <dgm:cxn modelId="{97C3B0AF-DECD-4D58-A40C-C099C0A7AA46}" type="presOf" srcId="{29BB131D-85F7-46F8-AB7E-0FC3E04A15A3}" destId="{5D622259-884A-48F9-BA8A-4C2FCAEACEB5}" srcOrd="0" destOrd="0" presId="urn:microsoft.com/office/officeart/2005/8/layout/vList2"/>
    <dgm:cxn modelId="{689A4F73-A621-42F7-BF76-24A78017D67F}" type="presOf" srcId="{CD0BACAF-8556-4321-BDFA-DDE694B66655}" destId="{1C2D15F9-603C-45BF-A267-BB1DB4143F56}" srcOrd="0" destOrd="0" presId="urn:microsoft.com/office/officeart/2005/8/layout/vList2"/>
    <dgm:cxn modelId="{15EC340C-9AF5-49E1-A60F-CF44D61A7366}" type="presParOf" srcId="{CD9FEA0B-E1B5-4D3F-BA4A-A7ADB26BEAA5}" destId="{72DDA626-E24E-4B15-A902-A5B32D7E7127}" srcOrd="0" destOrd="0" presId="urn:microsoft.com/office/officeart/2005/8/layout/vList2"/>
    <dgm:cxn modelId="{68DB1C0D-DF33-4B7E-8C2C-BD10537367EB}" type="presParOf" srcId="{CD9FEA0B-E1B5-4D3F-BA4A-A7ADB26BEAA5}" destId="{B82DAF02-CEC9-4540-AF05-E799015FD79B}" srcOrd="1" destOrd="0" presId="urn:microsoft.com/office/officeart/2005/8/layout/vList2"/>
    <dgm:cxn modelId="{29EDFB41-41E5-458A-9CDA-8D9B88E68D0C}" type="presParOf" srcId="{CD9FEA0B-E1B5-4D3F-BA4A-A7ADB26BEAA5}" destId="{5D622259-884A-48F9-BA8A-4C2FCAEACEB5}" srcOrd="2" destOrd="0" presId="urn:microsoft.com/office/officeart/2005/8/layout/vList2"/>
    <dgm:cxn modelId="{27C73B8D-3AFC-44B4-840E-8FBF8CBE0A05}" type="presParOf" srcId="{CD9FEA0B-E1B5-4D3F-BA4A-A7ADB26BEAA5}" destId="{1C2D15F9-603C-45BF-A267-BB1DB4143F56}" srcOrd="3" destOrd="0" presId="urn:microsoft.com/office/officeart/2005/8/layout/vList2"/>
    <dgm:cxn modelId="{B00A608F-39D0-4685-8C4B-354F58EC2EE1}" type="presParOf" srcId="{CD9FEA0B-E1B5-4D3F-BA4A-A7ADB26BEAA5}" destId="{9FC6105D-E2DC-47B0-845D-F937FA3FCDAD}" srcOrd="4" destOrd="0" presId="urn:microsoft.com/office/officeart/2005/8/layout/vList2"/>
    <dgm:cxn modelId="{32B7CB6D-CAAC-49AB-9F65-6BAE07D9A023}" type="presParOf" srcId="{CD9FEA0B-E1B5-4D3F-BA4A-A7ADB26BEAA5}" destId="{F10A7CF3-BD4D-4F05-8E38-EFFDE219A75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3A7661-887F-4354-BFBD-0D9818FAB2ED}" type="datetimeFigureOut">
              <a:rPr lang="es-ES" smtClean="0"/>
              <a:pPr/>
              <a:t>09/06/2014</a:t>
            </a:fld>
            <a:endParaRPr lang="es-E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s-E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6F625-4547-4179-BB84-D2749C378CEF}" type="slidenum">
              <a:rPr lang="es-ES" smtClean="0"/>
              <a:pPr/>
              <a:t>‹Nº›</a:t>
            </a:fld>
            <a:endParaRPr lang="es-ES"/>
          </a:p>
        </p:txBody>
      </p:sp>
    </p:spTree>
    <p:extLst>
      <p:ext uri="{BB962C8B-B14F-4D97-AF65-F5344CB8AC3E}">
        <p14:creationId xmlns:p14="http://schemas.microsoft.com/office/powerpoint/2010/main" val="414289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itchFamily="34" charset="0"/>
              <a:buChar char="•"/>
            </a:pPr>
            <a:r>
              <a:rPr lang="es-ES" dirty="0" smtClean="0"/>
              <a:t>SQL (</a:t>
            </a:r>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 es un lenguaje estructurado de consulta.</a:t>
            </a:r>
          </a:p>
          <a:p>
            <a:pPr marL="171450" indent="-171450">
              <a:buFont typeface="Arial" pitchFamily="34" charset="0"/>
              <a:buChar char="•"/>
            </a:pPr>
            <a:r>
              <a:rPr lang="es-ES" dirty="0" smtClean="0"/>
              <a:t>SQL es un lenguaje declarativo de acceso a bases de datos</a:t>
            </a:r>
          </a:p>
          <a:p>
            <a:pPr marL="171450" indent="-171450">
              <a:buFont typeface="Arial" pitchFamily="34" charset="0"/>
              <a:buChar char="•"/>
            </a:pPr>
            <a:r>
              <a:rPr lang="es-ES" dirty="0" smtClean="0"/>
              <a:t>Maneja el álgebra y el cálculo relacional permitiendo efectuar consultas con el fin de recuperar información de interés de una base de datos, así como, hacer cambios sobre ella.</a:t>
            </a:r>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2</a:t>
            </a:fld>
            <a:endParaRPr lang="es-ES"/>
          </a:p>
        </p:txBody>
      </p:sp>
    </p:spTree>
    <p:extLst>
      <p:ext uri="{BB962C8B-B14F-4D97-AF65-F5344CB8AC3E}">
        <p14:creationId xmlns:p14="http://schemas.microsoft.com/office/powerpoint/2010/main" val="1237638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15</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16</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Especificar rangos de valores válidos</a:t>
            </a:r>
            <a:r>
              <a:rPr lang="es-ES" baseline="0" dirty="0" smtClean="0"/>
              <a:t> que puede tomar un atributo.</a:t>
            </a:r>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18</a:t>
            </a:fld>
            <a:endParaRPr lang="es-ES"/>
          </a:p>
        </p:txBody>
      </p:sp>
    </p:spTree>
    <p:extLst>
      <p:ext uri="{BB962C8B-B14F-4D97-AF65-F5344CB8AC3E}">
        <p14:creationId xmlns:p14="http://schemas.microsoft.com/office/powerpoint/2010/main" val="116143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Determinar si un atributo puede ser nulo o no.</a:t>
            </a:r>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19</a:t>
            </a:fld>
            <a:endParaRPr lang="es-ES"/>
          </a:p>
        </p:txBody>
      </p:sp>
    </p:spTree>
    <p:extLst>
      <p:ext uri="{BB962C8B-B14F-4D97-AF65-F5344CB8AC3E}">
        <p14:creationId xmlns:p14="http://schemas.microsoft.com/office/powerpoint/2010/main" val="1251171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sz="1200" dirty="0" smtClean="0"/>
              <a:t>Valor por defecto que tendrá el atributo siempre que no se determine otro valor para él.</a:t>
            </a:r>
            <a:endParaRPr lang="es-ES" sz="1200"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20</a:t>
            </a:fld>
            <a:endParaRPr lang="es-ES"/>
          </a:p>
        </p:txBody>
      </p:sp>
    </p:spTree>
    <p:extLst>
      <p:ext uri="{BB962C8B-B14F-4D97-AF65-F5344CB8AC3E}">
        <p14:creationId xmlns:p14="http://schemas.microsoft.com/office/powerpoint/2010/main" val="125117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sz="1200" dirty="0" smtClean="0"/>
              <a:t>Especifica que no pueden existir </a:t>
            </a:r>
            <a:r>
              <a:rPr lang="es-ES" sz="1200" dirty="0" err="1" smtClean="0"/>
              <a:t>tuplas</a:t>
            </a:r>
            <a:r>
              <a:rPr lang="es-ES" sz="1200" dirty="0" smtClean="0"/>
              <a:t> en la tabla que contengan valores repetidos para ese atributo. </a:t>
            </a:r>
            <a:endParaRPr lang="es-ES" sz="1200"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21</a:t>
            </a:fld>
            <a:endParaRPr lang="es-ES"/>
          </a:p>
        </p:txBody>
      </p:sp>
    </p:spTree>
    <p:extLst>
      <p:ext uri="{BB962C8B-B14F-4D97-AF65-F5344CB8AC3E}">
        <p14:creationId xmlns:p14="http://schemas.microsoft.com/office/powerpoint/2010/main" val="1251171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 sz="1200"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22</a:t>
            </a:fld>
            <a:endParaRPr lang="es-ES"/>
          </a:p>
        </p:txBody>
      </p:sp>
    </p:spTree>
    <p:extLst>
      <p:ext uri="{BB962C8B-B14F-4D97-AF65-F5344CB8AC3E}">
        <p14:creationId xmlns:p14="http://schemas.microsoft.com/office/powerpoint/2010/main" val="1251171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 sz="1200"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23</a:t>
            </a:fld>
            <a:endParaRPr lang="es-ES"/>
          </a:p>
        </p:txBody>
      </p:sp>
    </p:spTree>
    <p:extLst>
      <p:ext uri="{BB962C8B-B14F-4D97-AF65-F5344CB8AC3E}">
        <p14:creationId xmlns:p14="http://schemas.microsoft.com/office/powerpoint/2010/main" val="1251171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Cree una tabla PROFESOR con los siguientes campos: identificador del profesor (constituye la llave), nombre, asignatura que imparte, edad (este dato no es obligatorio, por lo que se debe validar el caso de que no se entre este valor, pero no se debe quedar </a:t>
            </a:r>
            <a:r>
              <a:rPr lang="es-ES" dirty="0" err="1" smtClean="0"/>
              <a:t>vacio</a:t>
            </a:r>
            <a:r>
              <a:rPr lang="es-ES" smtClean="0"/>
              <a:t> este campo), sexo y correo electrónico.</a:t>
            </a:r>
            <a:endParaRPr lang="es-ES"/>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24</a:t>
            </a:fld>
            <a:endParaRPr lang="es-ES"/>
          </a:p>
        </p:txBody>
      </p:sp>
    </p:spTree>
    <p:extLst>
      <p:ext uri="{BB962C8B-B14F-4D97-AF65-F5344CB8AC3E}">
        <p14:creationId xmlns:p14="http://schemas.microsoft.com/office/powerpoint/2010/main" val="396020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baseline="0" dirty="0" smtClean="0"/>
              <a:t>Forma básica:</a:t>
            </a:r>
          </a:p>
          <a:p>
            <a:pPr marL="171450" indent="-171450">
              <a:buFont typeface="Arial" pitchFamily="34" charset="0"/>
              <a:buChar char="•"/>
            </a:pPr>
            <a:r>
              <a:rPr lang="es-ES" sz="1200" b="0" i="0" u="none" strike="noStrike" baseline="0" dirty="0" smtClean="0"/>
              <a:t>Comienzan con verbo (comandos: que describe lo que la sentencia hace)</a:t>
            </a:r>
          </a:p>
          <a:p>
            <a:pPr marL="171450" indent="-171450">
              <a:buFont typeface="Arial" pitchFamily="34" charset="0"/>
              <a:buChar char="•"/>
            </a:pPr>
            <a:r>
              <a:rPr lang="es-ES" sz="1200" b="0" i="0" u="none" strike="noStrike" baseline="0" dirty="0" smtClean="0"/>
              <a:t>Continua con cláusulas (especifica datos sobre los que actúa la sentencia, o detalla lo que hace)</a:t>
            </a:r>
          </a:p>
          <a:p>
            <a:pPr marL="171450" indent="-171450">
              <a:buFont typeface="Arial" pitchFamily="34" charset="0"/>
              <a:buChar char="•"/>
            </a:pPr>
            <a:r>
              <a:rPr lang="es-ES" sz="1200" b="0" i="0" u="none" strike="noStrike" baseline="0" dirty="0" smtClean="0"/>
              <a:t>Algunas cláusulas son necesarias, otras opcionales. </a:t>
            </a:r>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4</a:t>
            </a:fld>
            <a:endParaRPr lang="es-ES"/>
          </a:p>
        </p:txBody>
      </p:sp>
    </p:spTree>
    <p:extLst>
      <p:ext uri="{BB962C8B-B14F-4D97-AF65-F5344CB8AC3E}">
        <p14:creationId xmlns:p14="http://schemas.microsoft.com/office/powerpoint/2010/main" val="49391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pt-BR" sz="1200" b="0" i="0" u="none" strike="noStrike" baseline="0" dirty="0" smtClean="0"/>
              <a:t>DDL: Linguagem de Declaração de Dados</a:t>
            </a:r>
          </a:p>
          <a:p>
            <a:r>
              <a:rPr lang="pt-BR" sz="1200" b="0" i="0" u="none" strike="noStrike" baseline="0" dirty="0" smtClean="0"/>
              <a:t>DML: Linguagem de Manipulação de Dados</a:t>
            </a:r>
          </a:p>
          <a:p>
            <a:r>
              <a:rPr lang="pt-BR" sz="1200" b="0" i="0" u="none" strike="noStrike" baseline="0" dirty="0" smtClean="0"/>
              <a:t>DCL: Linguagem de Controle de Dados</a:t>
            </a:r>
          </a:p>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7</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pt-BR" sz="1200" b="0" i="0" u="none" strike="noStrike" baseline="0" dirty="0" smtClean="0"/>
              <a:t>Usadas para criar, modificar eliminar objetos na BD </a:t>
            </a:r>
          </a:p>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8</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pt-BR" sz="1200" b="0" i="0" u="none" strike="noStrike" baseline="0" dirty="0" smtClean="0"/>
              <a:t>Usadas para criar, modificar eliminar objetos na BD </a:t>
            </a:r>
          </a:p>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9</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pt-BR" sz="1200" b="0" i="0" u="none" strike="noStrike" baseline="0" dirty="0" smtClean="0"/>
              <a:t>Usadas para criar, modificar eliminar objetos na BD </a:t>
            </a:r>
          </a:p>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10</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pt-BR" sz="1200" b="0" i="0" u="none" strike="noStrike" baseline="0" dirty="0" smtClean="0"/>
              <a:t>Usadas para criar, modificar eliminar objetos na BD </a:t>
            </a:r>
          </a:p>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12</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13</a:t>
            </a:fld>
            <a:endParaRPr lang="es-ES"/>
          </a:p>
        </p:txBody>
      </p:sp>
    </p:spTree>
    <p:extLst>
      <p:ext uri="{BB962C8B-B14F-4D97-AF65-F5344CB8AC3E}">
        <p14:creationId xmlns:p14="http://schemas.microsoft.com/office/powerpoint/2010/main" val="180830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4E56F625-4547-4179-BB84-D2749C378CEF}" type="slidenum">
              <a:rPr lang="es-ES" smtClean="0"/>
              <a:pPr/>
              <a:t>14</a:t>
            </a:fld>
            <a:endParaRPr lang="es-ES"/>
          </a:p>
        </p:txBody>
      </p:sp>
    </p:spTree>
    <p:extLst>
      <p:ext uri="{BB962C8B-B14F-4D97-AF65-F5344CB8AC3E}">
        <p14:creationId xmlns:p14="http://schemas.microsoft.com/office/powerpoint/2010/main" val="180830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C3241DE1-1982-49F7-9DE2-EEB58EFB09D5}" type="datetimeFigureOut">
              <a:rPr lang="pt-PT" smtClean="0"/>
              <a:pPr/>
              <a:t>09-06-2014</a:t>
            </a:fld>
            <a:endParaRPr lang="pt-PT"/>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PT"/>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3883A809-2DFC-4908-A0C1-342FDFF47CEE}" type="slidenum">
              <a:rPr lang="pt-PT" smtClean="0"/>
              <a:pPr/>
              <a:t>‹Nº›</a:t>
            </a:fld>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3241DE1-1982-49F7-9DE2-EEB58EFB09D5}" type="datetimeFigureOut">
              <a:rPr lang="pt-PT" smtClean="0"/>
              <a:pPr/>
              <a:t>09-06-2014</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3883A809-2DFC-4908-A0C1-342FDFF47CEE}"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3241DE1-1982-49F7-9DE2-EEB58EFB09D5}" type="datetimeFigureOut">
              <a:rPr lang="pt-PT" smtClean="0"/>
              <a:pPr/>
              <a:t>09-06-2014</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3883A809-2DFC-4908-A0C1-342FDFF47CEE}"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C3241DE1-1982-49F7-9DE2-EEB58EFB09D5}" type="datetimeFigureOut">
              <a:rPr lang="pt-PT" smtClean="0"/>
              <a:pPr/>
              <a:t>09-06-2014</a:t>
            </a:fld>
            <a:endParaRPr lang="pt-PT"/>
          </a:p>
        </p:txBody>
      </p:sp>
      <p:sp>
        <p:nvSpPr>
          <p:cNvPr id="9" name="Espaço Reservado para Número de Slide 8"/>
          <p:cNvSpPr>
            <a:spLocks noGrp="1"/>
          </p:cNvSpPr>
          <p:nvPr>
            <p:ph type="sldNum" sz="quarter" idx="15"/>
          </p:nvPr>
        </p:nvSpPr>
        <p:spPr/>
        <p:txBody>
          <a:bodyPr rtlCol="0"/>
          <a:lstStyle/>
          <a:p>
            <a:fld id="{3883A809-2DFC-4908-A0C1-342FDFF47CEE}" type="slidenum">
              <a:rPr lang="pt-PT" smtClean="0"/>
              <a:pPr/>
              <a:t>‹Nº›</a:t>
            </a:fld>
            <a:endParaRPr lang="pt-PT"/>
          </a:p>
        </p:txBody>
      </p:sp>
      <p:sp>
        <p:nvSpPr>
          <p:cNvPr id="10" name="Espaço Reservado para Rodapé 9"/>
          <p:cNvSpPr>
            <a:spLocks noGrp="1"/>
          </p:cNvSpPr>
          <p:nvPr>
            <p:ph type="ftr" sz="quarter" idx="16"/>
          </p:nvPr>
        </p:nvSpPr>
        <p:spPr/>
        <p:txBody>
          <a:bodyPr rtlCol="0"/>
          <a:lstStyle/>
          <a:p>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C3241DE1-1982-49F7-9DE2-EEB58EFB09D5}" type="datetimeFigureOut">
              <a:rPr lang="pt-PT" smtClean="0"/>
              <a:pPr/>
              <a:t>09-06-2014</a:t>
            </a:fld>
            <a:endParaRPr lang="pt-PT"/>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PT"/>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3883A809-2DFC-4908-A0C1-342FDFF47CEE}" type="slidenum">
              <a:rPr lang="pt-PT" smtClean="0"/>
              <a:pPr/>
              <a:t>‹Nº›</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C3241DE1-1982-49F7-9DE2-EEB58EFB09D5}" type="datetimeFigureOut">
              <a:rPr lang="pt-PT" smtClean="0"/>
              <a:pPr/>
              <a:t>09-06-2014</a:t>
            </a:fld>
            <a:endParaRPr lang="pt-PT"/>
          </a:p>
        </p:txBody>
      </p:sp>
      <p:sp>
        <p:nvSpPr>
          <p:cNvPr id="6" name="Espaço Reservado para Rodapé 5"/>
          <p:cNvSpPr>
            <a:spLocks noGrp="1"/>
          </p:cNvSpPr>
          <p:nvPr>
            <p:ph type="ftr" sz="quarter" idx="11"/>
          </p:nvPr>
        </p:nvSpPr>
        <p:spPr/>
        <p:txBody>
          <a:bodyPr/>
          <a:lstStyle/>
          <a:p>
            <a:endParaRPr lang="pt-PT"/>
          </a:p>
        </p:txBody>
      </p:sp>
      <p:sp>
        <p:nvSpPr>
          <p:cNvPr id="7" name="Espaço Reservado para Número de Slide 6"/>
          <p:cNvSpPr>
            <a:spLocks noGrp="1"/>
          </p:cNvSpPr>
          <p:nvPr>
            <p:ph type="sldNum" sz="quarter" idx="12"/>
          </p:nvPr>
        </p:nvSpPr>
        <p:spPr/>
        <p:txBody>
          <a:bodyPr/>
          <a:lstStyle/>
          <a:p>
            <a:fld id="{3883A809-2DFC-4908-A0C1-342FDFF47CEE}" type="slidenum">
              <a:rPr lang="pt-PT" smtClean="0"/>
              <a:pPr/>
              <a:t>‹Nº›</a:t>
            </a:fld>
            <a:endParaRPr lang="pt-PT"/>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C3241DE1-1982-49F7-9DE2-EEB58EFB09D5}" type="datetimeFigureOut">
              <a:rPr lang="pt-PT" smtClean="0"/>
              <a:pPr/>
              <a:t>09-06-2014</a:t>
            </a:fld>
            <a:endParaRPr lang="pt-PT"/>
          </a:p>
        </p:txBody>
      </p:sp>
      <p:sp>
        <p:nvSpPr>
          <p:cNvPr id="8" name="Espaço Reservado para Rodapé 7"/>
          <p:cNvSpPr>
            <a:spLocks noGrp="1"/>
          </p:cNvSpPr>
          <p:nvPr>
            <p:ph type="ftr" sz="quarter" idx="11"/>
          </p:nvPr>
        </p:nvSpPr>
        <p:spPr/>
        <p:txBody>
          <a:bodyPr/>
          <a:lstStyle/>
          <a:p>
            <a:endParaRPr lang="pt-PT"/>
          </a:p>
        </p:txBody>
      </p:sp>
      <p:sp>
        <p:nvSpPr>
          <p:cNvPr id="9" name="Espaço Reservado para Número de Slide 8"/>
          <p:cNvSpPr>
            <a:spLocks noGrp="1"/>
          </p:cNvSpPr>
          <p:nvPr>
            <p:ph type="sldNum" sz="quarter" idx="12"/>
          </p:nvPr>
        </p:nvSpPr>
        <p:spPr/>
        <p:txBody>
          <a:bodyPr/>
          <a:lstStyle/>
          <a:p>
            <a:fld id="{3883A809-2DFC-4908-A0C1-342FDFF47CEE}" type="slidenum">
              <a:rPr lang="pt-PT" smtClean="0"/>
              <a:pPr/>
              <a:t>‹Nº›</a:t>
            </a:fld>
            <a:endParaRPr lang="pt-PT"/>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6" name="Espaço Reservado para Data 5"/>
          <p:cNvSpPr>
            <a:spLocks noGrp="1"/>
          </p:cNvSpPr>
          <p:nvPr>
            <p:ph type="dt" sz="half" idx="10"/>
          </p:nvPr>
        </p:nvSpPr>
        <p:spPr/>
        <p:txBody>
          <a:bodyPr rtlCol="0"/>
          <a:lstStyle/>
          <a:p>
            <a:fld id="{C3241DE1-1982-49F7-9DE2-EEB58EFB09D5}" type="datetimeFigureOut">
              <a:rPr lang="pt-PT" smtClean="0"/>
              <a:pPr/>
              <a:t>09-06-2014</a:t>
            </a:fld>
            <a:endParaRPr lang="pt-PT"/>
          </a:p>
        </p:txBody>
      </p:sp>
      <p:sp>
        <p:nvSpPr>
          <p:cNvPr id="7" name="Espaço Reservado para Número de Slide 6"/>
          <p:cNvSpPr>
            <a:spLocks noGrp="1"/>
          </p:cNvSpPr>
          <p:nvPr>
            <p:ph type="sldNum" sz="quarter" idx="11"/>
          </p:nvPr>
        </p:nvSpPr>
        <p:spPr/>
        <p:txBody>
          <a:bodyPr rtlCol="0"/>
          <a:lstStyle/>
          <a:p>
            <a:fld id="{3883A809-2DFC-4908-A0C1-342FDFF47CEE}" type="slidenum">
              <a:rPr lang="pt-PT" smtClean="0"/>
              <a:pPr/>
              <a:t>‹Nº›</a:t>
            </a:fld>
            <a:endParaRPr lang="pt-PT"/>
          </a:p>
        </p:txBody>
      </p:sp>
      <p:sp>
        <p:nvSpPr>
          <p:cNvPr id="8" name="Espaço Reservado para Rodapé 7"/>
          <p:cNvSpPr>
            <a:spLocks noGrp="1"/>
          </p:cNvSpPr>
          <p:nvPr>
            <p:ph type="ftr" sz="quarter" idx="12"/>
          </p:nvPr>
        </p:nvSpPr>
        <p:spPr/>
        <p:txBody>
          <a:bodyPr rtlCol="0"/>
          <a:lstStyle/>
          <a:p>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3241DE1-1982-49F7-9DE2-EEB58EFB09D5}" type="datetimeFigureOut">
              <a:rPr lang="pt-PT" smtClean="0"/>
              <a:pPr/>
              <a:t>09-06-2014</a:t>
            </a:fld>
            <a:endParaRPr lang="pt-PT"/>
          </a:p>
        </p:txBody>
      </p:sp>
      <p:sp>
        <p:nvSpPr>
          <p:cNvPr id="3" name="Espaço Reservado para Rodapé 2"/>
          <p:cNvSpPr>
            <a:spLocks noGrp="1"/>
          </p:cNvSpPr>
          <p:nvPr>
            <p:ph type="ftr" sz="quarter" idx="11"/>
          </p:nvPr>
        </p:nvSpPr>
        <p:spPr/>
        <p:txBody>
          <a:bodyPr/>
          <a:lstStyle/>
          <a:p>
            <a:endParaRPr lang="pt-PT"/>
          </a:p>
        </p:txBody>
      </p:sp>
      <p:sp>
        <p:nvSpPr>
          <p:cNvPr id="4" name="Espaço Reservado para Número de Slide 3"/>
          <p:cNvSpPr>
            <a:spLocks noGrp="1"/>
          </p:cNvSpPr>
          <p:nvPr>
            <p:ph type="sldNum" sz="quarter" idx="12"/>
          </p:nvPr>
        </p:nvSpPr>
        <p:spPr/>
        <p:txBody>
          <a:bodyPr/>
          <a:lstStyle/>
          <a:p>
            <a:fld id="{3883A809-2DFC-4908-A0C1-342FDFF47CEE}"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C3241DE1-1982-49F7-9DE2-EEB58EFB09D5}" type="datetimeFigureOut">
              <a:rPr lang="pt-PT" smtClean="0"/>
              <a:pPr/>
              <a:t>09-06-2014</a:t>
            </a:fld>
            <a:endParaRPr lang="pt-PT"/>
          </a:p>
        </p:txBody>
      </p:sp>
      <p:sp>
        <p:nvSpPr>
          <p:cNvPr id="22" name="Espaço Reservado para Número de Slide 21"/>
          <p:cNvSpPr>
            <a:spLocks noGrp="1"/>
          </p:cNvSpPr>
          <p:nvPr>
            <p:ph type="sldNum" sz="quarter" idx="15"/>
          </p:nvPr>
        </p:nvSpPr>
        <p:spPr/>
        <p:txBody>
          <a:bodyPr rtlCol="0"/>
          <a:lstStyle/>
          <a:p>
            <a:fld id="{3883A809-2DFC-4908-A0C1-342FDFF47CEE}" type="slidenum">
              <a:rPr lang="pt-PT" smtClean="0"/>
              <a:pPr/>
              <a:t>‹Nº›</a:t>
            </a:fld>
            <a:endParaRPr lang="pt-PT"/>
          </a:p>
        </p:txBody>
      </p:sp>
      <p:sp>
        <p:nvSpPr>
          <p:cNvPr id="23" name="Espaço Reservado para Rodapé 22"/>
          <p:cNvSpPr>
            <a:spLocks noGrp="1"/>
          </p:cNvSpPr>
          <p:nvPr>
            <p:ph type="ftr" sz="quarter" idx="16"/>
          </p:nvPr>
        </p:nvSpPr>
        <p:spPr/>
        <p:txBody>
          <a:bodyPr rtlCol="0"/>
          <a:lstStyle/>
          <a:p>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C3241DE1-1982-49F7-9DE2-EEB58EFB09D5}" type="datetimeFigureOut">
              <a:rPr lang="pt-PT" smtClean="0"/>
              <a:pPr/>
              <a:t>09-06-2014</a:t>
            </a:fld>
            <a:endParaRPr lang="pt-PT"/>
          </a:p>
        </p:txBody>
      </p:sp>
      <p:sp>
        <p:nvSpPr>
          <p:cNvPr id="18" name="Espaço Reservado para Número de Slide 17"/>
          <p:cNvSpPr>
            <a:spLocks noGrp="1"/>
          </p:cNvSpPr>
          <p:nvPr>
            <p:ph type="sldNum" sz="quarter" idx="11"/>
          </p:nvPr>
        </p:nvSpPr>
        <p:spPr/>
        <p:txBody>
          <a:bodyPr rtlCol="0"/>
          <a:lstStyle/>
          <a:p>
            <a:fld id="{3883A809-2DFC-4908-A0C1-342FDFF47CEE}" type="slidenum">
              <a:rPr lang="pt-PT" smtClean="0"/>
              <a:pPr/>
              <a:t>‹Nº›</a:t>
            </a:fld>
            <a:endParaRPr lang="pt-PT"/>
          </a:p>
        </p:txBody>
      </p:sp>
      <p:sp>
        <p:nvSpPr>
          <p:cNvPr id="21" name="Espaço Reservado para Rodapé 20"/>
          <p:cNvSpPr>
            <a:spLocks noGrp="1"/>
          </p:cNvSpPr>
          <p:nvPr>
            <p:ph type="ftr" sz="quarter" idx="12"/>
          </p:nvPr>
        </p:nvSpPr>
        <p:spPr/>
        <p:txBody>
          <a:bodyPr rtlCol="0"/>
          <a:lstStyle/>
          <a:p>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241DE1-1982-49F7-9DE2-EEB58EFB09D5}" type="datetimeFigureOut">
              <a:rPr lang="pt-PT" smtClean="0"/>
              <a:pPr/>
              <a:t>09-06-2014</a:t>
            </a:fld>
            <a:endParaRPr lang="pt-PT"/>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PT"/>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883A809-2DFC-4908-A0C1-342FDFF47CEE}" type="slidenum">
              <a:rPr lang="pt-PT" smtClean="0"/>
              <a:pPr/>
              <a:t>‹Nº›</a:t>
            </a:fld>
            <a:endParaRPr lang="pt-P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angolaformativa.com/admin/common/thumb.php?src=//admin/common/files/1358627086_logoukb.jpg&amp;w=250&amp;80"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63688" y="1520788"/>
            <a:ext cx="5544616" cy="792088"/>
          </a:xfrm>
        </p:spPr>
        <p:txBody>
          <a:bodyPr>
            <a:noAutofit/>
          </a:bodyPr>
          <a:lstStyle/>
          <a:p>
            <a:pPr algn="ctr"/>
            <a:r>
              <a:rPr lang="pt-PT" sz="4400" dirty="0"/>
              <a:t>Bases de Dados I </a:t>
            </a:r>
          </a:p>
        </p:txBody>
      </p:sp>
      <p:sp>
        <p:nvSpPr>
          <p:cNvPr id="3" name="Subtítulo 2"/>
          <p:cNvSpPr>
            <a:spLocks noGrp="1"/>
          </p:cNvSpPr>
          <p:nvPr>
            <p:ph type="subTitle" idx="1"/>
          </p:nvPr>
        </p:nvSpPr>
        <p:spPr>
          <a:xfrm>
            <a:off x="2530020" y="2780928"/>
            <a:ext cx="6362460" cy="3168352"/>
          </a:xfrm>
        </p:spPr>
        <p:txBody>
          <a:bodyPr>
            <a:noAutofit/>
          </a:bodyPr>
          <a:lstStyle/>
          <a:p>
            <a:r>
              <a:rPr lang="pt-PT" sz="3200" dirty="0"/>
              <a:t>Tema </a:t>
            </a:r>
            <a:r>
              <a:rPr lang="pt-PT" sz="3200" dirty="0" smtClean="0"/>
              <a:t>4: </a:t>
            </a:r>
            <a:r>
              <a:rPr lang="pt-BR" sz="3200" dirty="0"/>
              <a:t>Programação num Sistema de Bases de Dados</a:t>
            </a:r>
          </a:p>
          <a:p>
            <a:pPr algn="r"/>
            <a:endParaRPr lang="pt-PT" sz="3200" dirty="0" smtClean="0"/>
          </a:p>
          <a:p>
            <a:pPr algn="r"/>
            <a:r>
              <a:rPr lang="pt-PT" sz="3200" dirty="0" smtClean="0"/>
              <a:t>Conferência 10: </a:t>
            </a:r>
          </a:p>
          <a:p>
            <a:pPr algn="r"/>
            <a:r>
              <a:rPr lang="en-US" sz="3200" smtClean="0"/>
              <a:t>SQL (DDL)</a:t>
            </a:r>
            <a:endParaRPr lang="pt-PT" sz="3200" dirty="0"/>
          </a:p>
        </p:txBody>
      </p:sp>
      <p:pic>
        <p:nvPicPr>
          <p:cNvPr id="1026" name="Picture 2" descr="Universidade Katyavala Bwila"/>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08304" y="583332"/>
            <a:ext cx="1428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1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548679"/>
            <a:ext cx="4261103" cy="646331"/>
          </a:xfrm>
          <a:prstGeom prst="rect">
            <a:avLst/>
          </a:prstGeom>
        </p:spPr>
        <p:txBody>
          <a:bodyPr wrap="none">
            <a:spAutoFit/>
          </a:bodyPr>
          <a:lstStyle/>
          <a:p>
            <a:r>
              <a:rPr lang="es-ES" sz="3600" dirty="0">
                <a:solidFill>
                  <a:schemeClr val="accent1">
                    <a:lumMod val="50000"/>
                  </a:schemeClr>
                </a:solidFill>
              </a:rPr>
              <a:t>Comandos do </a:t>
            </a:r>
            <a:r>
              <a:rPr lang="es-ES" sz="3600" dirty="0" smtClean="0">
                <a:solidFill>
                  <a:schemeClr val="accent1">
                    <a:lumMod val="50000"/>
                  </a:schemeClr>
                </a:solidFill>
              </a:rPr>
              <a:t>DCL</a:t>
            </a:r>
            <a:endParaRPr lang="es-ES" sz="3600" dirty="0">
              <a:solidFill>
                <a:schemeClr val="accent1">
                  <a:lumMod val="50000"/>
                </a:schemeClr>
              </a:solidFill>
            </a:endParaRPr>
          </a:p>
        </p:txBody>
      </p:sp>
      <p:sp>
        <p:nvSpPr>
          <p:cNvPr id="2" name="1 Rectángulo"/>
          <p:cNvSpPr/>
          <p:nvPr/>
        </p:nvSpPr>
        <p:spPr>
          <a:xfrm>
            <a:off x="467544" y="1628800"/>
            <a:ext cx="8064896" cy="523220"/>
          </a:xfrm>
          <a:prstGeom prst="rect">
            <a:avLst/>
          </a:prstGeom>
        </p:spPr>
        <p:txBody>
          <a:bodyPr wrap="square">
            <a:spAutoFit/>
          </a:bodyPr>
          <a:lstStyle/>
          <a:p>
            <a:pPr algn="just"/>
            <a:r>
              <a:rPr lang="pt-BR" sz="2800" dirty="0"/>
              <a:t>C</a:t>
            </a:r>
            <a:r>
              <a:rPr lang="pt-BR" sz="2800" dirty="0" smtClean="0"/>
              <a:t>ontrolar </a:t>
            </a:r>
            <a:r>
              <a:rPr lang="pt-BR" sz="2800" dirty="0"/>
              <a:t>as permissões dos objetos da BD</a:t>
            </a:r>
          </a:p>
        </p:txBody>
      </p:sp>
      <p:sp>
        <p:nvSpPr>
          <p:cNvPr id="4" name="3 Rectángulo"/>
          <p:cNvSpPr/>
          <p:nvPr/>
        </p:nvSpPr>
        <p:spPr>
          <a:xfrm>
            <a:off x="755576" y="2924944"/>
            <a:ext cx="7488832" cy="255454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514350" indent="-514350">
              <a:buFont typeface="+mj-lt"/>
              <a:buAutoNum type="arabicPeriod"/>
            </a:pPr>
            <a:r>
              <a:rPr lang="es-ES" sz="3200" dirty="0" smtClean="0">
                <a:solidFill>
                  <a:schemeClr val="accent1">
                    <a:lumMod val="50000"/>
                  </a:schemeClr>
                </a:solidFill>
                <a:latin typeface="Arial" charset="0"/>
              </a:rPr>
              <a:t>GRANT: </a:t>
            </a:r>
            <a:r>
              <a:rPr lang="es-ES" sz="3200" dirty="0" err="1"/>
              <a:t>Outorga</a:t>
            </a:r>
            <a:r>
              <a:rPr lang="es-ES" sz="3200" dirty="0"/>
              <a:t> </a:t>
            </a:r>
            <a:r>
              <a:rPr lang="es-ES" sz="3200" dirty="0" err="1"/>
              <a:t>permissões</a:t>
            </a:r>
            <a:endParaRPr lang="es-ES" sz="3200" dirty="0" smtClean="0">
              <a:solidFill>
                <a:schemeClr val="accent1">
                  <a:lumMod val="50000"/>
                </a:schemeClr>
              </a:solidFill>
              <a:latin typeface="Arial" charset="0"/>
            </a:endParaRPr>
          </a:p>
          <a:p>
            <a:pPr marL="514350" indent="-514350">
              <a:buFont typeface="+mj-lt"/>
              <a:buAutoNum type="arabicPeriod"/>
            </a:pPr>
            <a:endParaRPr lang="es-ES" sz="3200" dirty="0" smtClean="0">
              <a:solidFill>
                <a:schemeClr val="accent1">
                  <a:lumMod val="50000"/>
                </a:schemeClr>
              </a:solidFill>
              <a:latin typeface="Arial" charset="0"/>
            </a:endParaRPr>
          </a:p>
          <a:p>
            <a:pPr marL="514350" indent="-514350">
              <a:buFont typeface="+mj-lt"/>
              <a:buAutoNum type="arabicPeriod"/>
            </a:pPr>
            <a:endParaRPr lang="es-ES" sz="3200" dirty="0" smtClean="0">
              <a:solidFill>
                <a:schemeClr val="accent1">
                  <a:lumMod val="50000"/>
                </a:schemeClr>
              </a:solidFill>
              <a:latin typeface="Arial" charset="0"/>
            </a:endParaRPr>
          </a:p>
          <a:p>
            <a:pPr marL="514350" indent="-514350">
              <a:buFont typeface="+mj-lt"/>
              <a:buAutoNum type="arabicPeriod"/>
            </a:pPr>
            <a:r>
              <a:rPr lang="es-ES" sz="3200" dirty="0">
                <a:solidFill>
                  <a:schemeClr val="accent1">
                    <a:lumMod val="50000"/>
                  </a:schemeClr>
                </a:solidFill>
                <a:latin typeface="Arial" charset="0"/>
              </a:rPr>
              <a:t>REVOKE: </a:t>
            </a:r>
            <a:r>
              <a:rPr lang="es-ES" sz="3200" dirty="0" err="1"/>
              <a:t>Revoga</a:t>
            </a:r>
            <a:r>
              <a:rPr lang="es-ES" sz="3200" dirty="0"/>
              <a:t> </a:t>
            </a:r>
            <a:r>
              <a:rPr lang="es-ES" sz="3200" dirty="0" err="1"/>
              <a:t>permissões</a:t>
            </a:r>
            <a:endParaRPr lang="es-ES" sz="3200" dirty="0"/>
          </a:p>
          <a:p>
            <a:endParaRPr lang="es-ES" sz="3200" dirty="0" smtClean="0">
              <a:solidFill>
                <a:schemeClr val="accent1">
                  <a:lumMod val="50000"/>
                </a:schemeClr>
              </a:solidFill>
              <a:latin typeface="Arial" charset="0"/>
            </a:endParaRPr>
          </a:p>
        </p:txBody>
      </p:sp>
    </p:spTree>
    <p:extLst>
      <p:ext uri="{BB962C8B-B14F-4D97-AF65-F5344CB8AC3E}">
        <p14:creationId xmlns:p14="http://schemas.microsoft.com/office/powerpoint/2010/main" val="2862440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43808" y="2363969"/>
            <a:ext cx="3464410" cy="1862048"/>
          </a:xfrm>
          <a:prstGeom prst="rect">
            <a:avLst/>
          </a:prstGeom>
        </p:spPr>
        <p:txBody>
          <a:bodyPr wrap="none">
            <a:spAutoFit/>
          </a:bodyPr>
          <a:lstStyle/>
          <a:p>
            <a:r>
              <a:rPr lang="es-ES" sz="11500" dirty="0">
                <a:solidFill>
                  <a:schemeClr val="accent1">
                    <a:lumMod val="50000"/>
                  </a:schemeClr>
                </a:solidFill>
              </a:rPr>
              <a:t>DDL</a:t>
            </a:r>
            <a:endParaRPr lang="es-ES" sz="11500" dirty="0"/>
          </a:p>
        </p:txBody>
      </p:sp>
    </p:spTree>
    <p:extLst>
      <p:ext uri="{BB962C8B-B14F-4D97-AF65-F5344CB8AC3E}">
        <p14:creationId xmlns:p14="http://schemas.microsoft.com/office/powerpoint/2010/main" val="368177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82156" y="692696"/>
            <a:ext cx="2287806" cy="646331"/>
          </a:xfrm>
          <a:prstGeom prst="rect">
            <a:avLst/>
          </a:prstGeom>
        </p:spPr>
        <p:txBody>
          <a:bodyPr wrap="none">
            <a:spAutoFit/>
          </a:bodyPr>
          <a:lstStyle/>
          <a:p>
            <a:r>
              <a:rPr lang="es-ES" sz="3600" dirty="0" smtClean="0">
                <a:solidFill>
                  <a:schemeClr val="accent1">
                    <a:lumMod val="50000"/>
                  </a:schemeClr>
                </a:solidFill>
              </a:rPr>
              <a:t> CREATE</a:t>
            </a:r>
            <a:endParaRPr lang="es-ES" sz="3600" dirty="0">
              <a:solidFill>
                <a:schemeClr val="accent1">
                  <a:lumMod val="50000"/>
                </a:schemeClr>
              </a:solidFill>
            </a:endParaRPr>
          </a:p>
        </p:txBody>
      </p:sp>
      <p:sp>
        <p:nvSpPr>
          <p:cNvPr id="5" name="4 Rectángulo"/>
          <p:cNvSpPr/>
          <p:nvPr/>
        </p:nvSpPr>
        <p:spPr>
          <a:xfrm>
            <a:off x="611560" y="2132856"/>
            <a:ext cx="7416824" cy="3046988"/>
          </a:xfrm>
          <a:prstGeom prst="rect">
            <a:avLst/>
          </a:prstGeom>
        </p:spPr>
        <p:txBody>
          <a:bodyPr wrap="square">
            <a:spAutoFit/>
          </a:bodyPr>
          <a:lstStyle/>
          <a:p>
            <a:pPr>
              <a:spcBef>
                <a:spcPts val="900"/>
              </a:spcBef>
              <a:buClrTx/>
              <a:buFontTx/>
              <a:buNone/>
            </a:pPr>
            <a:r>
              <a:rPr lang="es-ES" sz="3200" dirty="0">
                <a:latin typeface="Arial" charset="0"/>
              </a:rPr>
              <a:t>CREATE </a:t>
            </a:r>
            <a:r>
              <a:rPr lang="es-ES" sz="3200" dirty="0" smtClean="0">
                <a:latin typeface="Arial" charset="0"/>
              </a:rPr>
              <a:t>TABLE </a:t>
            </a:r>
            <a:r>
              <a:rPr lang="es-ES" sz="3200" dirty="0" err="1" smtClean="0">
                <a:latin typeface="Arial" charset="0"/>
              </a:rPr>
              <a:t>nometabela</a:t>
            </a:r>
            <a:r>
              <a:rPr lang="es-ES" sz="3200" dirty="0" smtClean="0">
                <a:latin typeface="Arial" charset="0"/>
              </a:rPr>
              <a:t> (</a:t>
            </a:r>
            <a:r>
              <a:rPr lang="es-ES" sz="3200" dirty="0" err="1" smtClean="0">
                <a:latin typeface="Arial" charset="0"/>
              </a:rPr>
              <a:t>definición_de_columna</a:t>
            </a:r>
            <a:r>
              <a:rPr lang="es-ES" sz="3200" dirty="0" smtClean="0">
                <a:latin typeface="Arial" charset="0"/>
              </a:rPr>
              <a:t> </a:t>
            </a:r>
            <a:r>
              <a:rPr lang="es-ES" sz="3200" dirty="0">
                <a:latin typeface="Arial" charset="0"/>
              </a:rPr>
              <a:t>[,</a:t>
            </a:r>
            <a:r>
              <a:rPr lang="es-ES" sz="3200" dirty="0" err="1">
                <a:latin typeface="Arial" charset="0"/>
              </a:rPr>
              <a:t>definición_de_columna</a:t>
            </a:r>
            <a:r>
              <a:rPr lang="es-ES" sz="3200" dirty="0">
                <a:latin typeface="Arial" charset="0"/>
              </a:rPr>
              <a:t>]…[, </a:t>
            </a:r>
            <a:r>
              <a:rPr lang="es-ES" sz="3200" dirty="0" err="1">
                <a:latin typeface="Arial" charset="0"/>
              </a:rPr>
              <a:t>definición_de_clave_primaria</a:t>
            </a:r>
            <a:r>
              <a:rPr lang="es-ES" sz="3200" dirty="0">
                <a:latin typeface="Arial" charset="0"/>
              </a:rPr>
              <a:t>] [, </a:t>
            </a:r>
            <a:r>
              <a:rPr lang="es-ES" sz="3200" dirty="0" err="1">
                <a:latin typeface="Arial" charset="0"/>
              </a:rPr>
              <a:t>definición_de_clave_ajena</a:t>
            </a:r>
            <a:r>
              <a:rPr lang="es-ES" sz="3200" dirty="0">
                <a:latin typeface="Arial" charset="0"/>
              </a:rPr>
              <a:t> [,</a:t>
            </a:r>
            <a:r>
              <a:rPr lang="es-ES" sz="3200" dirty="0" err="1">
                <a:latin typeface="Arial" charset="0"/>
              </a:rPr>
              <a:t>definición_de_clave_ajena</a:t>
            </a:r>
            <a:r>
              <a:rPr lang="es-ES" sz="3200" dirty="0">
                <a:latin typeface="Arial" charset="0"/>
              </a:rPr>
              <a:t>]]…)</a:t>
            </a:r>
          </a:p>
        </p:txBody>
      </p:sp>
    </p:spTree>
    <p:extLst>
      <p:ext uri="{BB962C8B-B14F-4D97-AF65-F5344CB8AC3E}">
        <p14:creationId xmlns:p14="http://schemas.microsoft.com/office/powerpoint/2010/main" val="384885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788024" y="225513"/>
            <a:ext cx="3802008" cy="646331"/>
          </a:xfrm>
          <a:prstGeom prst="rect">
            <a:avLst/>
          </a:prstGeom>
        </p:spPr>
        <p:txBody>
          <a:bodyPr wrap="square">
            <a:spAutoFit/>
          </a:bodyPr>
          <a:lstStyle/>
          <a:p>
            <a:pPr algn="ctr"/>
            <a:r>
              <a:rPr lang="es-ES" sz="3600" dirty="0" smtClean="0">
                <a:solidFill>
                  <a:schemeClr val="accent1">
                    <a:lumMod val="50000"/>
                  </a:schemeClr>
                </a:solidFill>
              </a:rPr>
              <a:t>EXEMPLO</a:t>
            </a:r>
            <a:endParaRPr lang="es-ES" sz="3600" dirty="0">
              <a:solidFill>
                <a:schemeClr val="accent1">
                  <a:lumMod val="50000"/>
                </a:schemeClr>
              </a:solidFill>
            </a:endParaRPr>
          </a:p>
        </p:txBody>
      </p:sp>
      <p:sp>
        <p:nvSpPr>
          <p:cNvPr id="4" name="Text Box 2"/>
          <p:cNvSpPr txBox="1">
            <a:spLocks noChangeArrowheads="1"/>
          </p:cNvSpPr>
          <p:nvPr/>
        </p:nvSpPr>
        <p:spPr bwMode="auto">
          <a:xfrm>
            <a:off x="211800" y="1268760"/>
            <a:ext cx="8678862" cy="280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1788">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FFFFFF"/>
                </a:solidFill>
                <a:latin typeface="Times New Roman" pitchFamily="16" charset="0"/>
                <a:ea typeface="DejaVu Sans" charset="0"/>
                <a:cs typeface="DejaVu Sans" charset="0"/>
              </a:defRPr>
            </a:lvl9pPr>
          </a:lstStyle>
          <a:p>
            <a:pPr>
              <a:spcBef>
                <a:spcPts val="900"/>
              </a:spcBef>
              <a:buClrTx/>
              <a:buFontTx/>
              <a:buNone/>
            </a:pPr>
            <a:r>
              <a:rPr lang="en-US" sz="3600" dirty="0">
                <a:solidFill>
                  <a:srgbClr val="C00000"/>
                </a:solidFill>
                <a:latin typeface="Arial" charset="0"/>
              </a:rPr>
              <a:t>CREATE TABLE </a:t>
            </a:r>
            <a:r>
              <a:rPr lang="en-US" sz="3600" dirty="0" smtClean="0">
                <a:solidFill>
                  <a:schemeClr val="tx1"/>
                </a:solidFill>
                <a:latin typeface="Arial" charset="0"/>
              </a:rPr>
              <a:t>Pessoa</a:t>
            </a:r>
            <a:endParaRPr lang="en-US" sz="3600" dirty="0">
              <a:solidFill>
                <a:schemeClr val="tx1"/>
              </a:solidFill>
              <a:latin typeface="Arial" charset="0"/>
            </a:endParaRPr>
          </a:p>
          <a:p>
            <a:pPr>
              <a:spcBef>
                <a:spcPts val="900"/>
              </a:spcBef>
              <a:buClrTx/>
              <a:buFontTx/>
              <a:buNone/>
            </a:pPr>
            <a:r>
              <a:rPr lang="en-US" sz="3600" dirty="0">
                <a:solidFill>
                  <a:schemeClr val="tx1"/>
                </a:solidFill>
                <a:latin typeface="Arial" charset="0"/>
              </a:rPr>
              <a:t> ( </a:t>
            </a:r>
            <a:r>
              <a:rPr lang="en-US" sz="3600" dirty="0" smtClean="0">
                <a:solidFill>
                  <a:schemeClr val="tx1"/>
                </a:solidFill>
                <a:latin typeface="Arial" charset="0"/>
              </a:rPr>
              <a:t>Cod </a:t>
            </a:r>
            <a:r>
              <a:rPr lang="en-US" sz="3600" dirty="0">
                <a:solidFill>
                  <a:srgbClr val="C00000"/>
                </a:solidFill>
                <a:latin typeface="Arial" charset="0"/>
              </a:rPr>
              <a:t>INTEGER PRIMARY KEY</a:t>
            </a:r>
            <a:r>
              <a:rPr lang="en-US" sz="3600" dirty="0">
                <a:solidFill>
                  <a:schemeClr val="tx1"/>
                </a:solidFill>
                <a:latin typeface="Arial" charset="0"/>
              </a:rPr>
              <a:t>, </a:t>
            </a:r>
          </a:p>
          <a:p>
            <a:pPr>
              <a:spcBef>
                <a:spcPts val="900"/>
              </a:spcBef>
              <a:buClrTx/>
              <a:buFontTx/>
              <a:buNone/>
            </a:pPr>
            <a:r>
              <a:rPr lang="en-US" sz="3600" dirty="0">
                <a:solidFill>
                  <a:schemeClr val="tx1"/>
                </a:solidFill>
                <a:latin typeface="Arial" charset="0"/>
              </a:rPr>
              <a:t>  </a:t>
            </a:r>
            <a:r>
              <a:rPr lang="en-US" sz="3600" dirty="0" smtClean="0">
                <a:solidFill>
                  <a:schemeClr val="tx1"/>
                </a:solidFill>
                <a:latin typeface="Arial" charset="0"/>
              </a:rPr>
              <a:t>Nome </a:t>
            </a:r>
            <a:r>
              <a:rPr lang="en-US" sz="3600" dirty="0">
                <a:solidFill>
                  <a:srgbClr val="C00000"/>
                </a:solidFill>
                <a:latin typeface="Arial" charset="0"/>
              </a:rPr>
              <a:t>char(30) NOT NULL</a:t>
            </a:r>
            <a:r>
              <a:rPr lang="en-US" sz="3600" dirty="0">
                <a:solidFill>
                  <a:schemeClr val="tx1"/>
                </a:solidFill>
                <a:latin typeface="Arial" charset="0"/>
              </a:rPr>
              <a:t>, </a:t>
            </a:r>
          </a:p>
          <a:p>
            <a:pPr>
              <a:spcBef>
                <a:spcPts val="900"/>
              </a:spcBef>
              <a:buClrTx/>
              <a:buFontTx/>
              <a:buNone/>
            </a:pPr>
            <a:r>
              <a:rPr lang="en-US" sz="3600" dirty="0">
                <a:solidFill>
                  <a:schemeClr val="tx1"/>
                </a:solidFill>
                <a:latin typeface="Arial" charset="0"/>
              </a:rPr>
              <a:t>  </a:t>
            </a:r>
            <a:r>
              <a:rPr lang="en-US" sz="3600" dirty="0" err="1" smtClean="0">
                <a:solidFill>
                  <a:schemeClr val="tx1"/>
                </a:solidFill>
                <a:latin typeface="Arial" charset="0"/>
              </a:rPr>
              <a:t>Idade</a:t>
            </a:r>
            <a:r>
              <a:rPr lang="en-US" sz="3600" dirty="0" smtClean="0">
                <a:solidFill>
                  <a:schemeClr val="tx1"/>
                </a:solidFill>
                <a:latin typeface="Arial" charset="0"/>
              </a:rPr>
              <a:t> </a:t>
            </a:r>
            <a:r>
              <a:rPr lang="en-US" sz="3600" dirty="0">
                <a:solidFill>
                  <a:srgbClr val="C00000"/>
                </a:solidFill>
                <a:latin typeface="Arial" charset="0"/>
              </a:rPr>
              <a:t>INTEGER NOT NULL</a:t>
            </a:r>
            <a:r>
              <a:rPr lang="en-US" sz="3600" dirty="0">
                <a:solidFill>
                  <a:schemeClr val="tx1"/>
                </a:solidFill>
                <a:latin typeface="Arial" charset="0"/>
              </a:rPr>
              <a:t>); </a:t>
            </a:r>
          </a:p>
        </p:txBody>
      </p:sp>
      <p:graphicFrame>
        <p:nvGraphicFramePr>
          <p:cNvPr id="2" name="1 Tabla"/>
          <p:cNvGraphicFramePr>
            <a:graphicFrameLocks noGrp="1"/>
          </p:cNvGraphicFramePr>
          <p:nvPr>
            <p:extLst>
              <p:ext uri="{D42A27DB-BD31-4B8C-83A1-F6EECF244321}">
                <p14:modId xmlns:p14="http://schemas.microsoft.com/office/powerpoint/2010/main" val="808982373"/>
              </p:ext>
            </p:extLst>
          </p:nvPr>
        </p:nvGraphicFramePr>
        <p:xfrm>
          <a:off x="971600" y="4653136"/>
          <a:ext cx="6096000" cy="17373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s-ES" sz="3200" dirty="0" err="1" smtClean="0"/>
                        <a:t>Cod</a:t>
                      </a:r>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3200" dirty="0" err="1" smtClean="0"/>
                        <a:t>Nome</a:t>
                      </a:r>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3200" dirty="0" err="1" smtClean="0"/>
                        <a:t>Idade</a:t>
                      </a:r>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470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59" y="980728"/>
            <a:ext cx="1800493" cy="646331"/>
          </a:xfrm>
          <a:prstGeom prst="rect">
            <a:avLst/>
          </a:prstGeom>
        </p:spPr>
        <p:txBody>
          <a:bodyPr wrap="none">
            <a:spAutoFit/>
          </a:bodyPr>
          <a:lstStyle/>
          <a:p>
            <a:r>
              <a:rPr lang="es-ES" sz="3600" dirty="0" smtClean="0">
                <a:solidFill>
                  <a:schemeClr val="accent1">
                    <a:lumMod val="50000"/>
                  </a:schemeClr>
                </a:solidFill>
              </a:rPr>
              <a:t>ALTER</a:t>
            </a:r>
            <a:endParaRPr lang="es-ES" sz="3600" dirty="0">
              <a:solidFill>
                <a:schemeClr val="accent1">
                  <a:lumMod val="50000"/>
                </a:schemeClr>
              </a:solidFill>
            </a:endParaRPr>
          </a:p>
        </p:txBody>
      </p:sp>
      <p:sp>
        <p:nvSpPr>
          <p:cNvPr id="4" name="3 Rectángulo"/>
          <p:cNvSpPr/>
          <p:nvPr/>
        </p:nvSpPr>
        <p:spPr>
          <a:xfrm>
            <a:off x="1308614" y="2564904"/>
            <a:ext cx="6480720" cy="1200329"/>
          </a:xfrm>
          <a:prstGeom prst="rect">
            <a:avLst/>
          </a:prstGeom>
        </p:spPr>
        <p:txBody>
          <a:bodyPr wrap="square">
            <a:spAutoFit/>
          </a:bodyPr>
          <a:lstStyle/>
          <a:p>
            <a:r>
              <a:rPr lang="en-US" sz="3600" dirty="0">
                <a:solidFill>
                  <a:srgbClr val="C00000"/>
                </a:solidFill>
              </a:rPr>
              <a:t>ALTER TABLE </a:t>
            </a:r>
            <a:r>
              <a:rPr lang="en-US" sz="3600" dirty="0">
                <a:latin typeface="Arial" charset="0"/>
              </a:rPr>
              <a:t>Pessoa </a:t>
            </a:r>
            <a:r>
              <a:rPr lang="en-US" sz="3600" dirty="0" smtClean="0">
                <a:solidFill>
                  <a:srgbClr val="C00000"/>
                </a:solidFill>
              </a:rPr>
              <a:t>ADD</a:t>
            </a:r>
            <a:r>
              <a:rPr lang="en-US" sz="3600" dirty="0" smtClean="0"/>
              <a:t> </a:t>
            </a:r>
            <a:r>
              <a:rPr lang="en-US" sz="3600" dirty="0" err="1" smtClean="0"/>
              <a:t>Sexo</a:t>
            </a:r>
            <a:r>
              <a:rPr lang="en-US" sz="3600" dirty="0" smtClean="0"/>
              <a:t>  </a:t>
            </a:r>
            <a:r>
              <a:rPr lang="en-US" sz="3600" dirty="0" smtClean="0">
                <a:solidFill>
                  <a:srgbClr val="C00000"/>
                </a:solidFill>
              </a:rPr>
              <a:t>char(1);</a:t>
            </a:r>
            <a:endParaRPr lang="en-US" sz="3600" dirty="0">
              <a:solidFill>
                <a:srgbClr val="C00000"/>
              </a:solidFill>
            </a:endParaRPr>
          </a:p>
        </p:txBody>
      </p:sp>
      <p:graphicFrame>
        <p:nvGraphicFramePr>
          <p:cNvPr id="6" name="5 Tabla"/>
          <p:cNvGraphicFramePr>
            <a:graphicFrameLocks noGrp="1"/>
          </p:cNvGraphicFramePr>
          <p:nvPr>
            <p:extLst>
              <p:ext uri="{D42A27DB-BD31-4B8C-83A1-F6EECF244321}">
                <p14:modId xmlns:p14="http://schemas.microsoft.com/office/powerpoint/2010/main" val="3454960974"/>
              </p:ext>
            </p:extLst>
          </p:nvPr>
        </p:nvGraphicFramePr>
        <p:xfrm>
          <a:off x="960086" y="4437112"/>
          <a:ext cx="7177776" cy="1737360"/>
        </p:xfrm>
        <a:graphic>
          <a:graphicData uri="http://schemas.openxmlformats.org/drawingml/2006/table">
            <a:tbl>
              <a:tblPr firstRow="1" bandRow="1">
                <a:tableStyleId>{073A0DAA-6AF3-43AB-8588-CEC1D06C72B9}</a:tableStyleId>
              </a:tblPr>
              <a:tblGrid>
                <a:gridCol w="1794444"/>
                <a:gridCol w="1794444"/>
                <a:gridCol w="1794444"/>
                <a:gridCol w="1794444"/>
              </a:tblGrid>
              <a:tr h="370840">
                <a:tc>
                  <a:txBody>
                    <a:bodyPr/>
                    <a:lstStyle/>
                    <a:p>
                      <a:r>
                        <a:rPr lang="es-ES" sz="3200" dirty="0" err="1" smtClean="0"/>
                        <a:t>Cod</a:t>
                      </a:r>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3200" dirty="0" err="1" smtClean="0"/>
                        <a:t>Nome</a:t>
                      </a:r>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3200" dirty="0" err="1" smtClean="0"/>
                        <a:t>Idade</a:t>
                      </a:r>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3200" dirty="0" smtClean="0"/>
                        <a:t>Sexo</a:t>
                      </a:r>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022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59" y="980728"/>
            <a:ext cx="1544012" cy="646331"/>
          </a:xfrm>
          <a:prstGeom prst="rect">
            <a:avLst/>
          </a:prstGeom>
        </p:spPr>
        <p:txBody>
          <a:bodyPr wrap="none">
            <a:spAutoFit/>
          </a:bodyPr>
          <a:lstStyle/>
          <a:p>
            <a:r>
              <a:rPr lang="es-ES" sz="3600" dirty="0" smtClean="0">
                <a:solidFill>
                  <a:schemeClr val="accent1">
                    <a:lumMod val="50000"/>
                  </a:schemeClr>
                </a:solidFill>
              </a:rPr>
              <a:t>DROP</a:t>
            </a:r>
            <a:endParaRPr lang="es-ES" sz="3600" dirty="0">
              <a:solidFill>
                <a:schemeClr val="accent1">
                  <a:lumMod val="50000"/>
                </a:schemeClr>
              </a:solidFill>
            </a:endParaRPr>
          </a:p>
        </p:txBody>
      </p:sp>
      <p:sp>
        <p:nvSpPr>
          <p:cNvPr id="2" name="1 Rectángulo"/>
          <p:cNvSpPr/>
          <p:nvPr/>
        </p:nvSpPr>
        <p:spPr>
          <a:xfrm>
            <a:off x="1979712" y="2492896"/>
            <a:ext cx="4981235" cy="646331"/>
          </a:xfrm>
          <a:prstGeom prst="rect">
            <a:avLst/>
          </a:prstGeom>
        </p:spPr>
        <p:txBody>
          <a:bodyPr wrap="none">
            <a:spAutoFit/>
          </a:bodyPr>
          <a:lstStyle/>
          <a:p>
            <a:pPr>
              <a:spcBef>
                <a:spcPts val="900"/>
              </a:spcBef>
              <a:buClrTx/>
              <a:buFontTx/>
              <a:buNone/>
            </a:pPr>
            <a:r>
              <a:rPr lang="es-ES" sz="3600" dirty="0">
                <a:solidFill>
                  <a:srgbClr val="C00000"/>
                </a:solidFill>
                <a:latin typeface="Arial" charset="0"/>
              </a:rPr>
              <a:t>DROP TABLE </a:t>
            </a:r>
            <a:r>
              <a:rPr lang="es-ES" sz="3600" dirty="0" smtClean="0">
                <a:latin typeface="Arial" charset="0"/>
              </a:rPr>
              <a:t>Pessoa</a:t>
            </a:r>
            <a:r>
              <a:rPr lang="es-ES" sz="3600" dirty="0" smtClean="0">
                <a:solidFill>
                  <a:srgbClr val="C00000"/>
                </a:solidFill>
                <a:latin typeface="Arial" charset="0"/>
              </a:rPr>
              <a:t>;</a:t>
            </a:r>
            <a:r>
              <a:rPr lang="en-US" sz="3600" dirty="0" smtClean="0">
                <a:solidFill>
                  <a:srgbClr val="C00000"/>
                </a:solidFill>
                <a:latin typeface="Arial" charset="0"/>
              </a:rPr>
              <a:t> </a:t>
            </a:r>
            <a:endParaRPr lang="en-US" sz="3600" dirty="0">
              <a:solidFill>
                <a:srgbClr val="C00000"/>
              </a:solidFill>
              <a:latin typeface="Arial" charset="0"/>
            </a:endParaRPr>
          </a:p>
        </p:txBody>
      </p:sp>
    </p:spTree>
    <p:extLst>
      <p:ext uri="{BB962C8B-B14F-4D97-AF65-F5344CB8AC3E}">
        <p14:creationId xmlns:p14="http://schemas.microsoft.com/office/powerpoint/2010/main" val="63590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59" y="980728"/>
            <a:ext cx="2887329" cy="646331"/>
          </a:xfrm>
          <a:prstGeom prst="rect">
            <a:avLst/>
          </a:prstGeom>
        </p:spPr>
        <p:txBody>
          <a:bodyPr wrap="none">
            <a:spAutoFit/>
          </a:bodyPr>
          <a:lstStyle/>
          <a:p>
            <a:r>
              <a:rPr lang="es-ES" sz="3600" dirty="0" smtClean="0">
                <a:solidFill>
                  <a:schemeClr val="accent1">
                    <a:lumMod val="50000"/>
                  </a:schemeClr>
                </a:solidFill>
              </a:rPr>
              <a:t>TRUNCATE</a:t>
            </a:r>
            <a:endParaRPr lang="es-ES" sz="3600" dirty="0">
              <a:solidFill>
                <a:schemeClr val="accent1">
                  <a:lumMod val="50000"/>
                </a:schemeClr>
              </a:solidFill>
            </a:endParaRPr>
          </a:p>
        </p:txBody>
      </p:sp>
      <p:sp>
        <p:nvSpPr>
          <p:cNvPr id="2" name="1 Rectángulo"/>
          <p:cNvSpPr/>
          <p:nvPr/>
        </p:nvSpPr>
        <p:spPr>
          <a:xfrm>
            <a:off x="1331640" y="2496290"/>
            <a:ext cx="6006901" cy="646331"/>
          </a:xfrm>
          <a:prstGeom prst="rect">
            <a:avLst/>
          </a:prstGeom>
        </p:spPr>
        <p:txBody>
          <a:bodyPr wrap="none">
            <a:spAutoFit/>
          </a:bodyPr>
          <a:lstStyle/>
          <a:p>
            <a:pPr>
              <a:spcBef>
                <a:spcPts val="900"/>
              </a:spcBef>
              <a:buClrTx/>
              <a:buFontTx/>
              <a:buNone/>
            </a:pPr>
            <a:r>
              <a:rPr lang="es-ES" sz="3600" dirty="0">
                <a:solidFill>
                  <a:srgbClr val="C00000"/>
                </a:solidFill>
                <a:latin typeface="Arial" charset="0"/>
              </a:rPr>
              <a:t>TRUNCATE TABLE</a:t>
            </a:r>
            <a:r>
              <a:rPr lang="es-ES" sz="3600" dirty="0">
                <a:latin typeface="Arial" charset="0"/>
              </a:rPr>
              <a:t> </a:t>
            </a:r>
            <a:r>
              <a:rPr lang="es-ES" sz="3600" dirty="0" smtClean="0">
                <a:latin typeface="Arial" charset="0"/>
              </a:rPr>
              <a:t>Pessoa;</a:t>
            </a:r>
            <a:endParaRPr lang="es-ES" sz="3600" dirty="0">
              <a:latin typeface="Arial" charset="0"/>
            </a:endParaRPr>
          </a:p>
        </p:txBody>
      </p:sp>
      <p:sp>
        <p:nvSpPr>
          <p:cNvPr id="4" name="Rectangle 4"/>
          <p:cNvSpPr>
            <a:spLocks noChangeArrowheads="1"/>
          </p:cNvSpPr>
          <p:nvPr/>
        </p:nvSpPr>
        <p:spPr bwMode="auto">
          <a:xfrm>
            <a:off x="927100" y="5143500"/>
            <a:ext cx="7153275" cy="9175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5400" dirty="0">
                <a:latin typeface="Arial" charset="0"/>
                <a:ea typeface="DejaVu Sans" charset="0"/>
                <a:cs typeface="DejaVu Sans" charset="0"/>
              </a:rPr>
              <a:t>DROP vs TRUNCATE </a:t>
            </a:r>
          </a:p>
        </p:txBody>
      </p:sp>
    </p:spTree>
    <p:extLst>
      <p:ext uri="{BB962C8B-B14F-4D97-AF65-F5344CB8AC3E}">
        <p14:creationId xmlns:p14="http://schemas.microsoft.com/office/powerpoint/2010/main" val="279758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548680"/>
            <a:ext cx="2372765" cy="646331"/>
          </a:xfrm>
          <a:prstGeom prst="rect">
            <a:avLst/>
          </a:prstGeom>
        </p:spPr>
        <p:txBody>
          <a:bodyPr wrap="none">
            <a:spAutoFit/>
          </a:bodyPr>
          <a:lstStyle/>
          <a:p>
            <a:r>
              <a:rPr lang="es-ES" sz="3600" dirty="0" err="1">
                <a:solidFill>
                  <a:schemeClr val="accent1">
                    <a:lumMod val="50000"/>
                  </a:schemeClr>
                </a:solidFill>
              </a:rPr>
              <a:t>Restrições</a:t>
            </a:r>
            <a:endParaRPr lang="es-ES" sz="3600" dirty="0">
              <a:solidFill>
                <a:schemeClr val="accent1">
                  <a:lumMod val="50000"/>
                </a:schemeClr>
              </a:solidFill>
            </a:endParaRPr>
          </a:p>
        </p:txBody>
      </p:sp>
      <p:sp>
        <p:nvSpPr>
          <p:cNvPr id="3" name="2 Rectángulo"/>
          <p:cNvSpPr/>
          <p:nvPr/>
        </p:nvSpPr>
        <p:spPr>
          <a:xfrm>
            <a:off x="509266" y="2276872"/>
            <a:ext cx="7776864" cy="2554545"/>
          </a:xfrm>
          <a:prstGeom prst="rect">
            <a:avLst/>
          </a:prstGeom>
        </p:spPr>
        <p:txBody>
          <a:bodyPr wrap="square">
            <a:spAutoFit/>
          </a:bodyPr>
          <a:lstStyle/>
          <a:p>
            <a:pPr algn="just"/>
            <a:r>
              <a:rPr lang="pt-BR" sz="3200" dirty="0"/>
              <a:t>Na linguagem SQL existem certas restrições que devem cumprir-se, que permitem manter a integridade dos dados e sempre vão estar definidas sobre os atributos. </a:t>
            </a:r>
            <a:endParaRPr lang="es-ES" sz="3200" dirty="0"/>
          </a:p>
        </p:txBody>
      </p:sp>
    </p:spTree>
    <p:extLst>
      <p:ext uri="{BB962C8B-B14F-4D97-AF65-F5344CB8AC3E}">
        <p14:creationId xmlns:p14="http://schemas.microsoft.com/office/powerpoint/2010/main" val="211767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573016"/>
            <a:ext cx="7920880" cy="2308324"/>
          </a:xfrm>
          <a:prstGeom prst="rect">
            <a:avLst/>
          </a:prstGeom>
        </p:spPr>
        <p:txBody>
          <a:bodyPr wrap="square">
            <a:spAutoFit/>
          </a:bodyPr>
          <a:lstStyle/>
          <a:p>
            <a:pPr>
              <a:lnSpc>
                <a:spcPct val="150000"/>
              </a:lnSpc>
              <a:spcBef>
                <a:spcPts val="900"/>
              </a:spcBef>
              <a:buClrTx/>
              <a:buFontTx/>
              <a:buNone/>
            </a:pPr>
            <a:r>
              <a:rPr lang="en-US" sz="3200" dirty="0" smtClean="0">
                <a:solidFill>
                  <a:srgbClr val="C00000"/>
                </a:solidFill>
                <a:latin typeface="Arial" charset="0"/>
              </a:rPr>
              <a:t>CREATE </a:t>
            </a:r>
            <a:r>
              <a:rPr lang="en-US" sz="3200" dirty="0">
                <a:solidFill>
                  <a:srgbClr val="C00000"/>
                </a:solidFill>
                <a:latin typeface="Arial" charset="0"/>
              </a:rPr>
              <a:t>TABLE </a:t>
            </a:r>
            <a:r>
              <a:rPr lang="en-US" sz="3200" dirty="0" smtClean="0">
                <a:latin typeface="Arial" charset="0"/>
              </a:rPr>
              <a:t>Pessoa (Cod </a:t>
            </a:r>
            <a:r>
              <a:rPr lang="en-US" sz="3200" dirty="0" smtClean="0">
                <a:solidFill>
                  <a:srgbClr val="C00000"/>
                </a:solidFill>
                <a:latin typeface="Arial" charset="0"/>
              </a:rPr>
              <a:t>INTEGER</a:t>
            </a:r>
            <a:r>
              <a:rPr lang="en-US" sz="3200" dirty="0" smtClean="0">
                <a:latin typeface="Arial" charset="0"/>
              </a:rPr>
              <a:t>, </a:t>
            </a:r>
            <a:r>
              <a:rPr lang="es-ES" sz="3200" dirty="0" smtClean="0">
                <a:latin typeface="Arial" charset="0"/>
              </a:rPr>
              <a:t>Nombre </a:t>
            </a:r>
            <a:r>
              <a:rPr lang="es-ES" sz="3200" dirty="0">
                <a:solidFill>
                  <a:srgbClr val="C00000"/>
                </a:solidFill>
                <a:latin typeface="Arial" charset="0"/>
              </a:rPr>
              <a:t>CHAR (</a:t>
            </a:r>
            <a:r>
              <a:rPr lang="es-ES" sz="3200" dirty="0" smtClean="0">
                <a:solidFill>
                  <a:srgbClr val="C00000"/>
                </a:solidFill>
                <a:latin typeface="Arial" charset="0"/>
              </a:rPr>
              <a:t>30), </a:t>
            </a:r>
            <a:r>
              <a:rPr lang="es-ES" sz="3200" dirty="0" smtClean="0">
                <a:latin typeface="Arial" charset="0"/>
              </a:rPr>
              <a:t>Sexo </a:t>
            </a:r>
            <a:r>
              <a:rPr lang="es-ES" sz="3200" dirty="0">
                <a:solidFill>
                  <a:srgbClr val="C00000"/>
                </a:solidFill>
                <a:latin typeface="Arial" charset="0"/>
              </a:rPr>
              <a:t>CHAR </a:t>
            </a:r>
            <a:r>
              <a:rPr lang="en-US" sz="3200" dirty="0" smtClean="0">
                <a:solidFill>
                  <a:srgbClr val="C00000"/>
                </a:solidFill>
                <a:latin typeface="Arial" charset="0"/>
              </a:rPr>
              <a:t>(1)</a:t>
            </a:r>
            <a:r>
              <a:rPr lang="en-US" sz="3200" dirty="0" smtClean="0">
                <a:latin typeface="Arial" charset="0"/>
              </a:rPr>
              <a:t> </a:t>
            </a:r>
            <a:r>
              <a:rPr lang="en-US" sz="3200" b="1" dirty="0" smtClean="0">
                <a:solidFill>
                  <a:srgbClr val="C00000"/>
                </a:solidFill>
                <a:latin typeface="Arial" charset="0"/>
              </a:rPr>
              <a:t>CHECK</a:t>
            </a:r>
            <a:r>
              <a:rPr lang="en-US" sz="3200" dirty="0" smtClean="0">
                <a:solidFill>
                  <a:srgbClr val="C00000"/>
                </a:solidFill>
                <a:latin typeface="Arial" charset="0"/>
              </a:rPr>
              <a:t> </a:t>
            </a:r>
            <a:r>
              <a:rPr lang="en-US" sz="3200" i="1" dirty="0" smtClean="0">
                <a:solidFill>
                  <a:srgbClr val="C00000"/>
                </a:solidFill>
                <a:latin typeface="Arial" charset="0"/>
              </a:rPr>
              <a:t>(</a:t>
            </a:r>
            <a:r>
              <a:rPr lang="en-US" sz="3200" i="1" dirty="0" err="1" smtClean="0">
                <a:solidFill>
                  <a:srgbClr val="C00000"/>
                </a:solidFill>
                <a:latin typeface="Arial" charset="0"/>
              </a:rPr>
              <a:t>Sexo</a:t>
            </a:r>
            <a:r>
              <a:rPr lang="en-US" sz="3200" i="1" dirty="0" smtClean="0">
                <a:solidFill>
                  <a:srgbClr val="C00000"/>
                </a:solidFill>
                <a:latin typeface="Arial" charset="0"/>
              </a:rPr>
              <a:t> = “F”  OR  </a:t>
            </a:r>
            <a:r>
              <a:rPr lang="en-US" sz="3200" i="1" dirty="0" err="1">
                <a:solidFill>
                  <a:srgbClr val="C00000"/>
                </a:solidFill>
                <a:latin typeface="Arial" charset="0"/>
              </a:rPr>
              <a:t>Sexo</a:t>
            </a:r>
            <a:r>
              <a:rPr lang="en-US" sz="3200" i="1" dirty="0">
                <a:solidFill>
                  <a:srgbClr val="C00000"/>
                </a:solidFill>
                <a:latin typeface="Arial" charset="0"/>
              </a:rPr>
              <a:t> = </a:t>
            </a:r>
            <a:r>
              <a:rPr lang="en-US" sz="3200" i="1" dirty="0" smtClean="0">
                <a:solidFill>
                  <a:srgbClr val="C00000"/>
                </a:solidFill>
                <a:latin typeface="Arial" charset="0"/>
              </a:rPr>
              <a:t>“M” </a:t>
            </a:r>
            <a:r>
              <a:rPr lang="es-ES" sz="3200" dirty="0" smtClean="0">
                <a:latin typeface="Arial" charset="0"/>
              </a:rPr>
              <a:t>))</a:t>
            </a:r>
            <a:endParaRPr lang="es-ES" sz="3200" dirty="0">
              <a:latin typeface="Arial" charset="0"/>
            </a:endParaRPr>
          </a:p>
        </p:txBody>
      </p:sp>
      <p:sp>
        <p:nvSpPr>
          <p:cNvPr id="3" name="2 Rectángulo"/>
          <p:cNvSpPr/>
          <p:nvPr/>
        </p:nvSpPr>
        <p:spPr>
          <a:xfrm>
            <a:off x="530682" y="1700808"/>
            <a:ext cx="7782362" cy="954107"/>
          </a:xfrm>
          <a:prstGeom prst="rect">
            <a:avLst/>
          </a:prstGeom>
        </p:spPr>
        <p:txBody>
          <a:bodyPr wrap="square">
            <a:spAutoFit/>
          </a:bodyPr>
          <a:lstStyle/>
          <a:p>
            <a:pPr algn="just"/>
            <a:r>
              <a:rPr lang="pt-BR" sz="2800" dirty="0"/>
              <a:t>Especifica filas de valores válidos que pode tomar um atributo.</a:t>
            </a:r>
            <a:endParaRPr lang="es-ES" sz="2800" dirty="0"/>
          </a:p>
        </p:txBody>
      </p:sp>
      <p:sp>
        <p:nvSpPr>
          <p:cNvPr id="4" name="3 Rectángulo"/>
          <p:cNvSpPr/>
          <p:nvPr/>
        </p:nvSpPr>
        <p:spPr>
          <a:xfrm>
            <a:off x="551065" y="620688"/>
            <a:ext cx="1928733" cy="646331"/>
          </a:xfrm>
          <a:prstGeom prst="rect">
            <a:avLst/>
          </a:prstGeom>
        </p:spPr>
        <p:txBody>
          <a:bodyPr wrap="none">
            <a:spAutoFit/>
          </a:bodyPr>
          <a:lstStyle/>
          <a:p>
            <a:r>
              <a:rPr lang="en-US" sz="3600" dirty="0">
                <a:solidFill>
                  <a:schemeClr val="accent1">
                    <a:lumMod val="50000"/>
                  </a:schemeClr>
                </a:solidFill>
                <a:latin typeface="Arial" charset="0"/>
              </a:rPr>
              <a:t>CHECK </a:t>
            </a:r>
            <a:endParaRPr lang="es-ES" sz="3600" dirty="0">
              <a:solidFill>
                <a:schemeClr val="accent1">
                  <a:lumMod val="50000"/>
                </a:schemeClr>
              </a:solidFill>
            </a:endParaRPr>
          </a:p>
        </p:txBody>
      </p:sp>
    </p:spTree>
    <p:extLst>
      <p:ext uri="{BB962C8B-B14F-4D97-AF65-F5344CB8AC3E}">
        <p14:creationId xmlns:p14="http://schemas.microsoft.com/office/powerpoint/2010/main" val="340642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0682" y="3212976"/>
            <a:ext cx="7920880" cy="3046988"/>
          </a:xfrm>
          <a:prstGeom prst="rect">
            <a:avLst/>
          </a:prstGeom>
        </p:spPr>
        <p:txBody>
          <a:bodyPr wrap="square">
            <a:spAutoFit/>
          </a:bodyPr>
          <a:lstStyle/>
          <a:p>
            <a:pPr>
              <a:lnSpc>
                <a:spcPct val="150000"/>
              </a:lnSpc>
              <a:spcBef>
                <a:spcPts val="900"/>
              </a:spcBef>
              <a:buClrTx/>
              <a:buFontTx/>
              <a:buNone/>
            </a:pPr>
            <a:r>
              <a:rPr lang="en-US" sz="3200" dirty="0" smtClean="0">
                <a:solidFill>
                  <a:srgbClr val="C00000"/>
                </a:solidFill>
                <a:latin typeface="Arial" charset="0"/>
              </a:rPr>
              <a:t>CREATE </a:t>
            </a:r>
            <a:r>
              <a:rPr lang="en-US" sz="3200" dirty="0">
                <a:solidFill>
                  <a:srgbClr val="C00000"/>
                </a:solidFill>
                <a:latin typeface="Arial" charset="0"/>
              </a:rPr>
              <a:t>TABLE </a:t>
            </a:r>
            <a:r>
              <a:rPr lang="en-US" sz="3200" dirty="0" smtClean="0">
                <a:latin typeface="Arial" charset="0"/>
              </a:rPr>
              <a:t>Pessoa (Cod </a:t>
            </a:r>
            <a:r>
              <a:rPr lang="en-US" sz="3200" dirty="0" smtClean="0">
                <a:solidFill>
                  <a:srgbClr val="C00000"/>
                </a:solidFill>
                <a:latin typeface="Arial" charset="0"/>
              </a:rPr>
              <a:t>INTEGER </a:t>
            </a:r>
            <a:r>
              <a:rPr lang="en-US" sz="3200" b="1" dirty="0" smtClean="0">
                <a:solidFill>
                  <a:srgbClr val="C00000"/>
                </a:solidFill>
                <a:latin typeface="Arial" charset="0"/>
              </a:rPr>
              <a:t>NOT NULL</a:t>
            </a:r>
            <a:r>
              <a:rPr lang="en-US" sz="3200" dirty="0" smtClean="0">
                <a:latin typeface="Arial" charset="0"/>
              </a:rPr>
              <a:t>, </a:t>
            </a:r>
            <a:r>
              <a:rPr lang="es-ES" sz="3200" dirty="0" smtClean="0">
                <a:latin typeface="Arial" charset="0"/>
              </a:rPr>
              <a:t>Nombre </a:t>
            </a:r>
            <a:r>
              <a:rPr lang="es-ES" sz="3200" dirty="0">
                <a:solidFill>
                  <a:srgbClr val="C00000"/>
                </a:solidFill>
                <a:latin typeface="Arial" charset="0"/>
              </a:rPr>
              <a:t>CHAR (</a:t>
            </a:r>
            <a:r>
              <a:rPr lang="es-ES" sz="3200" dirty="0" smtClean="0">
                <a:solidFill>
                  <a:srgbClr val="C00000"/>
                </a:solidFill>
                <a:latin typeface="Arial" charset="0"/>
              </a:rPr>
              <a:t>30), </a:t>
            </a:r>
            <a:r>
              <a:rPr lang="es-ES" sz="3200" dirty="0" smtClean="0">
                <a:latin typeface="Arial" charset="0"/>
              </a:rPr>
              <a:t>Sexo </a:t>
            </a:r>
            <a:r>
              <a:rPr lang="es-ES" sz="3200" dirty="0">
                <a:solidFill>
                  <a:srgbClr val="C00000"/>
                </a:solidFill>
                <a:latin typeface="Arial" charset="0"/>
              </a:rPr>
              <a:t>CHAR </a:t>
            </a:r>
            <a:r>
              <a:rPr lang="en-US" sz="3200" dirty="0" smtClean="0">
                <a:solidFill>
                  <a:srgbClr val="C00000"/>
                </a:solidFill>
                <a:latin typeface="Arial" charset="0"/>
              </a:rPr>
              <a:t>(1)</a:t>
            </a:r>
            <a:r>
              <a:rPr lang="en-US" sz="3200" dirty="0" smtClean="0">
                <a:latin typeface="Arial" charset="0"/>
              </a:rPr>
              <a:t> </a:t>
            </a:r>
            <a:r>
              <a:rPr lang="en-US" sz="3200" dirty="0" smtClean="0">
                <a:solidFill>
                  <a:srgbClr val="C00000"/>
                </a:solidFill>
                <a:latin typeface="Arial" charset="0"/>
              </a:rPr>
              <a:t>CHECK </a:t>
            </a:r>
            <a:r>
              <a:rPr lang="en-US" sz="3200" i="1" dirty="0" smtClean="0">
                <a:solidFill>
                  <a:srgbClr val="C00000"/>
                </a:solidFill>
                <a:latin typeface="Arial" charset="0"/>
              </a:rPr>
              <a:t>(</a:t>
            </a:r>
            <a:r>
              <a:rPr lang="en-US" sz="3200" i="1" dirty="0" err="1" smtClean="0">
                <a:solidFill>
                  <a:srgbClr val="C00000"/>
                </a:solidFill>
                <a:latin typeface="Arial" charset="0"/>
              </a:rPr>
              <a:t>Sexo</a:t>
            </a:r>
            <a:r>
              <a:rPr lang="en-US" sz="3200" i="1" dirty="0" smtClean="0">
                <a:solidFill>
                  <a:srgbClr val="C00000"/>
                </a:solidFill>
                <a:latin typeface="Arial" charset="0"/>
              </a:rPr>
              <a:t> = “F”  OR  </a:t>
            </a:r>
            <a:r>
              <a:rPr lang="en-US" sz="3200" i="1" dirty="0" err="1">
                <a:solidFill>
                  <a:srgbClr val="C00000"/>
                </a:solidFill>
                <a:latin typeface="Arial" charset="0"/>
              </a:rPr>
              <a:t>Sexo</a:t>
            </a:r>
            <a:r>
              <a:rPr lang="en-US" sz="3200" i="1" dirty="0">
                <a:solidFill>
                  <a:srgbClr val="C00000"/>
                </a:solidFill>
                <a:latin typeface="Arial" charset="0"/>
              </a:rPr>
              <a:t> = </a:t>
            </a:r>
            <a:r>
              <a:rPr lang="en-US" sz="3200" i="1" dirty="0" smtClean="0">
                <a:solidFill>
                  <a:srgbClr val="C00000"/>
                </a:solidFill>
                <a:latin typeface="Arial" charset="0"/>
              </a:rPr>
              <a:t>“M” </a:t>
            </a:r>
            <a:r>
              <a:rPr lang="es-ES" sz="3200" dirty="0" smtClean="0">
                <a:latin typeface="Arial" charset="0"/>
              </a:rPr>
              <a:t>))</a:t>
            </a:r>
            <a:endParaRPr lang="es-ES" sz="3200" dirty="0">
              <a:latin typeface="Arial" charset="0"/>
            </a:endParaRPr>
          </a:p>
        </p:txBody>
      </p:sp>
      <p:sp>
        <p:nvSpPr>
          <p:cNvPr id="3" name="2 Rectángulo"/>
          <p:cNvSpPr/>
          <p:nvPr/>
        </p:nvSpPr>
        <p:spPr>
          <a:xfrm>
            <a:off x="530682" y="1700808"/>
            <a:ext cx="7782362" cy="954107"/>
          </a:xfrm>
          <a:prstGeom prst="rect">
            <a:avLst/>
          </a:prstGeom>
        </p:spPr>
        <p:txBody>
          <a:bodyPr wrap="square">
            <a:spAutoFit/>
          </a:bodyPr>
          <a:lstStyle/>
          <a:p>
            <a:pPr algn="just"/>
            <a:r>
              <a:rPr lang="pt-BR" sz="2800" dirty="0"/>
              <a:t>Determinar se um atributo pode ser nulo ou </a:t>
            </a:r>
            <a:r>
              <a:rPr lang="pt-BR" sz="2800" dirty="0" smtClean="0"/>
              <a:t>não.</a:t>
            </a:r>
            <a:endParaRPr lang="es-ES" sz="2800" dirty="0"/>
          </a:p>
        </p:txBody>
      </p:sp>
      <p:sp>
        <p:nvSpPr>
          <p:cNvPr id="4" name="3 Rectángulo"/>
          <p:cNvSpPr/>
          <p:nvPr/>
        </p:nvSpPr>
        <p:spPr>
          <a:xfrm>
            <a:off x="551065" y="620688"/>
            <a:ext cx="1774845" cy="646331"/>
          </a:xfrm>
          <a:prstGeom prst="rect">
            <a:avLst/>
          </a:prstGeom>
        </p:spPr>
        <p:txBody>
          <a:bodyPr wrap="none">
            <a:spAutoFit/>
          </a:bodyPr>
          <a:lstStyle/>
          <a:p>
            <a:r>
              <a:rPr lang="en-US" sz="3600" dirty="0" smtClean="0">
                <a:solidFill>
                  <a:schemeClr val="accent1">
                    <a:lumMod val="50000"/>
                  </a:schemeClr>
                </a:solidFill>
                <a:latin typeface="Arial" charset="0"/>
              </a:rPr>
              <a:t>NULOS</a:t>
            </a:r>
            <a:endParaRPr lang="es-ES" sz="3600" dirty="0">
              <a:solidFill>
                <a:schemeClr val="accent1">
                  <a:lumMod val="50000"/>
                </a:schemeClr>
              </a:solidFill>
            </a:endParaRPr>
          </a:p>
        </p:txBody>
      </p:sp>
    </p:spTree>
    <p:extLst>
      <p:ext uri="{BB962C8B-B14F-4D97-AF65-F5344CB8AC3E}">
        <p14:creationId xmlns:p14="http://schemas.microsoft.com/office/powerpoint/2010/main" val="426792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484784"/>
            <a:ext cx="8147248" cy="4873752"/>
          </a:xfrm>
        </p:spPr>
        <p:txBody>
          <a:bodyPr>
            <a:noAutofit/>
          </a:bodyPr>
          <a:lstStyle/>
          <a:p>
            <a:pPr algn="just"/>
            <a:r>
              <a:rPr lang="pt-BR" sz="2800" dirty="0"/>
              <a:t>SQL (</a:t>
            </a:r>
            <a:r>
              <a:rPr lang="pt-BR" sz="2800" dirty="0" err="1"/>
              <a:t>Structured</a:t>
            </a:r>
            <a:r>
              <a:rPr lang="pt-BR" sz="2800" dirty="0"/>
              <a:t> Query </a:t>
            </a:r>
            <a:r>
              <a:rPr lang="pt-BR" sz="2800" dirty="0" err="1"/>
              <a:t>Language</a:t>
            </a:r>
            <a:r>
              <a:rPr lang="pt-BR" sz="2800" dirty="0"/>
              <a:t>) é uma linguagem estruturada de consulta.</a:t>
            </a:r>
          </a:p>
          <a:p>
            <a:pPr algn="just"/>
            <a:endParaRPr lang="pt-BR" sz="2800" dirty="0" smtClean="0"/>
          </a:p>
          <a:p>
            <a:pPr algn="just"/>
            <a:r>
              <a:rPr lang="pt-BR" sz="2800" dirty="0" smtClean="0"/>
              <a:t>SQL </a:t>
            </a:r>
            <a:r>
              <a:rPr lang="pt-BR" sz="2800" dirty="0"/>
              <a:t>é uma linguagem declarativa de acesso a base de dados</a:t>
            </a:r>
          </a:p>
          <a:p>
            <a:pPr algn="just"/>
            <a:endParaRPr lang="pt-BR" sz="2800" dirty="0" smtClean="0"/>
          </a:p>
          <a:p>
            <a:pPr algn="just"/>
            <a:r>
              <a:rPr lang="pt-BR" sz="2800" dirty="0" smtClean="0"/>
              <a:t>Dirige </a:t>
            </a:r>
            <a:r>
              <a:rPr lang="pt-BR" sz="2800" dirty="0"/>
              <a:t>a álgebra e o cálculo relacional permitindo efetuar consultas com o fim de recuperar informação de interesse de uma base de dados, assim como, fazer mudanças sobre ela.</a:t>
            </a:r>
            <a:endParaRPr lang="es-ES" sz="2800" dirty="0"/>
          </a:p>
        </p:txBody>
      </p:sp>
      <p:sp>
        <p:nvSpPr>
          <p:cNvPr id="4" name="3 Rectángulo"/>
          <p:cNvSpPr/>
          <p:nvPr/>
        </p:nvSpPr>
        <p:spPr>
          <a:xfrm>
            <a:off x="737760" y="332656"/>
            <a:ext cx="1356462" cy="7694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4400" dirty="0">
                <a:solidFill>
                  <a:schemeClr val="accent1">
                    <a:lumMod val="50000"/>
                  </a:schemeClr>
                </a:solidFill>
              </a:rPr>
              <a:t>SQL</a:t>
            </a:r>
            <a:endParaRPr lang="es-ES" sz="4400" dirty="0">
              <a:solidFill>
                <a:schemeClr val="accent1">
                  <a:lumMod val="50000"/>
                </a:schemeClr>
              </a:solidFill>
            </a:endParaRPr>
          </a:p>
        </p:txBody>
      </p:sp>
    </p:spTree>
    <p:extLst>
      <p:ext uri="{BB962C8B-B14F-4D97-AF65-F5344CB8AC3E}">
        <p14:creationId xmlns:p14="http://schemas.microsoft.com/office/powerpoint/2010/main" val="170651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0682" y="3212976"/>
            <a:ext cx="7920880" cy="2308324"/>
          </a:xfrm>
          <a:prstGeom prst="rect">
            <a:avLst/>
          </a:prstGeom>
        </p:spPr>
        <p:txBody>
          <a:bodyPr wrap="square">
            <a:spAutoFit/>
          </a:bodyPr>
          <a:lstStyle/>
          <a:p>
            <a:pPr>
              <a:lnSpc>
                <a:spcPct val="150000"/>
              </a:lnSpc>
              <a:spcBef>
                <a:spcPts val="900"/>
              </a:spcBef>
              <a:buClrTx/>
              <a:buFontTx/>
              <a:buNone/>
            </a:pPr>
            <a:r>
              <a:rPr lang="en-US" sz="3200" dirty="0" smtClean="0">
                <a:solidFill>
                  <a:srgbClr val="C00000"/>
                </a:solidFill>
                <a:latin typeface="Arial" charset="0"/>
              </a:rPr>
              <a:t>CREATE </a:t>
            </a:r>
            <a:r>
              <a:rPr lang="en-US" sz="3200" dirty="0">
                <a:solidFill>
                  <a:srgbClr val="C00000"/>
                </a:solidFill>
                <a:latin typeface="Arial" charset="0"/>
              </a:rPr>
              <a:t>TABLE </a:t>
            </a:r>
            <a:r>
              <a:rPr lang="en-US" sz="3200" dirty="0" smtClean="0">
                <a:latin typeface="Arial" charset="0"/>
              </a:rPr>
              <a:t>Pessoa (Cod </a:t>
            </a:r>
            <a:r>
              <a:rPr lang="en-US" sz="3200" dirty="0" smtClean="0">
                <a:solidFill>
                  <a:srgbClr val="C00000"/>
                </a:solidFill>
                <a:latin typeface="Arial" charset="0"/>
              </a:rPr>
              <a:t>INTEGER NOT NULL</a:t>
            </a:r>
            <a:r>
              <a:rPr lang="en-US" sz="3200" dirty="0" smtClean="0">
                <a:latin typeface="Arial" charset="0"/>
              </a:rPr>
              <a:t>, </a:t>
            </a:r>
            <a:r>
              <a:rPr lang="es-ES" sz="3200" dirty="0" smtClean="0">
                <a:latin typeface="Arial" charset="0"/>
              </a:rPr>
              <a:t>Nombre </a:t>
            </a:r>
            <a:r>
              <a:rPr lang="es-ES" sz="3200" dirty="0">
                <a:solidFill>
                  <a:srgbClr val="C00000"/>
                </a:solidFill>
                <a:latin typeface="Arial" charset="0"/>
              </a:rPr>
              <a:t>CHAR (</a:t>
            </a:r>
            <a:r>
              <a:rPr lang="es-ES" sz="3200" dirty="0" smtClean="0">
                <a:solidFill>
                  <a:srgbClr val="C00000"/>
                </a:solidFill>
                <a:latin typeface="Arial" charset="0"/>
              </a:rPr>
              <a:t>30), </a:t>
            </a:r>
            <a:r>
              <a:rPr lang="es-ES" sz="3200" dirty="0" smtClean="0">
                <a:latin typeface="Arial" charset="0"/>
              </a:rPr>
              <a:t>Sexo </a:t>
            </a:r>
            <a:r>
              <a:rPr lang="es-ES" sz="3200" dirty="0">
                <a:solidFill>
                  <a:srgbClr val="C00000"/>
                </a:solidFill>
                <a:latin typeface="Arial" charset="0"/>
              </a:rPr>
              <a:t>CHAR </a:t>
            </a:r>
            <a:r>
              <a:rPr lang="en-US" sz="3200" dirty="0" smtClean="0">
                <a:solidFill>
                  <a:srgbClr val="C00000"/>
                </a:solidFill>
                <a:latin typeface="Arial" charset="0"/>
              </a:rPr>
              <a:t>(1), </a:t>
            </a:r>
            <a:r>
              <a:rPr lang="en-US" sz="3200" dirty="0" err="1" smtClean="0">
                <a:latin typeface="Arial" charset="0"/>
              </a:rPr>
              <a:t>Idade</a:t>
            </a:r>
            <a:r>
              <a:rPr lang="en-US" sz="3200" dirty="0" smtClean="0">
                <a:latin typeface="Arial" charset="0"/>
              </a:rPr>
              <a:t> </a:t>
            </a:r>
            <a:r>
              <a:rPr lang="en-US" sz="3200" dirty="0" smtClean="0">
                <a:solidFill>
                  <a:srgbClr val="C00000"/>
                </a:solidFill>
                <a:latin typeface="Arial" charset="0"/>
              </a:rPr>
              <a:t>INTEGER</a:t>
            </a:r>
            <a:r>
              <a:rPr lang="en-US" sz="3200" dirty="0" smtClean="0">
                <a:latin typeface="Arial" charset="0"/>
              </a:rPr>
              <a:t> </a:t>
            </a:r>
            <a:r>
              <a:rPr lang="en-US" sz="3200" b="1" dirty="0">
                <a:solidFill>
                  <a:srgbClr val="C00000"/>
                </a:solidFill>
                <a:latin typeface="Arial" charset="0"/>
              </a:rPr>
              <a:t>DEFAULT 10</a:t>
            </a:r>
            <a:r>
              <a:rPr lang="es-ES" sz="3200" dirty="0" smtClean="0">
                <a:latin typeface="Arial" charset="0"/>
              </a:rPr>
              <a:t>)</a:t>
            </a:r>
            <a:endParaRPr lang="es-ES" sz="3200" dirty="0">
              <a:latin typeface="Arial" charset="0"/>
            </a:endParaRPr>
          </a:p>
        </p:txBody>
      </p:sp>
      <p:sp>
        <p:nvSpPr>
          <p:cNvPr id="3" name="2 Rectángulo"/>
          <p:cNvSpPr/>
          <p:nvPr/>
        </p:nvSpPr>
        <p:spPr>
          <a:xfrm>
            <a:off x="530682" y="1700808"/>
            <a:ext cx="8145774" cy="954107"/>
          </a:xfrm>
          <a:prstGeom prst="rect">
            <a:avLst/>
          </a:prstGeom>
        </p:spPr>
        <p:txBody>
          <a:bodyPr wrap="square">
            <a:spAutoFit/>
          </a:bodyPr>
          <a:lstStyle/>
          <a:p>
            <a:pPr algn="just"/>
            <a:r>
              <a:rPr lang="pt-BR" sz="2800" dirty="0"/>
              <a:t>Valor por defeito que terá o atributo sempre que não se determine outro valor para ele.</a:t>
            </a:r>
            <a:endParaRPr lang="es-ES" sz="2800" dirty="0"/>
          </a:p>
        </p:txBody>
      </p:sp>
      <p:sp>
        <p:nvSpPr>
          <p:cNvPr id="4" name="3 Rectángulo"/>
          <p:cNvSpPr/>
          <p:nvPr/>
        </p:nvSpPr>
        <p:spPr>
          <a:xfrm>
            <a:off x="551065" y="620688"/>
            <a:ext cx="2348015" cy="646331"/>
          </a:xfrm>
          <a:prstGeom prst="rect">
            <a:avLst/>
          </a:prstGeom>
        </p:spPr>
        <p:txBody>
          <a:bodyPr wrap="none">
            <a:spAutoFit/>
          </a:bodyPr>
          <a:lstStyle/>
          <a:p>
            <a:r>
              <a:rPr lang="en-US" sz="3600" dirty="0">
                <a:solidFill>
                  <a:schemeClr val="accent1">
                    <a:lumMod val="50000"/>
                  </a:schemeClr>
                </a:solidFill>
                <a:latin typeface="Arial" charset="0"/>
              </a:rPr>
              <a:t>DEFAULT </a:t>
            </a:r>
            <a:endParaRPr lang="es-ES" sz="3600" dirty="0">
              <a:solidFill>
                <a:schemeClr val="accent1">
                  <a:lumMod val="50000"/>
                </a:schemeClr>
              </a:solidFill>
            </a:endParaRPr>
          </a:p>
        </p:txBody>
      </p:sp>
    </p:spTree>
    <p:extLst>
      <p:ext uri="{BB962C8B-B14F-4D97-AF65-F5344CB8AC3E}">
        <p14:creationId xmlns:p14="http://schemas.microsoft.com/office/powerpoint/2010/main" val="21822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0682" y="3212976"/>
            <a:ext cx="7920880" cy="3046988"/>
          </a:xfrm>
          <a:prstGeom prst="rect">
            <a:avLst/>
          </a:prstGeom>
        </p:spPr>
        <p:txBody>
          <a:bodyPr wrap="square">
            <a:spAutoFit/>
          </a:bodyPr>
          <a:lstStyle/>
          <a:p>
            <a:pPr>
              <a:lnSpc>
                <a:spcPct val="150000"/>
              </a:lnSpc>
              <a:spcBef>
                <a:spcPts val="900"/>
              </a:spcBef>
              <a:buClrTx/>
              <a:buFontTx/>
              <a:buNone/>
            </a:pPr>
            <a:r>
              <a:rPr lang="en-US" sz="3200" dirty="0" smtClean="0">
                <a:solidFill>
                  <a:srgbClr val="C00000"/>
                </a:solidFill>
                <a:latin typeface="Arial" charset="0"/>
              </a:rPr>
              <a:t>CREATE </a:t>
            </a:r>
            <a:r>
              <a:rPr lang="en-US" sz="3200" dirty="0">
                <a:solidFill>
                  <a:srgbClr val="C00000"/>
                </a:solidFill>
                <a:latin typeface="Arial" charset="0"/>
              </a:rPr>
              <a:t>TABLE </a:t>
            </a:r>
            <a:r>
              <a:rPr lang="en-US" sz="3200" dirty="0" smtClean="0">
                <a:latin typeface="Arial" charset="0"/>
              </a:rPr>
              <a:t>Pessoa (Cod </a:t>
            </a:r>
            <a:r>
              <a:rPr lang="en-US" sz="3200" dirty="0" smtClean="0">
                <a:solidFill>
                  <a:srgbClr val="C00000"/>
                </a:solidFill>
                <a:latin typeface="Arial" charset="0"/>
              </a:rPr>
              <a:t>INTEGER NOT NULL</a:t>
            </a:r>
            <a:r>
              <a:rPr lang="en-US" sz="3200" dirty="0" smtClean="0">
                <a:latin typeface="Arial" charset="0"/>
              </a:rPr>
              <a:t>, </a:t>
            </a:r>
            <a:r>
              <a:rPr lang="en-US" sz="3200" dirty="0" err="1" smtClean="0">
                <a:latin typeface="Arial" charset="0"/>
              </a:rPr>
              <a:t>Bilhete</a:t>
            </a:r>
            <a:r>
              <a:rPr lang="en-US" sz="3200" dirty="0">
                <a:latin typeface="Arial" charset="0"/>
              </a:rPr>
              <a:t> </a:t>
            </a:r>
            <a:r>
              <a:rPr lang="en-US" sz="3200" dirty="0">
                <a:solidFill>
                  <a:srgbClr val="C00000"/>
                </a:solidFill>
                <a:latin typeface="Arial" charset="0"/>
              </a:rPr>
              <a:t>INTEGER </a:t>
            </a:r>
            <a:r>
              <a:rPr lang="en-US" sz="3200" b="1" dirty="0" smtClean="0">
                <a:solidFill>
                  <a:srgbClr val="C00000"/>
                </a:solidFill>
                <a:latin typeface="Arial" charset="0"/>
              </a:rPr>
              <a:t>UNIQUE</a:t>
            </a:r>
            <a:r>
              <a:rPr lang="en-US" sz="3200" dirty="0" smtClean="0">
                <a:latin typeface="Arial" charset="0"/>
              </a:rPr>
              <a:t>, </a:t>
            </a:r>
            <a:r>
              <a:rPr lang="es-ES" sz="3200" dirty="0" smtClean="0">
                <a:latin typeface="Arial" charset="0"/>
              </a:rPr>
              <a:t>Nombre </a:t>
            </a:r>
            <a:r>
              <a:rPr lang="es-ES" sz="3200" dirty="0">
                <a:solidFill>
                  <a:srgbClr val="C00000"/>
                </a:solidFill>
                <a:latin typeface="Arial" charset="0"/>
              </a:rPr>
              <a:t>CHAR (</a:t>
            </a:r>
            <a:r>
              <a:rPr lang="es-ES" sz="3200" dirty="0" smtClean="0">
                <a:solidFill>
                  <a:srgbClr val="C00000"/>
                </a:solidFill>
                <a:latin typeface="Arial" charset="0"/>
              </a:rPr>
              <a:t>30), </a:t>
            </a:r>
            <a:r>
              <a:rPr lang="es-ES" sz="3200" dirty="0" smtClean="0">
                <a:latin typeface="Arial" charset="0"/>
              </a:rPr>
              <a:t>Sexo </a:t>
            </a:r>
            <a:r>
              <a:rPr lang="es-ES" sz="3200" dirty="0">
                <a:solidFill>
                  <a:srgbClr val="C00000"/>
                </a:solidFill>
                <a:latin typeface="Arial" charset="0"/>
              </a:rPr>
              <a:t>CHAR </a:t>
            </a:r>
            <a:r>
              <a:rPr lang="en-US" sz="3200" dirty="0" smtClean="0">
                <a:solidFill>
                  <a:srgbClr val="C00000"/>
                </a:solidFill>
                <a:latin typeface="Arial" charset="0"/>
              </a:rPr>
              <a:t>(1), </a:t>
            </a:r>
            <a:r>
              <a:rPr lang="en-US" sz="3200" dirty="0" err="1" smtClean="0">
                <a:latin typeface="Arial" charset="0"/>
              </a:rPr>
              <a:t>Idade</a:t>
            </a:r>
            <a:r>
              <a:rPr lang="en-US" sz="3200" dirty="0" smtClean="0">
                <a:latin typeface="Arial" charset="0"/>
              </a:rPr>
              <a:t> </a:t>
            </a:r>
            <a:r>
              <a:rPr lang="en-US" sz="3200" dirty="0" smtClean="0">
                <a:solidFill>
                  <a:srgbClr val="C00000"/>
                </a:solidFill>
                <a:latin typeface="Arial" charset="0"/>
              </a:rPr>
              <a:t>INTEGER</a:t>
            </a:r>
            <a:r>
              <a:rPr lang="en-US" sz="3200" dirty="0" smtClean="0">
                <a:latin typeface="Arial" charset="0"/>
              </a:rPr>
              <a:t> </a:t>
            </a:r>
            <a:r>
              <a:rPr lang="en-US" sz="3200" dirty="0">
                <a:solidFill>
                  <a:srgbClr val="C00000"/>
                </a:solidFill>
                <a:latin typeface="Arial" charset="0"/>
              </a:rPr>
              <a:t>DEFAULT 10</a:t>
            </a:r>
            <a:r>
              <a:rPr lang="es-ES" sz="3200" dirty="0" smtClean="0">
                <a:latin typeface="Arial" charset="0"/>
              </a:rPr>
              <a:t>)</a:t>
            </a:r>
            <a:endParaRPr lang="es-ES" sz="3200" dirty="0">
              <a:latin typeface="Arial" charset="0"/>
            </a:endParaRPr>
          </a:p>
        </p:txBody>
      </p:sp>
      <p:sp>
        <p:nvSpPr>
          <p:cNvPr id="3" name="2 Rectángulo"/>
          <p:cNvSpPr/>
          <p:nvPr/>
        </p:nvSpPr>
        <p:spPr>
          <a:xfrm>
            <a:off x="305788" y="1556792"/>
            <a:ext cx="8145774" cy="1384995"/>
          </a:xfrm>
          <a:prstGeom prst="rect">
            <a:avLst/>
          </a:prstGeom>
        </p:spPr>
        <p:txBody>
          <a:bodyPr wrap="square">
            <a:spAutoFit/>
          </a:bodyPr>
          <a:lstStyle/>
          <a:p>
            <a:pPr algn="just"/>
            <a:r>
              <a:rPr lang="pt-BR" sz="2800" dirty="0"/>
              <a:t>Especifica que não podem existir </a:t>
            </a:r>
            <a:r>
              <a:rPr lang="pt-BR" sz="2800" dirty="0" err="1"/>
              <a:t>tuplas</a:t>
            </a:r>
            <a:r>
              <a:rPr lang="pt-BR" sz="2800" dirty="0"/>
              <a:t> na tabela que contenham valores repetidos para esse atributo. </a:t>
            </a:r>
            <a:endParaRPr lang="es-ES" sz="2800" dirty="0"/>
          </a:p>
        </p:txBody>
      </p:sp>
      <p:sp>
        <p:nvSpPr>
          <p:cNvPr id="4" name="3 Rectángulo"/>
          <p:cNvSpPr/>
          <p:nvPr/>
        </p:nvSpPr>
        <p:spPr>
          <a:xfrm>
            <a:off x="530682" y="579169"/>
            <a:ext cx="1980029" cy="646331"/>
          </a:xfrm>
          <a:prstGeom prst="rect">
            <a:avLst/>
          </a:prstGeom>
        </p:spPr>
        <p:txBody>
          <a:bodyPr wrap="none">
            <a:spAutoFit/>
          </a:bodyPr>
          <a:lstStyle/>
          <a:p>
            <a:r>
              <a:rPr lang="en-US" sz="3600" dirty="0">
                <a:solidFill>
                  <a:schemeClr val="accent1">
                    <a:lumMod val="50000"/>
                  </a:schemeClr>
                </a:solidFill>
                <a:latin typeface="Arial" charset="0"/>
              </a:rPr>
              <a:t>UNIQUE</a:t>
            </a:r>
            <a:endParaRPr lang="es-ES" sz="3600" dirty="0">
              <a:solidFill>
                <a:schemeClr val="accent1">
                  <a:lumMod val="50000"/>
                </a:schemeClr>
              </a:solidFill>
            </a:endParaRPr>
          </a:p>
        </p:txBody>
      </p:sp>
    </p:spTree>
    <p:extLst>
      <p:ext uri="{BB962C8B-B14F-4D97-AF65-F5344CB8AC3E}">
        <p14:creationId xmlns:p14="http://schemas.microsoft.com/office/powerpoint/2010/main" val="189961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0681" y="1556792"/>
            <a:ext cx="7920880" cy="3046988"/>
          </a:xfrm>
          <a:prstGeom prst="rect">
            <a:avLst/>
          </a:prstGeom>
        </p:spPr>
        <p:txBody>
          <a:bodyPr wrap="square">
            <a:spAutoFit/>
          </a:bodyPr>
          <a:lstStyle/>
          <a:p>
            <a:pPr>
              <a:lnSpc>
                <a:spcPct val="150000"/>
              </a:lnSpc>
              <a:spcBef>
                <a:spcPts val="900"/>
              </a:spcBef>
              <a:buClrTx/>
              <a:buFontTx/>
              <a:buNone/>
            </a:pPr>
            <a:r>
              <a:rPr lang="en-US" sz="3200" dirty="0" smtClean="0">
                <a:solidFill>
                  <a:srgbClr val="C00000"/>
                </a:solidFill>
                <a:latin typeface="Arial" charset="0"/>
              </a:rPr>
              <a:t>CREATE </a:t>
            </a:r>
            <a:r>
              <a:rPr lang="en-US" sz="3200" dirty="0">
                <a:solidFill>
                  <a:srgbClr val="C00000"/>
                </a:solidFill>
                <a:latin typeface="Arial" charset="0"/>
              </a:rPr>
              <a:t>TABLE </a:t>
            </a:r>
            <a:r>
              <a:rPr lang="en-US" sz="3200" dirty="0" smtClean="0">
                <a:latin typeface="Arial" charset="0"/>
              </a:rPr>
              <a:t>Pessoa (Cod </a:t>
            </a:r>
            <a:r>
              <a:rPr lang="en-US" sz="3200" dirty="0">
                <a:solidFill>
                  <a:srgbClr val="C00000"/>
                </a:solidFill>
                <a:latin typeface="Arial" charset="0"/>
              </a:rPr>
              <a:t>INTEGER </a:t>
            </a:r>
            <a:r>
              <a:rPr lang="en-US" sz="3200" b="1" dirty="0">
                <a:solidFill>
                  <a:srgbClr val="C00000"/>
                </a:solidFill>
                <a:latin typeface="Arial" charset="0"/>
              </a:rPr>
              <a:t>PRIMARY KEY </a:t>
            </a:r>
            <a:r>
              <a:rPr lang="en-US" sz="3200" dirty="0" smtClean="0">
                <a:solidFill>
                  <a:srgbClr val="C00000"/>
                </a:solidFill>
                <a:latin typeface="Arial" charset="0"/>
              </a:rPr>
              <a:t>, </a:t>
            </a:r>
            <a:r>
              <a:rPr lang="en-US" sz="3200" dirty="0" err="1" smtClean="0">
                <a:latin typeface="Arial" charset="0"/>
              </a:rPr>
              <a:t>Bilhete</a:t>
            </a:r>
            <a:r>
              <a:rPr lang="en-US" sz="3200" dirty="0">
                <a:latin typeface="Arial" charset="0"/>
              </a:rPr>
              <a:t> </a:t>
            </a:r>
            <a:r>
              <a:rPr lang="en-US" sz="3200" dirty="0">
                <a:solidFill>
                  <a:srgbClr val="C00000"/>
                </a:solidFill>
                <a:latin typeface="Arial" charset="0"/>
              </a:rPr>
              <a:t>INTEGER </a:t>
            </a:r>
            <a:r>
              <a:rPr lang="en-US" sz="3200" dirty="0" smtClean="0">
                <a:solidFill>
                  <a:srgbClr val="C00000"/>
                </a:solidFill>
                <a:latin typeface="Arial" charset="0"/>
              </a:rPr>
              <a:t>UNIQUE,</a:t>
            </a:r>
            <a:r>
              <a:rPr lang="en-US" sz="3200" dirty="0" smtClean="0">
                <a:latin typeface="Arial" charset="0"/>
              </a:rPr>
              <a:t> </a:t>
            </a:r>
            <a:r>
              <a:rPr lang="es-ES" sz="3200" dirty="0" smtClean="0">
                <a:latin typeface="Arial" charset="0"/>
              </a:rPr>
              <a:t>Nombre </a:t>
            </a:r>
            <a:r>
              <a:rPr lang="es-ES" sz="3200" dirty="0">
                <a:solidFill>
                  <a:srgbClr val="C00000"/>
                </a:solidFill>
                <a:latin typeface="Arial" charset="0"/>
              </a:rPr>
              <a:t>CHAR (</a:t>
            </a:r>
            <a:r>
              <a:rPr lang="es-ES" sz="3200" dirty="0" smtClean="0">
                <a:solidFill>
                  <a:srgbClr val="C00000"/>
                </a:solidFill>
                <a:latin typeface="Arial" charset="0"/>
              </a:rPr>
              <a:t>30), </a:t>
            </a:r>
            <a:r>
              <a:rPr lang="es-ES" sz="3200" dirty="0" smtClean="0">
                <a:latin typeface="Arial" charset="0"/>
              </a:rPr>
              <a:t>Sexo </a:t>
            </a:r>
            <a:r>
              <a:rPr lang="es-ES" sz="3200" dirty="0">
                <a:solidFill>
                  <a:srgbClr val="C00000"/>
                </a:solidFill>
                <a:latin typeface="Arial" charset="0"/>
              </a:rPr>
              <a:t>CHAR </a:t>
            </a:r>
            <a:r>
              <a:rPr lang="en-US" sz="3200" dirty="0" smtClean="0">
                <a:solidFill>
                  <a:srgbClr val="C00000"/>
                </a:solidFill>
                <a:latin typeface="Arial" charset="0"/>
              </a:rPr>
              <a:t>(1), </a:t>
            </a:r>
            <a:r>
              <a:rPr lang="en-US" sz="3200" dirty="0" err="1" smtClean="0">
                <a:latin typeface="Arial" charset="0"/>
              </a:rPr>
              <a:t>Idade</a:t>
            </a:r>
            <a:r>
              <a:rPr lang="en-US" sz="3200" dirty="0" smtClean="0">
                <a:latin typeface="Arial" charset="0"/>
              </a:rPr>
              <a:t> </a:t>
            </a:r>
            <a:r>
              <a:rPr lang="en-US" sz="3200" dirty="0" smtClean="0">
                <a:solidFill>
                  <a:srgbClr val="C00000"/>
                </a:solidFill>
                <a:latin typeface="Arial" charset="0"/>
              </a:rPr>
              <a:t>INTEGER</a:t>
            </a:r>
            <a:r>
              <a:rPr lang="en-US" sz="3200" dirty="0" smtClean="0">
                <a:latin typeface="Arial" charset="0"/>
              </a:rPr>
              <a:t> </a:t>
            </a:r>
            <a:r>
              <a:rPr lang="en-US" sz="3200" dirty="0">
                <a:solidFill>
                  <a:srgbClr val="C00000"/>
                </a:solidFill>
                <a:latin typeface="Arial" charset="0"/>
              </a:rPr>
              <a:t>DEFAULT 10</a:t>
            </a:r>
            <a:r>
              <a:rPr lang="es-ES" sz="3200" dirty="0" smtClean="0">
                <a:latin typeface="Arial" charset="0"/>
              </a:rPr>
              <a:t>)</a:t>
            </a:r>
            <a:endParaRPr lang="es-ES" sz="3200" dirty="0">
              <a:latin typeface="Arial" charset="0"/>
            </a:endParaRPr>
          </a:p>
        </p:txBody>
      </p:sp>
      <p:sp>
        <p:nvSpPr>
          <p:cNvPr id="4" name="3 Rectángulo"/>
          <p:cNvSpPr/>
          <p:nvPr/>
        </p:nvSpPr>
        <p:spPr>
          <a:xfrm>
            <a:off x="530681" y="579168"/>
            <a:ext cx="6776855" cy="646331"/>
          </a:xfrm>
          <a:prstGeom prst="rect">
            <a:avLst/>
          </a:prstGeom>
        </p:spPr>
        <p:txBody>
          <a:bodyPr wrap="none">
            <a:spAutoFit/>
          </a:bodyPr>
          <a:lstStyle/>
          <a:p>
            <a:r>
              <a:rPr lang="en-US" sz="3600" dirty="0">
                <a:solidFill>
                  <a:schemeClr val="accent1">
                    <a:lumMod val="50000"/>
                  </a:schemeClr>
                </a:solidFill>
                <a:latin typeface="Arial" charset="0"/>
              </a:rPr>
              <a:t>PRIMARY KEY </a:t>
            </a:r>
            <a:r>
              <a:rPr lang="en-US" sz="3600" dirty="0" smtClean="0">
                <a:solidFill>
                  <a:schemeClr val="accent1">
                    <a:lumMod val="50000"/>
                  </a:schemeClr>
                </a:solidFill>
                <a:latin typeface="Arial" charset="0"/>
              </a:rPr>
              <a:t>(</a:t>
            </a:r>
            <a:r>
              <a:rPr lang="en-US" sz="3600" dirty="0" err="1" smtClean="0">
                <a:latin typeface="Arial" charset="0"/>
              </a:rPr>
              <a:t>chave</a:t>
            </a:r>
            <a:r>
              <a:rPr lang="en-US" sz="3600" dirty="0" smtClean="0">
                <a:latin typeface="Arial" charset="0"/>
              </a:rPr>
              <a:t> </a:t>
            </a:r>
            <a:r>
              <a:rPr lang="en-US" sz="3600" dirty="0" err="1" smtClean="0">
                <a:latin typeface="Arial" charset="0"/>
              </a:rPr>
              <a:t>primária</a:t>
            </a:r>
            <a:r>
              <a:rPr lang="en-US" sz="3600" dirty="0" smtClean="0">
                <a:solidFill>
                  <a:schemeClr val="accent1">
                    <a:lumMod val="50000"/>
                  </a:schemeClr>
                </a:solidFill>
                <a:latin typeface="Arial" charset="0"/>
              </a:rPr>
              <a:t>)</a:t>
            </a:r>
            <a:endParaRPr lang="es-ES" sz="3600" dirty="0">
              <a:solidFill>
                <a:schemeClr val="accent1">
                  <a:lumMod val="50000"/>
                </a:schemeClr>
              </a:solidFill>
            </a:endParaRPr>
          </a:p>
        </p:txBody>
      </p:sp>
      <p:sp>
        <p:nvSpPr>
          <p:cNvPr id="5" name="4 Rectángulo"/>
          <p:cNvSpPr/>
          <p:nvPr/>
        </p:nvSpPr>
        <p:spPr>
          <a:xfrm>
            <a:off x="524666" y="5389765"/>
            <a:ext cx="7488832" cy="9541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pt-BR" sz="2800" dirty="0"/>
              <a:t>A chave primária inclui a cláusula UNIQUE e NOT NULL</a:t>
            </a:r>
            <a:endParaRPr lang="es-ES" sz="2800" dirty="0"/>
          </a:p>
        </p:txBody>
      </p:sp>
    </p:spTree>
    <p:extLst>
      <p:ext uri="{BB962C8B-B14F-4D97-AF65-F5344CB8AC3E}">
        <p14:creationId xmlns:p14="http://schemas.microsoft.com/office/powerpoint/2010/main" val="101955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237270"/>
            <a:ext cx="8568952" cy="5493812"/>
          </a:xfrm>
          <a:prstGeom prst="rect">
            <a:avLst/>
          </a:prstGeom>
        </p:spPr>
        <p:txBody>
          <a:bodyPr wrap="square">
            <a:spAutoFit/>
          </a:bodyPr>
          <a:lstStyle/>
          <a:p>
            <a:pPr>
              <a:lnSpc>
                <a:spcPct val="150000"/>
              </a:lnSpc>
              <a:spcBef>
                <a:spcPts val="900"/>
              </a:spcBef>
              <a:buClrTx/>
              <a:buFontTx/>
              <a:buNone/>
            </a:pPr>
            <a:r>
              <a:rPr lang="en-US" sz="3200" dirty="0" smtClean="0">
                <a:solidFill>
                  <a:srgbClr val="C00000"/>
                </a:solidFill>
                <a:latin typeface="Arial" charset="0"/>
              </a:rPr>
              <a:t>CREATE TABLE </a:t>
            </a:r>
            <a:r>
              <a:rPr lang="en-US" sz="3200" dirty="0" smtClean="0">
                <a:latin typeface="Arial" charset="0"/>
              </a:rPr>
              <a:t>Pessoa (Cod </a:t>
            </a:r>
            <a:r>
              <a:rPr lang="en-US" sz="3200" dirty="0" smtClean="0">
                <a:solidFill>
                  <a:srgbClr val="C00000"/>
                </a:solidFill>
                <a:latin typeface="Arial" charset="0"/>
              </a:rPr>
              <a:t>INTEGER </a:t>
            </a:r>
            <a:r>
              <a:rPr lang="en-US" sz="3200" b="1" dirty="0" smtClean="0">
                <a:solidFill>
                  <a:srgbClr val="C00000"/>
                </a:solidFill>
                <a:latin typeface="Arial" charset="0"/>
              </a:rPr>
              <a:t>PRIMARY KEY </a:t>
            </a:r>
            <a:r>
              <a:rPr lang="en-US" sz="3200" dirty="0" smtClean="0">
                <a:solidFill>
                  <a:srgbClr val="C00000"/>
                </a:solidFill>
                <a:latin typeface="Arial" charset="0"/>
              </a:rPr>
              <a:t>,</a:t>
            </a:r>
            <a:r>
              <a:rPr lang="en-US" sz="3200" dirty="0" smtClean="0">
                <a:latin typeface="Arial" charset="0"/>
              </a:rPr>
              <a:t> </a:t>
            </a:r>
            <a:r>
              <a:rPr lang="es-ES" sz="3200" dirty="0" smtClean="0">
                <a:latin typeface="Arial" charset="0"/>
              </a:rPr>
              <a:t>Nombre </a:t>
            </a:r>
            <a:r>
              <a:rPr lang="es-ES" sz="3200" dirty="0" smtClean="0">
                <a:solidFill>
                  <a:srgbClr val="C00000"/>
                </a:solidFill>
                <a:latin typeface="Arial" charset="0"/>
              </a:rPr>
              <a:t>CHAR (30), </a:t>
            </a:r>
            <a:r>
              <a:rPr lang="es-ES" sz="3200" dirty="0" smtClean="0">
                <a:latin typeface="Arial" charset="0"/>
              </a:rPr>
              <a:t>Sexo </a:t>
            </a:r>
            <a:r>
              <a:rPr lang="es-ES" sz="3200" dirty="0" smtClean="0">
                <a:solidFill>
                  <a:srgbClr val="C00000"/>
                </a:solidFill>
                <a:latin typeface="Arial" charset="0"/>
              </a:rPr>
              <a:t>CHAR </a:t>
            </a:r>
            <a:r>
              <a:rPr lang="en-US" sz="3200" dirty="0" smtClean="0">
                <a:solidFill>
                  <a:srgbClr val="C00000"/>
                </a:solidFill>
                <a:latin typeface="Arial" charset="0"/>
              </a:rPr>
              <a:t>(1), </a:t>
            </a:r>
            <a:r>
              <a:rPr lang="en-US" sz="3200" dirty="0" err="1" smtClean="0">
                <a:latin typeface="Arial" charset="0"/>
              </a:rPr>
              <a:t>Idade</a:t>
            </a:r>
            <a:r>
              <a:rPr lang="en-US" sz="3200" dirty="0" smtClean="0">
                <a:latin typeface="Arial" charset="0"/>
              </a:rPr>
              <a:t> </a:t>
            </a:r>
            <a:r>
              <a:rPr lang="en-US" sz="3200" dirty="0" smtClean="0">
                <a:solidFill>
                  <a:srgbClr val="C00000"/>
                </a:solidFill>
                <a:latin typeface="Arial" charset="0"/>
              </a:rPr>
              <a:t>INTEGER</a:t>
            </a:r>
            <a:r>
              <a:rPr lang="en-US" sz="3200" dirty="0" smtClean="0">
                <a:latin typeface="Arial" charset="0"/>
              </a:rPr>
              <a:t> </a:t>
            </a:r>
            <a:r>
              <a:rPr lang="en-US" sz="3200" dirty="0" smtClean="0">
                <a:solidFill>
                  <a:srgbClr val="C00000"/>
                </a:solidFill>
                <a:latin typeface="Arial" charset="0"/>
              </a:rPr>
              <a:t>DEFAULT 10, </a:t>
            </a:r>
            <a:r>
              <a:rPr lang="en-US" sz="3200" dirty="0" err="1" smtClean="0">
                <a:latin typeface="Arial" charset="0"/>
              </a:rPr>
              <a:t>IdFac</a:t>
            </a:r>
            <a:r>
              <a:rPr lang="en-US" sz="3200" dirty="0" smtClean="0">
                <a:solidFill>
                  <a:srgbClr val="C00000"/>
                </a:solidFill>
                <a:latin typeface="Arial" charset="0"/>
              </a:rPr>
              <a:t> </a:t>
            </a:r>
            <a:r>
              <a:rPr lang="en-US" sz="3200" dirty="0">
                <a:solidFill>
                  <a:srgbClr val="C00000"/>
                </a:solidFill>
                <a:latin typeface="Arial" charset="0"/>
              </a:rPr>
              <a:t>INTEGER NOT NULL </a:t>
            </a:r>
            <a:r>
              <a:rPr lang="en-US" sz="3200" b="1" dirty="0">
                <a:solidFill>
                  <a:srgbClr val="C00000"/>
                </a:solidFill>
                <a:latin typeface="Arial" charset="0"/>
              </a:rPr>
              <a:t>FOREIGN KEY (</a:t>
            </a:r>
            <a:r>
              <a:rPr lang="en-US" sz="3200" b="1" dirty="0" err="1">
                <a:solidFill>
                  <a:srgbClr val="C00000"/>
                </a:solidFill>
                <a:latin typeface="Arial" charset="0"/>
              </a:rPr>
              <a:t>IdFac</a:t>
            </a:r>
            <a:r>
              <a:rPr lang="en-US" sz="3200" b="1" dirty="0">
                <a:solidFill>
                  <a:srgbClr val="C00000"/>
                </a:solidFill>
                <a:latin typeface="Arial" charset="0"/>
              </a:rPr>
              <a:t>)  REFERENCES </a:t>
            </a:r>
            <a:r>
              <a:rPr lang="en-US" sz="3200" b="1" dirty="0" err="1">
                <a:solidFill>
                  <a:srgbClr val="C00000"/>
                </a:solidFill>
                <a:latin typeface="Arial" charset="0"/>
              </a:rPr>
              <a:t>F</a:t>
            </a:r>
            <a:r>
              <a:rPr lang="en-US" sz="3200" b="1" dirty="0" err="1" smtClean="0">
                <a:solidFill>
                  <a:srgbClr val="C00000"/>
                </a:solidFill>
                <a:latin typeface="Arial" charset="0"/>
              </a:rPr>
              <a:t>aculdade</a:t>
            </a:r>
            <a:r>
              <a:rPr lang="en-US" sz="3200" b="1" dirty="0" smtClean="0">
                <a:solidFill>
                  <a:srgbClr val="C00000"/>
                </a:solidFill>
                <a:latin typeface="Arial" charset="0"/>
              </a:rPr>
              <a:t> </a:t>
            </a:r>
            <a:r>
              <a:rPr lang="en-US" sz="3200" b="1" dirty="0">
                <a:solidFill>
                  <a:srgbClr val="C00000"/>
                </a:solidFill>
                <a:latin typeface="Arial" charset="0"/>
              </a:rPr>
              <a:t>(</a:t>
            </a:r>
            <a:r>
              <a:rPr lang="en-US" sz="3200" b="1" dirty="0" err="1">
                <a:solidFill>
                  <a:srgbClr val="C00000"/>
                </a:solidFill>
                <a:latin typeface="Arial" charset="0"/>
              </a:rPr>
              <a:t>IdFac</a:t>
            </a:r>
            <a:r>
              <a:rPr lang="en-US" sz="3200" b="1" dirty="0">
                <a:solidFill>
                  <a:srgbClr val="C00000"/>
                </a:solidFill>
                <a:latin typeface="Arial" charset="0"/>
              </a:rPr>
              <a:t>)</a:t>
            </a:r>
          </a:p>
          <a:p>
            <a:pPr>
              <a:lnSpc>
                <a:spcPct val="150000"/>
              </a:lnSpc>
              <a:spcBef>
                <a:spcPts val="900"/>
              </a:spcBef>
              <a:buClrTx/>
              <a:buFontTx/>
              <a:buNone/>
            </a:pPr>
            <a:r>
              <a:rPr lang="en-US" sz="3200" b="1" dirty="0">
                <a:solidFill>
                  <a:srgbClr val="C00000"/>
                </a:solidFill>
                <a:latin typeface="Arial" charset="0"/>
              </a:rPr>
              <a:t>   ON DELETE SET NULL</a:t>
            </a:r>
          </a:p>
          <a:p>
            <a:pPr>
              <a:lnSpc>
                <a:spcPct val="150000"/>
              </a:lnSpc>
              <a:spcBef>
                <a:spcPts val="900"/>
              </a:spcBef>
              <a:buClrTx/>
              <a:buFontTx/>
              <a:buNone/>
            </a:pPr>
            <a:r>
              <a:rPr lang="en-US" sz="3200" b="1" dirty="0">
                <a:solidFill>
                  <a:srgbClr val="C00000"/>
                </a:solidFill>
                <a:latin typeface="Arial" charset="0"/>
              </a:rPr>
              <a:t>   ON UPDATE CASCADE</a:t>
            </a:r>
            <a:r>
              <a:rPr lang="es-ES" sz="3200" dirty="0" smtClean="0">
                <a:latin typeface="Arial" charset="0"/>
              </a:rPr>
              <a:t>)</a:t>
            </a:r>
            <a:endParaRPr lang="es-ES" sz="3200" dirty="0">
              <a:latin typeface="Arial" charset="0"/>
            </a:endParaRPr>
          </a:p>
        </p:txBody>
      </p:sp>
      <p:sp>
        <p:nvSpPr>
          <p:cNvPr id="4" name="3 Rectángulo"/>
          <p:cNvSpPr/>
          <p:nvPr/>
        </p:nvSpPr>
        <p:spPr>
          <a:xfrm>
            <a:off x="530681" y="579168"/>
            <a:ext cx="6974666" cy="646331"/>
          </a:xfrm>
          <a:prstGeom prst="rect">
            <a:avLst/>
          </a:prstGeom>
        </p:spPr>
        <p:txBody>
          <a:bodyPr wrap="none">
            <a:spAutoFit/>
          </a:bodyPr>
          <a:lstStyle/>
          <a:p>
            <a:r>
              <a:rPr lang="en-US" sz="3600" dirty="0">
                <a:solidFill>
                  <a:schemeClr val="accent1">
                    <a:lumMod val="50000"/>
                  </a:schemeClr>
                </a:solidFill>
                <a:latin typeface="Arial" charset="0"/>
              </a:rPr>
              <a:t>FOREIGN </a:t>
            </a:r>
            <a:r>
              <a:rPr lang="en-US" sz="3600" dirty="0" smtClean="0">
                <a:solidFill>
                  <a:schemeClr val="accent1">
                    <a:lumMod val="50000"/>
                  </a:schemeClr>
                </a:solidFill>
                <a:latin typeface="Arial" charset="0"/>
              </a:rPr>
              <a:t>KEY (</a:t>
            </a:r>
            <a:r>
              <a:rPr lang="es-ES" sz="3600" dirty="0"/>
              <a:t>chave </a:t>
            </a:r>
            <a:r>
              <a:rPr lang="es-ES" sz="3600" dirty="0" err="1"/>
              <a:t>extraíra</a:t>
            </a:r>
            <a:r>
              <a:rPr lang="en-US" sz="3600" dirty="0" smtClean="0">
                <a:solidFill>
                  <a:schemeClr val="accent1">
                    <a:lumMod val="50000"/>
                  </a:schemeClr>
                </a:solidFill>
                <a:latin typeface="Arial" charset="0"/>
              </a:rPr>
              <a:t>) </a:t>
            </a:r>
            <a:endParaRPr lang="es-ES" sz="3600" dirty="0">
              <a:solidFill>
                <a:schemeClr val="accent1">
                  <a:lumMod val="50000"/>
                </a:schemeClr>
              </a:solidFill>
            </a:endParaRPr>
          </a:p>
        </p:txBody>
      </p:sp>
    </p:spTree>
    <p:extLst>
      <p:ext uri="{BB962C8B-B14F-4D97-AF65-F5344CB8AC3E}">
        <p14:creationId xmlns:p14="http://schemas.microsoft.com/office/powerpoint/2010/main" val="412863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692696"/>
            <a:ext cx="2416046" cy="646331"/>
          </a:xfrm>
          <a:prstGeom prst="rect">
            <a:avLst/>
          </a:prstGeom>
        </p:spPr>
        <p:txBody>
          <a:bodyPr wrap="none">
            <a:spAutoFit/>
          </a:bodyPr>
          <a:lstStyle/>
          <a:p>
            <a:r>
              <a:rPr lang="en-US" sz="3600" dirty="0" smtClean="0">
                <a:solidFill>
                  <a:schemeClr val="accent1">
                    <a:lumMod val="50000"/>
                  </a:schemeClr>
                </a:solidFill>
                <a:latin typeface="Arial" charset="0"/>
              </a:rPr>
              <a:t>EXEMPLO</a:t>
            </a:r>
            <a:endParaRPr lang="es-ES" sz="3600" dirty="0">
              <a:solidFill>
                <a:schemeClr val="accent1">
                  <a:lumMod val="50000"/>
                </a:schemeClr>
              </a:solidFill>
            </a:endParaRPr>
          </a:p>
        </p:txBody>
      </p:sp>
      <p:sp>
        <p:nvSpPr>
          <p:cNvPr id="3" name="2 Rectángulo"/>
          <p:cNvSpPr/>
          <p:nvPr/>
        </p:nvSpPr>
        <p:spPr>
          <a:xfrm>
            <a:off x="539552" y="2274838"/>
            <a:ext cx="7920880" cy="31085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pt-BR" sz="2800" dirty="0"/>
              <a:t>Crie uma tabela PROFESSOR com os seguintes campos: identificador do professor (constitui a chave), nome, disciplina que reparte, idade (este dado não é obrigatório, por isso se deve validar o caso de que não se entre este valor, mas não se deve ficar esvazio este campo), sexo e correio eletrônico.</a:t>
            </a:r>
            <a:endParaRPr lang="es-ES" sz="2800" dirty="0"/>
          </a:p>
        </p:txBody>
      </p:sp>
    </p:spTree>
    <p:extLst>
      <p:ext uri="{BB962C8B-B14F-4D97-AF65-F5344CB8AC3E}">
        <p14:creationId xmlns:p14="http://schemas.microsoft.com/office/powerpoint/2010/main" val="289477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908720"/>
            <a:ext cx="8136904" cy="4524315"/>
          </a:xfrm>
          <a:prstGeom prst="rect">
            <a:avLst/>
          </a:prstGeom>
        </p:spPr>
        <p:txBody>
          <a:bodyPr wrap="square">
            <a:spAutoFit/>
          </a:bodyPr>
          <a:lstStyle/>
          <a:p>
            <a:pPr algn="just"/>
            <a:r>
              <a:rPr lang="pt-BR" sz="3200" dirty="0"/>
              <a:t>A linguagem SQL está composto por:</a:t>
            </a:r>
          </a:p>
          <a:p>
            <a:pPr algn="just"/>
            <a:endParaRPr lang="es-ES" sz="3200" dirty="0" smtClean="0"/>
          </a:p>
          <a:p>
            <a:pPr marL="971550" lvl="1" indent="-514350" algn="just">
              <a:buFont typeface="+mj-lt"/>
              <a:buAutoNum type="arabicPeriod"/>
            </a:pPr>
            <a:r>
              <a:rPr lang="es-ES" sz="3200" dirty="0" smtClean="0"/>
              <a:t>Comandos</a:t>
            </a:r>
          </a:p>
          <a:p>
            <a:pPr marL="971550" lvl="1" indent="-514350" algn="just">
              <a:buFont typeface="+mj-lt"/>
              <a:buAutoNum type="arabicPeriod"/>
            </a:pPr>
            <a:endParaRPr lang="es-ES" sz="3200" dirty="0"/>
          </a:p>
          <a:p>
            <a:pPr marL="971550" lvl="1" indent="-514350" algn="just">
              <a:buFont typeface="+mj-lt"/>
              <a:buAutoNum type="arabicPeriod"/>
            </a:pPr>
            <a:r>
              <a:rPr lang="es-ES" sz="3200" dirty="0" smtClean="0"/>
              <a:t>Cláusulas</a:t>
            </a:r>
          </a:p>
          <a:p>
            <a:pPr marL="971550" lvl="1" indent="-514350" algn="just">
              <a:buFont typeface="+mj-lt"/>
              <a:buAutoNum type="arabicPeriod"/>
            </a:pPr>
            <a:endParaRPr lang="es-ES" sz="3200" dirty="0"/>
          </a:p>
          <a:p>
            <a:pPr marL="971550" lvl="1" indent="-514350" algn="just">
              <a:buFont typeface="+mj-lt"/>
              <a:buAutoNum type="arabicPeriod"/>
            </a:pPr>
            <a:r>
              <a:rPr lang="es-ES" sz="3200" dirty="0" smtClean="0"/>
              <a:t>Operadores </a:t>
            </a:r>
          </a:p>
          <a:p>
            <a:pPr marL="971550" lvl="1" indent="-514350" algn="just">
              <a:buFont typeface="+mj-lt"/>
              <a:buAutoNum type="arabicPeriod"/>
            </a:pPr>
            <a:endParaRPr lang="es-ES" sz="3200" dirty="0"/>
          </a:p>
          <a:p>
            <a:pPr marL="971550" lvl="1" indent="-514350" algn="just">
              <a:buFont typeface="+mj-lt"/>
              <a:buAutoNum type="arabicPeriod"/>
            </a:pPr>
            <a:r>
              <a:rPr lang="es-ES" sz="3200" dirty="0" err="1" smtClean="0"/>
              <a:t>Funções</a:t>
            </a:r>
            <a:r>
              <a:rPr lang="es-ES" sz="3200" dirty="0" smtClean="0"/>
              <a:t> </a:t>
            </a:r>
            <a:r>
              <a:rPr lang="es-ES" sz="3200" dirty="0"/>
              <a:t>de agregado</a:t>
            </a:r>
          </a:p>
        </p:txBody>
      </p:sp>
    </p:spTree>
    <p:extLst>
      <p:ext uri="{BB962C8B-B14F-4D97-AF65-F5344CB8AC3E}">
        <p14:creationId xmlns:p14="http://schemas.microsoft.com/office/powerpoint/2010/main" val="58688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1844824"/>
            <a:ext cx="7893678" cy="4524315"/>
          </a:xfrm>
          <a:prstGeom prst="rect">
            <a:avLst/>
          </a:prstGeom>
        </p:spPr>
        <p:txBody>
          <a:bodyPr wrap="square">
            <a:spAutoFit/>
          </a:bodyPr>
          <a:lstStyle/>
          <a:p>
            <a:pPr marL="457200" indent="-457200" algn="just">
              <a:buFont typeface="Arial" pitchFamily="34" charset="0"/>
              <a:buChar char="•"/>
            </a:pPr>
            <a:r>
              <a:rPr lang="pt-BR" sz="3200" dirty="0"/>
              <a:t>Começam com verbo (comandos: que descreve o que a sentença faz)</a:t>
            </a:r>
          </a:p>
          <a:p>
            <a:pPr marL="457200" indent="-457200" algn="just">
              <a:buFont typeface="Arial" pitchFamily="34" charset="0"/>
              <a:buChar char="•"/>
            </a:pPr>
            <a:endParaRPr lang="pt-BR" sz="3200" dirty="0" smtClean="0"/>
          </a:p>
          <a:p>
            <a:pPr marL="457200" indent="-457200" algn="just">
              <a:buFont typeface="Arial" pitchFamily="34" charset="0"/>
              <a:buChar char="•"/>
            </a:pPr>
            <a:r>
              <a:rPr lang="pt-BR" sz="3200" dirty="0" smtClean="0"/>
              <a:t>Contínua </a:t>
            </a:r>
            <a:r>
              <a:rPr lang="pt-BR" sz="3200" dirty="0"/>
              <a:t>com cláusulas (especifica dados sobre os que atua a sentença, ou detalha o que faz)</a:t>
            </a:r>
          </a:p>
          <a:p>
            <a:pPr marL="457200" indent="-457200" algn="just">
              <a:buFont typeface="Arial" pitchFamily="34" charset="0"/>
              <a:buChar char="•"/>
            </a:pPr>
            <a:endParaRPr lang="pt-BR" sz="3200" dirty="0" smtClean="0"/>
          </a:p>
          <a:p>
            <a:pPr marL="457200" indent="-457200" algn="just">
              <a:buFont typeface="Arial" pitchFamily="34" charset="0"/>
              <a:buChar char="•"/>
            </a:pPr>
            <a:r>
              <a:rPr lang="pt-BR" sz="3200" dirty="0" smtClean="0"/>
              <a:t>Algumas </a:t>
            </a:r>
            <a:r>
              <a:rPr lang="pt-BR" sz="3200" dirty="0"/>
              <a:t>cláusulas são necessárias, outras opcionais.</a:t>
            </a:r>
            <a:endParaRPr lang="es-ES" sz="3200" dirty="0"/>
          </a:p>
        </p:txBody>
      </p:sp>
      <p:sp>
        <p:nvSpPr>
          <p:cNvPr id="3" name="2 Rectángulo"/>
          <p:cNvSpPr/>
          <p:nvPr/>
        </p:nvSpPr>
        <p:spPr>
          <a:xfrm>
            <a:off x="539552" y="513360"/>
            <a:ext cx="3057247" cy="646331"/>
          </a:xfrm>
          <a:prstGeom prst="rect">
            <a:avLst/>
          </a:prstGeom>
        </p:spPr>
        <p:txBody>
          <a:bodyPr wrap="none">
            <a:spAutoFit/>
          </a:bodyPr>
          <a:lstStyle/>
          <a:p>
            <a:r>
              <a:rPr lang="es-ES" sz="3600" dirty="0">
                <a:solidFill>
                  <a:schemeClr val="accent1">
                    <a:lumMod val="50000"/>
                  </a:schemeClr>
                </a:solidFill>
              </a:rPr>
              <a:t>Forma básica</a:t>
            </a:r>
          </a:p>
        </p:txBody>
      </p:sp>
    </p:spTree>
    <p:extLst>
      <p:ext uri="{BB962C8B-B14F-4D97-AF65-F5344CB8AC3E}">
        <p14:creationId xmlns:p14="http://schemas.microsoft.com/office/powerpoint/2010/main" val="235776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406650" y="2997200"/>
            <a:ext cx="3894138" cy="3122613"/>
          </a:xfrm>
          <a:prstGeom prst="rect">
            <a:avLst/>
          </a:prstGeom>
          <a:ln/>
        </p:spPr>
        <p:style>
          <a:lnRef idx="2">
            <a:schemeClr val="dk1"/>
          </a:lnRef>
          <a:fillRef idx="1">
            <a:schemeClr val="lt1"/>
          </a:fillRef>
          <a:effectRef idx="0">
            <a:schemeClr val="dk1"/>
          </a:effectRef>
          <a:fontRef idx="minor">
            <a:schemeClr val="dk1"/>
          </a:fontRef>
        </p:style>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9pPr>
          </a:lstStyle>
          <a:p>
            <a:pPr>
              <a:buClrTx/>
              <a:buFontTx/>
              <a:buNone/>
            </a:pPr>
            <a:r>
              <a:rPr lang="en-US" sz="3200" b="1" dirty="0">
                <a:solidFill>
                  <a:srgbClr val="DC2300"/>
                </a:solidFill>
              </a:rPr>
              <a:t>SELECT</a:t>
            </a:r>
            <a:r>
              <a:rPr lang="en-US" sz="3200" dirty="0">
                <a:solidFill>
                  <a:srgbClr val="000000"/>
                </a:solidFill>
              </a:rPr>
              <a:t> </a:t>
            </a:r>
            <a:r>
              <a:rPr lang="en-US" sz="3200" dirty="0" err="1" smtClean="0">
                <a:solidFill>
                  <a:srgbClr val="000000"/>
                </a:solidFill>
              </a:rPr>
              <a:t>nome</a:t>
            </a:r>
            <a:r>
              <a:rPr lang="en-US" sz="3200" dirty="0" smtClean="0">
                <a:solidFill>
                  <a:srgbClr val="000000"/>
                </a:solidFill>
              </a:rPr>
              <a:t>  </a:t>
            </a:r>
            <a:endParaRPr lang="en-US" sz="3200" dirty="0">
              <a:solidFill>
                <a:srgbClr val="000000"/>
              </a:solidFill>
            </a:endParaRPr>
          </a:p>
          <a:p>
            <a:pPr>
              <a:buClrTx/>
              <a:buFontTx/>
              <a:buNone/>
            </a:pPr>
            <a:endParaRPr lang="en-US" sz="3200" dirty="0">
              <a:solidFill>
                <a:srgbClr val="000000"/>
              </a:solidFill>
            </a:endParaRPr>
          </a:p>
          <a:p>
            <a:pPr>
              <a:buClrTx/>
              <a:buFontTx/>
              <a:buNone/>
            </a:pPr>
            <a:r>
              <a:rPr lang="en-US" sz="3200" b="1" dirty="0">
                <a:solidFill>
                  <a:srgbClr val="DC2300"/>
                </a:solidFill>
              </a:rPr>
              <a:t>FROM</a:t>
            </a:r>
            <a:r>
              <a:rPr lang="en-US" sz="3200" dirty="0">
                <a:solidFill>
                  <a:srgbClr val="000000"/>
                </a:solidFill>
              </a:rPr>
              <a:t>  </a:t>
            </a:r>
            <a:r>
              <a:rPr lang="en-US" sz="3200" dirty="0" smtClean="0">
                <a:solidFill>
                  <a:srgbClr val="000000"/>
                </a:solidFill>
              </a:rPr>
              <a:t>Pessoa</a:t>
            </a:r>
            <a:endParaRPr lang="en-US" sz="3200" dirty="0">
              <a:solidFill>
                <a:srgbClr val="000000"/>
              </a:solidFill>
            </a:endParaRPr>
          </a:p>
          <a:p>
            <a:pPr>
              <a:buClrTx/>
              <a:buFontTx/>
              <a:buNone/>
            </a:pPr>
            <a:endParaRPr lang="en-US" sz="3200" dirty="0">
              <a:solidFill>
                <a:srgbClr val="000000"/>
              </a:solidFill>
            </a:endParaRPr>
          </a:p>
          <a:p>
            <a:pPr>
              <a:buClrTx/>
              <a:buFontTx/>
              <a:buNone/>
            </a:pPr>
            <a:r>
              <a:rPr lang="en-US" sz="3200" b="1" dirty="0">
                <a:solidFill>
                  <a:srgbClr val="DC2300"/>
                </a:solidFill>
              </a:rPr>
              <a:t>WHERE</a:t>
            </a:r>
            <a:r>
              <a:rPr lang="en-US" sz="3200" dirty="0">
                <a:solidFill>
                  <a:srgbClr val="000000"/>
                </a:solidFill>
              </a:rPr>
              <a:t>  </a:t>
            </a:r>
            <a:r>
              <a:rPr lang="en-US" sz="3200" dirty="0" err="1" smtClean="0">
                <a:solidFill>
                  <a:srgbClr val="000000"/>
                </a:solidFill>
              </a:rPr>
              <a:t>idade</a:t>
            </a:r>
            <a:r>
              <a:rPr lang="en-US" sz="3200" dirty="0" smtClean="0">
                <a:solidFill>
                  <a:srgbClr val="000000"/>
                </a:solidFill>
              </a:rPr>
              <a:t> </a:t>
            </a:r>
            <a:r>
              <a:rPr lang="en-US" sz="3200" dirty="0">
                <a:solidFill>
                  <a:srgbClr val="000000"/>
                </a:solidFill>
              </a:rPr>
              <a:t>&gt; </a:t>
            </a:r>
            <a:r>
              <a:rPr lang="en-US" sz="3200" dirty="0" smtClean="0">
                <a:solidFill>
                  <a:srgbClr val="000000"/>
                </a:solidFill>
              </a:rPr>
              <a:t>30</a:t>
            </a:r>
            <a:endParaRPr lang="en-US" sz="3200" dirty="0">
              <a:solidFill>
                <a:srgbClr val="000000"/>
              </a:solidFill>
            </a:endParaRPr>
          </a:p>
        </p:txBody>
      </p:sp>
      <p:sp>
        <p:nvSpPr>
          <p:cNvPr id="3" name="Text Box 4"/>
          <p:cNvSpPr txBox="1">
            <a:spLocks noChangeArrowheads="1"/>
          </p:cNvSpPr>
          <p:nvPr/>
        </p:nvSpPr>
        <p:spPr bwMode="auto">
          <a:xfrm>
            <a:off x="323850" y="2511425"/>
            <a:ext cx="1784350" cy="83185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9pPr>
          </a:lstStyle>
          <a:p>
            <a:pPr>
              <a:buClrTx/>
              <a:buFontTx/>
              <a:buNone/>
            </a:pPr>
            <a:r>
              <a:rPr lang="en-US" sz="3600" dirty="0" err="1">
                <a:solidFill>
                  <a:srgbClr val="000000"/>
                </a:solidFill>
              </a:rPr>
              <a:t>Verbo</a:t>
            </a:r>
            <a:endParaRPr lang="en-US" sz="3600" dirty="0">
              <a:solidFill>
                <a:srgbClr val="000000"/>
              </a:solidFill>
            </a:endParaRPr>
          </a:p>
        </p:txBody>
      </p:sp>
      <p:sp>
        <p:nvSpPr>
          <p:cNvPr id="4" name="AutoShape 5"/>
          <p:cNvSpPr>
            <a:spLocks/>
          </p:cNvSpPr>
          <p:nvPr/>
        </p:nvSpPr>
        <p:spPr bwMode="auto">
          <a:xfrm>
            <a:off x="1691680" y="2997200"/>
            <a:ext cx="714970" cy="242888"/>
          </a:xfrm>
          <a:custGeom>
            <a:avLst/>
            <a:gdLst>
              <a:gd name="T0" fmla="*/ 0 w 1633"/>
              <a:gd name="T1" fmla="*/ 0 h 675"/>
              <a:gd name="T2" fmla="*/ 1632 w 1633"/>
              <a:gd name="T3" fmla="*/ 674 h 675"/>
              <a:gd name="T4" fmla="*/ 0 w 1633"/>
              <a:gd name="T5" fmla="*/ 0 h 675"/>
              <a:gd name="T6" fmla="*/ 1633 w 1633"/>
              <a:gd name="T7" fmla="*/ 675 h 675"/>
            </a:gdLst>
            <a:ahLst/>
            <a:cxnLst>
              <a:cxn ang="0">
                <a:pos x="T0" y="T1"/>
              </a:cxn>
              <a:cxn ang="0">
                <a:pos x="T2" y="T3"/>
              </a:cxn>
            </a:cxnLst>
            <a:rect l="T4" t="T5" r="T6" b="T7"/>
            <a:pathLst>
              <a:path w="1633" h="675">
                <a:moveTo>
                  <a:pt x="0" y="0"/>
                </a:moveTo>
                <a:lnTo>
                  <a:pt x="1632" y="674"/>
                </a:lnTo>
              </a:path>
            </a:pathLst>
          </a:custGeom>
          <a:noFill/>
          <a:ln w="9360">
            <a:solidFill>
              <a:srgbClr val="00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 name="Text Box 6"/>
          <p:cNvSpPr txBox="1">
            <a:spLocks noChangeArrowheads="1"/>
          </p:cNvSpPr>
          <p:nvPr/>
        </p:nvSpPr>
        <p:spPr bwMode="auto">
          <a:xfrm>
            <a:off x="6571444" y="3461790"/>
            <a:ext cx="1992312" cy="782637"/>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9pPr>
          </a:lstStyle>
          <a:p>
            <a:pPr>
              <a:buClrTx/>
              <a:buFontTx/>
              <a:buNone/>
            </a:pPr>
            <a:r>
              <a:rPr lang="en-US" sz="3600" dirty="0" err="1">
                <a:solidFill>
                  <a:srgbClr val="000000"/>
                </a:solidFill>
              </a:rPr>
              <a:t>Cláusulas</a:t>
            </a:r>
            <a:endParaRPr lang="en-US" sz="3200" dirty="0">
              <a:solidFill>
                <a:srgbClr val="000000"/>
              </a:solidFill>
            </a:endParaRPr>
          </a:p>
        </p:txBody>
      </p:sp>
      <p:sp>
        <p:nvSpPr>
          <p:cNvPr id="6" name="AutoShape 7"/>
          <p:cNvSpPr>
            <a:spLocks/>
          </p:cNvSpPr>
          <p:nvPr/>
        </p:nvSpPr>
        <p:spPr bwMode="auto">
          <a:xfrm>
            <a:off x="3491880" y="3672928"/>
            <a:ext cx="3063875" cy="360362"/>
          </a:xfrm>
          <a:custGeom>
            <a:avLst/>
            <a:gdLst>
              <a:gd name="T0" fmla="*/ 8511 w 8512"/>
              <a:gd name="T1" fmla="*/ 0 h 1002"/>
              <a:gd name="T2" fmla="*/ 0 w 8512"/>
              <a:gd name="T3" fmla="*/ 1001 h 1002"/>
              <a:gd name="T4" fmla="*/ 0 w 8512"/>
              <a:gd name="T5" fmla="*/ 0 h 1002"/>
              <a:gd name="T6" fmla="*/ 8512 w 8512"/>
              <a:gd name="T7" fmla="*/ 1002 h 1002"/>
            </a:gdLst>
            <a:ahLst/>
            <a:cxnLst>
              <a:cxn ang="0">
                <a:pos x="T0" y="T1"/>
              </a:cxn>
              <a:cxn ang="0">
                <a:pos x="T2" y="T3"/>
              </a:cxn>
            </a:cxnLst>
            <a:rect l="T4" t="T5" r="T6" b="T7"/>
            <a:pathLst>
              <a:path w="8512" h="1002">
                <a:moveTo>
                  <a:pt x="8511" y="0"/>
                </a:moveTo>
                <a:lnTo>
                  <a:pt x="0" y="1001"/>
                </a:lnTo>
              </a:path>
            </a:pathLst>
          </a:custGeom>
          <a:noFill/>
          <a:ln w="9360">
            <a:solidFill>
              <a:srgbClr val="00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 name="AutoShape 8"/>
          <p:cNvSpPr>
            <a:spLocks/>
          </p:cNvSpPr>
          <p:nvPr/>
        </p:nvSpPr>
        <p:spPr bwMode="auto">
          <a:xfrm>
            <a:off x="3852243" y="4140200"/>
            <a:ext cx="2703512" cy="900113"/>
          </a:xfrm>
          <a:custGeom>
            <a:avLst/>
            <a:gdLst>
              <a:gd name="T0" fmla="*/ 7510 w 7511"/>
              <a:gd name="T1" fmla="*/ 0 h 2501"/>
              <a:gd name="T2" fmla="*/ 0 w 7511"/>
              <a:gd name="T3" fmla="*/ 2500 h 2501"/>
              <a:gd name="T4" fmla="*/ 0 w 7511"/>
              <a:gd name="T5" fmla="*/ 0 h 2501"/>
              <a:gd name="T6" fmla="*/ 7511 w 7511"/>
              <a:gd name="T7" fmla="*/ 2501 h 2501"/>
            </a:gdLst>
            <a:ahLst/>
            <a:cxnLst>
              <a:cxn ang="0">
                <a:pos x="T0" y="T1"/>
              </a:cxn>
              <a:cxn ang="0">
                <a:pos x="T2" y="T3"/>
              </a:cxn>
            </a:cxnLst>
            <a:rect l="T4" t="T5" r="T6" b="T7"/>
            <a:pathLst>
              <a:path w="7511" h="2501">
                <a:moveTo>
                  <a:pt x="7510" y="0"/>
                </a:moveTo>
                <a:lnTo>
                  <a:pt x="0" y="2500"/>
                </a:lnTo>
              </a:path>
            </a:pathLst>
          </a:custGeom>
          <a:noFill/>
          <a:ln w="9360">
            <a:solidFill>
              <a:srgbClr val="00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8" name="7 Rectángulo"/>
          <p:cNvSpPr/>
          <p:nvPr/>
        </p:nvSpPr>
        <p:spPr>
          <a:xfrm>
            <a:off x="539552" y="513360"/>
            <a:ext cx="2048959" cy="646331"/>
          </a:xfrm>
          <a:prstGeom prst="rect">
            <a:avLst/>
          </a:prstGeom>
        </p:spPr>
        <p:txBody>
          <a:bodyPr wrap="none">
            <a:spAutoFit/>
          </a:bodyPr>
          <a:lstStyle/>
          <a:p>
            <a:r>
              <a:rPr lang="es-ES" sz="3600" dirty="0" err="1" smtClean="0">
                <a:solidFill>
                  <a:schemeClr val="accent1">
                    <a:lumMod val="50000"/>
                  </a:schemeClr>
                </a:solidFill>
              </a:rPr>
              <a:t>Exemplo</a:t>
            </a:r>
            <a:endParaRPr lang="es-ES" sz="3600" dirty="0">
              <a:solidFill>
                <a:schemeClr val="accent1">
                  <a:lumMod val="50000"/>
                </a:schemeClr>
              </a:solidFill>
            </a:endParaRPr>
          </a:p>
        </p:txBody>
      </p:sp>
    </p:spTree>
    <p:extLst>
      <p:ext uri="{BB962C8B-B14F-4D97-AF65-F5344CB8AC3E}">
        <p14:creationId xmlns:p14="http://schemas.microsoft.com/office/powerpoint/2010/main" val="407727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5"/>
                                        </p:tgtEl>
                                        <p:attrNameLst>
                                          <p:attrName>style.visibility</p:attrName>
                                        </p:attrNameLst>
                                      </p:cBhvr>
                                      <p:to>
                                        <p:strVal val="visible"/>
                                      </p:to>
                                    </p:set>
                                  </p:childTnLst>
                                </p:cTn>
                              </p:par>
                              <p:par>
                                <p:cTn id="13" presetID="1" presetClass="entr" fill="hold" grpId="0" nodeType="withEffect">
                                  <p:stCondLst>
                                    <p:cond delay="0"/>
                                  </p:stCondLst>
                                  <p:childTnLst>
                                    <p:set>
                                      <p:cBhvr additive="repl">
                                        <p:cTn id="14" dur="1" fill="hold">
                                          <p:stCondLst>
                                            <p:cond delay="0"/>
                                          </p:stCondLst>
                                        </p:cTn>
                                        <p:tgtEl>
                                          <p:spTgt spid="6"/>
                                        </p:tgtEl>
                                        <p:attrNameLst>
                                          <p:attrName>style.visibility</p:attrName>
                                        </p:attrNameLst>
                                      </p:cBhvr>
                                      <p:to>
                                        <p:strVal val="visible"/>
                                      </p:to>
                                    </p:set>
                                  </p:childTnLst>
                                </p:cTn>
                              </p:par>
                              <p:par>
                                <p:cTn id="15" presetID="1" presetClass="entr" fill="hold" grpId="0" nodeType="withEffect">
                                  <p:stCondLst>
                                    <p:cond delay="0"/>
                                  </p:stCondLst>
                                  <p:childTnLst>
                                    <p:set>
                                      <p:cBhvr additive="repl">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052196" y="2149585"/>
            <a:ext cx="1784350" cy="83185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9pPr>
          </a:lstStyle>
          <a:p>
            <a:pPr>
              <a:buClrTx/>
              <a:buFontTx/>
              <a:buNone/>
            </a:pPr>
            <a:r>
              <a:rPr lang="en-US" sz="3600" dirty="0" err="1">
                <a:solidFill>
                  <a:srgbClr val="000000"/>
                </a:solidFill>
              </a:rPr>
              <a:t>Verbo</a:t>
            </a:r>
            <a:endParaRPr lang="en-US" sz="3600" dirty="0">
              <a:solidFill>
                <a:srgbClr val="000000"/>
              </a:solidFill>
            </a:endParaRPr>
          </a:p>
        </p:txBody>
      </p:sp>
      <p:sp>
        <p:nvSpPr>
          <p:cNvPr id="3" name="Text Box 3"/>
          <p:cNvSpPr txBox="1">
            <a:spLocks noChangeArrowheads="1"/>
          </p:cNvSpPr>
          <p:nvPr/>
        </p:nvSpPr>
        <p:spPr bwMode="auto">
          <a:xfrm>
            <a:off x="179388" y="2097088"/>
            <a:ext cx="1992312" cy="782637"/>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9pPr>
          </a:lstStyle>
          <a:p>
            <a:pPr>
              <a:buClrTx/>
              <a:buFontTx/>
              <a:buNone/>
            </a:pPr>
            <a:r>
              <a:rPr lang="en-US" sz="3200">
                <a:solidFill>
                  <a:srgbClr val="000000"/>
                </a:solidFill>
              </a:rPr>
              <a:t>Cláusulas</a:t>
            </a:r>
          </a:p>
        </p:txBody>
      </p:sp>
      <p:sp>
        <p:nvSpPr>
          <p:cNvPr id="7" name="Text Box 1"/>
          <p:cNvSpPr txBox="1">
            <a:spLocks noChangeArrowheads="1"/>
          </p:cNvSpPr>
          <p:nvPr/>
        </p:nvSpPr>
        <p:spPr bwMode="auto">
          <a:xfrm>
            <a:off x="1547813" y="3357563"/>
            <a:ext cx="5040411" cy="3122612"/>
          </a:xfrm>
          <a:prstGeom prst="rect">
            <a:avLst/>
          </a:prstGeom>
          <a:ln/>
        </p:spPr>
        <p:style>
          <a:lnRef idx="2">
            <a:schemeClr val="dk1"/>
          </a:lnRef>
          <a:fillRef idx="1">
            <a:schemeClr val="lt1"/>
          </a:fillRef>
          <a:effectRef idx="0">
            <a:schemeClr val="dk1"/>
          </a:effectRef>
          <a:fontRef idx="minor">
            <a:schemeClr val="dk1"/>
          </a:fontRef>
        </p:style>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ea typeface="DejaVu Sans" charset="0"/>
                <a:cs typeface="DejaVu Sans" charset="0"/>
              </a:defRPr>
            </a:lvl9pPr>
          </a:lstStyle>
          <a:p>
            <a:pPr>
              <a:buClrTx/>
              <a:buFontTx/>
              <a:buNone/>
            </a:pPr>
            <a:r>
              <a:rPr lang="en-US" sz="3200" b="1" dirty="0">
                <a:solidFill>
                  <a:srgbClr val="DC2300"/>
                </a:solidFill>
              </a:rPr>
              <a:t>DELETE</a:t>
            </a:r>
            <a:r>
              <a:rPr lang="en-US" sz="3200" dirty="0">
                <a:solidFill>
                  <a:srgbClr val="000000"/>
                </a:solidFill>
              </a:rPr>
              <a:t>  </a:t>
            </a:r>
          </a:p>
          <a:p>
            <a:pPr>
              <a:buClrTx/>
              <a:buFontTx/>
              <a:buNone/>
            </a:pPr>
            <a:endParaRPr lang="en-US" sz="3200" dirty="0">
              <a:solidFill>
                <a:srgbClr val="000000"/>
              </a:solidFill>
            </a:endParaRPr>
          </a:p>
          <a:p>
            <a:pPr>
              <a:buClrTx/>
              <a:buFontTx/>
              <a:buNone/>
            </a:pPr>
            <a:r>
              <a:rPr lang="en-US" sz="3200" b="1" dirty="0">
                <a:solidFill>
                  <a:srgbClr val="DC2300"/>
                </a:solidFill>
              </a:rPr>
              <a:t>FROM</a:t>
            </a:r>
            <a:r>
              <a:rPr lang="en-US" sz="3200" dirty="0">
                <a:solidFill>
                  <a:srgbClr val="000000"/>
                </a:solidFill>
              </a:rPr>
              <a:t>  </a:t>
            </a:r>
            <a:r>
              <a:rPr lang="en-US" sz="3200" dirty="0" err="1" smtClean="0">
                <a:solidFill>
                  <a:srgbClr val="000000"/>
                </a:solidFill>
              </a:rPr>
              <a:t>pessoa</a:t>
            </a:r>
            <a:endParaRPr lang="en-US" sz="3200" dirty="0">
              <a:solidFill>
                <a:srgbClr val="000000"/>
              </a:solidFill>
            </a:endParaRPr>
          </a:p>
          <a:p>
            <a:pPr>
              <a:buClrTx/>
              <a:buFontTx/>
              <a:buNone/>
            </a:pPr>
            <a:endParaRPr lang="en-US" sz="3200" dirty="0">
              <a:solidFill>
                <a:srgbClr val="000000"/>
              </a:solidFill>
            </a:endParaRPr>
          </a:p>
          <a:p>
            <a:pPr>
              <a:buClrTx/>
              <a:buFontTx/>
              <a:buNone/>
            </a:pPr>
            <a:r>
              <a:rPr lang="en-US" sz="3200" b="1" dirty="0">
                <a:solidFill>
                  <a:srgbClr val="DC2300"/>
                </a:solidFill>
              </a:rPr>
              <a:t>WHERE</a:t>
            </a:r>
            <a:r>
              <a:rPr lang="en-US" sz="3200" dirty="0">
                <a:solidFill>
                  <a:srgbClr val="000000"/>
                </a:solidFill>
              </a:rPr>
              <a:t>  </a:t>
            </a:r>
            <a:r>
              <a:rPr lang="en-US" sz="3200" dirty="0" err="1" smtClean="0">
                <a:solidFill>
                  <a:srgbClr val="000000"/>
                </a:solidFill>
              </a:rPr>
              <a:t>idades</a:t>
            </a:r>
            <a:r>
              <a:rPr lang="en-US" sz="3200" dirty="0" smtClean="0">
                <a:solidFill>
                  <a:srgbClr val="000000"/>
                </a:solidFill>
              </a:rPr>
              <a:t> &lt; 18</a:t>
            </a:r>
            <a:endParaRPr lang="en-US" sz="3200" dirty="0">
              <a:solidFill>
                <a:srgbClr val="000000"/>
              </a:solidFill>
            </a:endParaRPr>
          </a:p>
        </p:txBody>
      </p:sp>
      <p:sp>
        <p:nvSpPr>
          <p:cNvPr id="4" name="Line 5"/>
          <p:cNvSpPr>
            <a:spLocks noChangeShapeType="1"/>
          </p:cNvSpPr>
          <p:nvPr/>
        </p:nvSpPr>
        <p:spPr bwMode="auto">
          <a:xfrm flipH="1">
            <a:off x="3417888" y="2700338"/>
            <a:ext cx="2525712" cy="9001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5" name="Line 6"/>
          <p:cNvSpPr>
            <a:spLocks noChangeShapeType="1"/>
          </p:cNvSpPr>
          <p:nvPr/>
        </p:nvSpPr>
        <p:spPr bwMode="auto">
          <a:xfrm>
            <a:off x="900113" y="2700338"/>
            <a:ext cx="900112" cy="18002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6" name="Line 7"/>
          <p:cNvSpPr>
            <a:spLocks noChangeShapeType="1"/>
          </p:cNvSpPr>
          <p:nvPr/>
        </p:nvSpPr>
        <p:spPr bwMode="auto">
          <a:xfrm>
            <a:off x="539750" y="2700338"/>
            <a:ext cx="1079500" cy="270033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8" name="7 Rectángulo"/>
          <p:cNvSpPr/>
          <p:nvPr/>
        </p:nvSpPr>
        <p:spPr>
          <a:xfrm>
            <a:off x="539552" y="513360"/>
            <a:ext cx="2048959" cy="646331"/>
          </a:xfrm>
          <a:prstGeom prst="rect">
            <a:avLst/>
          </a:prstGeom>
        </p:spPr>
        <p:txBody>
          <a:bodyPr wrap="none">
            <a:spAutoFit/>
          </a:bodyPr>
          <a:lstStyle/>
          <a:p>
            <a:r>
              <a:rPr lang="es-ES" sz="3600" dirty="0" err="1" smtClean="0">
                <a:solidFill>
                  <a:schemeClr val="accent1">
                    <a:lumMod val="50000"/>
                  </a:schemeClr>
                </a:solidFill>
              </a:rPr>
              <a:t>Exemplo</a:t>
            </a:r>
            <a:endParaRPr lang="es-ES" sz="3600" dirty="0">
              <a:solidFill>
                <a:schemeClr val="accent1">
                  <a:lumMod val="50000"/>
                </a:schemeClr>
              </a:solidFill>
            </a:endParaRPr>
          </a:p>
        </p:txBody>
      </p:sp>
    </p:spTree>
    <p:extLst>
      <p:ext uri="{BB962C8B-B14F-4D97-AF65-F5344CB8AC3E}">
        <p14:creationId xmlns:p14="http://schemas.microsoft.com/office/powerpoint/2010/main" val="262771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548679"/>
            <a:ext cx="4767652" cy="646331"/>
          </a:xfrm>
          <a:prstGeom prst="rect">
            <a:avLst/>
          </a:prstGeom>
        </p:spPr>
        <p:txBody>
          <a:bodyPr wrap="none">
            <a:spAutoFit/>
          </a:bodyPr>
          <a:lstStyle/>
          <a:p>
            <a:r>
              <a:rPr lang="es-ES" sz="3600" dirty="0">
                <a:solidFill>
                  <a:schemeClr val="accent1">
                    <a:lumMod val="50000"/>
                  </a:schemeClr>
                </a:solidFill>
              </a:rPr>
              <a:t>Partes da </a:t>
            </a:r>
            <a:r>
              <a:rPr lang="es-ES" sz="3600" dirty="0" err="1">
                <a:solidFill>
                  <a:schemeClr val="accent1">
                    <a:lumMod val="50000"/>
                  </a:schemeClr>
                </a:solidFill>
              </a:rPr>
              <a:t>Linguagem</a:t>
            </a:r>
            <a:endParaRPr lang="es-ES" sz="3600" dirty="0">
              <a:solidFill>
                <a:schemeClr val="accent1">
                  <a:lumMod val="50000"/>
                </a:schemeClr>
              </a:solidFill>
            </a:endParaRPr>
          </a:p>
        </p:txBody>
      </p:sp>
      <p:graphicFrame>
        <p:nvGraphicFramePr>
          <p:cNvPr id="5" name="4 Diagrama"/>
          <p:cNvGraphicFramePr/>
          <p:nvPr>
            <p:extLst>
              <p:ext uri="{D42A27DB-BD31-4B8C-83A1-F6EECF244321}">
                <p14:modId xmlns:p14="http://schemas.microsoft.com/office/powerpoint/2010/main" val="750438178"/>
              </p:ext>
            </p:extLst>
          </p:nvPr>
        </p:nvGraphicFramePr>
        <p:xfrm>
          <a:off x="827584" y="1772816"/>
          <a:ext cx="734481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64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548679"/>
            <a:ext cx="4184159" cy="646331"/>
          </a:xfrm>
          <a:prstGeom prst="rect">
            <a:avLst/>
          </a:prstGeom>
        </p:spPr>
        <p:txBody>
          <a:bodyPr wrap="none">
            <a:spAutoFit/>
          </a:bodyPr>
          <a:lstStyle/>
          <a:p>
            <a:r>
              <a:rPr lang="es-ES" sz="3600" dirty="0">
                <a:solidFill>
                  <a:schemeClr val="accent1">
                    <a:lumMod val="50000"/>
                  </a:schemeClr>
                </a:solidFill>
              </a:rPr>
              <a:t>Comandos do DDL</a:t>
            </a:r>
          </a:p>
        </p:txBody>
      </p:sp>
      <p:sp>
        <p:nvSpPr>
          <p:cNvPr id="2" name="1 Rectángulo"/>
          <p:cNvSpPr/>
          <p:nvPr/>
        </p:nvSpPr>
        <p:spPr>
          <a:xfrm>
            <a:off x="467544" y="1628800"/>
            <a:ext cx="8064896" cy="954107"/>
          </a:xfrm>
          <a:prstGeom prst="rect">
            <a:avLst/>
          </a:prstGeom>
        </p:spPr>
        <p:txBody>
          <a:bodyPr wrap="square">
            <a:spAutoFit/>
          </a:bodyPr>
          <a:lstStyle/>
          <a:p>
            <a:pPr algn="just"/>
            <a:r>
              <a:rPr lang="pt-BR" sz="2800" dirty="0"/>
              <a:t>Usadas para criar, modificar eliminar objetos na </a:t>
            </a:r>
            <a:r>
              <a:rPr lang="pt-BR" sz="2800" dirty="0" smtClean="0"/>
              <a:t>BD.</a:t>
            </a:r>
            <a:endParaRPr lang="pt-BR" sz="2800" dirty="0"/>
          </a:p>
        </p:txBody>
      </p:sp>
      <p:sp>
        <p:nvSpPr>
          <p:cNvPr id="4" name="3 Rectángulo"/>
          <p:cNvSpPr/>
          <p:nvPr/>
        </p:nvSpPr>
        <p:spPr>
          <a:xfrm>
            <a:off x="503257" y="3212976"/>
            <a:ext cx="7993470" cy="3108543"/>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marL="514350" indent="-514350">
              <a:buFont typeface="+mj-lt"/>
              <a:buAutoNum type="arabicPeriod"/>
            </a:pPr>
            <a:r>
              <a:rPr lang="es-ES" sz="2800" dirty="0" smtClean="0">
                <a:solidFill>
                  <a:schemeClr val="accent1">
                    <a:lumMod val="50000"/>
                  </a:schemeClr>
                </a:solidFill>
                <a:latin typeface="Arial" charset="0"/>
              </a:rPr>
              <a:t>CREATE: </a:t>
            </a:r>
            <a:r>
              <a:rPr lang="pt-BR" sz="2800" dirty="0"/>
              <a:t>Criar objetos  na BD</a:t>
            </a:r>
          </a:p>
          <a:p>
            <a:pPr marL="514350" indent="-514350">
              <a:buFont typeface="+mj-lt"/>
              <a:buAutoNum type="arabicPeriod"/>
            </a:pPr>
            <a:endParaRPr lang="es-ES" sz="2800" dirty="0" smtClean="0">
              <a:solidFill>
                <a:schemeClr val="accent1">
                  <a:lumMod val="50000"/>
                </a:schemeClr>
              </a:solidFill>
              <a:latin typeface="Arial" charset="0"/>
            </a:endParaRPr>
          </a:p>
          <a:p>
            <a:pPr marL="514350" indent="-514350">
              <a:buFont typeface="+mj-lt"/>
              <a:buAutoNum type="arabicPeriod"/>
            </a:pPr>
            <a:r>
              <a:rPr lang="es-ES" sz="2800" dirty="0" smtClean="0">
                <a:solidFill>
                  <a:schemeClr val="accent1">
                    <a:lumMod val="50000"/>
                  </a:schemeClr>
                </a:solidFill>
                <a:latin typeface="Arial" charset="0"/>
              </a:rPr>
              <a:t>ALTER: </a:t>
            </a:r>
            <a:r>
              <a:rPr lang="pt-BR" sz="2800" dirty="0"/>
              <a:t>Modificar um objeto da BD</a:t>
            </a:r>
          </a:p>
          <a:p>
            <a:pPr marL="514350" indent="-514350">
              <a:buFont typeface="+mj-lt"/>
              <a:buAutoNum type="arabicPeriod"/>
            </a:pPr>
            <a:endParaRPr lang="es-ES" sz="2800" dirty="0" smtClean="0">
              <a:solidFill>
                <a:schemeClr val="accent1">
                  <a:lumMod val="50000"/>
                </a:schemeClr>
              </a:solidFill>
              <a:latin typeface="Arial" charset="0"/>
            </a:endParaRPr>
          </a:p>
          <a:p>
            <a:pPr marL="514350" indent="-514350">
              <a:buFont typeface="+mj-lt"/>
              <a:buAutoNum type="arabicPeriod"/>
            </a:pPr>
            <a:r>
              <a:rPr lang="es-ES" sz="2800" dirty="0" smtClean="0">
                <a:solidFill>
                  <a:schemeClr val="accent1">
                    <a:lumMod val="50000"/>
                  </a:schemeClr>
                </a:solidFill>
                <a:latin typeface="Arial" charset="0"/>
              </a:rPr>
              <a:t>DROP: </a:t>
            </a:r>
            <a:r>
              <a:rPr lang="pt-BR" sz="2800" dirty="0"/>
              <a:t>Eliminar objetos da BD </a:t>
            </a:r>
          </a:p>
          <a:p>
            <a:pPr marL="514350" indent="-514350">
              <a:buFont typeface="+mj-lt"/>
              <a:buAutoNum type="arabicPeriod"/>
            </a:pPr>
            <a:endParaRPr lang="es-ES" sz="2800" dirty="0" smtClean="0">
              <a:solidFill>
                <a:schemeClr val="accent1">
                  <a:lumMod val="50000"/>
                </a:schemeClr>
              </a:solidFill>
              <a:latin typeface="Arial" charset="0"/>
            </a:endParaRPr>
          </a:p>
          <a:p>
            <a:pPr marL="514350" indent="-514350">
              <a:buFont typeface="+mj-lt"/>
              <a:buAutoNum type="arabicPeriod"/>
            </a:pPr>
            <a:r>
              <a:rPr lang="es-ES" sz="2800" dirty="0" smtClean="0">
                <a:solidFill>
                  <a:schemeClr val="accent1">
                    <a:lumMod val="50000"/>
                  </a:schemeClr>
                </a:solidFill>
                <a:latin typeface="Arial" charset="0"/>
              </a:rPr>
              <a:t>TRUNCATE: </a:t>
            </a:r>
            <a:r>
              <a:rPr lang="pt-BR" sz="2800" dirty="0"/>
              <a:t>Eliminar e criar objetos da BD </a:t>
            </a:r>
            <a:endParaRPr lang="es-ES" sz="2800" dirty="0"/>
          </a:p>
        </p:txBody>
      </p:sp>
    </p:spTree>
    <p:extLst>
      <p:ext uri="{BB962C8B-B14F-4D97-AF65-F5344CB8AC3E}">
        <p14:creationId xmlns:p14="http://schemas.microsoft.com/office/powerpoint/2010/main" val="215069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67544" y="548679"/>
            <a:ext cx="4261103" cy="646331"/>
          </a:xfrm>
          <a:prstGeom prst="rect">
            <a:avLst/>
          </a:prstGeom>
        </p:spPr>
        <p:txBody>
          <a:bodyPr wrap="none">
            <a:spAutoFit/>
          </a:bodyPr>
          <a:lstStyle/>
          <a:p>
            <a:r>
              <a:rPr lang="es-ES" sz="3600" dirty="0">
                <a:solidFill>
                  <a:schemeClr val="accent1">
                    <a:lumMod val="50000"/>
                  </a:schemeClr>
                </a:solidFill>
              </a:rPr>
              <a:t>Comandos do </a:t>
            </a:r>
            <a:r>
              <a:rPr lang="es-ES" sz="3600" dirty="0" smtClean="0">
                <a:solidFill>
                  <a:schemeClr val="accent1">
                    <a:lumMod val="50000"/>
                  </a:schemeClr>
                </a:solidFill>
              </a:rPr>
              <a:t>DML</a:t>
            </a:r>
            <a:endParaRPr lang="es-ES" sz="3600" dirty="0">
              <a:solidFill>
                <a:schemeClr val="accent1">
                  <a:lumMod val="50000"/>
                </a:schemeClr>
              </a:solidFill>
            </a:endParaRPr>
          </a:p>
        </p:txBody>
      </p:sp>
      <p:sp>
        <p:nvSpPr>
          <p:cNvPr id="2" name="1 Rectángulo"/>
          <p:cNvSpPr/>
          <p:nvPr/>
        </p:nvSpPr>
        <p:spPr>
          <a:xfrm>
            <a:off x="467544" y="1484784"/>
            <a:ext cx="8064896" cy="523220"/>
          </a:xfrm>
          <a:prstGeom prst="rect">
            <a:avLst/>
          </a:prstGeom>
        </p:spPr>
        <p:txBody>
          <a:bodyPr wrap="square">
            <a:spAutoFit/>
          </a:bodyPr>
          <a:lstStyle/>
          <a:p>
            <a:pPr algn="just"/>
            <a:r>
              <a:rPr lang="pt-BR" sz="2800" dirty="0" smtClean="0"/>
              <a:t>Consultar </a:t>
            </a:r>
            <a:r>
              <a:rPr lang="pt-BR" sz="2800" dirty="0"/>
              <a:t>e modificar os dados contidos na </a:t>
            </a:r>
            <a:r>
              <a:rPr lang="pt-BR" sz="2800" dirty="0" smtClean="0"/>
              <a:t>BD.</a:t>
            </a:r>
            <a:endParaRPr lang="pt-BR" sz="2800" dirty="0"/>
          </a:p>
        </p:txBody>
      </p:sp>
      <p:sp>
        <p:nvSpPr>
          <p:cNvPr id="4" name="3 Rectángulo"/>
          <p:cNvSpPr/>
          <p:nvPr/>
        </p:nvSpPr>
        <p:spPr>
          <a:xfrm>
            <a:off x="467544" y="2613812"/>
            <a:ext cx="8064896" cy="35394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514350" indent="-514350">
              <a:buFont typeface="+mj-lt"/>
              <a:buAutoNum type="arabicPeriod"/>
            </a:pPr>
            <a:r>
              <a:rPr lang="es-ES" sz="2800" dirty="0" smtClean="0">
                <a:solidFill>
                  <a:schemeClr val="accent1">
                    <a:lumMod val="50000"/>
                  </a:schemeClr>
                </a:solidFill>
                <a:latin typeface="Arial" charset="0"/>
              </a:rPr>
              <a:t>INSERT: </a:t>
            </a:r>
            <a:r>
              <a:rPr lang="pt-BR" sz="2800" dirty="0"/>
              <a:t>Inserida novos elementos a uma tabela</a:t>
            </a:r>
            <a:endParaRPr lang="es-ES" sz="2800" dirty="0" smtClean="0">
              <a:solidFill>
                <a:schemeClr val="accent1">
                  <a:lumMod val="50000"/>
                </a:schemeClr>
              </a:solidFill>
              <a:latin typeface="Arial" charset="0"/>
            </a:endParaRPr>
          </a:p>
          <a:p>
            <a:pPr marL="514350" indent="-514350">
              <a:buFont typeface="+mj-lt"/>
              <a:buAutoNum type="arabicPeriod"/>
            </a:pPr>
            <a:endParaRPr lang="es-ES" sz="2800" dirty="0" smtClean="0">
              <a:solidFill>
                <a:schemeClr val="accent1">
                  <a:lumMod val="50000"/>
                </a:schemeClr>
              </a:solidFill>
              <a:latin typeface="Arial" charset="0"/>
            </a:endParaRPr>
          </a:p>
          <a:p>
            <a:pPr marL="514350" indent="-514350">
              <a:buFont typeface="+mj-lt"/>
              <a:buAutoNum type="arabicPeriod"/>
            </a:pPr>
            <a:r>
              <a:rPr lang="es-ES" sz="2800" dirty="0" smtClean="0">
                <a:solidFill>
                  <a:schemeClr val="accent1">
                    <a:lumMod val="50000"/>
                  </a:schemeClr>
                </a:solidFill>
                <a:latin typeface="Arial" charset="0"/>
              </a:rPr>
              <a:t>UPDATE: </a:t>
            </a:r>
            <a:r>
              <a:rPr lang="pt-BR" sz="2800" dirty="0"/>
              <a:t>Atualiza </a:t>
            </a:r>
            <a:r>
              <a:rPr lang="pt-BR" sz="2800" dirty="0" err="1"/>
              <a:t>tuplas</a:t>
            </a:r>
            <a:r>
              <a:rPr lang="pt-BR" sz="2800" dirty="0"/>
              <a:t> de uma tabela</a:t>
            </a:r>
            <a:endParaRPr lang="es-ES" sz="2800" dirty="0" smtClean="0">
              <a:solidFill>
                <a:schemeClr val="accent1">
                  <a:lumMod val="50000"/>
                </a:schemeClr>
              </a:solidFill>
              <a:latin typeface="Arial" charset="0"/>
            </a:endParaRPr>
          </a:p>
          <a:p>
            <a:pPr marL="514350" indent="-514350">
              <a:buFont typeface="+mj-lt"/>
              <a:buAutoNum type="arabicPeriod"/>
            </a:pPr>
            <a:endParaRPr lang="es-ES" sz="2800" dirty="0" smtClean="0">
              <a:solidFill>
                <a:schemeClr val="accent1">
                  <a:lumMod val="50000"/>
                </a:schemeClr>
              </a:solidFill>
              <a:latin typeface="Arial" charset="0"/>
            </a:endParaRPr>
          </a:p>
          <a:p>
            <a:pPr marL="514350" indent="-514350">
              <a:buFont typeface="+mj-lt"/>
              <a:buAutoNum type="arabicPeriod"/>
            </a:pPr>
            <a:r>
              <a:rPr lang="es-ES" sz="2800" dirty="0" smtClean="0">
                <a:solidFill>
                  <a:schemeClr val="accent1">
                    <a:lumMod val="50000"/>
                  </a:schemeClr>
                </a:solidFill>
                <a:latin typeface="Arial" charset="0"/>
              </a:rPr>
              <a:t>DELETE: </a:t>
            </a:r>
            <a:r>
              <a:rPr lang="pt-BR" sz="2800" dirty="0"/>
              <a:t>Elimina </a:t>
            </a:r>
            <a:r>
              <a:rPr lang="pt-BR" sz="2800" dirty="0" err="1"/>
              <a:t>tuplas</a:t>
            </a:r>
            <a:r>
              <a:rPr lang="pt-BR" sz="2800" dirty="0"/>
              <a:t> de uma tabela</a:t>
            </a:r>
            <a:endParaRPr lang="es-ES" sz="2800" dirty="0"/>
          </a:p>
          <a:p>
            <a:pPr marL="514350" indent="-514350">
              <a:buFont typeface="+mj-lt"/>
              <a:buAutoNum type="arabicPeriod"/>
            </a:pPr>
            <a:endParaRPr lang="es-ES" sz="2800" dirty="0" smtClean="0">
              <a:solidFill>
                <a:schemeClr val="accent1">
                  <a:lumMod val="50000"/>
                </a:schemeClr>
              </a:solidFill>
              <a:latin typeface="Arial" charset="0"/>
            </a:endParaRPr>
          </a:p>
          <a:p>
            <a:pPr marL="514350" indent="-514350">
              <a:buFont typeface="+mj-lt"/>
              <a:buAutoNum type="arabicPeriod"/>
            </a:pPr>
            <a:r>
              <a:rPr lang="es-ES" sz="2800" dirty="0" smtClean="0">
                <a:solidFill>
                  <a:schemeClr val="accent1">
                    <a:lumMod val="50000"/>
                  </a:schemeClr>
                </a:solidFill>
                <a:latin typeface="Arial" charset="0"/>
              </a:rPr>
              <a:t>SELECT</a:t>
            </a:r>
            <a:r>
              <a:rPr lang="es-ES" sz="2800" dirty="0">
                <a:solidFill>
                  <a:schemeClr val="accent1">
                    <a:lumMod val="50000"/>
                  </a:schemeClr>
                </a:solidFill>
                <a:latin typeface="Arial" charset="0"/>
              </a:rPr>
              <a:t>: </a:t>
            </a:r>
            <a:r>
              <a:rPr lang="es-ES" sz="2800" dirty="0" err="1"/>
              <a:t>Devolve</a:t>
            </a:r>
            <a:r>
              <a:rPr lang="es-ES" sz="2800" dirty="0"/>
              <a:t> </a:t>
            </a:r>
            <a:r>
              <a:rPr lang="es-ES" sz="2800" dirty="0" err="1"/>
              <a:t>informação</a:t>
            </a:r>
            <a:r>
              <a:rPr lang="es-ES" sz="2800" dirty="0"/>
              <a:t> da BD</a:t>
            </a:r>
          </a:p>
        </p:txBody>
      </p:sp>
    </p:spTree>
    <p:extLst>
      <p:ext uri="{BB962C8B-B14F-4D97-AF65-F5344CB8AC3E}">
        <p14:creationId xmlns:p14="http://schemas.microsoft.com/office/powerpoint/2010/main" val="4045796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3960</TotalTime>
  <Words>995</Words>
  <Application>Microsoft Office PowerPoint</Application>
  <PresentationFormat>Presentación en pantalla (4:3)</PresentationFormat>
  <Paragraphs>155</Paragraphs>
  <Slides>24</Slides>
  <Notes>18</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Balcão Envidraçado</vt:lpstr>
      <vt:lpstr>Bases de Dados 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Dados I </dc:title>
  <dc:creator>h</dc:creator>
  <cp:lastModifiedBy>Nara</cp:lastModifiedBy>
  <cp:revision>357</cp:revision>
  <dcterms:created xsi:type="dcterms:W3CDTF">2014-02-25T15:14:59Z</dcterms:created>
  <dcterms:modified xsi:type="dcterms:W3CDTF">2014-06-09T21:26:15Z</dcterms:modified>
</cp:coreProperties>
</file>