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3" r:id="rId4"/>
    <p:sldId id="269" r:id="rId5"/>
    <p:sldId id="274" r:id="rId6"/>
    <p:sldId id="271" r:id="rId7"/>
    <p:sldId id="272" r:id="rId8"/>
    <p:sldId id="273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7" r:id="rId20"/>
    <p:sldId id="290" r:id="rId21"/>
    <p:sldId id="291" r:id="rId22"/>
    <p:sldId id="293" r:id="rId23"/>
    <p:sldId id="294" r:id="rId24"/>
    <p:sldId id="298" r:id="rId25"/>
    <p:sldId id="295" r:id="rId26"/>
    <p:sldId id="296" r:id="rId27"/>
    <p:sldId id="299" r:id="rId28"/>
    <p:sldId id="297" r:id="rId29"/>
    <p:sldId id="311" r:id="rId3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7" autoAdjust="0"/>
    <p:restoredTop sz="85864" autoAdjust="0"/>
  </p:normalViewPr>
  <p:slideViewPr>
    <p:cSldViewPr>
      <p:cViewPr varScale="1">
        <p:scale>
          <a:sx n="71" d="100"/>
          <a:sy n="71" d="100"/>
        </p:scale>
        <p:origin x="113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C36E3-4DAE-435D-B8DD-58943C4C4E8E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872D706-4FA9-4DEB-B00F-2DA9C5BC28AC}">
      <dgm:prSet phldrT="[Texto]"/>
      <dgm:spPr/>
      <dgm:t>
        <a:bodyPr/>
        <a:lstStyle/>
        <a:p>
          <a:r>
            <a:rPr lang="es-ES" dirty="0"/>
            <a:t>DDL</a:t>
          </a:r>
        </a:p>
      </dgm:t>
    </dgm:pt>
    <dgm:pt modelId="{F2871014-8550-40DE-B1E7-6CD9973FD5A4}" type="parTrans" cxnId="{75713C9A-9805-4A85-815E-2441A0CC273F}">
      <dgm:prSet/>
      <dgm:spPr/>
      <dgm:t>
        <a:bodyPr/>
        <a:lstStyle/>
        <a:p>
          <a:endParaRPr lang="es-ES"/>
        </a:p>
      </dgm:t>
    </dgm:pt>
    <dgm:pt modelId="{D862E45E-66F9-4C18-9CC1-233E8A619D30}" type="sibTrans" cxnId="{75713C9A-9805-4A85-815E-2441A0CC273F}">
      <dgm:prSet/>
      <dgm:spPr/>
      <dgm:t>
        <a:bodyPr/>
        <a:lstStyle/>
        <a:p>
          <a:endParaRPr lang="es-ES"/>
        </a:p>
      </dgm:t>
    </dgm:pt>
    <dgm:pt modelId="{400044D2-DC4B-470D-B5FB-2FA4FF7514D9}">
      <dgm:prSet phldrT="[Texto]"/>
      <dgm:spPr/>
      <dgm:t>
        <a:bodyPr/>
        <a:lstStyle/>
        <a:p>
          <a:r>
            <a:rPr lang="pt-BR" b="0" i="0" u="none" strike="noStrike" baseline="0" dirty="0"/>
            <a:t>Linguagem de Declaração de Dados</a:t>
          </a:r>
          <a:endParaRPr lang="es-ES" dirty="0"/>
        </a:p>
      </dgm:t>
    </dgm:pt>
    <dgm:pt modelId="{C3E50F56-AEF3-41E8-99B6-E41AFFB0D123}" type="parTrans" cxnId="{D08DCC47-8439-4715-8538-3F14B0FFD910}">
      <dgm:prSet/>
      <dgm:spPr/>
      <dgm:t>
        <a:bodyPr/>
        <a:lstStyle/>
        <a:p>
          <a:endParaRPr lang="es-ES"/>
        </a:p>
      </dgm:t>
    </dgm:pt>
    <dgm:pt modelId="{B4BDC357-57F0-4CA1-83D8-5F1A1F883090}" type="sibTrans" cxnId="{D08DCC47-8439-4715-8538-3F14B0FFD910}">
      <dgm:prSet/>
      <dgm:spPr/>
      <dgm:t>
        <a:bodyPr/>
        <a:lstStyle/>
        <a:p>
          <a:endParaRPr lang="es-ES"/>
        </a:p>
      </dgm:t>
    </dgm:pt>
    <dgm:pt modelId="{29BB131D-85F7-46F8-AB7E-0FC3E04A15A3}">
      <dgm:prSet phldrT="[Texto]"/>
      <dgm:spPr/>
      <dgm:t>
        <a:bodyPr/>
        <a:lstStyle/>
        <a:p>
          <a:r>
            <a:rPr lang="es-ES" dirty="0"/>
            <a:t>DML</a:t>
          </a:r>
        </a:p>
      </dgm:t>
    </dgm:pt>
    <dgm:pt modelId="{BF921908-A7F0-4980-91CF-EDE925B1EEDD}" type="parTrans" cxnId="{88C1652A-B46B-4A67-86A2-A15BA2ABCB24}">
      <dgm:prSet/>
      <dgm:spPr/>
      <dgm:t>
        <a:bodyPr/>
        <a:lstStyle/>
        <a:p>
          <a:endParaRPr lang="es-ES"/>
        </a:p>
      </dgm:t>
    </dgm:pt>
    <dgm:pt modelId="{E227F2DF-4A11-47DE-8FE7-C8B6B6A3D0C2}" type="sibTrans" cxnId="{88C1652A-B46B-4A67-86A2-A15BA2ABCB24}">
      <dgm:prSet/>
      <dgm:spPr/>
      <dgm:t>
        <a:bodyPr/>
        <a:lstStyle/>
        <a:p>
          <a:endParaRPr lang="es-ES"/>
        </a:p>
      </dgm:t>
    </dgm:pt>
    <dgm:pt modelId="{CD0BACAF-8556-4321-BDFA-DDE694B66655}">
      <dgm:prSet phldrT="[Texto]"/>
      <dgm:spPr/>
      <dgm:t>
        <a:bodyPr/>
        <a:lstStyle/>
        <a:p>
          <a:r>
            <a:rPr lang="pt-BR" b="0" i="0" u="none" strike="noStrike" baseline="0" dirty="0"/>
            <a:t>Linguagem de Manipulação de Dados</a:t>
          </a:r>
          <a:endParaRPr lang="es-ES" dirty="0"/>
        </a:p>
      </dgm:t>
    </dgm:pt>
    <dgm:pt modelId="{A286D4F6-4973-4E8F-953D-E31E6FF0CB8D}" type="parTrans" cxnId="{D911D6A9-3D49-4FF8-A49A-8B3940DF805A}">
      <dgm:prSet/>
      <dgm:spPr/>
      <dgm:t>
        <a:bodyPr/>
        <a:lstStyle/>
        <a:p>
          <a:endParaRPr lang="es-ES"/>
        </a:p>
      </dgm:t>
    </dgm:pt>
    <dgm:pt modelId="{BA79A765-C49E-4B0B-95E4-7F5D91D6910F}" type="sibTrans" cxnId="{D911D6A9-3D49-4FF8-A49A-8B3940DF805A}">
      <dgm:prSet/>
      <dgm:spPr/>
      <dgm:t>
        <a:bodyPr/>
        <a:lstStyle/>
        <a:p>
          <a:endParaRPr lang="es-ES"/>
        </a:p>
      </dgm:t>
    </dgm:pt>
    <dgm:pt modelId="{CD9FEA0B-E1B5-4D3F-BA4A-A7ADB26BEAA5}" type="pres">
      <dgm:prSet presAssocID="{665C36E3-4DAE-435D-B8DD-58943C4C4E8E}" presName="linear" presStyleCnt="0">
        <dgm:presLayoutVars>
          <dgm:animLvl val="lvl"/>
          <dgm:resizeHandles val="exact"/>
        </dgm:presLayoutVars>
      </dgm:prSet>
      <dgm:spPr/>
    </dgm:pt>
    <dgm:pt modelId="{72DDA626-E24E-4B15-A902-A5B32D7E7127}" type="pres">
      <dgm:prSet presAssocID="{0872D706-4FA9-4DEB-B00F-2DA9C5BC28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2DAF02-CEC9-4540-AF05-E799015FD79B}" type="pres">
      <dgm:prSet presAssocID="{0872D706-4FA9-4DEB-B00F-2DA9C5BC28AC}" presName="childText" presStyleLbl="revTx" presStyleIdx="0" presStyleCnt="2">
        <dgm:presLayoutVars>
          <dgm:bulletEnabled val="1"/>
        </dgm:presLayoutVars>
      </dgm:prSet>
      <dgm:spPr/>
    </dgm:pt>
    <dgm:pt modelId="{5D622259-884A-48F9-BA8A-4C2FCAEACEB5}" type="pres">
      <dgm:prSet presAssocID="{29BB131D-85F7-46F8-AB7E-0FC3E04A15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2D15F9-603C-45BF-A267-BB1DB4143F56}" type="pres">
      <dgm:prSet presAssocID="{29BB131D-85F7-46F8-AB7E-0FC3E04A15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BEEA19-58EF-4189-8DB7-1EAEF79F8AD9}" type="presOf" srcId="{0872D706-4FA9-4DEB-B00F-2DA9C5BC28AC}" destId="{72DDA626-E24E-4B15-A902-A5B32D7E7127}" srcOrd="0" destOrd="0" presId="urn:microsoft.com/office/officeart/2005/8/layout/vList2"/>
    <dgm:cxn modelId="{88C1652A-B46B-4A67-86A2-A15BA2ABCB24}" srcId="{665C36E3-4DAE-435D-B8DD-58943C4C4E8E}" destId="{29BB131D-85F7-46F8-AB7E-0FC3E04A15A3}" srcOrd="1" destOrd="0" parTransId="{BF921908-A7F0-4980-91CF-EDE925B1EEDD}" sibTransId="{E227F2DF-4A11-47DE-8FE7-C8B6B6A3D0C2}"/>
    <dgm:cxn modelId="{D08DCC47-8439-4715-8538-3F14B0FFD910}" srcId="{0872D706-4FA9-4DEB-B00F-2DA9C5BC28AC}" destId="{400044D2-DC4B-470D-B5FB-2FA4FF7514D9}" srcOrd="0" destOrd="0" parTransId="{C3E50F56-AEF3-41E8-99B6-E41AFFB0D123}" sibTransId="{B4BDC357-57F0-4CA1-83D8-5F1A1F883090}"/>
    <dgm:cxn modelId="{689A4F73-A621-42F7-BF76-24A78017D67F}" type="presOf" srcId="{CD0BACAF-8556-4321-BDFA-DDE694B66655}" destId="{1C2D15F9-603C-45BF-A267-BB1DB4143F56}" srcOrd="0" destOrd="0" presId="urn:microsoft.com/office/officeart/2005/8/layout/vList2"/>
    <dgm:cxn modelId="{F3F6DA95-6C3D-417E-A64B-A0E67706D2FF}" type="presOf" srcId="{400044D2-DC4B-470D-B5FB-2FA4FF7514D9}" destId="{B82DAF02-CEC9-4540-AF05-E799015FD79B}" srcOrd="0" destOrd="0" presId="urn:microsoft.com/office/officeart/2005/8/layout/vList2"/>
    <dgm:cxn modelId="{75713C9A-9805-4A85-815E-2441A0CC273F}" srcId="{665C36E3-4DAE-435D-B8DD-58943C4C4E8E}" destId="{0872D706-4FA9-4DEB-B00F-2DA9C5BC28AC}" srcOrd="0" destOrd="0" parTransId="{F2871014-8550-40DE-B1E7-6CD9973FD5A4}" sibTransId="{D862E45E-66F9-4C18-9CC1-233E8A619D30}"/>
    <dgm:cxn modelId="{52EB51A6-E82D-47C3-8D1F-E9589856B929}" type="presOf" srcId="{665C36E3-4DAE-435D-B8DD-58943C4C4E8E}" destId="{CD9FEA0B-E1B5-4D3F-BA4A-A7ADB26BEAA5}" srcOrd="0" destOrd="0" presId="urn:microsoft.com/office/officeart/2005/8/layout/vList2"/>
    <dgm:cxn modelId="{D911D6A9-3D49-4FF8-A49A-8B3940DF805A}" srcId="{29BB131D-85F7-46F8-AB7E-0FC3E04A15A3}" destId="{CD0BACAF-8556-4321-BDFA-DDE694B66655}" srcOrd="0" destOrd="0" parTransId="{A286D4F6-4973-4E8F-953D-E31E6FF0CB8D}" sibTransId="{BA79A765-C49E-4B0B-95E4-7F5D91D6910F}"/>
    <dgm:cxn modelId="{97C3B0AF-DECD-4D58-A40C-C099C0A7AA46}" type="presOf" srcId="{29BB131D-85F7-46F8-AB7E-0FC3E04A15A3}" destId="{5D622259-884A-48F9-BA8A-4C2FCAEACEB5}" srcOrd="0" destOrd="0" presId="urn:microsoft.com/office/officeart/2005/8/layout/vList2"/>
    <dgm:cxn modelId="{15EC340C-9AF5-49E1-A60F-CF44D61A7366}" type="presParOf" srcId="{CD9FEA0B-E1B5-4D3F-BA4A-A7ADB26BEAA5}" destId="{72DDA626-E24E-4B15-A902-A5B32D7E7127}" srcOrd="0" destOrd="0" presId="urn:microsoft.com/office/officeart/2005/8/layout/vList2"/>
    <dgm:cxn modelId="{68DB1C0D-DF33-4B7E-8C2C-BD10537367EB}" type="presParOf" srcId="{CD9FEA0B-E1B5-4D3F-BA4A-A7ADB26BEAA5}" destId="{B82DAF02-CEC9-4540-AF05-E799015FD79B}" srcOrd="1" destOrd="0" presId="urn:microsoft.com/office/officeart/2005/8/layout/vList2"/>
    <dgm:cxn modelId="{29EDFB41-41E5-458A-9CDA-8D9B88E68D0C}" type="presParOf" srcId="{CD9FEA0B-E1B5-4D3F-BA4A-A7ADB26BEAA5}" destId="{5D622259-884A-48F9-BA8A-4C2FCAEACEB5}" srcOrd="2" destOrd="0" presId="urn:microsoft.com/office/officeart/2005/8/layout/vList2"/>
    <dgm:cxn modelId="{27C73B8D-3AFC-44B4-840E-8FBF8CBE0A05}" type="presParOf" srcId="{CD9FEA0B-E1B5-4D3F-BA4A-A7ADB26BEAA5}" destId="{1C2D15F9-603C-45BF-A267-BB1DB4143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DA626-E24E-4B15-A902-A5B32D7E7127}">
      <dsp:nvSpPr>
        <dsp:cNvPr id="0" name=""/>
        <dsp:cNvSpPr/>
      </dsp:nvSpPr>
      <dsp:spPr>
        <a:xfrm>
          <a:off x="0" y="83687"/>
          <a:ext cx="8712968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DDL</a:t>
          </a:r>
        </a:p>
      </dsp:txBody>
      <dsp:txXfrm>
        <a:off x="52688" y="136375"/>
        <a:ext cx="8607592" cy="973949"/>
      </dsp:txXfrm>
    </dsp:sp>
    <dsp:sp modelId="{B82DAF02-CEC9-4540-AF05-E799015FD79B}">
      <dsp:nvSpPr>
        <dsp:cNvPr id="0" name=""/>
        <dsp:cNvSpPr/>
      </dsp:nvSpPr>
      <dsp:spPr>
        <a:xfrm>
          <a:off x="0" y="1163012"/>
          <a:ext cx="8712968" cy="74520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500" b="0" i="0" u="none" strike="noStrike" kern="1200" baseline="0" dirty="0"/>
            <a:t>Linguagem de Declaração de Dados</a:t>
          </a:r>
          <a:endParaRPr lang="es-ES" sz="3500" kern="1200" dirty="0"/>
        </a:p>
      </dsp:txBody>
      <dsp:txXfrm>
        <a:off x="0" y="1163012"/>
        <a:ext cx="8712968" cy="745200"/>
      </dsp:txXfrm>
    </dsp:sp>
    <dsp:sp modelId="{5D622259-884A-48F9-BA8A-4C2FCAEACEB5}">
      <dsp:nvSpPr>
        <dsp:cNvPr id="0" name=""/>
        <dsp:cNvSpPr/>
      </dsp:nvSpPr>
      <dsp:spPr>
        <a:xfrm>
          <a:off x="0" y="1908212"/>
          <a:ext cx="8712968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DML</a:t>
          </a:r>
        </a:p>
      </dsp:txBody>
      <dsp:txXfrm>
        <a:off x="52688" y="1960900"/>
        <a:ext cx="8607592" cy="973949"/>
      </dsp:txXfrm>
    </dsp:sp>
    <dsp:sp modelId="{1C2D15F9-603C-45BF-A267-BB1DB4143F56}">
      <dsp:nvSpPr>
        <dsp:cNvPr id="0" name=""/>
        <dsp:cNvSpPr/>
      </dsp:nvSpPr>
      <dsp:spPr>
        <a:xfrm>
          <a:off x="0" y="2987537"/>
          <a:ext cx="8712968" cy="74520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500" b="0" i="0" u="none" strike="noStrike" kern="1200" baseline="0" dirty="0"/>
            <a:t>Linguagem de Manipulação de Dados</a:t>
          </a:r>
          <a:endParaRPr lang="es-ES" sz="3500" kern="1200" dirty="0"/>
        </a:p>
      </dsp:txBody>
      <dsp:txXfrm>
        <a:off x="0" y="2987537"/>
        <a:ext cx="8712968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19/01/2021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es un lenguaje estructurado de consulta.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SQL es un lenguaje declarativo de acceso a bases de datos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Maneja el álgebra y el cálculo relacional permitiendo efectuar consultas con el fin de recuperar información de interés de una base de datos, así como, hacer cambios sobre ella.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38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79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baseline="0" dirty="0"/>
              <a:t>DDL: Linguagem de Declaração de Dados</a:t>
            </a:r>
          </a:p>
          <a:p>
            <a:r>
              <a:rPr lang="pt-BR" sz="1200" b="0" i="0" u="none" strike="noStrike" baseline="0" dirty="0"/>
              <a:t>DML: Linguagem de Manipulação de Dados</a:t>
            </a:r>
          </a:p>
          <a:p>
            <a:r>
              <a:rPr lang="pt-BR" sz="1200" b="0" i="0" u="none" strike="noStrike" baseline="0" dirty="0"/>
              <a:t>DCL: Linguagem de Controle de Dados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baseline="0" dirty="0"/>
              <a:t>Usadas para criar, modificar eliminar objetos na BD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DELETE elimina </a:t>
            </a:r>
            <a:r>
              <a:rPr lang="es-ES" dirty="0" err="1"/>
              <a:t>tuplas</a:t>
            </a:r>
            <a:r>
              <a:rPr lang="es-ES" dirty="0"/>
              <a:t> completas de una única relación. </a:t>
            </a:r>
          </a:p>
          <a:p>
            <a:endParaRPr lang="es-ES" dirty="0"/>
          </a:p>
          <a:p>
            <a:r>
              <a:rPr lang="es-ES" dirty="0"/>
              <a:t>WHERE selecciona </a:t>
            </a:r>
            <a:r>
              <a:rPr lang="es-ES" dirty="0" err="1"/>
              <a:t>tuplas</a:t>
            </a:r>
            <a:r>
              <a:rPr lang="es-ES" dirty="0"/>
              <a:t> a eliminar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/>
              <a:t>si no se especifica se eliminan todas las </a:t>
            </a:r>
            <a:r>
              <a:rPr lang="es-ES" dirty="0" err="1"/>
              <a:t>tuplas</a:t>
            </a:r>
            <a:r>
              <a:rPr lang="es-ES" dirty="0"/>
              <a:t> de la tabla.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19/01/2021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Estrutura de Bases 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Tema: </a:t>
            </a:r>
            <a:r>
              <a:rPr lang="pt-BR" sz="3200" dirty="0"/>
              <a:t>Programação num Sistema de Bases de Dados</a:t>
            </a:r>
          </a:p>
          <a:p>
            <a:pPr algn="r"/>
            <a:endParaRPr lang="pt-PT" sz="3200" dirty="0"/>
          </a:p>
          <a:p>
            <a:pPr algn="r"/>
            <a:r>
              <a:rPr lang="pt-PT" sz="3200" dirty="0"/>
              <a:t>Conferência 11: </a:t>
            </a:r>
          </a:p>
          <a:p>
            <a:pPr algn="r"/>
            <a:r>
              <a:rPr lang="en-US" sz="3200" dirty="0"/>
              <a:t>SQL (DML)</a:t>
            </a:r>
            <a:endParaRPr lang="pt-PT" sz="3200" dirty="0"/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251EF63D-EFE2-47F8-8504-5CC81966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221323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F66EE3C-F63E-4BCA-B305-90D568E82F91}"/>
              </a:ext>
            </a:extLst>
          </p:cNvPr>
          <p:cNvSpPr txBox="1">
            <a:spLocks/>
          </p:cNvSpPr>
          <p:nvPr/>
        </p:nvSpPr>
        <p:spPr>
          <a:xfrm>
            <a:off x="2195736" y="6248663"/>
            <a:ext cx="6362460" cy="541172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Engenheiro. Zinga Firmino </a:t>
            </a:r>
            <a:r>
              <a:rPr lang="pt-BR" sz="2000" dirty="0" err="1"/>
              <a:t>Ren</a:t>
            </a:r>
            <a:r>
              <a:rPr lang="pt-PT" sz="2000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334397"/>
            <a:ext cx="242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51520" y="1124744"/>
            <a:ext cx="8343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Modifica valores de atributos em uma ou mais </a:t>
            </a:r>
            <a:r>
              <a:rPr lang="pt-BR" sz="2800" dirty="0" err="1"/>
              <a:t>tuplas</a:t>
            </a:r>
            <a:r>
              <a:rPr lang="pt-BR" sz="2800" dirty="0"/>
              <a:t> de uma relação</a:t>
            </a:r>
            <a:endParaRPr lang="es-ES" sz="28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8932" y="2564904"/>
            <a:ext cx="874753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UPDATE R SET ‘</a:t>
            </a:r>
            <a:r>
              <a:rPr lang="en-US" sz="3200" b="1" dirty="0" err="1">
                <a:solidFill>
                  <a:srgbClr val="C00000"/>
                </a:solidFill>
                <a:latin typeface="Arial" charset="0"/>
              </a:rPr>
              <a:t>atributo</a:t>
            </a:r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’=[valor-1] </a:t>
            </a:r>
            <a:r>
              <a:rPr lang="es-ES" sz="3200" b="1" dirty="0" err="1">
                <a:solidFill>
                  <a:srgbClr val="C00000"/>
                </a:solidFill>
                <a:latin typeface="Arial" charset="0"/>
              </a:rPr>
              <a:t>Where</a:t>
            </a:r>
            <a:r>
              <a:rPr lang="es-ES" sz="3200" b="1" dirty="0">
                <a:solidFill>
                  <a:srgbClr val="C00000"/>
                </a:solidFill>
                <a:latin typeface="Arial" charset="0"/>
              </a:rPr>
              <a:t> P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s-ES" sz="3200" dirty="0">
                <a:solidFill>
                  <a:schemeClr val="tx1"/>
                </a:solidFill>
                <a:latin typeface="Arial" charset="0"/>
              </a:rPr>
              <a:t>  </a:t>
            </a:r>
          </a:p>
          <a:p>
            <a:pPr marL="461962" indent="-457200" eaLnBrk="1" hangingPunct="1">
              <a:lnSpc>
                <a:spcPct val="90000"/>
              </a:lnSpc>
              <a:spcBef>
                <a:spcPts val="800"/>
              </a:spcBef>
              <a:buClrTx/>
              <a:buFont typeface="Wingdings" pitchFamily="2" charset="2"/>
              <a:buChar char="Ø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SET: Atributos a modificar (</a:t>
            </a:r>
            <a:r>
              <a:rPr lang="pt-BR" sz="3200" dirty="0" err="1">
                <a:solidFill>
                  <a:schemeClr val="tx1"/>
                </a:solidFill>
                <a:latin typeface="Arial" charset="0"/>
              </a:rPr>
              <a:t>Atr</a:t>
            </a:r>
            <a:r>
              <a:rPr lang="pt-BR" sz="3200" dirty="0">
                <a:solidFill>
                  <a:schemeClr val="tx1"/>
                </a:solidFill>
                <a:latin typeface="Arial" charset="0"/>
              </a:rPr>
              <a:t>) e novos valores (</a:t>
            </a:r>
            <a:r>
              <a:rPr lang="pt-BR" sz="3200" dirty="0" err="1">
                <a:solidFill>
                  <a:schemeClr val="tx1"/>
                </a:solidFill>
                <a:latin typeface="Arial" charset="0"/>
              </a:rPr>
              <a:t>Exp</a:t>
            </a:r>
            <a:r>
              <a:rPr lang="pt-BR" sz="32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marL="461962" indent="-457200" eaLnBrk="1" hangingPunct="1">
              <a:lnSpc>
                <a:spcPct val="90000"/>
              </a:lnSpc>
              <a:spcBef>
                <a:spcPts val="800"/>
              </a:spcBef>
              <a:buClrTx/>
              <a:buFont typeface="Wingdings" pitchFamily="2" charset="2"/>
              <a:buChar char="Ø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WHERE para selecionar linha que </a:t>
            </a:r>
            <a:r>
              <a:rPr lang="pt-BR" sz="3200">
                <a:solidFill>
                  <a:schemeClr val="tx1"/>
                </a:solidFill>
                <a:latin typeface="Arial" charset="0"/>
              </a:rPr>
              <a:t>se quer </a:t>
            </a:r>
          </a:p>
          <a:p>
            <a:pPr marL="4762" indent="0" eaLnBrk="1" hangingPunct="1">
              <a:lnSpc>
                <a:spcPct val="90000"/>
              </a:lnSpc>
              <a:spcBef>
                <a:spcPts val="800"/>
              </a:spcBef>
              <a:buClrTx/>
            </a:pPr>
            <a:r>
              <a:rPr lang="pt-BR" sz="3200">
                <a:solidFill>
                  <a:schemeClr val="tx1"/>
                </a:solidFill>
                <a:latin typeface="Arial" charset="0"/>
              </a:rPr>
              <a:t>atualizar</a:t>
            </a:r>
            <a:r>
              <a:rPr lang="pt-BR" sz="32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1033462" lvl="2" indent="-457200" eaLnBrk="1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Se não haver WHERE, aplica-se a modificação a todas as linha.</a:t>
            </a:r>
            <a:endParaRPr lang="es-ES" sz="32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0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334397"/>
            <a:ext cx="242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8275"/>
              </p:ext>
            </p:extLst>
          </p:nvPr>
        </p:nvGraphicFramePr>
        <p:xfrm>
          <a:off x="539552" y="1196752"/>
          <a:ext cx="7177776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 err="1"/>
                        <a:t>Cod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Nome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Idade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Ermelinda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379748" y="3068960"/>
            <a:ext cx="8141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UPDATE </a:t>
            </a:r>
            <a:r>
              <a:rPr lang="pt-BR" sz="3200" i="1" dirty="0"/>
              <a:t>Pessoa</a:t>
            </a:r>
            <a:r>
              <a:rPr lang="pt-BR" sz="3200" dirty="0"/>
              <a:t> SET </a:t>
            </a:r>
            <a:r>
              <a:rPr lang="pt-BR" sz="3200" i="1" dirty="0"/>
              <a:t>Idade = 30 </a:t>
            </a:r>
            <a:r>
              <a:rPr lang="pt-BR" sz="3200" dirty="0" err="1"/>
              <a:t>Where</a:t>
            </a:r>
            <a:r>
              <a:rPr lang="pt-BR" sz="3200" dirty="0"/>
              <a:t> </a:t>
            </a:r>
            <a:r>
              <a:rPr lang="pt-BR" sz="3200" i="1" dirty="0"/>
              <a:t>Nome = “Claudio”</a:t>
            </a:r>
            <a:endParaRPr lang="es-ES" sz="3200" i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0199"/>
              </p:ext>
            </p:extLst>
          </p:nvPr>
        </p:nvGraphicFramePr>
        <p:xfrm>
          <a:off x="611560" y="4725144"/>
          <a:ext cx="7177776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3200" dirty="0" err="1"/>
                        <a:t>Cod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Nome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Idade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Ermelinda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b="1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6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39752" y="2636912"/>
            <a:ext cx="44214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dirty="0">
                <a:solidFill>
                  <a:schemeClr val="accent1">
                    <a:lumMod val="50000"/>
                  </a:schemeClr>
                </a:solidFill>
              </a:rPr>
              <a:t>SELECT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98364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404664"/>
            <a:ext cx="7138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Estrutura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básica do SELECT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67544" y="2249852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C00000"/>
                </a:solidFill>
              </a:rPr>
              <a:t>SELECT</a:t>
            </a:r>
            <a:r>
              <a:rPr lang="es-ES" sz="3200" dirty="0"/>
              <a:t>…Listar os atributos </a:t>
            </a:r>
            <a:r>
              <a:rPr lang="es-ES" sz="3200" dirty="0" err="1"/>
              <a:t>desejados</a:t>
            </a:r>
            <a:r>
              <a:rPr lang="es-ES" sz="3200" dirty="0"/>
              <a:t> </a:t>
            </a:r>
          </a:p>
          <a:p>
            <a:endParaRPr lang="es-ES" sz="3200" dirty="0"/>
          </a:p>
          <a:p>
            <a:r>
              <a:rPr lang="es-ES" sz="3200" b="1" dirty="0">
                <a:solidFill>
                  <a:srgbClr val="C00000"/>
                </a:solidFill>
              </a:rPr>
              <a:t>FROM</a:t>
            </a:r>
            <a:r>
              <a:rPr lang="es-ES" sz="3200" dirty="0"/>
              <a:t>…Listar as </a:t>
            </a:r>
            <a:r>
              <a:rPr lang="es-ES" sz="3200" dirty="0" err="1"/>
              <a:t>tabelas</a:t>
            </a:r>
            <a:r>
              <a:rPr lang="es-ES" sz="3200" dirty="0"/>
              <a:t> </a:t>
            </a:r>
          </a:p>
          <a:p>
            <a:endParaRPr lang="es-ES" sz="3200" dirty="0"/>
          </a:p>
          <a:p>
            <a:r>
              <a:rPr lang="es-ES" sz="3200" b="1" dirty="0">
                <a:solidFill>
                  <a:srgbClr val="C00000"/>
                </a:solidFill>
              </a:rPr>
              <a:t>WHERE</a:t>
            </a:r>
            <a:r>
              <a:rPr lang="es-ES" sz="3200" dirty="0"/>
              <a:t>…</a:t>
            </a:r>
            <a:r>
              <a:rPr lang="es-ES" sz="3200" dirty="0" err="1"/>
              <a:t>Condição</a:t>
            </a:r>
            <a:r>
              <a:rPr lang="es-ES" sz="3200" dirty="0"/>
              <a:t> de </a:t>
            </a:r>
            <a:r>
              <a:rPr lang="es-ES" sz="3200" dirty="0" err="1"/>
              <a:t>seleção</a:t>
            </a:r>
            <a:r>
              <a:rPr lang="es-E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527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404664"/>
            <a:ext cx="5513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Estrutura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do SELECT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0219" y="2780928"/>
            <a:ext cx="77724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  <a:buClrTx/>
              <a:buFontTx/>
              <a:buNone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600" dirty="0">
                <a:solidFill>
                  <a:srgbClr val="C00000"/>
                </a:solidFill>
                <a:latin typeface="Arial" charset="0"/>
              </a:rPr>
              <a:t>SELECT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 [DISTINCT] </a:t>
            </a:r>
            <a:r>
              <a:rPr lang="en-US" sz="3600" dirty="0">
                <a:solidFill>
                  <a:srgbClr val="0070C0"/>
                </a:solidFill>
                <a:latin typeface="Arial" charset="0"/>
              </a:rPr>
              <a:t>(6) </a:t>
            </a:r>
            <a:r>
              <a:rPr lang="en-US" sz="3600" b="1" dirty="0" err="1">
                <a:solidFill>
                  <a:schemeClr val="tx1"/>
                </a:solidFill>
                <a:latin typeface="Arial" charset="0"/>
              </a:rPr>
              <a:t>elementos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Arial" charset="0"/>
              </a:rPr>
              <a:t>(5)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Tx/>
              <a:buFontTx/>
              <a:buNone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600" dirty="0">
                <a:solidFill>
                  <a:srgbClr val="C00000"/>
                </a:solidFill>
                <a:latin typeface="Arial" charset="0"/>
              </a:rPr>
              <a:t>FROM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 tables </a:t>
            </a:r>
            <a:r>
              <a:rPr lang="en-US" sz="3600" dirty="0">
                <a:solidFill>
                  <a:srgbClr val="0070C0"/>
                </a:solidFill>
                <a:latin typeface="Arial" charset="0"/>
              </a:rPr>
              <a:t>(1)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Tx/>
              <a:buFontTx/>
              <a:buNone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	[</a:t>
            </a:r>
            <a:r>
              <a:rPr lang="en-US" sz="3600" dirty="0">
                <a:solidFill>
                  <a:srgbClr val="C00000"/>
                </a:solidFill>
                <a:latin typeface="Arial" charset="0"/>
              </a:rPr>
              <a:t>WHERE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charset="0"/>
              </a:rPr>
              <a:t>condição</a:t>
            </a:r>
            <a:r>
              <a:rPr lang="en-US" sz="3600" dirty="0">
                <a:solidFill>
                  <a:schemeClr val="tx1"/>
                </a:solidFill>
                <a:latin typeface="Arial" charset="0"/>
              </a:rPr>
              <a:t>] </a:t>
            </a:r>
            <a:r>
              <a:rPr lang="en-US" sz="3600" dirty="0">
                <a:solidFill>
                  <a:srgbClr val="0070C0"/>
                </a:solidFill>
                <a:latin typeface="Arial" charset="0"/>
              </a:rPr>
              <a:t>(2)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Tx/>
              <a:buFontTx/>
              <a:buNone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	</a:t>
            </a:r>
            <a:endParaRPr lang="en-US" sz="3600" dirty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0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47664" y="3140968"/>
            <a:ext cx="576064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SELECT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(3)</a:t>
            </a:r>
            <a:endParaRPr lang="es-ES" sz="3200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FROM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Estudante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(1)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WHERE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= 35 </a:t>
            </a:r>
            <a:r>
              <a:rPr lang="en-US" sz="3200" dirty="0">
                <a:solidFill>
                  <a:srgbClr val="FF0000"/>
                </a:solidFill>
                <a:latin typeface="Arial" charset="0"/>
              </a:rPr>
              <a:t>(2)</a:t>
            </a:r>
            <a:endParaRPr lang="es-ES" sz="32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02455"/>
              </p:ext>
            </p:extLst>
          </p:nvPr>
        </p:nvGraphicFramePr>
        <p:xfrm>
          <a:off x="467544" y="980728"/>
          <a:ext cx="7177776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 err="1"/>
                        <a:t>Cod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Nome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Idade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323528" y="116632"/>
            <a:ext cx="6808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básico do SELECT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82097"/>
              </p:ext>
            </p:extLst>
          </p:nvPr>
        </p:nvGraphicFramePr>
        <p:xfrm>
          <a:off x="2699792" y="5273000"/>
          <a:ext cx="2364752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3200" dirty="0" err="1"/>
                        <a:t>Nome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8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205207"/>
            <a:ext cx="7391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Consulta com mais de uma tabela</a:t>
            </a:r>
            <a:endParaRPr lang="es-E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7354"/>
              </p:ext>
            </p:extLst>
          </p:nvPr>
        </p:nvGraphicFramePr>
        <p:xfrm>
          <a:off x="179512" y="1459506"/>
          <a:ext cx="46805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5635"/>
              </p:ext>
            </p:extLst>
          </p:nvPr>
        </p:nvGraphicFramePr>
        <p:xfrm>
          <a:off x="2214374" y="3586837"/>
          <a:ext cx="223224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Ingles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05554" y="908720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Estudante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375441" y="3556035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Disciplina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5568" y="5664150"/>
            <a:ext cx="784887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Nomes</a:t>
            </a:r>
            <a:r>
              <a:rPr lang="es-ES" sz="3200" dirty="0"/>
              <a:t> dos </a:t>
            </a:r>
            <a:r>
              <a:rPr lang="es-ES" sz="3200" dirty="0" err="1"/>
              <a:t>estudantes</a:t>
            </a:r>
            <a:r>
              <a:rPr lang="es-ES" sz="3200" dirty="0"/>
              <a:t> que </a:t>
            </a:r>
            <a:r>
              <a:rPr lang="pt-BR" sz="3200" dirty="0"/>
              <a:t>recebem a disciplina de redes</a:t>
            </a:r>
            <a:endParaRPr lang="es-ES" sz="320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54010"/>
              </p:ext>
            </p:extLst>
          </p:nvPr>
        </p:nvGraphicFramePr>
        <p:xfrm>
          <a:off x="5192035" y="1412777"/>
          <a:ext cx="349289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6156176" y="764704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charset="0"/>
              </a:rPr>
              <a:t>ED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4700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245825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Operadores do SQL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477322" y="245825"/>
            <a:ext cx="543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95536" y="119675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Selecionar todos os atributos de uma tabela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3528" y="2204864"/>
            <a:ext cx="828092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SELECT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*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FROM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Estudante</a:t>
            </a:r>
            <a:endParaRPr lang="en-US" sz="32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s-ES" sz="3200" b="1" dirty="0">
                <a:solidFill>
                  <a:schemeClr val="tx1"/>
                </a:solidFill>
                <a:latin typeface="Arial" charset="0"/>
              </a:rPr>
              <a:t>WHERE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s-ES" sz="3200" dirty="0">
                <a:solidFill>
                  <a:schemeClr val="tx1"/>
                </a:solidFill>
                <a:latin typeface="Arial" charset="0"/>
              </a:rPr>
              <a:t> = 35</a:t>
            </a:r>
            <a:endParaRPr lang="es-ES" sz="32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25335"/>
              </p:ext>
            </p:extLst>
          </p:nvPr>
        </p:nvGraphicFramePr>
        <p:xfrm>
          <a:off x="683568" y="4581128"/>
          <a:ext cx="7177776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 err="1"/>
                        <a:t>Cod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Nome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Idade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6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245825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Operadores do SQL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868144" y="215047"/>
            <a:ext cx="2717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BETWEEN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11560" y="1700808"/>
            <a:ext cx="2824834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dirty="0"/>
              <a:t>Especificar intervalos de valores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25898"/>
              </p:ext>
            </p:extLst>
          </p:nvPr>
        </p:nvGraphicFramePr>
        <p:xfrm>
          <a:off x="3910169" y="1664248"/>
          <a:ext cx="46805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913302" y="980728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Estudante</a:t>
            </a:r>
            <a:endParaRPr lang="es-E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520" y="3645173"/>
            <a:ext cx="828092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FROM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Estudante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ts val="900"/>
              </a:spcBef>
              <a:buClrTx/>
              <a:buFontTx/>
              <a:buNone/>
            </a:pPr>
            <a:r>
              <a:rPr lang="es-E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s-ES" sz="2800" b="1" dirty="0">
                <a:solidFill>
                  <a:schemeClr val="tx1"/>
                </a:solidFill>
                <a:latin typeface="Arial" charset="0"/>
              </a:rPr>
              <a:t>WHERE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2800" b="1" dirty="0">
                <a:solidFill>
                  <a:srgbClr val="C00000"/>
                </a:solidFill>
                <a:latin typeface="Arial" charset="0"/>
              </a:rPr>
              <a:t>BETWEEN</a:t>
            </a:r>
            <a:r>
              <a:rPr lang="es-ES" sz="2800" dirty="0">
                <a:solidFill>
                  <a:schemeClr val="tx1"/>
                </a:solidFill>
                <a:latin typeface="Arial" charset="0"/>
              </a:rPr>
              <a:t> 20 AND 30</a:t>
            </a:r>
            <a:endParaRPr lang="es-E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0" name="4 Tabla">
            <a:extLst>
              <a:ext uri="{FF2B5EF4-FFF2-40B4-BE49-F238E27FC236}">
                <a16:creationId xmlns:a16="http://schemas.microsoft.com/office/drawing/2014/main" id="{E31CD4D7-7529-40E6-A9CD-B7F0C3B96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50757"/>
              </p:ext>
            </p:extLst>
          </p:nvPr>
        </p:nvGraphicFramePr>
        <p:xfrm>
          <a:off x="4391980" y="5451394"/>
          <a:ext cx="468052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245825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Operadores do SQL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99840" y="3933056"/>
            <a:ext cx="82542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No SQL se permitem duplicados nos resultados das consultas. </a:t>
            </a:r>
            <a:endParaRPr lang="es-ES" sz="3200" dirty="0"/>
          </a:p>
        </p:txBody>
      </p:sp>
      <p:sp>
        <p:nvSpPr>
          <p:cNvPr id="5" name="4 Rectángulo"/>
          <p:cNvSpPr/>
          <p:nvPr/>
        </p:nvSpPr>
        <p:spPr>
          <a:xfrm>
            <a:off x="443502" y="2060848"/>
            <a:ext cx="8210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Elimina as </a:t>
            </a:r>
            <a:r>
              <a:rPr lang="pt-BR" sz="3200" dirty="0" err="1"/>
              <a:t>tuplas</a:t>
            </a:r>
            <a:r>
              <a:rPr lang="pt-BR" sz="3200" dirty="0"/>
              <a:t> duplicadas na tabela resultado.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713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147248" cy="4873752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SQL (</a:t>
            </a:r>
            <a:r>
              <a:rPr lang="pt-BR" sz="2800" dirty="0" err="1"/>
              <a:t>Structured</a:t>
            </a:r>
            <a:r>
              <a:rPr lang="pt-BR" sz="2800" dirty="0"/>
              <a:t> Query </a:t>
            </a:r>
            <a:r>
              <a:rPr lang="pt-BR" sz="2800" dirty="0" err="1"/>
              <a:t>Language</a:t>
            </a:r>
            <a:r>
              <a:rPr lang="pt-BR" sz="2800" dirty="0"/>
              <a:t>) é uma linguagem estruturada de consulta.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SQL é uma linguagem declarativa de acesso a base de dados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Permite efetuar consultas com o fim de recuperar informação de interesse de uma base de dados, assim como, fazer mudanças sobre ela.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>
          <a:xfrm>
            <a:off x="737760" y="332656"/>
            <a:ext cx="1356462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endParaRPr lang="es-E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68850"/>
              </p:ext>
            </p:extLst>
          </p:nvPr>
        </p:nvGraphicFramePr>
        <p:xfrm>
          <a:off x="179512" y="667418"/>
          <a:ext cx="46805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22872"/>
              </p:ext>
            </p:extLst>
          </p:nvPr>
        </p:nvGraphicFramePr>
        <p:xfrm>
          <a:off x="2214374" y="2794749"/>
          <a:ext cx="223224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Ingles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05554" y="11663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Estudante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375441" y="2763947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Disciplina</a:t>
            </a:r>
            <a:endParaRPr lang="es-ES" sz="240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606"/>
              </p:ext>
            </p:extLst>
          </p:nvPr>
        </p:nvGraphicFramePr>
        <p:xfrm>
          <a:off x="5192035" y="620689"/>
          <a:ext cx="349289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6156176" y="159023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charset="0"/>
              </a:rPr>
              <a:t>ED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5442" y="5301208"/>
            <a:ext cx="83010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Obter os códigos dos estudantes que recebem alguma disciplina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251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8971"/>
              </p:ext>
            </p:extLst>
          </p:nvPr>
        </p:nvGraphicFramePr>
        <p:xfrm>
          <a:off x="6300192" y="2062954"/>
          <a:ext cx="1111376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 err="1"/>
                        <a:t>Cod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971600" y="3501008"/>
            <a:ext cx="27142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 charset="0"/>
              </a:rPr>
              <a:t>SELECT </a:t>
            </a:r>
            <a:r>
              <a:rPr lang="en-US" sz="3200" dirty="0">
                <a:latin typeface="Arial" charset="0"/>
              </a:rPr>
              <a:t>Cod</a:t>
            </a:r>
          </a:p>
          <a:p>
            <a:endParaRPr lang="en-US" sz="3200" b="1" dirty="0">
              <a:latin typeface="Arial" charset="0"/>
            </a:endParaRPr>
          </a:p>
          <a:p>
            <a:r>
              <a:rPr lang="en-US" sz="3200" b="1" dirty="0">
                <a:latin typeface="Arial" charset="0"/>
              </a:rPr>
              <a:t>FROM </a:t>
            </a:r>
            <a:r>
              <a:rPr lang="en-US" sz="3200" dirty="0">
                <a:latin typeface="Arial" charset="0"/>
              </a:rPr>
              <a:t>ED </a:t>
            </a:r>
            <a:endParaRPr lang="es-ES" sz="3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409615"/>
            <a:ext cx="83010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Obter os códigos dos estudantes que recebem alguma disciplina</a:t>
            </a:r>
            <a:endParaRPr lang="es-ES" sz="3600" dirty="0"/>
          </a:p>
        </p:txBody>
      </p:sp>
      <p:sp>
        <p:nvSpPr>
          <p:cNvPr id="2" name="1 Flecha curvada hacia arriba"/>
          <p:cNvSpPr/>
          <p:nvPr/>
        </p:nvSpPr>
        <p:spPr>
          <a:xfrm rot="833433">
            <a:off x="2555775" y="5487355"/>
            <a:ext cx="3456384" cy="73152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9 Flecha curvada hacia arriba"/>
          <p:cNvSpPr/>
          <p:nvPr/>
        </p:nvSpPr>
        <p:spPr>
          <a:xfrm rot="221926" flipV="1">
            <a:off x="2702677" y="2658763"/>
            <a:ext cx="3456384" cy="73152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29658" y="245824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Operadores do SQL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1520" y="141277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</a:t>
            </a:r>
          </a:p>
          <a:p>
            <a:endParaRPr lang="es-E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Operadores </a:t>
            </a:r>
            <a:r>
              <a:rPr lang="es-ES" sz="4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Logicos</a:t>
            </a:r>
            <a:r>
              <a:rPr lang="es-E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(&lt;,&gt;,&lt;=,&gt;=,=,&lt;&gt;)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5063" y="4293096"/>
            <a:ext cx="830101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Como fazemos consultas aninhadas?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412507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118455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No SQL é possível aninhar um SELECT dentro de outro </a:t>
            </a:r>
            <a:r>
              <a:rPr lang="pt-BR" sz="3200" dirty="0">
                <a:solidFill>
                  <a:srgbClr val="C00000"/>
                </a:solidFill>
              </a:rPr>
              <a:t>(sem restrições de profundidade)</a:t>
            </a:r>
            <a:endParaRPr lang="es-ES" sz="3200" dirty="0">
              <a:solidFill>
                <a:srgbClr val="C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1065" y="124873"/>
            <a:ext cx="8800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Consultas aninhadas (</a:t>
            </a:r>
            <a:r>
              <a:rPr lang="pt-BR" sz="4000" dirty="0" err="1">
                <a:solidFill>
                  <a:schemeClr val="accent1">
                    <a:lumMod val="75000"/>
                  </a:schemeClr>
                </a:solidFill>
              </a:rPr>
              <a:t>Subconsultas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30588" y="4150707"/>
            <a:ext cx="8556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Uma única coluna como resultado.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Podem existir referências externas atributos consulta principal.</a:t>
            </a:r>
            <a:endParaRPr lang="es-ES" sz="2800" dirty="0"/>
          </a:p>
        </p:txBody>
      </p:sp>
      <p:sp>
        <p:nvSpPr>
          <p:cNvPr id="9" name="8 Rectángulo"/>
          <p:cNvSpPr/>
          <p:nvPr/>
        </p:nvSpPr>
        <p:spPr>
          <a:xfrm>
            <a:off x="312179" y="3356992"/>
            <a:ext cx="3919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Características:</a:t>
            </a:r>
          </a:p>
        </p:txBody>
      </p:sp>
    </p:spTree>
    <p:extLst>
      <p:ext uri="{BB962C8B-B14F-4D97-AF65-F5344CB8AC3E}">
        <p14:creationId xmlns:p14="http://schemas.microsoft.com/office/powerpoint/2010/main" val="317517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17639"/>
              </p:ext>
            </p:extLst>
          </p:nvPr>
        </p:nvGraphicFramePr>
        <p:xfrm>
          <a:off x="179512" y="667418"/>
          <a:ext cx="46805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607"/>
              </p:ext>
            </p:extLst>
          </p:nvPr>
        </p:nvGraphicFramePr>
        <p:xfrm>
          <a:off x="2214374" y="2794749"/>
          <a:ext cx="223224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Ingles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05554" y="11663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Estudante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375441" y="2763947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Disciplina</a:t>
            </a:r>
            <a:endParaRPr lang="es-ES" sz="240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98818"/>
              </p:ext>
            </p:extLst>
          </p:nvPr>
        </p:nvGraphicFramePr>
        <p:xfrm>
          <a:off x="5192035" y="620689"/>
          <a:ext cx="349289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6156176" y="159023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charset="0"/>
              </a:rPr>
              <a:t>ED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5442" y="4941168"/>
            <a:ext cx="830101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Devolva o nome daqueles estudantes que têm uma idade maior à idade do estudante cujo código é 1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7015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96722" y="332656"/>
            <a:ext cx="5851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Uso dos operadores lógicos</a:t>
            </a:r>
          </a:p>
          <a:p>
            <a:pPr algn="ctr"/>
            <a:r>
              <a:rPr lang="es-ES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(&lt;,&gt;,&lt;=,&gt;=,=,&lt;&gt;)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33267" y="3573016"/>
            <a:ext cx="697819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 charset="0"/>
              </a:rPr>
              <a:t>SELECT</a:t>
            </a:r>
            <a:r>
              <a:rPr lang="en-US" sz="3200" dirty="0">
                <a:latin typeface="Arial" charset="0"/>
              </a:rPr>
              <a:t> Nome</a:t>
            </a:r>
          </a:p>
          <a:p>
            <a:r>
              <a:rPr lang="en-US" sz="3200" b="1" dirty="0">
                <a:latin typeface="Arial" charset="0"/>
              </a:rPr>
              <a:t>FROM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Estudante</a:t>
            </a:r>
            <a:endParaRPr lang="en-US" sz="3200" dirty="0">
              <a:latin typeface="Arial" charset="0"/>
            </a:endParaRPr>
          </a:p>
          <a:p>
            <a:r>
              <a:rPr lang="en-US" sz="3200" b="1" dirty="0">
                <a:latin typeface="Arial" charset="0"/>
              </a:rPr>
              <a:t>WHERE </a:t>
            </a:r>
            <a:r>
              <a:rPr lang="en-US" sz="3200" dirty="0" err="1">
                <a:latin typeface="Arial" charset="0"/>
              </a:rPr>
              <a:t>Idade</a:t>
            </a:r>
            <a:r>
              <a:rPr lang="en-US" sz="3200" dirty="0">
                <a:latin typeface="Arial" charset="0"/>
              </a:rPr>
              <a:t> &gt; </a:t>
            </a:r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(SELECT </a:t>
            </a:r>
            <a:r>
              <a:rPr lang="en-US" sz="3200" b="1" dirty="0" err="1">
                <a:solidFill>
                  <a:srgbClr val="C00000"/>
                </a:solidFill>
                <a:latin typeface="Arial" charset="0"/>
              </a:rPr>
              <a:t>Idade</a:t>
            </a:r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 </a:t>
            </a:r>
          </a:p>
          <a:p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			    FROM </a:t>
            </a:r>
            <a:r>
              <a:rPr lang="en-US" sz="3200" b="1" dirty="0" err="1">
                <a:solidFill>
                  <a:srgbClr val="C00000"/>
                </a:solidFill>
                <a:latin typeface="Arial" charset="0"/>
              </a:rPr>
              <a:t>Estudante</a:t>
            </a:r>
            <a:endParaRPr lang="en-US" sz="3200" b="1" dirty="0">
              <a:solidFill>
                <a:srgbClr val="C00000"/>
              </a:solidFill>
              <a:latin typeface="Arial" charset="0"/>
            </a:endParaRPr>
          </a:p>
          <a:p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			     WHERE Cod = 1)  </a:t>
            </a:r>
            <a:endParaRPr lang="es-ES" sz="3200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1628800"/>
            <a:ext cx="830101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Devolva o nome daqueles estudantes que têm uma idade maior à idade do estudante cujo código é 1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88465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236339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Realiza a comparação e devolve V se o valor coincidir com um dos valores da coluna.</a:t>
            </a:r>
            <a:endParaRPr lang="es-ES" sz="3200" dirty="0"/>
          </a:p>
        </p:txBody>
      </p:sp>
      <p:sp>
        <p:nvSpPr>
          <p:cNvPr id="4" name="3 Rectángulo"/>
          <p:cNvSpPr/>
          <p:nvPr/>
        </p:nvSpPr>
        <p:spPr>
          <a:xfrm>
            <a:off x="383050" y="710251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 IN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0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248"/>
              </p:ext>
            </p:extLst>
          </p:nvPr>
        </p:nvGraphicFramePr>
        <p:xfrm>
          <a:off x="179512" y="667418"/>
          <a:ext cx="468052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Idade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Amelia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57023"/>
              </p:ext>
            </p:extLst>
          </p:nvPr>
        </p:nvGraphicFramePr>
        <p:xfrm>
          <a:off x="2214374" y="2794749"/>
          <a:ext cx="223224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NomeD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Ingles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05554" y="11663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Estudante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375441" y="2763947"/>
            <a:ext cx="1636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" charset="0"/>
              </a:rPr>
              <a:t>Disciplina</a:t>
            </a:r>
            <a:endParaRPr lang="es-ES" sz="240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87295"/>
              </p:ext>
            </p:extLst>
          </p:nvPr>
        </p:nvGraphicFramePr>
        <p:xfrm>
          <a:off x="5192035" y="620689"/>
          <a:ext cx="349289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Cod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IdD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Aval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6156176" y="159023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charset="0"/>
              </a:rPr>
              <a:t>ED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5442" y="4941168"/>
            <a:ext cx="83010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Devolva o nome dos estudantes que recebem ao menos uma disciplina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3968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5442" y="1628800"/>
            <a:ext cx="83010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Devolva o nome dos estudantes que recebem ao menos uma disciplina</a:t>
            </a:r>
            <a:endParaRPr lang="es-ES" sz="3600" dirty="0"/>
          </a:p>
        </p:txBody>
      </p:sp>
      <p:sp>
        <p:nvSpPr>
          <p:cNvPr id="3" name="2 Rectángulo"/>
          <p:cNvSpPr/>
          <p:nvPr/>
        </p:nvSpPr>
        <p:spPr>
          <a:xfrm>
            <a:off x="383050" y="404664"/>
            <a:ext cx="3214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Operador IN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54258" y="3659540"/>
            <a:ext cx="79501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 charset="0"/>
              </a:rPr>
              <a:t>SELECT</a:t>
            </a:r>
            <a:r>
              <a:rPr lang="en-US" sz="3200" dirty="0">
                <a:latin typeface="Arial" charset="0"/>
              </a:rPr>
              <a:t> Nome</a:t>
            </a:r>
          </a:p>
          <a:p>
            <a:r>
              <a:rPr lang="en-US" sz="3200" b="1" dirty="0">
                <a:latin typeface="Arial" charset="0"/>
              </a:rPr>
              <a:t>FROM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Estudante</a:t>
            </a:r>
            <a:endParaRPr lang="en-US" sz="3200" dirty="0">
              <a:latin typeface="Arial" charset="0"/>
            </a:endParaRPr>
          </a:p>
          <a:p>
            <a:r>
              <a:rPr lang="en-US" sz="3200" b="1" dirty="0">
                <a:latin typeface="Arial" charset="0"/>
              </a:rPr>
              <a:t>WHERE </a:t>
            </a:r>
            <a:r>
              <a:rPr lang="en-US" sz="3200" dirty="0">
                <a:latin typeface="Arial" charset="0"/>
              </a:rPr>
              <a:t>Cod </a:t>
            </a:r>
            <a:r>
              <a:rPr lang="en-US" sz="3200" b="1" dirty="0">
                <a:solidFill>
                  <a:srgbClr val="C00000"/>
                </a:solidFill>
                <a:latin typeface="Arial" charset="0"/>
              </a:rPr>
              <a:t>IN</a:t>
            </a:r>
            <a:r>
              <a:rPr lang="en-US" sz="3200" dirty="0">
                <a:latin typeface="Arial" charset="0"/>
              </a:rPr>
              <a:t> (SELECT Cod FROM ED)</a:t>
            </a:r>
            <a:endParaRPr lang="es-E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31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0938" y="1196752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dirty="0"/>
              <a:t> - MACHADO, Felipe; MACHADO, Abreu - Projecto de banco de dados, Uma visão prática. 15ª edição - CHEN, P. (1990).</a:t>
            </a:r>
          </a:p>
          <a:p>
            <a:pPr algn="just">
              <a:buFontTx/>
              <a:buChar char="-"/>
            </a:pPr>
            <a:r>
              <a:rPr lang="pt-PT" dirty="0"/>
              <a:t>Gerenciando Banco de Dados - A Abordagem Entidade-Relacionamento para </a:t>
            </a:r>
            <a:r>
              <a:rPr lang="pt-PT" dirty="0" err="1"/>
              <a:t>Projeto</a:t>
            </a:r>
            <a:endParaRPr lang="pt-PT" dirty="0"/>
          </a:p>
          <a:p>
            <a:pPr algn="just">
              <a:buFontTx/>
              <a:buChar char="-"/>
            </a:pPr>
            <a:r>
              <a:rPr lang="pt-PT" dirty="0"/>
              <a:t>- Lógico. Editora </a:t>
            </a:r>
            <a:r>
              <a:rPr lang="pt-PT" dirty="0" err="1"/>
              <a:t>MCGraw</a:t>
            </a:r>
            <a:r>
              <a:rPr lang="pt-PT" dirty="0"/>
              <a:t>-Hill - KORTH, Henry F.; SILBERSCHATZ, Abraham - Sistema de Banco de Dados. </a:t>
            </a:r>
            <a:r>
              <a:rPr lang="pt-PT" dirty="0" err="1"/>
              <a:t>Makro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 </a:t>
            </a:r>
          </a:p>
          <a:p>
            <a:pPr algn="just">
              <a:buFontTx/>
              <a:buChar char="-"/>
            </a:pPr>
            <a:r>
              <a:rPr lang="pt-PT" dirty="0"/>
              <a:t>- DATE, C. J. (1999) - Uma Introdução ao Sistema de Banco de Dados. Tradução da 6ª edição americana. - </a:t>
            </a:r>
            <a:r>
              <a:rPr lang="pt-PT" dirty="0" err="1"/>
              <a:t>Edgard</a:t>
            </a:r>
            <a:r>
              <a:rPr lang="pt-PT" dirty="0"/>
              <a:t> </a:t>
            </a:r>
            <a:r>
              <a:rPr lang="pt-PT" dirty="0" err="1"/>
              <a:t>Blucher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r>
              <a:rPr lang="pt-PT" dirty="0"/>
              <a:t>- RAMOS, Pedro Nogueira - Desenhar Bases de Dados com UML. 2ª edição, </a:t>
            </a:r>
            <a:r>
              <a:rPr lang="pt-PT"/>
              <a:t>Edições Silabo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94737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</a:rPr>
              <a:t>Bibliografia</a:t>
            </a:r>
            <a:r>
              <a:rPr lang="es-ES" sz="4000" b="1" dirty="0">
                <a:solidFill>
                  <a:srgbClr val="FF0000"/>
                </a:solidFill>
              </a:rPr>
              <a:t>:</a:t>
            </a:r>
            <a:endParaRPr lang="pt-PT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548679"/>
            <a:ext cx="4767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Partes da </a:t>
            </a:r>
            <a:r>
              <a:rPr lang="es-ES" sz="3600" dirty="0" err="1">
                <a:solidFill>
                  <a:schemeClr val="accent1">
                    <a:lumMod val="50000"/>
                  </a:schemeClr>
                </a:solidFill>
              </a:rPr>
              <a:t>Linguagem</a:t>
            </a:r>
            <a:endParaRPr lang="es-E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855859438"/>
              </p:ext>
            </p:extLst>
          </p:nvPr>
        </p:nvGraphicFramePr>
        <p:xfrm>
          <a:off x="107504" y="1916832"/>
          <a:ext cx="87129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464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548679"/>
            <a:ext cx="426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Comandos do DML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67544" y="148478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Consultar e modificar os dados contidos na BD.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7544" y="2613812"/>
            <a:ext cx="8064896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INSERT: </a:t>
            </a:r>
            <a:r>
              <a:rPr lang="pt-BR" sz="2800" dirty="0"/>
              <a:t>Inserida novos elementos a uma tabela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UPDATE: </a:t>
            </a:r>
            <a:r>
              <a:rPr lang="pt-BR" sz="2800" dirty="0"/>
              <a:t>Atualiza linhas de uma tabela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DELETE: </a:t>
            </a:r>
            <a:r>
              <a:rPr lang="pt-BR" sz="2800" dirty="0"/>
              <a:t>Elimina linhas de uma tabela</a:t>
            </a:r>
            <a:endParaRPr lang="es-ES" sz="2800" dirty="0"/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SELECT: </a:t>
            </a:r>
            <a:r>
              <a:rPr lang="es-ES" sz="2800" dirty="0" err="1"/>
              <a:t>Devolve</a:t>
            </a:r>
            <a:r>
              <a:rPr lang="es-ES" sz="2800" dirty="0"/>
              <a:t> </a:t>
            </a:r>
            <a:r>
              <a:rPr lang="es-ES" sz="2800" dirty="0" err="1"/>
              <a:t>informação</a:t>
            </a:r>
            <a:r>
              <a:rPr lang="es-ES" sz="2800" dirty="0"/>
              <a:t> da BD</a:t>
            </a:r>
          </a:p>
        </p:txBody>
      </p:sp>
    </p:spTree>
    <p:extLst>
      <p:ext uri="{BB962C8B-B14F-4D97-AF65-F5344CB8AC3E}">
        <p14:creationId xmlns:p14="http://schemas.microsoft.com/office/powerpoint/2010/main" val="404579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43808" y="2363969"/>
            <a:ext cx="370806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500" dirty="0">
                <a:solidFill>
                  <a:schemeClr val="accent1">
                    <a:lumMod val="50000"/>
                  </a:schemeClr>
                </a:solidFill>
              </a:rPr>
              <a:t>DML</a:t>
            </a:r>
            <a:endParaRPr lang="es-ES" sz="11500" dirty="0"/>
          </a:p>
        </p:txBody>
      </p:sp>
    </p:spTree>
    <p:extLst>
      <p:ext uri="{BB962C8B-B14F-4D97-AF65-F5344CB8AC3E}">
        <p14:creationId xmlns:p14="http://schemas.microsoft.com/office/powerpoint/2010/main" val="368177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369530"/>
            <a:ext cx="23599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50000"/>
                  </a:schemeClr>
                </a:solidFill>
              </a:rPr>
              <a:t> INSERT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7467" y="1586430"/>
            <a:ext cx="8206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Acrescenta uma linha completa a uma relação 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323528" y="2708920"/>
            <a:ext cx="8280918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s-ES" sz="3200" dirty="0">
                <a:solidFill>
                  <a:srgbClr val="C00000"/>
                </a:solidFill>
                <a:latin typeface="Arial" charset="0"/>
              </a:rPr>
              <a:t>	</a:t>
            </a:r>
          </a:p>
          <a:p>
            <a:pPr>
              <a:spcBef>
                <a:spcPts val="900"/>
              </a:spcBef>
            </a:pPr>
            <a:r>
              <a:rPr lang="es-ES" sz="2800" dirty="0">
                <a:solidFill>
                  <a:srgbClr val="C00000"/>
                </a:solidFill>
                <a:latin typeface="Arial" charset="0"/>
              </a:rPr>
              <a:t>INSERT INTO </a:t>
            </a:r>
            <a:r>
              <a:rPr lang="es-ES" sz="2800" b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s-ES" sz="2800" dirty="0">
                <a:solidFill>
                  <a:srgbClr val="C00000"/>
                </a:solidFill>
                <a:latin typeface="Arial" charset="0"/>
              </a:rPr>
              <a:t> (‘</a:t>
            </a:r>
            <a:r>
              <a:rPr lang="es-ES" sz="2800" dirty="0" err="1">
                <a:solidFill>
                  <a:srgbClr val="C00000"/>
                </a:solidFill>
                <a:latin typeface="Arial" charset="0"/>
              </a:rPr>
              <a:t>atrubuto</a:t>
            </a:r>
            <a:r>
              <a:rPr lang="es-ES" sz="2800" dirty="0">
                <a:solidFill>
                  <a:srgbClr val="C00000"/>
                </a:solidFill>
                <a:latin typeface="Arial" charset="0"/>
              </a:rPr>
              <a:t>’,’</a:t>
            </a:r>
            <a:r>
              <a:rPr lang="es-ES" sz="2800" dirty="0" err="1">
                <a:solidFill>
                  <a:srgbClr val="C00000"/>
                </a:solidFill>
                <a:latin typeface="Arial" charset="0"/>
              </a:rPr>
              <a:t>atributo’,’atributo</a:t>
            </a:r>
            <a:r>
              <a:rPr lang="es-ES" sz="2800" dirty="0">
                <a:solidFill>
                  <a:srgbClr val="C00000"/>
                </a:solidFill>
                <a:latin typeface="Arial" charset="0"/>
              </a:rPr>
              <a:t>’…) VALUES( [valor-1],[valor-2],[valor-3],…).</a:t>
            </a:r>
          </a:p>
        </p:txBody>
      </p:sp>
    </p:spTree>
    <p:extLst>
      <p:ext uri="{BB962C8B-B14F-4D97-AF65-F5344CB8AC3E}">
        <p14:creationId xmlns:p14="http://schemas.microsoft.com/office/powerpoint/2010/main" val="384885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13069"/>
              </p:ext>
            </p:extLst>
          </p:nvPr>
        </p:nvGraphicFramePr>
        <p:xfrm>
          <a:off x="395536" y="764704"/>
          <a:ext cx="7177776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 err="1"/>
                        <a:t>Cod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Nome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Idade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Ermelinda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395536" y="159023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s-ES" sz="2400" b="1" dirty="0">
                <a:latin typeface="Arial" charset="0"/>
              </a:rPr>
              <a:t>Pessoa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08520" y="263691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FFFFF"/>
              </a:buCl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s-ES" sz="3200" b="1" dirty="0">
                <a:latin typeface="Arial" charset="0"/>
              </a:rPr>
              <a:t>INSERT INTO </a:t>
            </a:r>
            <a:r>
              <a:rPr lang="en-US" sz="3200" b="1" i="1" dirty="0">
                <a:latin typeface="Arial" charset="0"/>
              </a:rPr>
              <a:t>Pessoa</a:t>
            </a:r>
            <a:r>
              <a:rPr lang="en-US" sz="3200" b="1" dirty="0">
                <a:latin typeface="Arial" charset="0"/>
              </a:rPr>
              <a:t> </a:t>
            </a:r>
            <a:r>
              <a:rPr lang="es-ES" sz="3200" b="1" dirty="0">
                <a:latin typeface="Arial" charset="0"/>
              </a:rPr>
              <a:t>(</a:t>
            </a:r>
            <a:r>
              <a:rPr lang="en-US" sz="3200" b="1" dirty="0" err="1">
                <a:latin typeface="Arial" charset="0"/>
              </a:rPr>
              <a:t>Cod,Nome,Idade,Sexo</a:t>
            </a:r>
            <a:r>
              <a:rPr lang="es-ES" sz="3200" b="1" dirty="0">
                <a:latin typeface="Arial" charset="0"/>
              </a:rPr>
              <a:t>) </a:t>
            </a:r>
            <a:r>
              <a:rPr lang="es-ES" sz="3200" b="1" dirty="0" err="1">
                <a:latin typeface="Arial" charset="0"/>
              </a:rPr>
              <a:t>Values</a:t>
            </a:r>
            <a:r>
              <a:rPr lang="es-ES" sz="3200" b="1" dirty="0">
                <a:latin typeface="Arial" charset="0"/>
              </a:rPr>
              <a:t> (‘3’, ‘</a:t>
            </a:r>
            <a:r>
              <a:rPr lang="es-ES" sz="3200" b="1" dirty="0" err="1">
                <a:latin typeface="Arial" charset="0"/>
              </a:rPr>
              <a:t>Maria</a:t>
            </a:r>
            <a:r>
              <a:rPr lang="es-ES" sz="3200" b="1" dirty="0">
                <a:latin typeface="Arial" charset="0"/>
              </a:rPr>
              <a:t>’, ‘21’ , ‘F’) 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98788"/>
              </p:ext>
            </p:extLst>
          </p:nvPr>
        </p:nvGraphicFramePr>
        <p:xfrm>
          <a:off x="395536" y="4452704"/>
          <a:ext cx="7177776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 err="1"/>
                        <a:t>Cod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Nome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/>
                        <a:t>Idade</a:t>
                      </a:r>
                      <a:endParaRPr lang="es-E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Elisa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Jorge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solidFill>
                            <a:srgbClr val="FF0000"/>
                          </a:solidFill>
                        </a:rPr>
                        <a:t>Maria</a:t>
                      </a:r>
                      <a:endParaRPr lang="es-E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5 Rectángulo">
            <a:extLst>
              <a:ext uri="{FF2B5EF4-FFF2-40B4-BE49-F238E27FC236}">
                <a16:creationId xmlns:a16="http://schemas.microsoft.com/office/drawing/2014/main" id="{46318E87-E939-4E1A-A949-368E43965613}"/>
              </a:ext>
            </a:extLst>
          </p:cNvPr>
          <p:cNvSpPr/>
          <p:nvPr/>
        </p:nvSpPr>
        <p:spPr>
          <a:xfrm>
            <a:off x="307201" y="4018529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s-ES" sz="2400" b="1" dirty="0">
                <a:latin typeface="Arial" charset="0"/>
              </a:rPr>
              <a:t>Pessoa</a:t>
            </a:r>
          </a:p>
        </p:txBody>
      </p:sp>
    </p:spTree>
    <p:extLst>
      <p:ext uri="{BB962C8B-B14F-4D97-AF65-F5344CB8AC3E}">
        <p14:creationId xmlns:p14="http://schemas.microsoft.com/office/powerpoint/2010/main" val="419470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5536" y="334397"/>
            <a:ext cx="2598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1981200"/>
            <a:ext cx="84248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38188" indent="-2809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Tx/>
              <a:buNone/>
            </a:pPr>
            <a:r>
              <a:rPr lang="es-ES" sz="4000" b="1" dirty="0">
                <a:solidFill>
                  <a:srgbClr val="C00000"/>
                </a:solidFill>
                <a:latin typeface="Arial" charset="0"/>
              </a:rPr>
              <a:t>DELETE  FROM R  WHERE P 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s-ES" sz="3200" dirty="0">
              <a:solidFill>
                <a:schemeClr val="tx1"/>
              </a:solidFill>
              <a:latin typeface="Arial" charset="0"/>
            </a:endParaRPr>
          </a:p>
          <a:p>
            <a:pPr marL="461962" indent="-457200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DELETE elimina linha completas de uma única tabela. </a:t>
            </a:r>
          </a:p>
          <a:p>
            <a:pPr marL="461962" indent="-457200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WHERE seleciona linhas a eliminar</a:t>
            </a:r>
          </a:p>
          <a:p>
            <a:pPr marL="857250" lvl="1" indent="-457200" eaLnBrk="1" hangingPunct="1">
              <a:spcBef>
                <a:spcPts val="800"/>
              </a:spcBef>
              <a:buFont typeface="Arial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  <a:latin typeface="Arial" charset="0"/>
              </a:rPr>
              <a:t>se não se especificar se eliminam todas as linhas da tabela.</a:t>
            </a:r>
            <a:endParaRPr lang="es-ES" sz="32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3528" y="353373"/>
            <a:ext cx="23775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7100"/>
              </p:ext>
            </p:extLst>
          </p:nvPr>
        </p:nvGraphicFramePr>
        <p:xfrm>
          <a:off x="1773010" y="4504535"/>
          <a:ext cx="7177776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3200" dirty="0" err="1"/>
                        <a:t>Cod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Nome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Idade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/>
                        <a:t>Ermelinda</a:t>
                      </a:r>
                      <a:endParaRPr lang="es-E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Claudio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211924" y="1495623"/>
            <a:ext cx="876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s-ES" sz="3200" b="1" dirty="0">
                <a:latin typeface="Arial" charset="0"/>
              </a:rPr>
              <a:t>DELETE  FROM </a:t>
            </a:r>
            <a:r>
              <a:rPr lang="es-ES" sz="3200" b="1" i="1" dirty="0">
                <a:latin typeface="Arial" charset="0"/>
              </a:rPr>
              <a:t>Pessoa</a:t>
            </a:r>
            <a:r>
              <a:rPr lang="es-ES" sz="3200" b="1" dirty="0">
                <a:latin typeface="Arial" charset="0"/>
              </a:rPr>
              <a:t>  WHERE </a:t>
            </a:r>
            <a:r>
              <a:rPr lang="es-ES" sz="3200" b="1" dirty="0" err="1">
                <a:latin typeface="Arial" charset="0"/>
              </a:rPr>
              <a:t>Idade</a:t>
            </a:r>
            <a:r>
              <a:rPr lang="es-ES" sz="3200" b="1" dirty="0">
                <a:latin typeface="Arial" charset="0"/>
              </a:rPr>
              <a:t> = 35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47219" y="5373215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s-ES" sz="2400" b="1" dirty="0">
                <a:latin typeface="Arial" charset="0"/>
              </a:rPr>
              <a:t>Pessoa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2702025"/>
            <a:ext cx="478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</a:pPr>
            <a:r>
              <a:rPr lang="es-ES" sz="3200" b="1" dirty="0">
                <a:latin typeface="Arial" charset="0"/>
              </a:rPr>
              <a:t>DELETE  FROM </a:t>
            </a:r>
            <a:r>
              <a:rPr lang="es-ES" sz="3200" b="1" i="1" dirty="0">
                <a:latin typeface="Arial" charset="0"/>
              </a:rPr>
              <a:t>Pessoa</a:t>
            </a:r>
            <a:endParaRPr lang="es-E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5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7256</TotalTime>
  <Words>1356</Words>
  <Application>Microsoft Office PowerPoint</Application>
  <PresentationFormat>Apresentação no Ecrã (4:3)</PresentationFormat>
  <Paragraphs>480</Paragraphs>
  <Slides>29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Schoolbook</vt:lpstr>
      <vt:lpstr>Wingdings</vt:lpstr>
      <vt:lpstr>Wingdings 2</vt:lpstr>
      <vt:lpstr>Balcão Envidraçado</vt:lpstr>
      <vt:lpstr>Estrutura de Bases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Zingadas</cp:lastModifiedBy>
  <cp:revision>464</cp:revision>
  <dcterms:created xsi:type="dcterms:W3CDTF">2014-02-25T15:14:59Z</dcterms:created>
  <dcterms:modified xsi:type="dcterms:W3CDTF">2021-01-19T16:08:09Z</dcterms:modified>
</cp:coreProperties>
</file>