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62" r:id="rId5"/>
    <p:sldId id="259" r:id="rId6"/>
    <p:sldId id="260" r:id="rId7"/>
    <p:sldId id="263" r:id="rId8"/>
    <p:sldId id="265" r:id="rId9"/>
    <p:sldId id="271" r:id="rId10"/>
    <p:sldId id="281" r:id="rId11"/>
    <p:sldId id="282" r:id="rId12"/>
    <p:sldId id="283" r:id="rId13"/>
    <p:sldId id="264" r:id="rId14"/>
    <p:sldId id="267" r:id="rId15"/>
    <p:sldId id="268" r:id="rId16"/>
    <p:sldId id="269" r:id="rId1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89175" autoAdjust="0"/>
  </p:normalViewPr>
  <p:slideViewPr>
    <p:cSldViewPr>
      <p:cViewPr varScale="1">
        <p:scale>
          <a:sx n="70" d="100"/>
          <a:sy n="70" d="100"/>
        </p:scale>
        <p:origin x="164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A7661-887F-4354-BFBD-0D9818FAB2ED}" type="datetimeFigureOut">
              <a:rPr lang="es-ES" smtClean="0"/>
              <a:t>14/10/2020</a:t>
            </a:fld>
            <a:endParaRPr lang="es-E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s-E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6F625-4547-4179-BB84-D2749C378CEF}" type="slidenum">
              <a:rPr lang="es-ES" smtClean="0"/>
              <a:t>‹nº›</a:t>
            </a:fld>
            <a:endParaRPr lang="es-ES"/>
          </a:p>
        </p:txBody>
      </p:sp>
    </p:spTree>
    <p:extLst>
      <p:ext uri="{BB962C8B-B14F-4D97-AF65-F5344CB8AC3E}">
        <p14:creationId xmlns:p14="http://schemas.microsoft.com/office/powerpoint/2010/main" val="414289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s-ES" sz="1200" kern="1200" dirty="0">
                <a:solidFill>
                  <a:schemeClr val="tx1"/>
                </a:solidFill>
                <a:effectLst/>
                <a:latin typeface="+mn-lt"/>
                <a:ea typeface="+mn-ea"/>
                <a:cs typeface="+mn-cs"/>
              </a:rPr>
              <a:t>Inconsistencia de los datos:</a:t>
            </a:r>
            <a:r>
              <a:rPr lang="es-ES" sz="1200" kern="1200" baseline="0" dirty="0">
                <a:solidFill>
                  <a:schemeClr val="tx1"/>
                </a:solidFill>
                <a:effectLst/>
                <a:latin typeface="+mn-lt"/>
                <a:ea typeface="+mn-ea"/>
                <a:cs typeface="+mn-cs"/>
              </a:rPr>
              <a:t> que existan </a:t>
            </a:r>
            <a:r>
              <a:rPr lang="es-ES" sz="1200" kern="1200" dirty="0">
                <a:solidFill>
                  <a:schemeClr val="tx1"/>
                </a:solidFill>
                <a:effectLst/>
                <a:latin typeface="+mn-lt"/>
                <a:ea typeface="+mn-ea"/>
                <a:cs typeface="+mn-cs"/>
              </a:rPr>
              <a:t>diversas copias de un mismo dato y que no concuerdan entre si -, por ejemplo: que se actualiza la dirección de un cliente en un archivo y que en otros archivos permanezca la anterior.</a:t>
            </a:r>
          </a:p>
          <a:p>
            <a:endParaRPr lang="pt-PT" sz="1200" kern="1200" dirty="0">
              <a:solidFill>
                <a:schemeClr val="tx1"/>
              </a:solidFill>
              <a:effectLst/>
              <a:latin typeface="+mn-lt"/>
              <a:ea typeface="+mn-ea"/>
              <a:cs typeface="+mn-cs"/>
            </a:endParaRPr>
          </a:p>
          <a:p>
            <a:r>
              <a:rPr lang="pt-PT" sz="1200" kern="1200" dirty="0">
                <a:solidFill>
                  <a:schemeClr val="tx1"/>
                </a:solidFill>
                <a:effectLst/>
                <a:latin typeface="+mn-lt"/>
                <a:ea typeface="+mn-ea"/>
                <a:cs typeface="+mn-cs"/>
              </a:rPr>
              <a:t>Aislamiento: </a:t>
            </a:r>
            <a:r>
              <a:rPr lang="es-ES" dirty="0"/>
              <a:t>En bases de datos, el aislamiento es una propiedad que define cómo y cuándo los cambios producidos por una operación se hacen visibles para las demás operaciones concurrentes</a:t>
            </a:r>
          </a:p>
          <a:p>
            <a:endParaRPr lang="pt-PT" dirty="0"/>
          </a:p>
          <a:p>
            <a:r>
              <a:rPr lang="es-ES" sz="1200" kern="1200" dirty="0" err="1">
                <a:solidFill>
                  <a:schemeClr val="tx1"/>
                </a:solidFill>
                <a:effectLst/>
                <a:latin typeface="+mn-lt"/>
                <a:ea typeface="+mn-ea"/>
                <a:cs typeface="+mn-cs"/>
              </a:rPr>
              <a:t>Anomalias</a:t>
            </a:r>
            <a:r>
              <a:rPr lang="es-ES" sz="1200" kern="1200" dirty="0">
                <a:solidFill>
                  <a:schemeClr val="tx1"/>
                </a:solidFill>
                <a:effectLst/>
                <a:latin typeface="+mn-lt"/>
                <a:ea typeface="+mn-ea"/>
                <a:cs typeface="+mn-cs"/>
              </a:rPr>
              <a:t>:  Para mejorar el funcionamiento global del sistema y obtener un tiempo de respuesta más rápido, muchos sistemas permiten que múltiples usuarios actualicen los datos simultáneamente. En un entorno así la interacción de actualizaciones concurrentes puede dar por resultado datos inconsistentes.</a:t>
            </a:r>
          </a:p>
          <a:p>
            <a:endParaRPr lang="pt-PT"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Integridad: Los valores de datos almacenados en la base de datos deben satisfacer cierto tipo de restricciones de consistencia. Estas restricciones se hacen cumplir en el sistema añadiendo códigos apropiados en los diversos programas de aplicación.</a:t>
            </a:r>
            <a:endParaRPr lang="es-ES" dirty="0"/>
          </a:p>
        </p:txBody>
      </p:sp>
      <p:sp>
        <p:nvSpPr>
          <p:cNvPr id="4" name="Espaço Reservado para Número de Slide 3"/>
          <p:cNvSpPr>
            <a:spLocks noGrp="1"/>
          </p:cNvSpPr>
          <p:nvPr>
            <p:ph type="sldNum" sz="quarter" idx="10"/>
          </p:nvPr>
        </p:nvSpPr>
        <p:spPr/>
        <p:txBody>
          <a:bodyPr/>
          <a:lstStyle/>
          <a:p>
            <a:fld id="{4E56F625-4547-4179-BB84-D2749C378CEF}" type="slidenum">
              <a:rPr lang="es-ES" smtClean="0"/>
              <a:t>4</a:t>
            </a:fld>
            <a:endParaRPr lang="es-ES"/>
          </a:p>
        </p:txBody>
      </p:sp>
    </p:spTree>
    <p:extLst>
      <p:ext uri="{BB962C8B-B14F-4D97-AF65-F5344CB8AC3E}">
        <p14:creationId xmlns:p14="http://schemas.microsoft.com/office/powerpoint/2010/main" val="420436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C3241DE1-1982-49F7-9DE2-EEB58EFB09D5}" type="datetimeFigureOut">
              <a:rPr lang="pt-PT" smtClean="0"/>
              <a:t>14/10/2020</a:t>
            </a:fld>
            <a:endParaRPr lang="pt-PT"/>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PT"/>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3883A809-2DFC-4908-A0C1-342FDFF47CEE}" type="slidenum">
              <a:rPr lang="pt-PT" smtClean="0"/>
              <a:t>‹nº›</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t>14/10/2020</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3241DE1-1982-49F7-9DE2-EEB58EFB09D5}" type="datetimeFigureOut">
              <a:rPr lang="pt-PT" smtClean="0"/>
              <a:t>14/10/2020</a:t>
            </a:fld>
            <a:endParaRPr lang="pt-PT"/>
          </a:p>
        </p:txBody>
      </p:sp>
      <p:sp>
        <p:nvSpPr>
          <p:cNvPr id="5" name="Espaço Reservado para Rodapé 4"/>
          <p:cNvSpPr>
            <a:spLocks noGrp="1"/>
          </p:cNvSpPr>
          <p:nvPr>
            <p:ph type="ftr" sz="quarter" idx="11"/>
          </p:nvPr>
        </p:nvSpPr>
        <p:spPr/>
        <p:txBody>
          <a:bodyPr/>
          <a:lstStyle/>
          <a:p>
            <a:endParaRPr lang="pt-PT"/>
          </a:p>
        </p:txBody>
      </p:sp>
      <p:sp>
        <p:nvSpPr>
          <p:cNvPr id="6" name="Espaço Reservado para Número de Slide 5"/>
          <p:cNvSpPr>
            <a:spLocks noGrp="1"/>
          </p:cNvSpPr>
          <p:nvPr>
            <p:ph type="sldNum" sz="quarter" idx="12"/>
          </p:nvPr>
        </p:nvSpPr>
        <p:spPr/>
        <p:txBody>
          <a:bodyPr/>
          <a:lstStyle/>
          <a:p>
            <a:fld id="{3883A809-2DFC-4908-A0C1-342FDFF47CEE}"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C3241DE1-1982-49F7-9DE2-EEB58EFB09D5}" type="datetimeFigureOut">
              <a:rPr lang="pt-PT" smtClean="0"/>
              <a:t>14/10/2020</a:t>
            </a:fld>
            <a:endParaRPr lang="pt-PT"/>
          </a:p>
        </p:txBody>
      </p:sp>
      <p:sp>
        <p:nvSpPr>
          <p:cNvPr id="9" name="Espaço Reservado para Número de Slide 8"/>
          <p:cNvSpPr>
            <a:spLocks noGrp="1"/>
          </p:cNvSpPr>
          <p:nvPr>
            <p:ph type="sldNum" sz="quarter" idx="15"/>
          </p:nvPr>
        </p:nvSpPr>
        <p:spPr/>
        <p:txBody>
          <a:bodyPr rtlCol="0"/>
          <a:lstStyle/>
          <a:p>
            <a:fld id="{3883A809-2DFC-4908-A0C1-342FDFF47CEE}" type="slidenum">
              <a:rPr lang="pt-PT" smtClean="0"/>
              <a:t>‹nº›</a:t>
            </a:fld>
            <a:endParaRPr lang="pt-PT"/>
          </a:p>
        </p:txBody>
      </p:sp>
      <p:sp>
        <p:nvSpPr>
          <p:cNvPr id="10" name="Espaço Reservado para Rodapé 9"/>
          <p:cNvSpPr>
            <a:spLocks noGrp="1"/>
          </p:cNvSpPr>
          <p:nvPr>
            <p:ph type="ftr" sz="quarter" idx="16"/>
          </p:nvPr>
        </p:nvSpPr>
        <p:spPr/>
        <p:txBody>
          <a:bodyPr rtlCol="0"/>
          <a:lstStyle/>
          <a:p>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C3241DE1-1982-49F7-9DE2-EEB58EFB09D5}" type="datetimeFigureOut">
              <a:rPr lang="pt-PT" smtClean="0"/>
              <a:t>14/10/2020</a:t>
            </a:fld>
            <a:endParaRPr lang="pt-PT"/>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PT"/>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3883A809-2DFC-4908-A0C1-342FDFF47CEE}" type="slidenum">
              <a:rPr lang="pt-PT" smtClean="0"/>
              <a:t>‹nº›</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5" name="Espaço Reservado para Data 4"/>
          <p:cNvSpPr>
            <a:spLocks noGrp="1"/>
          </p:cNvSpPr>
          <p:nvPr>
            <p:ph type="dt" sz="half" idx="10"/>
          </p:nvPr>
        </p:nvSpPr>
        <p:spPr/>
        <p:txBody>
          <a:bodyPr/>
          <a:lstStyle/>
          <a:p>
            <a:fld id="{C3241DE1-1982-49F7-9DE2-EEB58EFB09D5}" type="datetimeFigureOut">
              <a:rPr lang="pt-PT" smtClean="0"/>
              <a:t>14/10/2020</a:t>
            </a:fld>
            <a:endParaRPr lang="pt-PT"/>
          </a:p>
        </p:txBody>
      </p:sp>
      <p:sp>
        <p:nvSpPr>
          <p:cNvPr id="6" name="Espaço Reservado para Rodapé 5"/>
          <p:cNvSpPr>
            <a:spLocks noGrp="1"/>
          </p:cNvSpPr>
          <p:nvPr>
            <p:ph type="ftr" sz="quarter" idx="11"/>
          </p:nvPr>
        </p:nvSpPr>
        <p:spPr/>
        <p:txBody>
          <a:bodyPr/>
          <a:lstStyle/>
          <a:p>
            <a:endParaRPr lang="pt-PT"/>
          </a:p>
        </p:txBody>
      </p:sp>
      <p:sp>
        <p:nvSpPr>
          <p:cNvPr id="7" name="Espaço Reservado para Número de Slide 6"/>
          <p:cNvSpPr>
            <a:spLocks noGrp="1"/>
          </p:cNvSpPr>
          <p:nvPr>
            <p:ph type="sldNum" sz="quarter" idx="12"/>
          </p:nvPr>
        </p:nvSpPr>
        <p:spPr/>
        <p:txBody>
          <a:bodyPr/>
          <a:lstStyle/>
          <a:p>
            <a:fld id="{3883A809-2DFC-4908-A0C1-342FDFF47CEE}" type="slidenum">
              <a:rPr lang="pt-PT" smtClean="0"/>
              <a:t>‹nº›</a:t>
            </a:fld>
            <a:endParaRPr lang="pt-PT"/>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título mestre</a:t>
            </a:r>
            <a:endParaRPr kumimoji="0" lang="en-US"/>
          </a:p>
        </p:txBody>
      </p:sp>
      <p:sp>
        <p:nvSpPr>
          <p:cNvPr id="7" name="Espaço Reservado para Data 6"/>
          <p:cNvSpPr>
            <a:spLocks noGrp="1"/>
          </p:cNvSpPr>
          <p:nvPr>
            <p:ph type="dt" sz="half" idx="10"/>
          </p:nvPr>
        </p:nvSpPr>
        <p:spPr/>
        <p:txBody>
          <a:bodyPr/>
          <a:lstStyle/>
          <a:p>
            <a:fld id="{C3241DE1-1982-49F7-9DE2-EEB58EFB09D5}" type="datetimeFigureOut">
              <a:rPr lang="pt-PT" smtClean="0"/>
              <a:t>14/10/2020</a:t>
            </a:fld>
            <a:endParaRPr lang="pt-PT"/>
          </a:p>
        </p:txBody>
      </p:sp>
      <p:sp>
        <p:nvSpPr>
          <p:cNvPr id="8" name="Espaço Reservado para Rodapé 7"/>
          <p:cNvSpPr>
            <a:spLocks noGrp="1"/>
          </p:cNvSpPr>
          <p:nvPr>
            <p:ph type="ftr" sz="quarter" idx="11"/>
          </p:nvPr>
        </p:nvSpPr>
        <p:spPr/>
        <p:txBody>
          <a:bodyPr/>
          <a:lstStyle/>
          <a:p>
            <a:endParaRPr lang="pt-PT"/>
          </a:p>
        </p:txBody>
      </p:sp>
      <p:sp>
        <p:nvSpPr>
          <p:cNvPr id="9" name="Espaço Reservado para Número de Slide 8"/>
          <p:cNvSpPr>
            <a:spLocks noGrp="1"/>
          </p:cNvSpPr>
          <p:nvPr>
            <p:ph type="sldNum" sz="quarter" idx="12"/>
          </p:nvPr>
        </p:nvSpPr>
        <p:spPr/>
        <p:txBody>
          <a:bodyPr/>
          <a:lstStyle/>
          <a:p>
            <a:fld id="{3883A809-2DFC-4908-A0C1-342FDFF47CEE}" type="slidenum">
              <a:rPr lang="pt-PT" smtClean="0"/>
              <a:t>‹nº›</a:t>
            </a:fld>
            <a:endParaRPr lang="pt-PT"/>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6" name="Espaço Reservado para Data 5"/>
          <p:cNvSpPr>
            <a:spLocks noGrp="1"/>
          </p:cNvSpPr>
          <p:nvPr>
            <p:ph type="dt" sz="half" idx="10"/>
          </p:nvPr>
        </p:nvSpPr>
        <p:spPr/>
        <p:txBody>
          <a:bodyPr rtlCol="0"/>
          <a:lstStyle/>
          <a:p>
            <a:fld id="{C3241DE1-1982-49F7-9DE2-EEB58EFB09D5}" type="datetimeFigureOut">
              <a:rPr lang="pt-PT" smtClean="0"/>
              <a:t>14/10/2020</a:t>
            </a:fld>
            <a:endParaRPr lang="pt-PT"/>
          </a:p>
        </p:txBody>
      </p:sp>
      <p:sp>
        <p:nvSpPr>
          <p:cNvPr id="7" name="Espaço Reservado para Número de Slide 6"/>
          <p:cNvSpPr>
            <a:spLocks noGrp="1"/>
          </p:cNvSpPr>
          <p:nvPr>
            <p:ph type="sldNum" sz="quarter" idx="11"/>
          </p:nvPr>
        </p:nvSpPr>
        <p:spPr/>
        <p:txBody>
          <a:bodyPr rtlCol="0"/>
          <a:lstStyle/>
          <a:p>
            <a:fld id="{3883A809-2DFC-4908-A0C1-342FDFF47CEE}" type="slidenum">
              <a:rPr lang="pt-PT" smtClean="0"/>
              <a:t>‹nº›</a:t>
            </a:fld>
            <a:endParaRPr lang="pt-PT"/>
          </a:p>
        </p:txBody>
      </p:sp>
      <p:sp>
        <p:nvSpPr>
          <p:cNvPr id="8" name="Espaço Reservado para Rodapé 7"/>
          <p:cNvSpPr>
            <a:spLocks noGrp="1"/>
          </p:cNvSpPr>
          <p:nvPr>
            <p:ph type="ftr" sz="quarter" idx="12"/>
          </p:nvPr>
        </p:nvSpPr>
        <p:spPr/>
        <p:txBody>
          <a:bodyPr rtlCol="0"/>
          <a:lstStyle/>
          <a:p>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3241DE1-1982-49F7-9DE2-EEB58EFB09D5}" type="datetimeFigureOut">
              <a:rPr lang="pt-PT" smtClean="0"/>
              <a:t>14/10/2020</a:t>
            </a:fld>
            <a:endParaRPr lang="pt-PT"/>
          </a:p>
        </p:txBody>
      </p:sp>
      <p:sp>
        <p:nvSpPr>
          <p:cNvPr id="3" name="Espaço Reservado para Rodapé 2"/>
          <p:cNvSpPr>
            <a:spLocks noGrp="1"/>
          </p:cNvSpPr>
          <p:nvPr>
            <p:ph type="ftr" sz="quarter" idx="11"/>
          </p:nvPr>
        </p:nvSpPr>
        <p:spPr/>
        <p:txBody>
          <a:bodyPr/>
          <a:lstStyle/>
          <a:p>
            <a:endParaRPr lang="pt-PT"/>
          </a:p>
        </p:txBody>
      </p:sp>
      <p:sp>
        <p:nvSpPr>
          <p:cNvPr id="4" name="Espaço Reservado para Número de Slide 3"/>
          <p:cNvSpPr>
            <a:spLocks noGrp="1"/>
          </p:cNvSpPr>
          <p:nvPr>
            <p:ph type="sldNum" sz="quarter" idx="12"/>
          </p:nvPr>
        </p:nvSpPr>
        <p:spPr/>
        <p:txBody>
          <a:bodyPr/>
          <a:lstStyle/>
          <a:p>
            <a:fld id="{3883A809-2DFC-4908-A0C1-342FDFF47CEE}"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C3241DE1-1982-49F7-9DE2-EEB58EFB09D5}" type="datetimeFigureOut">
              <a:rPr lang="pt-PT" smtClean="0"/>
              <a:t>14/10/2020</a:t>
            </a:fld>
            <a:endParaRPr lang="pt-PT"/>
          </a:p>
        </p:txBody>
      </p:sp>
      <p:sp>
        <p:nvSpPr>
          <p:cNvPr id="22" name="Espaço Reservado para Número de Slide 21"/>
          <p:cNvSpPr>
            <a:spLocks noGrp="1"/>
          </p:cNvSpPr>
          <p:nvPr>
            <p:ph type="sldNum" sz="quarter" idx="15"/>
          </p:nvPr>
        </p:nvSpPr>
        <p:spPr/>
        <p:txBody>
          <a:bodyPr rtlCol="0"/>
          <a:lstStyle/>
          <a:p>
            <a:fld id="{3883A809-2DFC-4908-A0C1-342FDFF47CEE}" type="slidenum">
              <a:rPr lang="pt-PT" smtClean="0"/>
              <a:t>‹nº›</a:t>
            </a:fld>
            <a:endParaRPr lang="pt-PT"/>
          </a:p>
        </p:txBody>
      </p:sp>
      <p:sp>
        <p:nvSpPr>
          <p:cNvPr id="23" name="Espaço Reservado para Rodapé 22"/>
          <p:cNvSpPr>
            <a:spLocks noGrp="1"/>
          </p:cNvSpPr>
          <p:nvPr>
            <p:ph type="ftr" sz="quarter" idx="16"/>
          </p:nvPr>
        </p:nvSpPr>
        <p:spPr/>
        <p:txBody>
          <a:bodyPr rtlCol="0"/>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C3241DE1-1982-49F7-9DE2-EEB58EFB09D5}" type="datetimeFigureOut">
              <a:rPr lang="pt-PT" smtClean="0"/>
              <a:t>14/10/2020</a:t>
            </a:fld>
            <a:endParaRPr lang="pt-PT"/>
          </a:p>
        </p:txBody>
      </p:sp>
      <p:sp>
        <p:nvSpPr>
          <p:cNvPr id="18" name="Espaço Reservado para Número de Slide 17"/>
          <p:cNvSpPr>
            <a:spLocks noGrp="1"/>
          </p:cNvSpPr>
          <p:nvPr>
            <p:ph type="sldNum" sz="quarter" idx="11"/>
          </p:nvPr>
        </p:nvSpPr>
        <p:spPr/>
        <p:txBody>
          <a:bodyPr rtlCol="0"/>
          <a:lstStyle/>
          <a:p>
            <a:fld id="{3883A809-2DFC-4908-A0C1-342FDFF47CEE}" type="slidenum">
              <a:rPr lang="pt-PT" smtClean="0"/>
              <a:t>‹nº›</a:t>
            </a:fld>
            <a:endParaRPr lang="pt-PT"/>
          </a:p>
        </p:txBody>
      </p:sp>
      <p:sp>
        <p:nvSpPr>
          <p:cNvPr id="21" name="Espaço Reservado para Rodapé 20"/>
          <p:cNvSpPr>
            <a:spLocks noGrp="1"/>
          </p:cNvSpPr>
          <p:nvPr>
            <p:ph type="ftr" sz="quarter" idx="12"/>
          </p:nvPr>
        </p:nvSpPr>
        <p:spPr/>
        <p:txBody>
          <a:bodyPr rtlCol="0"/>
          <a:lstStyle/>
          <a:p>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241DE1-1982-49F7-9DE2-EEB58EFB09D5}" type="datetimeFigureOut">
              <a:rPr lang="pt-PT" smtClean="0"/>
              <a:t>14/10/2020</a:t>
            </a:fld>
            <a:endParaRPr lang="pt-PT"/>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PT"/>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83A809-2DFC-4908-A0C1-342FDFF47CEE}" type="slidenum">
              <a:rPr lang="pt-PT" smtClean="0"/>
              <a:t>‹nº›</a:t>
            </a:fld>
            <a:endParaRPr lang="pt-P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1.bp.blogspot.com/-po7rWqHMUUc/UJ-KJHwfmdI/AAAAAAAAACs/AIjpYzoHKRE/s220-h/ISPM+-+LOG1.jp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60105" y="1955454"/>
            <a:ext cx="6696744" cy="792088"/>
          </a:xfrm>
        </p:spPr>
        <p:txBody>
          <a:bodyPr>
            <a:noAutofit/>
          </a:bodyPr>
          <a:lstStyle/>
          <a:p>
            <a:pPr algn="ctr"/>
            <a:r>
              <a:rPr lang="pt-PT" sz="4400" dirty="0"/>
              <a:t>Estrutura </a:t>
            </a:r>
            <a:r>
              <a:rPr lang="en-US" sz="4400" dirty="0"/>
              <a:t>&amp; </a:t>
            </a:r>
            <a:r>
              <a:rPr lang="pt-PT" sz="4400" dirty="0"/>
              <a:t>Bases de Dados </a:t>
            </a:r>
          </a:p>
        </p:txBody>
      </p:sp>
      <p:sp>
        <p:nvSpPr>
          <p:cNvPr id="3" name="Subtítulo 2"/>
          <p:cNvSpPr>
            <a:spLocks noGrp="1"/>
          </p:cNvSpPr>
          <p:nvPr>
            <p:ph type="subTitle" idx="1"/>
          </p:nvPr>
        </p:nvSpPr>
        <p:spPr>
          <a:xfrm>
            <a:off x="2339752" y="3112817"/>
            <a:ext cx="6362460" cy="2736304"/>
          </a:xfrm>
        </p:spPr>
        <p:txBody>
          <a:bodyPr>
            <a:noAutofit/>
          </a:bodyPr>
          <a:lstStyle/>
          <a:p>
            <a:r>
              <a:rPr lang="pt-PT" sz="2800" dirty="0">
                <a:solidFill>
                  <a:schemeClr val="tx1"/>
                </a:solidFill>
              </a:rPr>
              <a:t>Tema 2: Modelação Conceptual das Bases de Dados</a:t>
            </a:r>
          </a:p>
          <a:p>
            <a:endParaRPr lang="pt-PT" sz="2800" dirty="0">
              <a:solidFill>
                <a:schemeClr val="tx1"/>
              </a:solidFill>
            </a:endParaRPr>
          </a:p>
          <a:p>
            <a:r>
              <a:rPr lang="pt-PT" sz="2800" dirty="0">
                <a:solidFill>
                  <a:schemeClr val="tx1"/>
                </a:solidFill>
              </a:rPr>
              <a:t>Conferência 2: </a:t>
            </a:r>
            <a:r>
              <a:rPr lang="pt-BR" sz="2800" b="0" dirty="0">
                <a:solidFill>
                  <a:schemeClr val="tx1"/>
                </a:solidFill>
              </a:rPr>
              <a:t>Introdução aos SBD. Modelo Entidade-Relação</a:t>
            </a:r>
            <a:endParaRPr lang="pt-PT" sz="2800" dirty="0">
              <a:solidFill>
                <a:schemeClr val="tx1"/>
              </a:solidFill>
            </a:endParaRPr>
          </a:p>
        </p:txBody>
      </p:sp>
      <p:pic>
        <p:nvPicPr>
          <p:cNvPr id="5" name="Imagem 4" descr="A minha fotografia">
            <a:hlinkClick r:id="rId2"/>
            <a:extLst>
              <a:ext uri="{FF2B5EF4-FFF2-40B4-BE49-F238E27FC236}">
                <a16:creationId xmlns:a16="http://schemas.microsoft.com/office/drawing/2014/main" id="{37F8B5E3-9CB0-49B6-AF7F-F7CF56C38FB9}"/>
              </a:ext>
            </a:extLst>
          </p:cNvPr>
          <p:cNvPicPr/>
          <p:nvPr/>
        </p:nvPicPr>
        <p:blipFill>
          <a:blip r:embed="rId3">
            <a:lum bright="-20000" contrast="60000"/>
            <a:extLst>
              <a:ext uri="{28A0092B-C50C-407E-A947-70E740481C1C}">
                <a14:useLocalDpi xmlns:a14="http://schemas.microsoft.com/office/drawing/2010/main" val="0"/>
              </a:ext>
            </a:extLst>
          </a:blip>
          <a:srcRect/>
          <a:stretch>
            <a:fillRect/>
          </a:stretch>
        </p:blipFill>
        <p:spPr bwMode="auto">
          <a:xfrm>
            <a:off x="7308304" y="227260"/>
            <a:ext cx="1497090" cy="1362919"/>
          </a:xfrm>
          <a:prstGeom prst="rect">
            <a:avLst/>
          </a:prstGeom>
          <a:noFill/>
        </p:spPr>
      </p:pic>
      <p:sp>
        <p:nvSpPr>
          <p:cNvPr id="8" name="Subtítulo 2">
            <a:extLst>
              <a:ext uri="{FF2B5EF4-FFF2-40B4-BE49-F238E27FC236}">
                <a16:creationId xmlns:a16="http://schemas.microsoft.com/office/drawing/2014/main" id="{0105BEA0-3604-4323-88AB-CB8A7897CCE8}"/>
              </a:ext>
            </a:extLst>
          </p:cNvPr>
          <p:cNvSpPr txBox="1">
            <a:spLocks/>
          </p:cNvSpPr>
          <p:nvPr/>
        </p:nvSpPr>
        <p:spPr>
          <a:xfrm>
            <a:off x="4518585" y="6230962"/>
            <a:ext cx="4608512" cy="576064"/>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800" dirty="0">
                <a:solidFill>
                  <a:schemeClr val="tx1"/>
                </a:solidFill>
              </a:rPr>
              <a:t>E</a:t>
            </a:r>
            <a:r>
              <a:rPr lang="pt-PT" sz="2800" dirty="0" err="1">
                <a:solidFill>
                  <a:schemeClr val="tx1"/>
                </a:solidFill>
              </a:rPr>
              <a:t>ng</a:t>
            </a:r>
            <a:r>
              <a:rPr lang="pt-PT" sz="2800" dirty="0">
                <a:solidFill>
                  <a:schemeClr val="tx1"/>
                </a:solidFill>
              </a:rPr>
              <a:t>. </a:t>
            </a:r>
            <a:r>
              <a:rPr lang="pt-PT" sz="2800" b="0" dirty="0">
                <a:solidFill>
                  <a:schemeClr val="tx1"/>
                </a:solidFill>
              </a:rPr>
              <a:t>Zinga Firmino René</a:t>
            </a:r>
          </a:p>
        </p:txBody>
      </p:sp>
    </p:spTree>
    <p:extLst>
      <p:ext uri="{BB962C8B-B14F-4D97-AF65-F5344CB8AC3E}">
        <p14:creationId xmlns:p14="http://schemas.microsoft.com/office/powerpoint/2010/main" val="352231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529208" y="2112240"/>
            <a:ext cx="8003232" cy="4053064"/>
          </a:xfrm>
        </p:spPr>
        <p:txBody>
          <a:bodyPr>
            <a:normAutofit/>
          </a:bodyPr>
          <a:lstStyle/>
          <a:p>
            <a:pPr marL="0" indent="0" algn="just">
              <a:buNone/>
            </a:pPr>
            <a:endParaRPr lang="es-ES" sz="3600" dirty="0"/>
          </a:p>
          <a:p>
            <a:pPr marL="0" indent="0" algn="just">
              <a:buNone/>
            </a:pPr>
            <a:r>
              <a:rPr lang="pt-BR" sz="3600" dirty="0"/>
              <a:t>Os esquemas externos refletem a informação preparada para o usuário final.</a:t>
            </a:r>
            <a:endParaRPr lang="es-ES" sz="3600" dirty="0"/>
          </a:p>
          <a:p>
            <a:pPr algn="just"/>
            <a:endParaRPr lang="es-ES" sz="3600" dirty="0"/>
          </a:p>
        </p:txBody>
      </p:sp>
      <p:sp>
        <p:nvSpPr>
          <p:cNvPr id="4" name="3 Rectángulo"/>
          <p:cNvSpPr/>
          <p:nvPr/>
        </p:nvSpPr>
        <p:spPr>
          <a:xfrm>
            <a:off x="2139591" y="386166"/>
            <a:ext cx="6480720" cy="1323439"/>
          </a:xfrm>
          <a:prstGeom prst="rect">
            <a:avLst/>
          </a:prstGeom>
        </p:spPr>
        <p:txBody>
          <a:bodyPr wrap="square">
            <a:spAutoFit/>
          </a:bodyPr>
          <a:lstStyle/>
          <a:p>
            <a:pPr algn="r"/>
            <a:r>
              <a:rPr lang="pt-PT" sz="4000" dirty="0">
                <a:solidFill>
                  <a:schemeClr val="accent1">
                    <a:lumMod val="75000"/>
                  </a:schemeClr>
                </a:solidFill>
              </a:rPr>
              <a:t>Arquitectura de um SBD</a:t>
            </a:r>
          </a:p>
          <a:p>
            <a:pPr algn="r"/>
            <a:r>
              <a:rPr lang="es-ES" sz="4000" b="1" dirty="0">
                <a:solidFill>
                  <a:schemeClr val="accent1">
                    <a:lumMod val="75000"/>
                  </a:schemeClr>
                </a:solidFill>
              </a:rPr>
              <a:t>Externo</a:t>
            </a:r>
          </a:p>
        </p:txBody>
      </p:sp>
    </p:spTree>
    <p:extLst>
      <p:ext uri="{BB962C8B-B14F-4D97-AF65-F5344CB8AC3E}">
        <p14:creationId xmlns:p14="http://schemas.microsoft.com/office/powerpoint/2010/main" val="229908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95536" y="2348880"/>
            <a:ext cx="7920880" cy="3765032"/>
          </a:xfrm>
        </p:spPr>
        <p:txBody>
          <a:bodyPr>
            <a:normAutofit/>
          </a:bodyPr>
          <a:lstStyle/>
          <a:p>
            <a:pPr marL="0" indent="0" algn="just">
              <a:buNone/>
            </a:pPr>
            <a:r>
              <a:rPr lang="pt-BR" sz="3600" dirty="0"/>
              <a:t>O esquema conceptual contém a informação lógica da BD, sua estruturação e as relações que há entre os dados.</a:t>
            </a:r>
            <a:endParaRPr lang="es-ES" sz="3600" dirty="0"/>
          </a:p>
          <a:p>
            <a:pPr algn="just"/>
            <a:endParaRPr lang="es-ES" sz="3600" dirty="0"/>
          </a:p>
        </p:txBody>
      </p:sp>
      <p:sp>
        <p:nvSpPr>
          <p:cNvPr id="4" name="3 Rectángulo"/>
          <p:cNvSpPr/>
          <p:nvPr/>
        </p:nvSpPr>
        <p:spPr>
          <a:xfrm>
            <a:off x="2195736" y="406405"/>
            <a:ext cx="6480720" cy="1323439"/>
          </a:xfrm>
          <a:prstGeom prst="rect">
            <a:avLst/>
          </a:prstGeom>
        </p:spPr>
        <p:txBody>
          <a:bodyPr wrap="square">
            <a:spAutoFit/>
          </a:bodyPr>
          <a:lstStyle/>
          <a:p>
            <a:pPr algn="r"/>
            <a:r>
              <a:rPr lang="pt-PT" sz="4000" dirty="0">
                <a:solidFill>
                  <a:schemeClr val="accent1">
                    <a:lumMod val="75000"/>
                  </a:schemeClr>
                </a:solidFill>
              </a:rPr>
              <a:t>Arquitectura de um SBD</a:t>
            </a:r>
          </a:p>
          <a:p>
            <a:pPr algn="r"/>
            <a:r>
              <a:rPr lang="es-ES" sz="4000" b="1" dirty="0">
                <a:solidFill>
                  <a:schemeClr val="accent1">
                    <a:lumMod val="75000"/>
                  </a:schemeClr>
                </a:solidFill>
              </a:rPr>
              <a:t>Conceptual</a:t>
            </a:r>
          </a:p>
        </p:txBody>
      </p:sp>
    </p:spTree>
    <p:extLst>
      <p:ext uri="{BB962C8B-B14F-4D97-AF65-F5344CB8AC3E}">
        <p14:creationId xmlns:p14="http://schemas.microsoft.com/office/powerpoint/2010/main" val="253096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95536" y="2348880"/>
            <a:ext cx="7920880" cy="3765032"/>
          </a:xfrm>
        </p:spPr>
        <p:txBody>
          <a:bodyPr>
            <a:normAutofit/>
          </a:bodyPr>
          <a:lstStyle/>
          <a:p>
            <a:pPr marL="0" indent="0" algn="just">
              <a:buNone/>
            </a:pPr>
            <a:r>
              <a:rPr lang="pt-BR" sz="3600" dirty="0"/>
              <a:t>O esquema interno contém informação sobre como estão armazenados os dados em disco. É o esquema mais próximo à organização real dos dados.</a:t>
            </a:r>
            <a:endParaRPr lang="es-ES" sz="3600" dirty="0"/>
          </a:p>
        </p:txBody>
      </p:sp>
      <p:sp>
        <p:nvSpPr>
          <p:cNvPr id="4" name="3 Rectángulo"/>
          <p:cNvSpPr/>
          <p:nvPr/>
        </p:nvSpPr>
        <p:spPr>
          <a:xfrm>
            <a:off x="2195736" y="406405"/>
            <a:ext cx="6480720" cy="1323439"/>
          </a:xfrm>
          <a:prstGeom prst="rect">
            <a:avLst/>
          </a:prstGeom>
        </p:spPr>
        <p:txBody>
          <a:bodyPr wrap="square">
            <a:spAutoFit/>
          </a:bodyPr>
          <a:lstStyle/>
          <a:p>
            <a:pPr algn="r"/>
            <a:r>
              <a:rPr lang="pt-PT" sz="4000" dirty="0">
                <a:solidFill>
                  <a:schemeClr val="accent1">
                    <a:lumMod val="75000"/>
                  </a:schemeClr>
                </a:solidFill>
              </a:rPr>
              <a:t>Arquitectura de um SBD</a:t>
            </a:r>
          </a:p>
          <a:p>
            <a:pPr algn="r"/>
            <a:r>
              <a:rPr lang="es-ES" sz="4000" b="1" dirty="0">
                <a:solidFill>
                  <a:schemeClr val="accent1">
                    <a:lumMod val="75000"/>
                  </a:schemeClr>
                </a:solidFill>
              </a:rPr>
              <a:t>Interno</a:t>
            </a:r>
          </a:p>
        </p:txBody>
      </p:sp>
    </p:spTree>
    <p:extLst>
      <p:ext uri="{BB962C8B-B14F-4D97-AF65-F5344CB8AC3E}">
        <p14:creationId xmlns:p14="http://schemas.microsoft.com/office/powerpoint/2010/main" val="259447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2198791"/>
            <a:ext cx="7691529" cy="144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s-ES" sz="4400" b="1" dirty="0">
                <a:solidFill>
                  <a:schemeClr val="bg1"/>
                </a:solidFill>
              </a:rPr>
              <a:t>Modelo </a:t>
            </a:r>
            <a:r>
              <a:rPr lang="es-ES" sz="4400" b="1" dirty="0" err="1">
                <a:solidFill>
                  <a:schemeClr val="bg1"/>
                </a:solidFill>
              </a:rPr>
              <a:t>Entidade-Relação</a:t>
            </a:r>
            <a:endParaRPr lang="es-ES" sz="4400" b="1" dirty="0">
              <a:solidFill>
                <a:schemeClr val="bg1"/>
              </a:solidFill>
            </a:endParaRPr>
          </a:p>
          <a:p>
            <a:pPr algn="ctr"/>
            <a:r>
              <a:rPr lang="es-ES" sz="4400" b="1" dirty="0">
                <a:solidFill>
                  <a:schemeClr val="bg1"/>
                </a:solidFill>
              </a:rPr>
              <a:t>MER</a:t>
            </a:r>
          </a:p>
        </p:txBody>
      </p:sp>
    </p:spTree>
    <p:extLst>
      <p:ext uri="{BB962C8B-B14F-4D97-AF65-F5344CB8AC3E}">
        <p14:creationId xmlns:p14="http://schemas.microsoft.com/office/powerpoint/2010/main" val="68075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94184" y="2276872"/>
            <a:ext cx="7467600" cy="2764904"/>
          </a:xfrm>
        </p:spPr>
        <p:txBody>
          <a:bodyPr>
            <a:normAutofit/>
          </a:bodyPr>
          <a:lstStyle/>
          <a:p>
            <a:pPr marL="0" indent="0" algn="just">
              <a:buNone/>
            </a:pPr>
            <a:r>
              <a:rPr lang="pt-BR" sz="3200" dirty="0"/>
              <a:t>Conjunto de conceitos que podem servir para descrever a estrutura de uma BD (tipos de dados, seus vínculos e as restrições que devem cumprir esses dados).</a:t>
            </a:r>
            <a:endParaRPr lang="es-ES" sz="3200" dirty="0"/>
          </a:p>
        </p:txBody>
      </p:sp>
      <p:sp>
        <p:nvSpPr>
          <p:cNvPr id="4" name="3 Rectángulo"/>
          <p:cNvSpPr/>
          <p:nvPr/>
        </p:nvSpPr>
        <p:spPr>
          <a:xfrm>
            <a:off x="4427983" y="686599"/>
            <a:ext cx="4100803" cy="707886"/>
          </a:xfrm>
          <a:prstGeom prst="rect">
            <a:avLst/>
          </a:prstGeom>
        </p:spPr>
        <p:txBody>
          <a:bodyPr wrap="none">
            <a:spAutoFit/>
          </a:bodyPr>
          <a:lstStyle/>
          <a:p>
            <a:r>
              <a:rPr lang="es-ES" sz="4000" dirty="0">
                <a:solidFill>
                  <a:schemeClr val="accent1">
                    <a:lumMod val="75000"/>
                  </a:schemeClr>
                </a:solidFill>
              </a:rPr>
              <a:t>Modelo de dados</a:t>
            </a:r>
          </a:p>
        </p:txBody>
      </p:sp>
    </p:spTree>
    <p:extLst>
      <p:ext uri="{BB962C8B-B14F-4D97-AF65-F5344CB8AC3E}">
        <p14:creationId xmlns:p14="http://schemas.microsoft.com/office/powerpoint/2010/main" val="425245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539552" y="2060848"/>
            <a:ext cx="7704856" cy="3621016"/>
          </a:xfrm>
        </p:spPr>
        <p:txBody>
          <a:bodyPr>
            <a:normAutofit/>
          </a:bodyPr>
          <a:lstStyle/>
          <a:p>
            <a:pPr marL="0" indent="0" algn="just">
              <a:buNone/>
            </a:pPr>
            <a:r>
              <a:rPr lang="pt-BR" sz="3200" dirty="0"/>
              <a:t>Existem </a:t>
            </a:r>
            <a:r>
              <a:rPr lang="pt-BR" sz="3200" b="1" dirty="0">
                <a:solidFill>
                  <a:schemeClr val="accent1">
                    <a:lumMod val="75000"/>
                  </a:schemeClr>
                </a:solidFill>
              </a:rPr>
              <a:t>entidades</a:t>
            </a:r>
            <a:r>
              <a:rPr lang="pt-BR" sz="3200" dirty="0">
                <a:solidFill>
                  <a:schemeClr val="accent1">
                    <a:lumMod val="75000"/>
                  </a:schemeClr>
                </a:solidFill>
              </a:rPr>
              <a:t> </a:t>
            </a:r>
            <a:r>
              <a:rPr lang="pt-BR" sz="3200" dirty="0"/>
              <a:t>ou objetos, que não são mais que coisas ou elementos que existem e estão bem diferenciados entre si, que possuem </a:t>
            </a:r>
            <a:r>
              <a:rPr lang="pt-BR" sz="3200" b="1" dirty="0">
                <a:solidFill>
                  <a:schemeClr val="accent1">
                    <a:lumMod val="75000"/>
                  </a:schemeClr>
                </a:solidFill>
              </a:rPr>
              <a:t>propriedades</a:t>
            </a:r>
            <a:r>
              <a:rPr lang="pt-BR" sz="3200" dirty="0">
                <a:solidFill>
                  <a:schemeClr val="accent1">
                    <a:lumMod val="75000"/>
                  </a:schemeClr>
                </a:solidFill>
              </a:rPr>
              <a:t> </a:t>
            </a:r>
            <a:r>
              <a:rPr lang="pt-BR" sz="3200" dirty="0"/>
              <a:t>e entre os </a:t>
            </a:r>
            <a:r>
              <a:rPr lang="es-ES" sz="3200" dirty="0" err="1"/>
              <a:t>quais</a:t>
            </a:r>
            <a:r>
              <a:rPr lang="es-ES" sz="3200" dirty="0"/>
              <a:t> se </a:t>
            </a:r>
            <a:r>
              <a:rPr lang="es-ES" sz="3200" dirty="0" err="1"/>
              <a:t>estabelecem</a:t>
            </a:r>
            <a:r>
              <a:rPr lang="es-ES" sz="3200" dirty="0"/>
              <a:t> </a:t>
            </a:r>
            <a:r>
              <a:rPr lang="es-ES" sz="3200" b="1" dirty="0" err="1">
                <a:solidFill>
                  <a:schemeClr val="accent1">
                    <a:lumMod val="75000"/>
                  </a:schemeClr>
                </a:solidFill>
              </a:rPr>
              <a:t>relações</a:t>
            </a:r>
            <a:r>
              <a:rPr lang="es-ES" sz="3200" dirty="0"/>
              <a:t>.</a:t>
            </a:r>
          </a:p>
        </p:txBody>
      </p:sp>
      <p:sp>
        <p:nvSpPr>
          <p:cNvPr id="4" name="3 Rectángulo"/>
          <p:cNvSpPr/>
          <p:nvPr/>
        </p:nvSpPr>
        <p:spPr>
          <a:xfrm>
            <a:off x="683568" y="836712"/>
            <a:ext cx="4137671" cy="707886"/>
          </a:xfrm>
          <a:prstGeom prst="rect">
            <a:avLst/>
          </a:prstGeom>
        </p:spPr>
        <p:txBody>
          <a:bodyPr wrap="none">
            <a:spAutoFit/>
          </a:bodyPr>
          <a:lstStyle/>
          <a:p>
            <a:r>
              <a:rPr lang="es-ES" sz="4000" dirty="0"/>
              <a:t>No mundo real...</a:t>
            </a:r>
          </a:p>
        </p:txBody>
      </p:sp>
      <p:pic>
        <p:nvPicPr>
          <p:cNvPr id="5" name="4 Imagen" descr="silla_piel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653136"/>
            <a:ext cx="1785937"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5 Imagen" descr="aut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0282" y="282605"/>
            <a:ext cx="25955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67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600200"/>
            <a:ext cx="7859216" cy="4853136"/>
          </a:xfrm>
        </p:spPr>
        <p:txBody>
          <a:bodyPr>
            <a:normAutofit/>
          </a:bodyPr>
          <a:lstStyle/>
          <a:p>
            <a:r>
              <a:rPr lang="es-ES" sz="3200" b="1" dirty="0"/>
              <a:t>Atributo</a:t>
            </a:r>
            <a:endParaRPr lang="es-ES" sz="2800" b="1" dirty="0"/>
          </a:p>
          <a:p>
            <a:endParaRPr lang="es-ES" sz="2800" dirty="0"/>
          </a:p>
          <a:p>
            <a:r>
              <a:rPr lang="es-ES" sz="2800" dirty="0" err="1"/>
              <a:t>Domínio</a:t>
            </a:r>
            <a:r>
              <a:rPr lang="es-ES" sz="2800" dirty="0"/>
              <a:t> de </a:t>
            </a:r>
            <a:r>
              <a:rPr lang="es-ES" sz="2800" dirty="0" err="1"/>
              <a:t>um</a:t>
            </a:r>
            <a:r>
              <a:rPr lang="es-ES" sz="2800" dirty="0"/>
              <a:t> atributo</a:t>
            </a:r>
          </a:p>
          <a:p>
            <a:endParaRPr lang="pt-BR" sz="2800" dirty="0"/>
          </a:p>
          <a:p>
            <a:r>
              <a:rPr lang="pt-BR" sz="2800" dirty="0"/>
              <a:t>Ocorrência ou instância de um atributo</a:t>
            </a:r>
          </a:p>
          <a:p>
            <a:endParaRPr lang="es-ES" sz="2800" dirty="0"/>
          </a:p>
          <a:p>
            <a:r>
              <a:rPr lang="es-ES" sz="2800" dirty="0"/>
              <a:t>Registro</a:t>
            </a:r>
          </a:p>
          <a:p>
            <a:endParaRPr lang="es-ES" sz="2800" dirty="0"/>
          </a:p>
          <a:p>
            <a:r>
              <a:rPr lang="es-ES" sz="2800" dirty="0"/>
              <a:t>Chave</a:t>
            </a:r>
          </a:p>
        </p:txBody>
      </p:sp>
      <p:sp>
        <p:nvSpPr>
          <p:cNvPr id="4" name="3 Rectángulo"/>
          <p:cNvSpPr/>
          <p:nvPr/>
        </p:nvSpPr>
        <p:spPr>
          <a:xfrm>
            <a:off x="2555776" y="273839"/>
            <a:ext cx="5894562" cy="707886"/>
          </a:xfrm>
          <a:prstGeom prst="rect">
            <a:avLst/>
          </a:prstGeom>
        </p:spPr>
        <p:txBody>
          <a:bodyPr wrap="none">
            <a:spAutoFit/>
          </a:bodyPr>
          <a:lstStyle/>
          <a:p>
            <a:r>
              <a:rPr lang="es-ES" sz="4000" dirty="0" err="1">
                <a:solidFill>
                  <a:schemeClr val="accent1">
                    <a:lumMod val="75000"/>
                  </a:schemeClr>
                </a:solidFill>
              </a:rPr>
              <a:t>Conceitos</a:t>
            </a:r>
            <a:r>
              <a:rPr lang="es-ES" sz="4000" dirty="0">
                <a:solidFill>
                  <a:schemeClr val="accent1">
                    <a:lumMod val="75000"/>
                  </a:schemeClr>
                </a:solidFill>
              </a:rPr>
              <a:t> </a:t>
            </a:r>
            <a:r>
              <a:rPr lang="es-ES" sz="4000" dirty="0" err="1">
                <a:solidFill>
                  <a:schemeClr val="accent1">
                    <a:lumMod val="75000"/>
                  </a:schemeClr>
                </a:solidFill>
              </a:rPr>
              <a:t>fundamentais</a:t>
            </a:r>
            <a:endParaRPr lang="es-ES" sz="4000" dirty="0">
              <a:solidFill>
                <a:schemeClr val="accent1">
                  <a:lumMod val="75000"/>
                </a:schemeClr>
              </a:solidFill>
            </a:endParaRPr>
          </a:p>
        </p:txBody>
      </p:sp>
    </p:spTree>
    <p:extLst>
      <p:ext uri="{BB962C8B-B14F-4D97-AF65-F5344CB8AC3E}">
        <p14:creationId xmlns:p14="http://schemas.microsoft.com/office/powerpoint/2010/main" val="77165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611560" y="1916832"/>
            <a:ext cx="7467600" cy="3960440"/>
          </a:xfrm>
        </p:spPr>
        <p:txBody>
          <a:bodyPr>
            <a:noAutofit/>
          </a:bodyPr>
          <a:lstStyle/>
          <a:p>
            <a:r>
              <a:rPr lang="pt-PT" sz="3200" dirty="0"/>
              <a:t>Objectivos dos sistemas de bases de dados (SBD).</a:t>
            </a:r>
            <a:endParaRPr lang="es-ES" sz="3200" dirty="0"/>
          </a:p>
          <a:p>
            <a:endParaRPr lang="pt-PT" sz="3200" dirty="0"/>
          </a:p>
          <a:p>
            <a:r>
              <a:rPr lang="pt-PT" sz="3200" dirty="0"/>
              <a:t>Arquitectura de um sistema de bases de dados.</a:t>
            </a:r>
          </a:p>
          <a:p>
            <a:endParaRPr lang="pt-PT" sz="3200" dirty="0"/>
          </a:p>
          <a:p>
            <a:r>
              <a:rPr lang="pt-BR" sz="3200" dirty="0"/>
              <a:t>Modelo Entidade-Relação (MER)</a:t>
            </a:r>
            <a:endParaRPr lang="pt-PT" sz="3200" dirty="0"/>
          </a:p>
          <a:p>
            <a:endParaRPr lang="es-ES" sz="3200" dirty="0"/>
          </a:p>
        </p:txBody>
      </p:sp>
      <p:sp>
        <p:nvSpPr>
          <p:cNvPr id="4" name="Retângulo 3"/>
          <p:cNvSpPr/>
          <p:nvPr/>
        </p:nvSpPr>
        <p:spPr>
          <a:xfrm>
            <a:off x="6012160" y="349061"/>
            <a:ext cx="2451312" cy="707886"/>
          </a:xfrm>
          <a:prstGeom prst="rect">
            <a:avLst/>
          </a:prstGeom>
        </p:spPr>
        <p:txBody>
          <a:bodyPr wrap="none">
            <a:spAutoFit/>
          </a:bodyPr>
          <a:lstStyle/>
          <a:p>
            <a:r>
              <a:rPr lang="pt-PT" sz="4000" b="1" dirty="0">
                <a:solidFill>
                  <a:schemeClr val="accent1">
                    <a:lumMod val="75000"/>
                  </a:schemeClr>
                </a:solidFill>
              </a:rPr>
              <a:t>Sumario</a:t>
            </a:r>
            <a:endParaRPr lang="es-ES" sz="4000" b="1" dirty="0">
              <a:solidFill>
                <a:schemeClr val="accent1">
                  <a:lumMod val="75000"/>
                </a:schemeClr>
              </a:solidFill>
            </a:endParaRPr>
          </a:p>
        </p:txBody>
      </p:sp>
    </p:spTree>
    <p:extLst>
      <p:ext uri="{BB962C8B-B14F-4D97-AF65-F5344CB8AC3E}">
        <p14:creationId xmlns:p14="http://schemas.microsoft.com/office/powerpoint/2010/main" val="205549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547664" y="332656"/>
            <a:ext cx="6984776" cy="707886"/>
          </a:xfrm>
          <a:prstGeom prst="rect">
            <a:avLst/>
          </a:prstGeom>
        </p:spPr>
        <p:txBody>
          <a:bodyPr wrap="square">
            <a:spAutoFit/>
          </a:bodyPr>
          <a:lstStyle/>
          <a:p>
            <a:r>
              <a:rPr lang="pt-BR" sz="4000" dirty="0">
                <a:solidFill>
                  <a:schemeClr val="accent1">
                    <a:lumMod val="75000"/>
                  </a:schemeClr>
                </a:solidFill>
              </a:rPr>
              <a:t>O que é uma base de dados?</a:t>
            </a:r>
            <a:endParaRPr lang="pt-BR" sz="4000" dirty="0">
              <a:solidFill>
                <a:schemeClr val="accent1">
                  <a:lumMod val="75000"/>
                </a:schemeClr>
              </a:solidFill>
              <a:effectLs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87" y="4797152"/>
            <a:ext cx="21431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ço Reservado para Conteúdo 2"/>
          <p:cNvSpPr>
            <a:spLocks noGrp="1"/>
          </p:cNvSpPr>
          <p:nvPr>
            <p:ph sz="quarter" idx="1"/>
          </p:nvPr>
        </p:nvSpPr>
        <p:spPr>
          <a:xfrm>
            <a:off x="539552" y="1412776"/>
            <a:ext cx="7467600" cy="4873752"/>
          </a:xfrm>
        </p:spPr>
        <p:txBody>
          <a:bodyPr>
            <a:normAutofit/>
          </a:bodyPr>
          <a:lstStyle/>
          <a:p>
            <a:pPr algn="just"/>
            <a:r>
              <a:rPr lang="pt-PT" sz="3200" dirty="0"/>
              <a:t>Um conjunto de dados que pertencem ao mesmo contexto e sistematicamente armazenada para uso posterior.</a:t>
            </a:r>
          </a:p>
          <a:p>
            <a:pPr algn="just"/>
            <a:endParaRPr lang="pt-PT" sz="3200" dirty="0"/>
          </a:p>
          <a:p>
            <a:pPr algn="just"/>
            <a:r>
              <a:rPr lang="pt-PT" sz="3200" dirty="0"/>
              <a:t>Um conjunto persistente de dados inter-relacionados com objectivo de usado para um determinado uso.</a:t>
            </a:r>
            <a:endParaRPr lang="es-ES" sz="3200" dirty="0"/>
          </a:p>
        </p:txBody>
      </p:sp>
    </p:spTree>
    <p:extLst>
      <p:ext uri="{BB962C8B-B14F-4D97-AF65-F5344CB8AC3E}">
        <p14:creationId xmlns:p14="http://schemas.microsoft.com/office/powerpoint/2010/main" val="298532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457200" y="1600200"/>
            <a:ext cx="8291264" cy="4873752"/>
          </a:xfrm>
        </p:spPr>
        <p:txBody>
          <a:bodyPr/>
          <a:lstStyle/>
          <a:p>
            <a:pPr marL="0" indent="0">
              <a:buNone/>
            </a:pPr>
            <a:r>
              <a:rPr lang="pt-PT" dirty="0"/>
              <a:t>Os principais objetivos de um sistema de banco de dados é o de minimizar o seguinte aspectos:</a:t>
            </a:r>
          </a:p>
          <a:p>
            <a:pPr marL="0" indent="0">
              <a:buNone/>
            </a:pPr>
            <a:endParaRPr lang="pt-PT" dirty="0"/>
          </a:p>
          <a:p>
            <a:pPr marL="457200" indent="-457200">
              <a:buSzPct val="100000"/>
              <a:buFont typeface="+mj-lt"/>
              <a:buAutoNum type="arabicPeriod"/>
            </a:pPr>
            <a:r>
              <a:rPr lang="pt-PT" dirty="0"/>
              <a:t>A redundância</a:t>
            </a:r>
          </a:p>
          <a:p>
            <a:pPr marL="457200" indent="-457200">
              <a:buSzPct val="100000"/>
              <a:buFont typeface="+mj-lt"/>
              <a:buAutoNum type="arabicPeriod"/>
            </a:pPr>
            <a:r>
              <a:rPr lang="pt-PT" dirty="0"/>
              <a:t>Dificuldade no acesso aos dados</a:t>
            </a:r>
          </a:p>
          <a:p>
            <a:pPr marL="457200" indent="-457200">
              <a:buSzPct val="100000"/>
              <a:buFont typeface="+mj-lt"/>
              <a:buAutoNum type="arabicPeriod"/>
            </a:pPr>
            <a:r>
              <a:rPr lang="pt-PT" dirty="0"/>
              <a:t>Isolamento dos dados</a:t>
            </a:r>
          </a:p>
          <a:p>
            <a:pPr marL="457200" indent="-457200">
              <a:buSzPct val="100000"/>
              <a:buFont typeface="+mj-lt"/>
              <a:buAutoNum type="arabicPeriod"/>
            </a:pPr>
            <a:r>
              <a:rPr lang="pt-PT" dirty="0"/>
              <a:t>Anomalias acesso simultâneo</a:t>
            </a:r>
          </a:p>
        </p:txBody>
      </p:sp>
      <p:sp>
        <p:nvSpPr>
          <p:cNvPr id="4" name="Retângulo 3"/>
          <p:cNvSpPr/>
          <p:nvPr/>
        </p:nvSpPr>
        <p:spPr>
          <a:xfrm>
            <a:off x="1187624" y="476672"/>
            <a:ext cx="7344816" cy="646331"/>
          </a:xfrm>
          <a:prstGeom prst="rect">
            <a:avLst/>
          </a:prstGeom>
        </p:spPr>
        <p:txBody>
          <a:bodyPr wrap="square">
            <a:spAutoFit/>
          </a:bodyPr>
          <a:lstStyle/>
          <a:p>
            <a:r>
              <a:rPr lang="pt-BR" sz="3600" dirty="0">
                <a:solidFill>
                  <a:schemeClr val="accent1">
                    <a:lumMod val="75000"/>
                  </a:schemeClr>
                </a:solidFill>
              </a:rPr>
              <a:t>Objetivos de uma base de dados?</a:t>
            </a:r>
            <a:endParaRPr lang="pt-BR" sz="3600" dirty="0">
              <a:solidFill>
                <a:schemeClr val="accent1">
                  <a:lumMod val="75000"/>
                </a:schemeClr>
              </a:solidFill>
              <a:effectLst/>
            </a:endParaRPr>
          </a:p>
        </p:txBody>
      </p:sp>
    </p:spTree>
    <p:extLst>
      <p:ext uri="{BB962C8B-B14F-4D97-AF65-F5344CB8AC3E}">
        <p14:creationId xmlns:p14="http://schemas.microsoft.com/office/powerpoint/2010/main" val="118625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20405" y="260648"/>
            <a:ext cx="6941324" cy="954107"/>
          </a:xfrm>
          <a:prstGeom prst="rect">
            <a:avLst/>
          </a:prstGeom>
        </p:spPr>
        <p:txBody>
          <a:bodyPr wrap="none">
            <a:spAutoFit/>
          </a:bodyPr>
          <a:lstStyle/>
          <a:p>
            <a:r>
              <a:rPr lang="es-ES" sz="2800" dirty="0"/>
              <a:t>1.- </a:t>
            </a:r>
            <a:r>
              <a:rPr lang="es-ES" sz="2800" dirty="0" err="1"/>
              <a:t>World</a:t>
            </a:r>
            <a:r>
              <a:rPr lang="es-ES" sz="2800" dirty="0"/>
              <a:t> Data Centre </a:t>
            </a:r>
            <a:r>
              <a:rPr lang="es-ES" sz="2800" dirty="0" err="1"/>
              <a:t>for</a:t>
            </a:r>
            <a:r>
              <a:rPr lang="es-ES" sz="2800" dirty="0"/>
              <a:t> </a:t>
            </a:r>
            <a:r>
              <a:rPr lang="es-ES" sz="2800" dirty="0" err="1"/>
              <a:t>Climate</a:t>
            </a:r>
            <a:endParaRPr lang="es-ES" sz="2800" dirty="0"/>
          </a:p>
          <a:p>
            <a:r>
              <a:rPr lang="pt-PT" sz="2800" dirty="0"/>
              <a:t>(Centro de Dados Mundial para o Clima)</a:t>
            </a:r>
            <a:endParaRPr lang="es-ES" sz="2800"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1047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ângulo 5"/>
          <p:cNvSpPr/>
          <p:nvPr/>
        </p:nvSpPr>
        <p:spPr>
          <a:xfrm>
            <a:off x="323528" y="1231690"/>
            <a:ext cx="8194185" cy="1938992"/>
          </a:xfrm>
          <a:prstGeom prst="rect">
            <a:avLst/>
          </a:prstGeom>
        </p:spPr>
        <p:txBody>
          <a:bodyPr wrap="square">
            <a:spAutoFit/>
          </a:bodyPr>
          <a:lstStyle/>
          <a:p>
            <a:r>
              <a:rPr lang="pt-PT" sz="2400" dirty="0"/>
              <a:t>Esta é a base de dados da maior do mundo, localizada na Alemanha, teve um custo de mais de 53 milhões, e gerencia:</a:t>
            </a:r>
          </a:p>
          <a:p>
            <a:pPr lvl="1" eaLnBrk="0" hangingPunct="0">
              <a:buFontTx/>
              <a:buChar char="•"/>
            </a:pPr>
            <a:r>
              <a:rPr lang="es-ES" sz="2400" dirty="0"/>
              <a:t>220 terabytes de dados web </a:t>
            </a:r>
          </a:p>
          <a:p>
            <a:pPr lvl="1" eaLnBrk="0" hangingPunct="0">
              <a:buFontTx/>
              <a:buChar char="•"/>
            </a:pPr>
            <a:r>
              <a:rPr lang="es-ES" sz="2400" dirty="0"/>
              <a:t>6 </a:t>
            </a:r>
            <a:r>
              <a:rPr lang="es-ES" sz="2400" dirty="0" err="1"/>
              <a:t>petabytes</a:t>
            </a:r>
            <a:r>
              <a:rPr lang="es-ES" sz="2400" dirty="0"/>
              <a:t> de dados adicionales </a:t>
            </a:r>
          </a:p>
        </p:txBody>
      </p:sp>
      <p:sp>
        <p:nvSpPr>
          <p:cNvPr id="7" name="Retângulo 6"/>
          <p:cNvSpPr/>
          <p:nvPr/>
        </p:nvSpPr>
        <p:spPr>
          <a:xfrm>
            <a:off x="179512" y="3284984"/>
            <a:ext cx="8827886" cy="1692771"/>
          </a:xfrm>
          <a:prstGeom prst="rect">
            <a:avLst/>
          </a:prstGeom>
        </p:spPr>
        <p:txBody>
          <a:bodyPr wrap="square">
            <a:spAutoFit/>
          </a:bodyPr>
          <a:lstStyle/>
          <a:p>
            <a:r>
              <a:rPr lang="en-US" sz="2800" dirty="0"/>
              <a:t>2.- National Energy Research Scientific Computing Center </a:t>
            </a:r>
            <a:r>
              <a:rPr lang="pt-PT" sz="2800" dirty="0"/>
              <a:t>(Centro de Pesquisa de Energia) </a:t>
            </a:r>
            <a:br>
              <a:rPr lang="pt-PT" sz="2800" dirty="0"/>
            </a:br>
            <a:r>
              <a:rPr lang="pt-PT" sz="2400" dirty="0"/>
              <a:t>2,8 petabytes de dados </a:t>
            </a:r>
            <a:br>
              <a:rPr lang="pt-PT" sz="2400" dirty="0"/>
            </a:br>
            <a:r>
              <a:rPr lang="pt-PT" sz="2400" dirty="0"/>
              <a:t>é operado por mais de 2.000 cientistas</a:t>
            </a:r>
            <a:endParaRPr lang="es-ES" sz="2400" dirty="0"/>
          </a:p>
        </p:txBody>
      </p:sp>
      <p:sp>
        <p:nvSpPr>
          <p:cNvPr id="8" name="Retângulo 7"/>
          <p:cNvSpPr/>
          <p:nvPr/>
        </p:nvSpPr>
        <p:spPr>
          <a:xfrm>
            <a:off x="179512" y="5191452"/>
            <a:ext cx="7861216" cy="1261884"/>
          </a:xfrm>
          <a:prstGeom prst="rect">
            <a:avLst/>
          </a:prstGeom>
        </p:spPr>
        <p:txBody>
          <a:bodyPr wrap="square">
            <a:spAutoFit/>
          </a:bodyPr>
          <a:lstStyle/>
          <a:p>
            <a:r>
              <a:rPr lang="pt-BR" sz="2800" dirty="0"/>
              <a:t>3.- AT&amp;T (Companhia de Telecomunicações) </a:t>
            </a:r>
            <a:br>
              <a:rPr lang="pt-BR" dirty="0"/>
            </a:br>
            <a:r>
              <a:rPr lang="pt-BR" sz="2400" dirty="0"/>
              <a:t>323 </a:t>
            </a:r>
            <a:r>
              <a:rPr lang="pt-BR" sz="2400" dirty="0" err="1"/>
              <a:t>terabytes</a:t>
            </a:r>
            <a:r>
              <a:rPr lang="pt-BR" sz="2400" dirty="0"/>
              <a:t> de informações </a:t>
            </a:r>
            <a:br>
              <a:rPr lang="pt-BR" sz="2400" dirty="0"/>
            </a:br>
            <a:r>
              <a:rPr lang="pt-BR" sz="2400" dirty="0"/>
              <a:t>1,9 trilhão de telefonemas armazenados</a:t>
            </a:r>
            <a:endParaRPr lang="pt-BR" sz="2400" dirty="0">
              <a:effectLst/>
            </a:endParaRPr>
          </a:p>
        </p:txBody>
      </p:sp>
      <p:pic>
        <p:nvPicPr>
          <p:cNvPr id="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039" y="5787078"/>
            <a:ext cx="16716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25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Q7VSnNVU9zuuzWet_OfqPSqTBfS7eKcM6VeVncjmYBrPylyattdN45v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3159"/>
            <a:ext cx="2592288" cy="1614868"/>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251520" y="677014"/>
            <a:ext cx="8352928" cy="1815882"/>
          </a:xfrm>
          <a:prstGeom prst="rect">
            <a:avLst/>
          </a:prstGeom>
        </p:spPr>
        <p:txBody>
          <a:bodyPr wrap="square">
            <a:spAutoFit/>
          </a:bodyPr>
          <a:lstStyle/>
          <a:p>
            <a:r>
              <a:rPr lang="pt-BR" sz="2800" dirty="0"/>
              <a:t>4 -. Google </a:t>
            </a:r>
            <a:br>
              <a:rPr lang="pt-BR" sz="2800" dirty="0"/>
            </a:br>
            <a:r>
              <a:rPr lang="pt-BR" sz="2800" dirty="0"/>
              <a:t>91 milhões das pesquisas </a:t>
            </a:r>
            <a:r>
              <a:rPr lang="pt-PT" sz="2800" dirty="0"/>
              <a:t>diariamente </a:t>
            </a:r>
          </a:p>
          <a:p>
            <a:r>
              <a:rPr lang="pt-BR" sz="2800" dirty="0"/>
              <a:t>Realiza mais de 50% das pesquisas na Internet em todo o mundo </a:t>
            </a:r>
            <a:endParaRPr lang="pt-BR" sz="2800" dirty="0">
              <a:effectLst/>
            </a:endParaRPr>
          </a:p>
        </p:txBody>
      </p:sp>
      <p:sp>
        <p:nvSpPr>
          <p:cNvPr id="5" name="Retângulo 4"/>
          <p:cNvSpPr/>
          <p:nvPr/>
        </p:nvSpPr>
        <p:spPr>
          <a:xfrm>
            <a:off x="251520" y="3432188"/>
            <a:ext cx="8352928" cy="1815882"/>
          </a:xfrm>
          <a:prstGeom prst="rect">
            <a:avLst/>
          </a:prstGeom>
        </p:spPr>
        <p:txBody>
          <a:bodyPr wrap="square">
            <a:spAutoFit/>
          </a:bodyPr>
          <a:lstStyle/>
          <a:p>
            <a:r>
              <a:rPr lang="pt-BR" sz="2800" dirty="0"/>
              <a:t>5 - Sprint (Empresa de Telecomunicações) </a:t>
            </a:r>
            <a:br>
              <a:rPr lang="pt-BR" sz="2800" dirty="0"/>
            </a:br>
            <a:r>
              <a:rPr lang="pt-BR" sz="2800" dirty="0"/>
              <a:t>2.85 </a:t>
            </a:r>
            <a:r>
              <a:rPr lang="pt-PT" sz="2800" dirty="0"/>
              <a:t>trilhão </a:t>
            </a:r>
            <a:r>
              <a:rPr lang="pt-BR" sz="2800" dirty="0"/>
              <a:t>de linhas na base de dados </a:t>
            </a:r>
            <a:br>
              <a:rPr lang="pt-BR" sz="2800" dirty="0"/>
            </a:br>
            <a:r>
              <a:rPr lang="pt-BR" sz="2800" dirty="0"/>
              <a:t>Detalhes de 365 milhões de chamadas processadas </a:t>
            </a:r>
            <a:r>
              <a:rPr lang="pt-PT" sz="2800" dirty="0"/>
              <a:t>diariamente </a:t>
            </a:r>
            <a:endParaRPr lang="pt-BR" sz="2800" dirty="0">
              <a:effectLst/>
            </a:endParaRPr>
          </a:p>
        </p:txBody>
      </p:sp>
    </p:spTree>
    <p:extLst>
      <p:ext uri="{BB962C8B-B14F-4D97-AF65-F5344CB8AC3E}">
        <p14:creationId xmlns:p14="http://schemas.microsoft.com/office/powerpoint/2010/main" val="186742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ConsultoriaRRHH_mediana.gif1.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512" y="1166961"/>
            <a:ext cx="8647113" cy="5286375"/>
          </a:xfrm>
        </p:spPr>
      </p:pic>
      <p:sp>
        <p:nvSpPr>
          <p:cNvPr id="6" name="5 Rectángulo"/>
          <p:cNvSpPr/>
          <p:nvPr/>
        </p:nvSpPr>
        <p:spPr>
          <a:xfrm>
            <a:off x="251520" y="3645024"/>
            <a:ext cx="309634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pt-BR" sz="2400" dirty="0"/>
              <a:t>Representante </a:t>
            </a:r>
            <a:r>
              <a:rPr lang="pt-BR" sz="2400" dirty="0" err="1"/>
              <a:t>algun</a:t>
            </a:r>
            <a:r>
              <a:rPr lang="pt-BR" sz="2400" dirty="0"/>
              <a:t> aspecto do mundo real</a:t>
            </a:r>
            <a:endParaRPr lang="es-ES" sz="2400" dirty="0"/>
          </a:p>
        </p:txBody>
      </p:sp>
      <p:sp>
        <p:nvSpPr>
          <p:cNvPr id="7" name="6 Rectángulo"/>
          <p:cNvSpPr/>
          <p:nvPr/>
        </p:nvSpPr>
        <p:spPr>
          <a:xfrm>
            <a:off x="231245" y="5085184"/>
            <a:ext cx="3116619"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400" dirty="0"/>
              <a:t>Desenha-se, constrói e povoa com dados para propósito específico</a:t>
            </a:r>
            <a:endParaRPr lang="es-ES" sz="2400" dirty="0"/>
          </a:p>
        </p:txBody>
      </p:sp>
      <p:sp>
        <p:nvSpPr>
          <p:cNvPr id="8" name="7 CuadroTexto"/>
          <p:cNvSpPr txBox="1"/>
          <p:nvPr/>
        </p:nvSpPr>
        <p:spPr>
          <a:xfrm>
            <a:off x="2267744" y="404664"/>
            <a:ext cx="3785011" cy="523220"/>
          </a:xfrm>
          <a:prstGeom prst="rect">
            <a:avLst/>
          </a:prstGeom>
          <a:noFill/>
        </p:spPr>
        <p:txBody>
          <a:bodyPr wrap="none" rtlCol="0">
            <a:spAutoFit/>
          </a:bodyPr>
          <a:lstStyle/>
          <a:p>
            <a:r>
              <a:rPr lang="es-ES" sz="2800" b="1" dirty="0" err="1"/>
              <a:t>Uma</a:t>
            </a:r>
            <a:r>
              <a:rPr lang="es-ES" sz="2800" b="1" dirty="0"/>
              <a:t> Base de dados</a:t>
            </a:r>
          </a:p>
        </p:txBody>
      </p:sp>
    </p:spTree>
    <p:extLst>
      <p:ext uri="{BB962C8B-B14F-4D97-AF65-F5344CB8AC3E}">
        <p14:creationId xmlns:p14="http://schemas.microsoft.com/office/powerpoint/2010/main" val="37666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32110" y="1772816"/>
            <a:ext cx="8136904" cy="2088232"/>
          </a:xfrm>
        </p:spPr>
        <p:txBody>
          <a:bodyPr>
            <a:normAutofit/>
          </a:bodyPr>
          <a:lstStyle/>
          <a:p>
            <a:pPr marL="0" indent="0" algn="just">
              <a:buNone/>
            </a:pPr>
            <a:r>
              <a:rPr lang="pt-BR" sz="3200" dirty="0"/>
              <a:t>Software de propósito geral que facilita o processo de </a:t>
            </a:r>
            <a:r>
              <a:rPr lang="pt-BR" sz="3200" b="1" dirty="0"/>
              <a:t>definir</a:t>
            </a:r>
            <a:r>
              <a:rPr lang="pt-BR" sz="3200" dirty="0"/>
              <a:t>, </a:t>
            </a:r>
            <a:r>
              <a:rPr lang="pt-BR" sz="3200" b="1" dirty="0"/>
              <a:t>construir</a:t>
            </a:r>
            <a:r>
              <a:rPr lang="pt-BR" sz="3200" dirty="0"/>
              <a:t> e </a:t>
            </a:r>
            <a:r>
              <a:rPr lang="pt-BR" sz="3200" b="1" dirty="0"/>
              <a:t>manipular</a:t>
            </a:r>
            <a:r>
              <a:rPr lang="pt-BR" sz="3200" dirty="0"/>
              <a:t> a BD para diversas aplicações.</a:t>
            </a:r>
            <a:endParaRPr lang="es-ES" sz="3200" dirty="0"/>
          </a:p>
        </p:txBody>
      </p:sp>
      <p:pic>
        <p:nvPicPr>
          <p:cNvPr id="4" name="Picture 4" descr="images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653136"/>
            <a:ext cx="19351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images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4653136"/>
            <a:ext cx="20891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mage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653136"/>
            <a:ext cx="208756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images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653136"/>
            <a:ext cx="13668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p:nvPr/>
        </p:nvSpPr>
        <p:spPr>
          <a:xfrm>
            <a:off x="609914" y="554777"/>
            <a:ext cx="7781297" cy="707886"/>
          </a:xfrm>
          <a:prstGeom prst="rect">
            <a:avLst/>
          </a:prstGeom>
        </p:spPr>
        <p:txBody>
          <a:bodyPr wrap="none">
            <a:spAutoFit/>
          </a:bodyPr>
          <a:lstStyle/>
          <a:p>
            <a:r>
              <a:rPr lang="es-ES" sz="4000" dirty="0">
                <a:solidFill>
                  <a:schemeClr val="accent1">
                    <a:lumMod val="75000"/>
                  </a:schemeClr>
                </a:solidFill>
              </a:rPr>
              <a:t>Sistema do BD (SBD </a:t>
            </a:r>
            <a:r>
              <a:rPr lang="es-ES" sz="4000" dirty="0" err="1">
                <a:solidFill>
                  <a:schemeClr val="accent1">
                    <a:lumMod val="75000"/>
                  </a:schemeClr>
                </a:solidFill>
              </a:rPr>
              <a:t>ou</a:t>
            </a:r>
            <a:r>
              <a:rPr lang="es-ES" sz="4000" dirty="0">
                <a:solidFill>
                  <a:schemeClr val="accent1">
                    <a:lumMod val="75000"/>
                  </a:schemeClr>
                </a:solidFill>
              </a:rPr>
              <a:t> SGBD) </a:t>
            </a:r>
          </a:p>
        </p:txBody>
      </p:sp>
    </p:spTree>
    <p:extLst>
      <p:ext uri="{BB962C8B-B14F-4D97-AF65-F5344CB8AC3E}">
        <p14:creationId xmlns:p14="http://schemas.microsoft.com/office/powerpoint/2010/main" val="6462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pPr marL="0" indent="0">
              <a:buNone/>
            </a:pPr>
            <a:r>
              <a:rPr lang="pt-BR" sz="3200" dirty="0"/>
              <a:t>A arquitetura de um SBD se sustenta em três níveis de abstração:</a:t>
            </a:r>
          </a:p>
          <a:p>
            <a:pPr marL="0" indent="0">
              <a:buNone/>
            </a:pPr>
            <a:endParaRPr lang="pt-BR" sz="3200" dirty="0"/>
          </a:p>
          <a:p>
            <a:r>
              <a:rPr lang="es-ES" sz="3200" dirty="0"/>
              <a:t>Externo</a:t>
            </a:r>
          </a:p>
          <a:p>
            <a:endParaRPr lang="es-ES" sz="3200" dirty="0"/>
          </a:p>
          <a:p>
            <a:r>
              <a:rPr lang="es-ES" sz="3200" dirty="0"/>
              <a:t>Conceptual</a:t>
            </a:r>
          </a:p>
          <a:p>
            <a:endParaRPr lang="es-ES" sz="3200" dirty="0"/>
          </a:p>
          <a:p>
            <a:r>
              <a:rPr lang="es-ES" sz="3200" dirty="0"/>
              <a:t>Interno</a:t>
            </a:r>
          </a:p>
        </p:txBody>
      </p:sp>
      <p:sp>
        <p:nvSpPr>
          <p:cNvPr id="4" name="3 Rectángulo"/>
          <p:cNvSpPr/>
          <p:nvPr/>
        </p:nvSpPr>
        <p:spPr>
          <a:xfrm>
            <a:off x="2195736" y="406405"/>
            <a:ext cx="6480720" cy="707886"/>
          </a:xfrm>
          <a:prstGeom prst="rect">
            <a:avLst/>
          </a:prstGeom>
        </p:spPr>
        <p:txBody>
          <a:bodyPr wrap="square">
            <a:spAutoFit/>
          </a:bodyPr>
          <a:lstStyle/>
          <a:p>
            <a:r>
              <a:rPr lang="pt-PT" sz="4000" dirty="0">
                <a:solidFill>
                  <a:schemeClr val="accent1">
                    <a:lumMod val="75000"/>
                  </a:schemeClr>
                </a:solidFill>
              </a:rPr>
              <a:t>Arquitectura de um SBD</a:t>
            </a:r>
            <a:endParaRPr lang="es-ES" sz="4000" dirty="0">
              <a:solidFill>
                <a:schemeClr val="accent1">
                  <a:lumMod val="75000"/>
                </a:schemeClr>
              </a:solidFill>
            </a:endParaRPr>
          </a:p>
        </p:txBody>
      </p:sp>
    </p:spTree>
    <p:extLst>
      <p:ext uri="{BB962C8B-B14F-4D97-AF65-F5344CB8AC3E}">
        <p14:creationId xmlns:p14="http://schemas.microsoft.com/office/powerpoint/2010/main" val="1564582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298</TotalTime>
  <Words>668</Words>
  <Application>Microsoft Office PowerPoint</Application>
  <PresentationFormat>Apresentação no Ecrã (4:3)</PresentationFormat>
  <Paragraphs>79</Paragraphs>
  <Slides>16</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Calibri</vt:lpstr>
      <vt:lpstr>Century Schoolbook</vt:lpstr>
      <vt:lpstr>Wingdings</vt:lpstr>
      <vt:lpstr>Wingdings 2</vt:lpstr>
      <vt:lpstr>Balcão Envidraçado</vt:lpstr>
      <vt:lpstr>Estrutura &amp; Bases de Dados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Dados I </dc:title>
  <dc:creator>h</dc:creator>
  <cp:lastModifiedBy>Zingadas</cp:lastModifiedBy>
  <cp:revision>69</cp:revision>
  <dcterms:created xsi:type="dcterms:W3CDTF">2014-02-25T15:14:59Z</dcterms:created>
  <dcterms:modified xsi:type="dcterms:W3CDTF">2020-10-14T08:31:06Z</dcterms:modified>
</cp:coreProperties>
</file>