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303" r:id="rId3"/>
    <p:sldId id="304" r:id="rId4"/>
    <p:sldId id="269" r:id="rId5"/>
    <p:sldId id="270" r:id="rId6"/>
    <p:sldId id="274" r:id="rId7"/>
    <p:sldId id="261" r:id="rId8"/>
    <p:sldId id="278" r:id="rId9"/>
    <p:sldId id="272" r:id="rId10"/>
    <p:sldId id="279" r:id="rId11"/>
    <p:sldId id="273" r:id="rId12"/>
    <p:sldId id="280" r:id="rId13"/>
    <p:sldId id="275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76" r:id="rId23"/>
    <p:sldId id="277" r:id="rId24"/>
    <p:sldId id="292" r:id="rId25"/>
    <p:sldId id="293" r:id="rId26"/>
    <p:sldId id="294" r:id="rId27"/>
    <p:sldId id="300" r:id="rId28"/>
    <p:sldId id="302" r:id="rId29"/>
    <p:sldId id="301" r:id="rId30"/>
    <p:sldId id="295" r:id="rId31"/>
    <p:sldId id="296" r:id="rId32"/>
    <p:sldId id="297" r:id="rId3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4" autoAdjust="0"/>
    <p:restoredTop sz="75896" autoAdjust="0"/>
  </p:normalViewPr>
  <p:slideViewPr>
    <p:cSldViewPr>
      <p:cViewPr varScale="1">
        <p:scale>
          <a:sx n="62" d="100"/>
          <a:sy n="62" d="100"/>
        </p:scale>
        <p:origin x="1886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A7661-887F-4354-BFBD-0D9818FAB2ED}" type="datetimeFigureOut">
              <a:rPr lang="es-ES" smtClean="0"/>
              <a:pPr/>
              <a:t>10/11/2020</a:t>
            </a:fld>
            <a:endParaRPr lang="es-E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6F625-4547-4179-BB84-D2749C378CE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2899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8815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587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 quiere diseñar una BD para almacenar toda la información correspondiente a las llamadas telefónicas. Se han establecido una serie de requisitos.</a:t>
            </a:r>
          </a:p>
          <a:p>
            <a:r>
              <a:rPr lang="es-ES" dirty="0"/>
              <a:t>	- De cada cliente se conoce el no. carné de  identidad, su nombre y dirección.</a:t>
            </a:r>
          </a:p>
          <a:p>
            <a:r>
              <a:rPr lang="es-ES" dirty="0"/>
              <a:t>	- A cada llamada realizada por un cliente, se le asigna un código identificador y de ella se almacena la fecha en que se realizó, la hora exacta en que comenzó y terminó y el número telefónico marcado. </a:t>
            </a:r>
          </a:p>
          <a:p>
            <a:r>
              <a:rPr lang="es-ES" dirty="0"/>
              <a:t>	- De los servicios suplementarios se conoce un código, una descripción y el importe que adiciona a las facturas telefónicas.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816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pPr/>
              <a:t>10/11/2020</a:t>
            </a:fld>
            <a:endParaRPr lang="pt-PT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10/11/2020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10/11/2020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pPr/>
              <a:t>10/11/2020</a:t>
            </a:fld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pPr/>
              <a:t>10/11/2020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10/11/2020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10/11/2020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pPr/>
              <a:t>10/11/2020</a:t>
            </a:fld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10/11/2020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pPr/>
              <a:t>10/11/2020</a:t>
            </a:fld>
            <a:endParaRPr lang="pt-PT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pPr/>
              <a:t>10/11/2020</a:t>
            </a:fld>
            <a:endParaRPr lang="pt-PT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241DE1-1982-49F7-9DE2-EEB58EFB09D5}" type="datetimeFigureOut">
              <a:rPr lang="pt-PT" smtClean="0"/>
              <a:pPr/>
              <a:t>10/11/2020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63688" y="1520788"/>
            <a:ext cx="5544616" cy="792088"/>
          </a:xfrm>
        </p:spPr>
        <p:txBody>
          <a:bodyPr>
            <a:noAutofit/>
          </a:bodyPr>
          <a:lstStyle/>
          <a:p>
            <a:pPr algn="ctr"/>
            <a:r>
              <a:rPr lang="pt-PT" sz="4400" dirty="0">
                <a:solidFill>
                  <a:schemeClr val="tx1"/>
                </a:solidFill>
              </a:rPr>
              <a:t>Estrutura e Bases de Dados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79712" y="2960949"/>
            <a:ext cx="6696744" cy="3168352"/>
          </a:xfrm>
        </p:spPr>
        <p:txBody>
          <a:bodyPr>
            <a:noAutofit/>
          </a:bodyPr>
          <a:lstStyle/>
          <a:p>
            <a:r>
              <a:rPr lang="pt-PT" sz="3200" dirty="0">
                <a:solidFill>
                  <a:schemeClr val="tx1"/>
                </a:solidFill>
              </a:rPr>
              <a:t>Aula 2: Modelação Conceptual das Bases de Dados</a:t>
            </a:r>
          </a:p>
          <a:p>
            <a:endParaRPr lang="pt-PT" sz="3200" dirty="0"/>
          </a:p>
          <a:p>
            <a:r>
              <a:rPr lang="pt-PT" sz="3200" dirty="0">
                <a:solidFill>
                  <a:schemeClr val="tx1"/>
                </a:solidFill>
              </a:rPr>
              <a:t>Conferência 2: </a:t>
            </a:r>
            <a:r>
              <a:rPr lang="pt-BR" sz="3200" b="0" dirty="0">
                <a:solidFill>
                  <a:schemeClr val="tx1"/>
                </a:solidFill>
              </a:rPr>
              <a:t>Introdução aos SBD. Modelo Entidade-Relação</a:t>
            </a:r>
            <a:endParaRPr lang="pt-PT" sz="3200" dirty="0">
              <a:solidFill>
                <a:schemeClr val="tx1"/>
              </a:solidFill>
            </a:endParaRPr>
          </a:p>
        </p:txBody>
      </p:sp>
      <p:pic>
        <p:nvPicPr>
          <p:cNvPr id="4" name="Imagem 1" descr="A minha fotografia">
            <a:extLst>
              <a:ext uri="{FF2B5EF4-FFF2-40B4-BE49-F238E27FC236}">
                <a16:creationId xmlns:a16="http://schemas.microsoft.com/office/drawing/2014/main" id="{27B2744E-F2F3-45B2-AFC5-A5AE182F7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7" y="221323"/>
            <a:ext cx="1764839" cy="144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22ED0478-7D8D-4DE3-AFE1-DCB43CA9591B}"/>
              </a:ext>
            </a:extLst>
          </p:cNvPr>
          <p:cNvSpPr txBox="1">
            <a:spLocks/>
          </p:cNvSpPr>
          <p:nvPr/>
        </p:nvSpPr>
        <p:spPr>
          <a:xfrm>
            <a:off x="3635896" y="6252316"/>
            <a:ext cx="5616624" cy="627986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Professor</a:t>
            </a:r>
            <a:r>
              <a:rPr lang="en-US" sz="2800" dirty="0">
                <a:solidFill>
                  <a:schemeClr val="tx1"/>
                </a:solidFill>
              </a:rPr>
              <a:t>: </a:t>
            </a:r>
            <a:r>
              <a:rPr lang="pt-PT" sz="2800" b="0" dirty="0">
                <a:solidFill>
                  <a:schemeClr val="tx1"/>
                </a:solidFill>
              </a:rPr>
              <a:t>Zinga Firmino René </a:t>
            </a:r>
          </a:p>
        </p:txBody>
      </p:sp>
    </p:spTree>
    <p:extLst>
      <p:ext uri="{BB962C8B-B14F-4D97-AF65-F5344CB8AC3E}">
        <p14:creationId xmlns:p14="http://schemas.microsoft.com/office/powerpoint/2010/main" val="3522313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853136"/>
          </a:xfrm>
        </p:spPr>
        <p:txBody>
          <a:bodyPr>
            <a:normAutofit/>
          </a:bodyPr>
          <a:lstStyle/>
          <a:p>
            <a:r>
              <a:rPr lang="es-ES" sz="2800" dirty="0"/>
              <a:t>Atributo</a:t>
            </a:r>
          </a:p>
          <a:p>
            <a:endParaRPr lang="es-ES" sz="2800" dirty="0"/>
          </a:p>
          <a:p>
            <a:r>
              <a:rPr lang="es-ES" sz="2800" dirty="0" err="1"/>
              <a:t>Domínio</a:t>
            </a:r>
            <a:r>
              <a:rPr lang="es-ES" sz="2800" dirty="0"/>
              <a:t> de </a:t>
            </a:r>
            <a:r>
              <a:rPr lang="es-ES" sz="2800" dirty="0" err="1"/>
              <a:t>um</a:t>
            </a:r>
            <a:r>
              <a:rPr lang="es-ES" sz="2800" dirty="0"/>
              <a:t> atributo</a:t>
            </a:r>
          </a:p>
          <a:p>
            <a:endParaRPr lang="pt-BR" sz="2800" dirty="0"/>
          </a:p>
          <a:p>
            <a:r>
              <a:rPr lang="pt-BR" sz="2800" dirty="0"/>
              <a:t>Ocorrência ou instância de um atributo</a:t>
            </a:r>
          </a:p>
          <a:p>
            <a:endParaRPr lang="es-ES" sz="2800" dirty="0"/>
          </a:p>
          <a:p>
            <a:r>
              <a:rPr lang="es-ES" sz="3200" b="1" dirty="0"/>
              <a:t>Registro</a:t>
            </a:r>
            <a:endParaRPr lang="es-ES" sz="2800" b="1" dirty="0"/>
          </a:p>
          <a:p>
            <a:endParaRPr lang="es-ES" sz="2800" dirty="0"/>
          </a:p>
          <a:p>
            <a:r>
              <a:rPr lang="es-ES" sz="2800" dirty="0"/>
              <a:t>Chave</a:t>
            </a:r>
          </a:p>
        </p:txBody>
      </p:sp>
      <p:sp>
        <p:nvSpPr>
          <p:cNvPr id="7" name="3 Rectángulo">
            <a:extLst>
              <a:ext uri="{FF2B5EF4-FFF2-40B4-BE49-F238E27FC236}">
                <a16:creationId xmlns:a16="http://schemas.microsoft.com/office/drawing/2014/main" id="{94F037E9-8A8D-4CB7-8151-7491C893C56E}"/>
              </a:ext>
            </a:extLst>
          </p:cNvPr>
          <p:cNvSpPr/>
          <p:nvPr/>
        </p:nvSpPr>
        <p:spPr>
          <a:xfrm>
            <a:off x="251520" y="50721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dirty="0" err="1">
                <a:solidFill>
                  <a:schemeClr val="accent1">
                    <a:lumMod val="75000"/>
                  </a:schemeClr>
                </a:solidFill>
              </a:rPr>
              <a:t>Conceitos</a:t>
            </a:r>
            <a:r>
              <a:rPr lang="es-E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3600" dirty="0" err="1">
                <a:solidFill>
                  <a:schemeClr val="accent1">
                    <a:lumMod val="75000"/>
                  </a:schemeClr>
                </a:solidFill>
              </a:rPr>
              <a:t>fundamentais</a:t>
            </a:r>
            <a:r>
              <a:rPr lang="es-E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s-ES" sz="3600" dirty="0">
                <a:solidFill>
                  <a:schemeClr val="accent1">
                    <a:lumMod val="75000"/>
                  </a:schemeClr>
                </a:solidFill>
              </a:rPr>
              <a:t>de propriedades de entidades </a:t>
            </a:r>
          </a:p>
        </p:txBody>
      </p:sp>
    </p:spTree>
    <p:extLst>
      <p:ext uri="{BB962C8B-B14F-4D97-AF65-F5344CB8AC3E}">
        <p14:creationId xmlns:p14="http://schemas.microsoft.com/office/powerpoint/2010/main" val="1934550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285720" y="1214422"/>
            <a:ext cx="8246720" cy="515950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PT" sz="2800" dirty="0"/>
              <a:t>	Colecção identificável de campos associados a um objecto representando suas propriedades.</a:t>
            </a:r>
          </a:p>
          <a:p>
            <a:pPr>
              <a:buNone/>
            </a:pPr>
            <a:endParaRPr lang="pt-PT" sz="2800" dirty="0"/>
          </a:p>
          <a:p>
            <a:pPr>
              <a:buNone/>
            </a:pPr>
            <a:r>
              <a:rPr lang="pt-PT" sz="2800" dirty="0"/>
              <a:t>Exemplo:</a:t>
            </a:r>
          </a:p>
          <a:p>
            <a:pPr>
              <a:buNone/>
            </a:pPr>
            <a:endParaRPr lang="pt-PT" sz="2800" dirty="0"/>
          </a:p>
          <a:p>
            <a:pPr>
              <a:buNone/>
            </a:pPr>
            <a:r>
              <a:rPr lang="pt-PT" sz="2800" b="1" dirty="0" err="1"/>
              <a:t>Objeto</a:t>
            </a:r>
            <a:r>
              <a:rPr lang="pt-PT" sz="2800" dirty="0"/>
              <a:t>: </a:t>
            </a:r>
            <a:r>
              <a:rPr lang="pt-PT" sz="2800" i="1" dirty="0"/>
              <a:t>estudante</a:t>
            </a:r>
          </a:p>
          <a:p>
            <a:pPr>
              <a:buNone/>
            </a:pPr>
            <a:endParaRPr lang="pt-PT" sz="2800" i="1" dirty="0"/>
          </a:p>
          <a:p>
            <a:pPr>
              <a:buNone/>
            </a:pPr>
            <a:r>
              <a:rPr lang="pt-PT" sz="2800" b="1" dirty="0"/>
              <a:t>Atributo</a:t>
            </a:r>
            <a:r>
              <a:rPr lang="pt-PT" sz="2800" dirty="0"/>
              <a:t>: </a:t>
            </a:r>
            <a:r>
              <a:rPr lang="pt-PT" sz="2800" i="1" dirty="0"/>
              <a:t>bilhete,</a:t>
            </a:r>
            <a:r>
              <a:rPr lang="pt-PT" sz="2800" dirty="0"/>
              <a:t> </a:t>
            </a:r>
            <a:r>
              <a:rPr lang="pt-PT" sz="2800" i="1" dirty="0"/>
              <a:t>nome, idade, sexo</a:t>
            </a:r>
          </a:p>
          <a:p>
            <a:pPr>
              <a:buNone/>
            </a:pPr>
            <a:endParaRPr lang="pt-PT" sz="2800" i="1" dirty="0"/>
          </a:p>
          <a:p>
            <a:pPr>
              <a:buNone/>
            </a:pPr>
            <a:r>
              <a:rPr lang="pt-BR" sz="2800" b="1" dirty="0"/>
              <a:t>Ocorrência do objeto</a:t>
            </a:r>
            <a:r>
              <a:rPr lang="pt-BR" sz="2800" dirty="0"/>
              <a:t>:</a:t>
            </a:r>
            <a:r>
              <a:rPr lang="pt-BR" sz="2800" i="1" dirty="0"/>
              <a:t> 123456789, Amelia, 24, F</a:t>
            </a:r>
            <a:endParaRPr lang="pt-PT" sz="2800" i="1" dirty="0"/>
          </a:p>
          <a:p>
            <a:pPr>
              <a:buNone/>
            </a:pPr>
            <a:endParaRPr lang="pt-PT" sz="2800" i="1" dirty="0"/>
          </a:p>
          <a:p>
            <a:pPr>
              <a:buNone/>
            </a:pPr>
            <a:endParaRPr lang="pt-PT" sz="2800" i="1" dirty="0"/>
          </a:p>
          <a:p>
            <a:pPr>
              <a:buNone/>
            </a:pPr>
            <a:r>
              <a:rPr lang="pt-PT" sz="2800" dirty="0"/>
              <a:t>	</a:t>
            </a:r>
          </a:p>
          <a:p>
            <a:pPr>
              <a:buNone/>
            </a:pPr>
            <a:endParaRPr lang="pt-PT" sz="2800" i="1" dirty="0"/>
          </a:p>
          <a:p>
            <a:pPr>
              <a:buNone/>
            </a:pPr>
            <a:endParaRPr lang="es-ES" sz="2800" dirty="0"/>
          </a:p>
        </p:txBody>
      </p:sp>
      <p:sp>
        <p:nvSpPr>
          <p:cNvPr id="4" name="3 Rectángulo"/>
          <p:cNvSpPr/>
          <p:nvPr/>
        </p:nvSpPr>
        <p:spPr>
          <a:xfrm>
            <a:off x="467544" y="260648"/>
            <a:ext cx="24529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b="1" dirty="0">
                <a:solidFill>
                  <a:schemeClr val="accent1">
                    <a:lumMod val="75000"/>
                  </a:schemeClr>
                </a:solidFill>
              </a:rPr>
              <a:t>Registro</a:t>
            </a:r>
          </a:p>
        </p:txBody>
      </p:sp>
    </p:spTree>
    <p:extLst>
      <p:ext uri="{BB962C8B-B14F-4D97-AF65-F5344CB8AC3E}">
        <p14:creationId xmlns:p14="http://schemas.microsoft.com/office/powerpoint/2010/main" val="1475341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853136"/>
          </a:xfrm>
        </p:spPr>
        <p:txBody>
          <a:bodyPr>
            <a:normAutofit/>
          </a:bodyPr>
          <a:lstStyle/>
          <a:p>
            <a:r>
              <a:rPr lang="es-ES" sz="2800" dirty="0"/>
              <a:t>Atributo</a:t>
            </a:r>
          </a:p>
          <a:p>
            <a:endParaRPr lang="es-ES" sz="2800" dirty="0"/>
          </a:p>
          <a:p>
            <a:r>
              <a:rPr lang="es-ES" sz="2800" dirty="0" err="1"/>
              <a:t>Domínio</a:t>
            </a:r>
            <a:r>
              <a:rPr lang="es-ES" sz="2800" dirty="0"/>
              <a:t> de </a:t>
            </a:r>
            <a:r>
              <a:rPr lang="es-ES" sz="2800" dirty="0" err="1"/>
              <a:t>um</a:t>
            </a:r>
            <a:r>
              <a:rPr lang="es-ES" sz="2800" dirty="0"/>
              <a:t> atributo</a:t>
            </a:r>
          </a:p>
          <a:p>
            <a:endParaRPr lang="pt-BR" sz="2800" dirty="0"/>
          </a:p>
          <a:p>
            <a:r>
              <a:rPr lang="pt-BR" sz="2800" dirty="0"/>
              <a:t>Ocorrência ou instância de um atributo</a:t>
            </a:r>
          </a:p>
          <a:p>
            <a:endParaRPr lang="es-ES" sz="2800" dirty="0"/>
          </a:p>
          <a:p>
            <a:r>
              <a:rPr lang="es-ES" sz="2800" dirty="0"/>
              <a:t>Registro</a:t>
            </a:r>
          </a:p>
          <a:p>
            <a:endParaRPr lang="es-ES" sz="2800" dirty="0"/>
          </a:p>
          <a:p>
            <a:r>
              <a:rPr lang="es-ES" sz="3200" b="1" dirty="0"/>
              <a:t>Chave</a:t>
            </a:r>
            <a:endParaRPr lang="es-ES" sz="2800" b="1" dirty="0"/>
          </a:p>
        </p:txBody>
      </p:sp>
      <p:sp>
        <p:nvSpPr>
          <p:cNvPr id="2" name="3 Rectángulo">
            <a:extLst>
              <a:ext uri="{FF2B5EF4-FFF2-40B4-BE49-F238E27FC236}">
                <a16:creationId xmlns:a16="http://schemas.microsoft.com/office/drawing/2014/main" id="{93448848-CD28-463F-8AB5-CC08AC1558DC}"/>
              </a:ext>
            </a:extLst>
          </p:cNvPr>
          <p:cNvSpPr/>
          <p:nvPr/>
        </p:nvSpPr>
        <p:spPr>
          <a:xfrm>
            <a:off x="251520" y="50721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dirty="0" err="1">
                <a:solidFill>
                  <a:schemeClr val="accent1">
                    <a:lumMod val="75000"/>
                  </a:schemeClr>
                </a:solidFill>
              </a:rPr>
              <a:t>Conceitos</a:t>
            </a:r>
            <a:r>
              <a:rPr lang="es-E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3600" dirty="0" err="1">
                <a:solidFill>
                  <a:schemeClr val="accent1">
                    <a:lumMod val="75000"/>
                  </a:schemeClr>
                </a:solidFill>
              </a:rPr>
              <a:t>fundamentais</a:t>
            </a:r>
            <a:r>
              <a:rPr lang="es-E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s-ES" sz="3600" dirty="0">
                <a:solidFill>
                  <a:schemeClr val="accent1">
                    <a:lumMod val="75000"/>
                  </a:schemeClr>
                </a:solidFill>
              </a:rPr>
              <a:t>de propriedades de entidades </a:t>
            </a:r>
          </a:p>
        </p:txBody>
      </p:sp>
    </p:spTree>
    <p:extLst>
      <p:ext uri="{BB962C8B-B14F-4D97-AF65-F5344CB8AC3E}">
        <p14:creationId xmlns:p14="http://schemas.microsoft.com/office/powerpoint/2010/main" val="3397276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>
              <a:buNone/>
            </a:pPr>
            <a:r>
              <a:rPr lang="pt-PT" dirty="0"/>
              <a:t>	Atributo ou conjunto de atributos que definem um item em que cada ocorrência do elemento é único na BD.</a:t>
            </a:r>
          </a:p>
          <a:p>
            <a:pPr>
              <a:buNone/>
            </a:pPr>
            <a:endParaRPr lang="pt-PT" dirty="0"/>
          </a:p>
          <a:p>
            <a:pPr>
              <a:buNone/>
            </a:pPr>
            <a:r>
              <a:rPr lang="pt-PT" dirty="0"/>
              <a:t>Exemplo:</a:t>
            </a:r>
          </a:p>
          <a:p>
            <a:pPr>
              <a:buNone/>
            </a:pPr>
            <a:endParaRPr lang="pt-PT" dirty="0"/>
          </a:p>
          <a:p>
            <a:pPr>
              <a:buNone/>
            </a:pPr>
            <a:r>
              <a:rPr lang="pt-PT" dirty="0"/>
              <a:t>	</a:t>
            </a:r>
            <a:r>
              <a:rPr lang="pt-PT" dirty="0" err="1"/>
              <a:t>Objeto</a:t>
            </a:r>
            <a:r>
              <a:rPr lang="pt-PT" dirty="0"/>
              <a:t>: </a:t>
            </a:r>
            <a:r>
              <a:rPr lang="pt-PT" i="1" dirty="0" err="1"/>
              <a:t>estudiantes</a:t>
            </a:r>
            <a:endParaRPr lang="pt-PT" i="1" dirty="0"/>
          </a:p>
          <a:p>
            <a:pPr>
              <a:buNone/>
            </a:pPr>
            <a:endParaRPr lang="pt-PT" i="1" dirty="0"/>
          </a:p>
          <a:p>
            <a:pPr>
              <a:buNone/>
            </a:pPr>
            <a:r>
              <a:rPr lang="pt-PT" dirty="0"/>
              <a:t>	Atributo: </a:t>
            </a:r>
            <a:r>
              <a:rPr lang="pt-PT" i="1" dirty="0"/>
              <a:t>bilhete,</a:t>
            </a:r>
            <a:r>
              <a:rPr lang="pt-PT" dirty="0"/>
              <a:t> </a:t>
            </a:r>
            <a:r>
              <a:rPr lang="pt-PT" i="1" dirty="0"/>
              <a:t>nome, idade, sexo</a:t>
            </a:r>
          </a:p>
          <a:p>
            <a:pPr>
              <a:buNone/>
            </a:pPr>
            <a:endParaRPr lang="pt-PT" i="1" dirty="0"/>
          </a:p>
          <a:p>
            <a:pPr>
              <a:buNone/>
            </a:pPr>
            <a:r>
              <a:rPr lang="pt-PT" i="1" dirty="0"/>
              <a:t>	Chave: </a:t>
            </a:r>
            <a:r>
              <a:rPr lang="pt-PT" b="1" i="1" dirty="0"/>
              <a:t>bilhete</a:t>
            </a:r>
          </a:p>
          <a:p>
            <a:pPr>
              <a:buNone/>
            </a:pP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457200" y="548680"/>
            <a:ext cx="18549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b="1" dirty="0">
                <a:solidFill>
                  <a:schemeClr val="accent1">
                    <a:lumMod val="75000"/>
                  </a:schemeClr>
                </a:solidFill>
              </a:rPr>
              <a:t>Chave</a:t>
            </a:r>
          </a:p>
        </p:txBody>
      </p:sp>
    </p:spTree>
    <p:extLst>
      <p:ext uri="{BB962C8B-B14F-4D97-AF65-F5344CB8AC3E}">
        <p14:creationId xmlns:p14="http://schemas.microsoft.com/office/powerpoint/2010/main" val="1115011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ângulo 3"/>
          <p:cNvSpPr/>
          <p:nvPr/>
        </p:nvSpPr>
        <p:spPr>
          <a:xfrm>
            <a:off x="1571604" y="428604"/>
            <a:ext cx="56637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sz="3600" dirty="0">
                <a:solidFill>
                  <a:schemeClr val="accent1">
                    <a:lumMod val="75000"/>
                  </a:schemeClr>
                </a:solidFill>
              </a:rPr>
              <a:t>Relações de mapeamento </a:t>
            </a:r>
          </a:p>
          <a:p>
            <a:pPr algn="ctr"/>
            <a:r>
              <a:rPr lang="pt-PT" sz="3600" dirty="0">
                <a:solidFill>
                  <a:schemeClr val="accent1">
                    <a:lumMod val="75000"/>
                  </a:schemeClr>
                </a:solidFill>
              </a:rPr>
              <a:t>entre os dados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2000240"/>
            <a:ext cx="8229600" cy="465932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&lt;&lt;-----&gt;   B                A &lt;-----&gt;&gt; B                    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&lt;&lt;-----&gt;&gt; B               A   &lt;-----&gt;  B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s-ES" sz="2400" dirty="0"/>
              <a:t>            </a:t>
            </a:r>
            <a:r>
              <a:rPr lang="es-ES" sz="3200" dirty="0">
                <a:solidFill>
                  <a:prstClr val="black"/>
                </a:solidFill>
              </a:rPr>
              <a:t>CLIENTE </a:t>
            </a:r>
            <a:r>
              <a:rPr lang="es-ES" sz="3200" dirty="0"/>
              <a:t>&lt;-----&gt; CONTA</a:t>
            </a:r>
            <a:endParaRPr lang="es-ES" sz="3200" dirty="0">
              <a:solidFill>
                <a:prstClr val="black"/>
              </a:solidFill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lang="es-ES" sz="2400" dirty="0"/>
              <a:t>	          </a:t>
            </a: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CLIENTE &lt;&lt;-----&gt;&gt; CAIXA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ângulo 3"/>
          <p:cNvSpPr/>
          <p:nvPr/>
        </p:nvSpPr>
        <p:spPr>
          <a:xfrm>
            <a:off x="1500166" y="1928802"/>
            <a:ext cx="607223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PT" sz="4800" dirty="0"/>
              <a:t>Como podemos representar essa informação?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>
          <a:xfrm>
            <a:off x="642910" y="2214554"/>
            <a:ext cx="7467600" cy="2900370"/>
          </a:xfrm>
        </p:spPr>
        <p:txBody>
          <a:bodyPr>
            <a:normAutofit/>
          </a:bodyPr>
          <a:lstStyle/>
          <a:p>
            <a:r>
              <a:rPr lang="pt-PT" sz="3200" dirty="0"/>
              <a:t>É um modelo de dados semântico. </a:t>
            </a:r>
          </a:p>
          <a:p>
            <a:endParaRPr lang="pt-PT" sz="3200" dirty="0"/>
          </a:p>
          <a:p>
            <a:r>
              <a:rPr lang="pt-PT" sz="3200" dirty="0"/>
              <a:t>Use diagramas para representar a estrutura natural dos dados</a:t>
            </a:r>
          </a:p>
        </p:txBody>
      </p:sp>
      <p:sp>
        <p:nvSpPr>
          <p:cNvPr id="4" name="Rectângulo 3"/>
          <p:cNvSpPr/>
          <p:nvPr/>
        </p:nvSpPr>
        <p:spPr>
          <a:xfrm>
            <a:off x="1071538" y="571480"/>
            <a:ext cx="71609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solidFill>
                  <a:schemeClr val="accent1">
                    <a:lumMod val="75000"/>
                  </a:schemeClr>
                </a:solidFill>
              </a:rPr>
              <a:t>Modelo Entidade-Relação (MER)</a:t>
            </a:r>
            <a:endParaRPr lang="pt-PT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4389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PT" sz="3200" dirty="0"/>
              <a:t>Ele baseia-se num conjunto de objectos básicos:</a:t>
            </a:r>
          </a:p>
          <a:p>
            <a:pPr>
              <a:buNone/>
            </a:pPr>
            <a:endParaRPr lang="pt-PT" sz="3200" dirty="0"/>
          </a:p>
          <a:p>
            <a:r>
              <a:rPr lang="pt-PT" sz="3200" dirty="0"/>
              <a:t>Entidades. </a:t>
            </a:r>
          </a:p>
          <a:p>
            <a:endParaRPr lang="pt-PT" sz="3200" dirty="0"/>
          </a:p>
          <a:p>
            <a:r>
              <a:rPr lang="pt-PT" sz="3200" dirty="0"/>
              <a:t> Atributos das entidades. </a:t>
            </a:r>
          </a:p>
          <a:p>
            <a:endParaRPr lang="pt-PT" sz="3200" dirty="0"/>
          </a:p>
          <a:p>
            <a:r>
              <a:rPr lang="pt-PT" sz="3200" dirty="0"/>
              <a:t> Inter-relações.</a:t>
            </a:r>
          </a:p>
        </p:txBody>
      </p:sp>
      <p:sp>
        <p:nvSpPr>
          <p:cNvPr id="4" name="Rectângulo 3"/>
          <p:cNvSpPr/>
          <p:nvPr/>
        </p:nvSpPr>
        <p:spPr>
          <a:xfrm>
            <a:off x="457200" y="476672"/>
            <a:ext cx="71609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solidFill>
                  <a:schemeClr val="accent1">
                    <a:lumMod val="75000"/>
                  </a:schemeClr>
                </a:solidFill>
              </a:rPr>
              <a:t>Modelo Entidade-Relação (MER)</a:t>
            </a:r>
            <a:endParaRPr lang="pt-PT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ângulo 3"/>
          <p:cNvSpPr/>
          <p:nvPr/>
        </p:nvSpPr>
        <p:spPr>
          <a:xfrm>
            <a:off x="285720" y="428604"/>
            <a:ext cx="850425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sz="4400" dirty="0">
                <a:solidFill>
                  <a:schemeClr val="accent1">
                    <a:lumMod val="75000"/>
                  </a:schemeClr>
                </a:solidFill>
              </a:rPr>
              <a:t>Representação de uma entidade</a:t>
            </a:r>
          </a:p>
          <a:p>
            <a:pPr algn="ctr"/>
            <a:r>
              <a:rPr lang="pt-PT" sz="4400" dirty="0">
                <a:solidFill>
                  <a:schemeClr val="accent1">
                    <a:lumMod val="75000"/>
                  </a:schemeClr>
                </a:solidFill>
              </a:rPr>
              <a:t>(Objecto)</a:t>
            </a:r>
          </a:p>
        </p:txBody>
      </p:sp>
      <p:sp>
        <p:nvSpPr>
          <p:cNvPr id="5" name="Rectângulo 4"/>
          <p:cNvSpPr/>
          <p:nvPr/>
        </p:nvSpPr>
        <p:spPr>
          <a:xfrm>
            <a:off x="2786050" y="2786058"/>
            <a:ext cx="3500462" cy="1714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dirty="0"/>
              <a:t>CLIENTE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ângulo 3"/>
          <p:cNvSpPr/>
          <p:nvPr/>
        </p:nvSpPr>
        <p:spPr>
          <a:xfrm>
            <a:off x="652049" y="428604"/>
            <a:ext cx="75632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sz="4400" dirty="0">
                <a:solidFill>
                  <a:schemeClr val="accent1">
                    <a:lumMod val="75000"/>
                  </a:schemeClr>
                </a:solidFill>
              </a:rPr>
              <a:t>Representação dos atributos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57158" y="1500174"/>
            <a:ext cx="1443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/>
              <a:t>Simple</a:t>
            </a:r>
            <a:r>
              <a:rPr lang="pt-PT" sz="2800" dirty="0"/>
              <a:t>:</a:t>
            </a:r>
          </a:p>
        </p:txBody>
      </p:sp>
      <p:sp>
        <p:nvSpPr>
          <p:cNvPr id="6" name="Rectângulo 5"/>
          <p:cNvSpPr/>
          <p:nvPr/>
        </p:nvSpPr>
        <p:spPr>
          <a:xfrm>
            <a:off x="928662" y="3786190"/>
            <a:ext cx="19143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dirty="0"/>
              <a:t>Composto:</a:t>
            </a:r>
          </a:p>
        </p:txBody>
      </p:sp>
      <p:sp>
        <p:nvSpPr>
          <p:cNvPr id="7" name="Oval 6"/>
          <p:cNvSpPr/>
          <p:nvPr/>
        </p:nvSpPr>
        <p:spPr>
          <a:xfrm>
            <a:off x="2000232" y="1571612"/>
            <a:ext cx="2071702" cy="10001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b="1" dirty="0">
                <a:solidFill>
                  <a:schemeClr val="tx1"/>
                </a:solidFill>
              </a:rPr>
              <a:t>Nome</a:t>
            </a:r>
          </a:p>
        </p:txBody>
      </p:sp>
      <p:cxnSp>
        <p:nvCxnSpPr>
          <p:cNvPr id="9" name="Conexão recta 8"/>
          <p:cNvCxnSpPr>
            <a:stCxn id="7" idx="2"/>
          </p:cNvCxnSpPr>
          <p:nvPr/>
        </p:nvCxnSpPr>
        <p:spPr>
          <a:xfrm rot="10800000" flipV="1">
            <a:off x="1000100" y="2071678"/>
            <a:ext cx="1000132" cy="500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57422" y="4500570"/>
            <a:ext cx="2428892" cy="10715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</a:rPr>
              <a:t>Endereço</a:t>
            </a:r>
            <a:r>
              <a:rPr lang="pt-PT" sz="3600" dirty="0">
                <a:solidFill>
                  <a:schemeClr val="tx1"/>
                </a:solidFill>
              </a:rPr>
              <a:t> </a:t>
            </a:r>
            <a:endParaRPr lang="pt-PT" sz="3200" dirty="0">
              <a:solidFill>
                <a:schemeClr val="tx1"/>
              </a:solidFill>
            </a:endParaRPr>
          </a:p>
        </p:txBody>
      </p:sp>
      <p:cxnSp>
        <p:nvCxnSpPr>
          <p:cNvPr id="12" name="Conexão recta 11"/>
          <p:cNvCxnSpPr>
            <a:stCxn id="11" idx="2"/>
          </p:cNvCxnSpPr>
          <p:nvPr/>
        </p:nvCxnSpPr>
        <p:spPr>
          <a:xfrm rot="10800000" flipV="1">
            <a:off x="1357290" y="5036355"/>
            <a:ext cx="1000132" cy="392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857752" y="3286124"/>
            <a:ext cx="2071702" cy="10001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solidFill>
                  <a:schemeClr val="tx1"/>
                </a:solidFill>
              </a:rPr>
              <a:t>rua</a:t>
            </a:r>
            <a:endParaRPr lang="pt-PT" sz="3200" b="1" dirty="0">
              <a:solidFill>
                <a:schemeClr val="tx1"/>
              </a:solidFill>
            </a:endParaRPr>
          </a:p>
        </p:txBody>
      </p:sp>
      <p:cxnSp>
        <p:nvCxnSpPr>
          <p:cNvPr id="17" name="Conexão recta 16"/>
          <p:cNvCxnSpPr/>
          <p:nvPr/>
        </p:nvCxnSpPr>
        <p:spPr>
          <a:xfrm rot="10800000" flipV="1">
            <a:off x="3929058" y="4000504"/>
            <a:ext cx="1000132" cy="500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000760" y="4429132"/>
            <a:ext cx="2357454" cy="10001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solidFill>
                  <a:schemeClr val="tx1"/>
                </a:solidFill>
              </a:rPr>
              <a:t>numero</a:t>
            </a:r>
            <a:endParaRPr lang="pt-PT" sz="3200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714876" y="5500702"/>
            <a:ext cx="2071702" cy="10001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</a:rPr>
              <a:t>cidade</a:t>
            </a:r>
            <a:endParaRPr lang="pt-PT" sz="3200" b="1" dirty="0">
              <a:solidFill>
                <a:schemeClr val="tx1"/>
              </a:solidFill>
            </a:endParaRPr>
          </a:p>
        </p:txBody>
      </p:sp>
      <p:cxnSp>
        <p:nvCxnSpPr>
          <p:cNvPr id="20" name="Conexão recta 19"/>
          <p:cNvCxnSpPr/>
          <p:nvPr/>
        </p:nvCxnSpPr>
        <p:spPr>
          <a:xfrm rot="10800000" flipV="1">
            <a:off x="4786314" y="4929198"/>
            <a:ext cx="1143008" cy="1428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cta 21"/>
          <p:cNvCxnSpPr>
            <a:stCxn id="19" idx="2"/>
          </p:cNvCxnSpPr>
          <p:nvPr/>
        </p:nvCxnSpPr>
        <p:spPr>
          <a:xfrm rot="10800000">
            <a:off x="3643306" y="5572140"/>
            <a:ext cx="1071570" cy="428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67544" y="692696"/>
            <a:ext cx="813690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Dados: </a:t>
            </a:r>
            <a:r>
              <a:rPr lang="pt-PT" sz="3200" dirty="0"/>
              <a:t>representação simbólica (numéricos, alfabéticos, etc) de um atributo ou variável quantitativa.</a:t>
            </a:r>
          </a:p>
          <a:p>
            <a:pPr algn="just"/>
            <a:endParaRPr lang="pt-PT" sz="3600" b="1" dirty="0"/>
          </a:p>
          <a:p>
            <a:pPr algn="just"/>
            <a:r>
              <a:rPr lang="pt-PT" sz="3600" b="1" dirty="0"/>
              <a:t>Informação: </a:t>
            </a:r>
            <a:r>
              <a:rPr lang="pt-PT" sz="3200" dirty="0"/>
              <a:t>conjunto organizado de dados processados​​, o que é uma mensagem que altera o estado de conhecimento do assunto ou o sistema que recebe a mensagem.</a:t>
            </a:r>
          </a:p>
        </p:txBody>
      </p:sp>
    </p:spTree>
    <p:extLst>
      <p:ext uri="{BB962C8B-B14F-4D97-AF65-F5344CB8AC3E}">
        <p14:creationId xmlns:p14="http://schemas.microsoft.com/office/powerpoint/2010/main" val="580495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ângulo 3"/>
          <p:cNvSpPr/>
          <p:nvPr/>
        </p:nvSpPr>
        <p:spPr>
          <a:xfrm>
            <a:off x="357158" y="1857364"/>
            <a:ext cx="23214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dirty="0" err="1"/>
              <a:t>Multivalued</a:t>
            </a:r>
            <a:r>
              <a:rPr lang="pt-PT" sz="2800" dirty="0"/>
              <a:t>:</a:t>
            </a:r>
          </a:p>
        </p:txBody>
      </p:sp>
      <p:sp>
        <p:nvSpPr>
          <p:cNvPr id="5" name="Rectângulo 4"/>
          <p:cNvSpPr/>
          <p:nvPr/>
        </p:nvSpPr>
        <p:spPr>
          <a:xfrm>
            <a:off x="652049" y="428604"/>
            <a:ext cx="75632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sz="4400" dirty="0">
                <a:solidFill>
                  <a:schemeClr val="accent1">
                    <a:lumMod val="75000"/>
                  </a:schemeClr>
                </a:solidFill>
              </a:rPr>
              <a:t>Representação dos atributos</a:t>
            </a:r>
          </a:p>
        </p:txBody>
      </p:sp>
      <p:sp>
        <p:nvSpPr>
          <p:cNvPr id="6" name="Oval 5"/>
          <p:cNvSpPr/>
          <p:nvPr/>
        </p:nvSpPr>
        <p:spPr>
          <a:xfrm>
            <a:off x="2571736" y="2143116"/>
            <a:ext cx="2071702" cy="10001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b="1" dirty="0" err="1">
                <a:solidFill>
                  <a:schemeClr val="tx1"/>
                </a:solidFill>
              </a:rPr>
              <a:t>telef</a:t>
            </a:r>
            <a:endParaRPr lang="pt-PT" sz="3200" b="1" dirty="0">
              <a:solidFill>
                <a:schemeClr val="tx1"/>
              </a:solidFill>
            </a:endParaRPr>
          </a:p>
        </p:txBody>
      </p:sp>
      <p:cxnSp>
        <p:nvCxnSpPr>
          <p:cNvPr id="7" name="Conexão recta 6"/>
          <p:cNvCxnSpPr>
            <a:stCxn id="6" idx="2"/>
          </p:cNvCxnSpPr>
          <p:nvPr/>
        </p:nvCxnSpPr>
        <p:spPr>
          <a:xfrm rot="10800000" flipV="1">
            <a:off x="1571604" y="2643182"/>
            <a:ext cx="1000132" cy="500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072198" y="2786058"/>
            <a:ext cx="2071702" cy="1000132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b="1" dirty="0">
                <a:solidFill>
                  <a:schemeClr val="tx1"/>
                </a:solidFill>
              </a:rPr>
              <a:t>idade</a:t>
            </a:r>
          </a:p>
        </p:txBody>
      </p:sp>
      <p:cxnSp>
        <p:nvCxnSpPr>
          <p:cNvPr id="9" name="Conexão recta 8"/>
          <p:cNvCxnSpPr/>
          <p:nvPr/>
        </p:nvCxnSpPr>
        <p:spPr>
          <a:xfrm rot="10800000" flipV="1">
            <a:off x="5072067" y="3357562"/>
            <a:ext cx="1000132" cy="500066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ângulo 9"/>
          <p:cNvSpPr/>
          <p:nvPr/>
        </p:nvSpPr>
        <p:spPr>
          <a:xfrm>
            <a:off x="6072198" y="2000240"/>
            <a:ext cx="17940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dirty="0"/>
              <a:t>Derivado:</a:t>
            </a:r>
          </a:p>
        </p:txBody>
      </p:sp>
      <p:sp>
        <p:nvSpPr>
          <p:cNvPr id="11" name="Oval 10"/>
          <p:cNvSpPr/>
          <p:nvPr/>
        </p:nvSpPr>
        <p:spPr>
          <a:xfrm>
            <a:off x="2571736" y="5143512"/>
            <a:ext cx="2357454" cy="10001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b="1" u="sng" dirty="0">
                <a:solidFill>
                  <a:schemeClr val="tx1"/>
                </a:solidFill>
              </a:rPr>
              <a:t>bilhete</a:t>
            </a:r>
          </a:p>
        </p:txBody>
      </p:sp>
      <p:cxnSp>
        <p:nvCxnSpPr>
          <p:cNvPr id="12" name="Conexão recta 11"/>
          <p:cNvCxnSpPr>
            <a:stCxn id="11" idx="2"/>
          </p:cNvCxnSpPr>
          <p:nvPr/>
        </p:nvCxnSpPr>
        <p:spPr>
          <a:xfrm rot="10800000" flipV="1">
            <a:off x="1571604" y="5643578"/>
            <a:ext cx="1000132" cy="500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ângulo 12"/>
          <p:cNvSpPr/>
          <p:nvPr/>
        </p:nvSpPr>
        <p:spPr>
          <a:xfrm>
            <a:off x="1285852" y="4572008"/>
            <a:ext cx="13356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dirty="0"/>
              <a:t>Chave: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ângulo 3"/>
          <p:cNvSpPr/>
          <p:nvPr/>
        </p:nvSpPr>
        <p:spPr>
          <a:xfrm>
            <a:off x="928662" y="3857628"/>
            <a:ext cx="28280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400" dirty="0"/>
              <a:t>Entidade?</a:t>
            </a:r>
          </a:p>
        </p:txBody>
      </p:sp>
      <p:sp>
        <p:nvSpPr>
          <p:cNvPr id="5" name="Rectângulo 4"/>
          <p:cNvSpPr/>
          <p:nvPr/>
        </p:nvSpPr>
        <p:spPr>
          <a:xfrm>
            <a:off x="5296717" y="3857628"/>
            <a:ext cx="29113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400" dirty="0"/>
              <a:t>Atributos?</a:t>
            </a:r>
          </a:p>
        </p:txBody>
      </p:sp>
      <p:sp>
        <p:nvSpPr>
          <p:cNvPr id="6" name="Rectângulo 5"/>
          <p:cNvSpPr/>
          <p:nvPr/>
        </p:nvSpPr>
        <p:spPr>
          <a:xfrm>
            <a:off x="2949019" y="1500174"/>
            <a:ext cx="298030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5400" dirty="0"/>
              <a:t>Exemplo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ângulo 3"/>
          <p:cNvSpPr/>
          <p:nvPr/>
        </p:nvSpPr>
        <p:spPr>
          <a:xfrm>
            <a:off x="285720" y="3500438"/>
            <a:ext cx="2786082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prstClr val="black"/>
                </a:solidFill>
              </a:rPr>
              <a:t>CLIENTE</a:t>
            </a:r>
            <a:endParaRPr lang="pt-PT" dirty="0"/>
          </a:p>
        </p:txBody>
      </p:sp>
      <p:sp>
        <p:nvSpPr>
          <p:cNvPr id="5" name="Rectângulo 4"/>
          <p:cNvSpPr/>
          <p:nvPr/>
        </p:nvSpPr>
        <p:spPr>
          <a:xfrm>
            <a:off x="5929322" y="3500438"/>
            <a:ext cx="2786082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prstClr val="black"/>
                </a:solidFill>
              </a:rPr>
              <a:t>CONTA</a:t>
            </a:r>
            <a:endParaRPr lang="pt-PT" dirty="0"/>
          </a:p>
        </p:txBody>
      </p:sp>
      <p:sp>
        <p:nvSpPr>
          <p:cNvPr id="6" name="Rectângulo 5"/>
          <p:cNvSpPr/>
          <p:nvPr/>
        </p:nvSpPr>
        <p:spPr>
          <a:xfrm>
            <a:off x="357158" y="642918"/>
            <a:ext cx="828680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4400" dirty="0">
                <a:solidFill>
                  <a:schemeClr val="accent1">
                    <a:lumMod val="75000"/>
                  </a:schemeClr>
                </a:solidFill>
              </a:rPr>
              <a:t>Representação de uma relação (associação)</a:t>
            </a:r>
          </a:p>
        </p:txBody>
      </p:sp>
      <p:sp>
        <p:nvSpPr>
          <p:cNvPr id="7" name="Fluxograma: decisão 6"/>
          <p:cNvSpPr/>
          <p:nvPr/>
        </p:nvSpPr>
        <p:spPr>
          <a:xfrm>
            <a:off x="4143372" y="3929066"/>
            <a:ext cx="642942" cy="35719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9" name="Conexão recta 8"/>
          <p:cNvCxnSpPr>
            <a:stCxn id="4" idx="3"/>
            <a:endCxn id="7" idx="1"/>
          </p:cNvCxnSpPr>
          <p:nvPr/>
        </p:nvCxnSpPr>
        <p:spPr>
          <a:xfrm>
            <a:off x="3071802" y="4107661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cta 9"/>
          <p:cNvCxnSpPr>
            <a:stCxn id="7" idx="3"/>
            <a:endCxn id="5" idx="1"/>
          </p:cNvCxnSpPr>
          <p:nvPr/>
        </p:nvCxnSpPr>
        <p:spPr>
          <a:xfrm>
            <a:off x="4786314" y="4107661"/>
            <a:ext cx="11430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606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ângulo 3"/>
          <p:cNvSpPr/>
          <p:nvPr/>
        </p:nvSpPr>
        <p:spPr>
          <a:xfrm>
            <a:off x="1928794" y="642918"/>
            <a:ext cx="51603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400" dirty="0">
                <a:solidFill>
                  <a:schemeClr val="accent1">
                    <a:lumMod val="75000"/>
                  </a:schemeClr>
                </a:solidFill>
              </a:rPr>
              <a:t>Grau de associação</a:t>
            </a:r>
          </a:p>
        </p:txBody>
      </p:sp>
      <p:sp>
        <p:nvSpPr>
          <p:cNvPr id="5" name="Rectângulo 4"/>
          <p:cNvSpPr/>
          <p:nvPr/>
        </p:nvSpPr>
        <p:spPr>
          <a:xfrm>
            <a:off x="285720" y="2000240"/>
            <a:ext cx="2786082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prstClr val="black"/>
                </a:solidFill>
              </a:rPr>
              <a:t>PESSOA</a:t>
            </a:r>
            <a:endParaRPr lang="pt-PT" dirty="0"/>
          </a:p>
        </p:txBody>
      </p:sp>
      <p:sp>
        <p:nvSpPr>
          <p:cNvPr id="6" name="Rectângulo 5"/>
          <p:cNvSpPr/>
          <p:nvPr/>
        </p:nvSpPr>
        <p:spPr>
          <a:xfrm>
            <a:off x="5929322" y="2000240"/>
            <a:ext cx="2786082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prstClr val="black"/>
                </a:solidFill>
              </a:rPr>
              <a:t>BANCO</a:t>
            </a:r>
            <a:endParaRPr lang="pt-PT" dirty="0"/>
          </a:p>
        </p:txBody>
      </p:sp>
      <p:sp>
        <p:nvSpPr>
          <p:cNvPr id="7" name="Fluxograma: decisão 6"/>
          <p:cNvSpPr/>
          <p:nvPr/>
        </p:nvSpPr>
        <p:spPr>
          <a:xfrm>
            <a:off x="4143372" y="2428868"/>
            <a:ext cx="642942" cy="35719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8" name="Conexão recta 7"/>
          <p:cNvCxnSpPr>
            <a:stCxn id="5" idx="3"/>
            <a:endCxn id="7" idx="1"/>
          </p:cNvCxnSpPr>
          <p:nvPr/>
        </p:nvCxnSpPr>
        <p:spPr>
          <a:xfrm>
            <a:off x="3071802" y="2607463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cta 8"/>
          <p:cNvCxnSpPr>
            <a:stCxn id="7" idx="3"/>
            <a:endCxn id="6" idx="1"/>
          </p:cNvCxnSpPr>
          <p:nvPr/>
        </p:nvCxnSpPr>
        <p:spPr>
          <a:xfrm>
            <a:off x="4786314" y="2607463"/>
            <a:ext cx="11430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ângulo 9"/>
          <p:cNvSpPr/>
          <p:nvPr/>
        </p:nvSpPr>
        <p:spPr>
          <a:xfrm>
            <a:off x="214282" y="1428736"/>
            <a:ext cx="2988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dirty="0"/>
              <a:t>Grau: 2 (binária)</a:t>
            </a:r>
          </a:p>
        </p:txBody>
      </p:sp>
      <p:sp>
        <p:nvSpPr>
          <p:cNvPr id="11" name="Rectângulo 10"/>
          <p:cNvSpPr/>
          <p:nvPr/>
        </p:nvSpPr>
        <p:spPr>
          <a:xfrm>
            <a:off x="285720" y="4143380"/>
            <a:ext cx="2786082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prstClr val="black"/>
                </a:solidFill>
              </a:rPr>
              <a:t>CAIXA</a:t>
            </a:r>
            <a:endParaRPr lang="pt-PT" dirty="0"/>
          </a:p>
        </p:txBody>
      </p:sp>
      <p:sp>
        <p:nvSpPr>
          <p:cNvPr id="12" name="Rectângulo 11"/>
          <p:cNvSpPr/>
          <p:nvPr/>
        </p:nvSpPr>
        <p:spPr>
          <a:xfrm>
            <a:off x="5929322" y="4143380"/>
            <a:ext cx="2786082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prstClr val="black"/>
                </a:solidFill>
              </a:rPr>
              <a:t>CLIENTE</a:t>
            </a:r>
            <a:endParaRPr lang="pt-PT" dirty="0"/>
          </a:p>
        </p:txBody>
      </p:sp>
      <p:sp>
        <p:nvSpPr>
          <p:cNvPr id="13" name="Fluxograma: decisão 12"/>
          <p:cNvSpPr/>
          <p:nvPr/>
        </p:nvSpPr>
        <p:spPr>
          <a:xfrm>
            <a:off x="4143372" y="4572008"/>
            <a:ext cx="642942" cy="35719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4" name="Conexão recta 13"/>
          <p:cNvCxnSpPr>
            <a:stCxn id="11" idx="3"/>
            <a:endCxn id="13" idx="1"/>
          </p:cNvCxnSpPr>
          <p:nvPr/>
        </p:nvCxnSpPr>
        <p:spPr>
          <a:xfrm>
            <a:off x="3071802" y="4750603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cta 14"/>
          <p:cNvCxnSpPr>
            <a:stCxn id="13" idx="3"/>
            <a:endCxn id="12" idx="1"/>
          </p:cNvCxnSpPr>
          <p:nvPr/>
        </p:nvCxnSpPr>
        <p:spPr>
          <a:xfrm>
            <a:off x="4786314" y="4750603"/>
            <a:ext cx="11430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ângulo 15"/>
          <p:cNvSpPr/>
          <p:nvPr/>
        </p:nvSpPr>
        <p:spPr>
          <a:xfrm>
            <a:off x="285720" y="3357562"/>
            <a:ext cx="35718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dirty="0"/>
              <a:t>Grau: 3 (ternária)</a:t>
            </a:r>
          </a:p>
        </p:txBody>
      </p:sp>
      <p:sp>
        <p:nvSpPr>
          <p:cNvPr id="17" name="Rectângulo 16"/>
          <p:cNvSpPr/>
          <p:nvPr/>
        </p:nvSpPr>
        <p:spPr>
          <a:xfrm>
            <a:off x="3000364" y="5572140"/>
            <a:ext cx="2928958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prstClr val="black"/>
                </a:solidFill>
              </a:rPr>
              <a:t>GERENTE</a:t>
            </a:r>
            <a:endParaRPr lang="pt-PT" dirty="0"/>
          </a:p>
        </p:txBody>
      </p:sp>
      <p:cxnSp>
        <p:nvCxnSpPr>
          <p:cNvPr id="19" name="Conexão recta 18"/>
          <p:cNvCxnSpPr>
            <a:stCxn id="13" idx="2"/>
            <a:endCxn id="13" idx="2"/>
          </p:cNvCxnSpPr>
          <p:nvPr/>
        </p:nvCxnSpPr>
        <p:spPr>
          <a:xfrm rot="5400000">
            <a:off x="4464843" y="4929198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cta 20"/>
          <p:cNvCxnSpPr>
            <a:stCxn id="13" idx="2"/>
            <a:endCxn id="17" idx="0"/>
          </p:cNvCxnSpPr>
          <p:nvPr/>
        </p:nvCxnSpPr>
        <p:spPr>
          <a:xfrm rot="5400000">
            <a:off x="4143372" y="5250669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976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>
          <a:xfrm>
            <a:off x="457200" y="1814514"/>
            <a:ext cx="7901014" cy="4257692"/>
          </a:xfrm>
        </p:spPr>
        <p:txBody>
          <a:bodyPr>
            <a:normAutofit/>
          </a:bodyPr>
          <a:lstStyle/>
          <a:p>
            <a:r>
              <a:rPr lang="pt-PT" sz="2800" dirty="0"/>
              <a:t>Podem associar mais de dois tipos de entidades.</a:t>
            </a:r>
          </a:p>
          <a:p>
            <a:endParaRPr lang="pt-PT" sz="2800" dirty="0"/>
          </a:p>
          <a:p>
            <a:r>
              <a:rPr lang="pt-PT" sz="2800" dirty="0"/>
              <a:t>Pode ser estabelecida entre o mesmo tipo de entidade. </a:t>
            </a:r>
          </a:p>
          <a:p>
            <a:endParaRPr lang="pt-PT" sz="2800" dirty="0"/>
          </a:p>
          <a:p>
            <a:r>
              <a:rPr lang="pt-PT" sz="2800" dirty="0"/>
              <a:t>As mesmas entidades podem ser associados em qualquer número de relações.</a:t>
            </a:r>
          </a:p>
        </p:txBody>
      </p:sp>
      <p:sp>
        <p:nvSpPr>
          <p:cNvPr id="4" name="Rectângulo 3"/>
          <p:cNvSpPr/>
          <p:nvPr/>
        </p:nvSpPr>
        <p:spPr>
          <a:xfrm>
            <a:off x="1428728" y="500042"/>
            <a:ext cx="60660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000" dirty="0">
                <a:solidFill>
                  <a:schemeClr val="accent1">
                    <a:lumMod val="75000"/>
                  </a:schemeClr>
                </a:solidFill>
              </a:rPr>
              <a:t>Propriedades de relações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8496944" cy="3168352"/>
          </a:xfrm>
        </p:spPr>
        <p:txBody>
          <a:bodyPr/>
          <a:lstStyle/>
          <a:p>
            <a:r>
              <a:rPr lang="pt-PT" b="1" dirty="0"/>
              <a:t>Baixo (m1,m2):</a:t>
            </a:r>
            <a:r>
              <a:rPr lang="pt-PT" dirty="0"/>
              <a:t> número mínimo de vezes que cada elemento de E1 pode participar em R</a:t>
            </a:r>
          </a:p>
          <a:p>
            <a:pPr>
              <a:buNone/>
            </a:pPr>
            <a:r>
              <a:rPr lang="en-US" dirty="0"/>
              <a:t>	M</a:t>
            </a:r>
            <a:r>
              <a:rPr lang="es-ES" dirty="0"/>
              <a:t>in-</a:t>
            </a:r>
            <a:r>
              <a:rPr lang="es-ES" dirty="0" err="1"/>
              <a:t>card</a:t>
            </a:r>
            <a:r>
              <a:rPr lang="es-ES" dirty="0"/>
              <a:t>(E, R) = 0 -- Opcional</a:t>
            </a:r>
          </a:p>
          <a:p>
            <a:pPr>
              <a:buNone/>
            </a:pPr>
            <a:r>
              <a:rPr lang="es-ES" dirty="0"/>
              <a:t>	</a:t>
            </a:r>
            <a:r>
              <a:rPr lang="en-US" dirty="0"/>
              <a:t>M</a:t>
            </a:r>
            <a:r>
              <a:rPr lang="es-ES" dirty="0"/>
              <a:t>in-</a:t>
            </a:r>
            <a:r>
              <a:rPr lang="es-ES" dirty="0" err="1"/>
              <a:t>card</a:t>
            </a:r>
            <a:r>
              <a:rPr lang="es-ES" dirty="0"/>
              <a:t>(E, R) &gt; 0 -- </a:t>
            </a:r>
            <a:r>
              <a:rPr lang="pt-PT" dirty="0"/>
              <a:t>Obrigatória</a:t>
            </a:r>
          </a:p>
          <a:p>
            <a:endParaRPr lang="pt-PT" dirty="0"/>
          </a:p>
          <a:p>
            <a:r>
              <a:rPr lang="pt-PT" b="1" dirty="0"/>
              <a:t>Máxima (M1, M2):</a:t>
            </a:r>
            <a:r>
              <a:rPr lang="pt-PT" dirty="0"/>
              <a:t> número máximo de vezes que cada elemento de E1 pode participar em R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Rectângulo 3"/>
          <p:cNvSpPr/>
          <p:nvPr/>
        </p:nvSpPr>
        <p:spPr>
          <a:xfrm>
            <a:off x="251520" y="-4985"/>
            <a:ext cx="40050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4400" dirty="0">
                <a:solidFill>
                  <a:schemeClr val="accent1">
                    <a:lumMod val="75000"/>
                  </a:schemeClr>
                </a:solidFill>
              </a:rPr>
              <a:t>Cardinalidade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 flipV="1">
            <a:off x="2301379" y="5034062"/>
            <a:ext cx="762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pt-PT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3063379" y="4581624"/>
            <a:ext cx="2819400" cy="863600"/>
          </a:xfrm>
          <a:prstGeom prst="diamond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/>
            <a:r>
              <a:rPr lang="es-ES_tradnl" sz="2800" b="1" dirty="0">
                <a:solidFill>
                  <a:schemeClr val="bg1"/>
                </a:solidFill>
                <a:latin typeface="Arial" charset="0"/>
              </a:rPr>
              <a:t>R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09104" y="4718149"/>
            <a:ext cx="1728787" cy="5746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1200"/>
              </a:spcBef>
              <a:spcAft>
                <a:spcPts val="300"/>
              </a:spcAft>
            </a:pPr>
            <a:r>
              <a:rPr lang="es-ES_tradnl" sz="3600" dirty="0">
                <a:solidFill>
                  <a:schemeClr val="bg1"/>
                </a:solidFill>
                <a:latin typeface="Arial" charset="0"/>
              </a:rPr>
              <a:t>E1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587629" y="4713387"/>
            <a:ext cx="1728787" cy="5762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1200"/>
              </a:spcBef>
              <a:spcAft>
                <a:spcPts val="300"/>
              </a:spcAft>
            </a:pPr>
            <a:r>
              <a:rPr lang="es-ES_tradnl" sz="3600" dirty="0">
                <a:solidFill>
                  <a:schemeClr val="bg1"/>
                </a:solidFill>
                <a:latin typeface="Arial" charset="0"/>
              </a:rPr>
              <a:t>E2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5826224" y="5013176"/>
            <a:ext cx="762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2123728" y="4293096"/>
            <a:ext cx="1602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(</a:t>
            </a:r>
            <a:r>
              <a:rPr lang="pt-PT" sz="2400" b="1" dirty="0">
                <a:solidFill>
                  <a:srgbClr val="FF0000"/>
                </a:solidFill>
              </a:rPr>
              <a:t>m1</a:t>
            </a:r>
            <a:r>
              <a:rPr lang="pt-PT" sz="2400" dirty="0"/>
              <a:t>,M1</a:t>
            </a:r>
            <a:r>
              <a:rPr lang="pt-PT" sz="2400" b="1" dirty="0"/>
              <a:t>)</a:t>
            </a:r>
            <a:endParaRPr lang="es-ES" sz="24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364088" y="4365104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/>
              <a:t>(</a:t>
            </a:r>
            <a:r>
              <a:rPr lang="pt-PT" sz="2400" dirty="0">
                <a:solidFill>
                  <a:srgbClr val="FF0000"/>
                </a:solidFill>
              </a:rPr>
              <a:t>m2</a:t>
            </a:r>
            <a:r>
              <a:rPr lang="pt-PT" sz="2400" dirty="0"/>
              <a:t>,M2)</a:t>
            </a:r>
            <a:endParaRPr lang="es-E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 flipV="1">
            <a:off x="2595563" y="2298480"/>
            <a:ext cx="762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pt-PT"/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6176963" y="2328642"/>
            <a:ext cx="6858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pt-PT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3357563" y="1846042"/>
            <a:ext cx="2819400" cy="863600"/>
          </a:xfrm>
          <a:prstGeom prst="diamond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/>
            <a:r>
              <a:rPr lang="es-ES_tradnl" sz="2800" b="1" dirty="0">
                <a:solidFill>
                  <a:schemeClr val="bg1"/>
                </a:solidFill>
                <a:latin typeface="Arial" charset="0"/>
              </a:rPr>
              <a:t>R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903288" y="1982567"/>
            <a:ext cx="1728787" cy="5746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1200"/>
              </a:spcBef>
              <a:spcAft>
                <a:spcPts val="300"/>
              </a:spcAft>
            </a:pPr>
            <a:r>
              <a:rPr lang="es-ES_tradnl" sz="3600" dirty="0">
                <a:solidFill>
                  <a:schemeClr val="bg1"/>
                </a:solidFill>
                <a:latin typeface="Arial" charset="0"/>
              </a:rPr>
              <a:t>TRAB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881813" y="1977805"/>
            <a:ext cx="1728787" cy="5762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1200"/>
              </a:spcBef>
              <a:spcAft>
                <a:spcPts val="300"/>
              </a:spcAft>
            </a:pPr>
            <a:r>
              <a:rPr lang="es-ES_tradnl" sz="3600" dirty="0">
                <a:solidFill>
                  <a:schemeClr val="bg1"/>
                </a:solidFill>
                <a:latin typeface="Arial" charset="0"/>
              </a:rPr>
              <a:t>DPTO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51520" y="230124"/>
            <a:ext cx="80842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/>
              <a:t>Exemplo Cardinalidade Mínima</a:t>
            </a:r>
            <a:r>
              <a:rPr lang="pt-PT" sz="4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sz="4000" dirty="0"/>
              <a:t>:</a:t>
            </a:r>
          </a:p>
        </p:txBody>
      </p:sp>
      <p:sp>
        <p:nvSpPr>
          <p:cNvPr id="2" name="Retângulo 1"/>
          <p:cNvSpPr/>
          <p:nvPr/>
        </p:nvSpPr>
        <p:spPr>
          <a:xfrm>
            <a:off x="251520" y="3174067"/>
            <a:ext cx="854592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M</a:t>
            </a:r>
            <a:r>
              <a:rPr lang="es-ES" sz="2800" b="1" dirty="0">
                <a:solidFill>
                  <a:srgbClr val="FF0000"/>
                </a:solidFill>
              </a:rPr>
              <a:t>in-</a:t>
            </a:r>
            <a:r>
              <a:rPr lang="es-ES" sz="2800" b="1" dirty="0" err="1">
                <a:solidFill>
                  <a:srgbClr val="FF0000"/>
                </a:solidFill>
              </a:rPr>
              <a:t>card</a:t>
            </a:r>
            <a:r>
              <a:rPr lang="es-ES" sz="2800" b="1" dirty="0">
                <a:solidFill>
                  <a:srgbClr val="FF0000"/>
                </a:solidFill>
              </a:rPr>
              <a:t>(TRAB, R) = 0  </a:t>
            </a:r>
            <a:r>
              <a:rPr lang="pt-BR" sz="2800" dirty="0"/>
              <a:t>Se existirem </a:t>
            </a:r>
          </a:p>
          <a:p>
            <a:r>
              <a:rPr lang="pt-BR" sz="2800" dirty="0"/>
              <a:t>trabalhadores que não estão atribuídos a nenhum </a:t>
            </a:r>
          </a:p>
          <a:p>
            <a:r>
              <a:rPr lang="pt-BR" sz="2800" dirty="0"/>
              <a:t>departamento</a:t>
            </a:r>
            <a:endParaRPr lang="es-ES" sz="2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627784" y="1558010"/>
            <a:ext cx="1299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/>
              <a:t>(</a:t>
            </a:r>
            <a:r>
              <a:rPr lang="pt-PT" sz="3200" b="1" dirty="0">
                <a:solidFill>
                  <a:srgbClr val="FF0000"/>
                </a:solidFill>
              </a:rPr>
              <a:t>0</a:t>
            </a:r>
            <a:r>
              <a:rPr lang="pt-PT" sz="3200" dirty="0"/>
              <a:t>,</a:t>
            </a:r>
            <a:r>
              <a:rPr lang="pt-PT" sz="3200" b="1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pt-PT" sz="3200" b="1" dirty="0"/>
              <a:t>)</a:t>
            </a:r>
            <a:endParaRPr lang="es-ES" sz="32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940152" y="1630018"/>
            <a:ext cx="1026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/>
              <a:t>(</a:t>
            </a:r>
            <a:r>
              <a:rPr lang="pt-PT" sz="3200" dirty="0">
                <a:solidFill>
                  <a:srgbClr val="FF0000"/>
                </a:solidFill>
              </a:rPr>
              <a:t>y</a:t>
            </a:r>
            <a:r>
              <a:rPr lang="pt-PT" sz="3200" dirty="0"/>
              <a:t>,</a:t>
            </a:r>
            <a:r>
              <a:rPr lang="pt-PT" sz="3200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pt-PT" sz="3200" dirty="0"/>
              <a:t>)</a:t>
            </a:r>
            <a:endParaRPr lang="es-ES" sz="3200" dirty="0"/>
          </a:p>
        </p:txBody>
      </p:sp>
      <p:sp>
        <p:nvSpPr>
          <p:cNvPr id="11" name="Retângulo 10"/>
          <p:cNvSpPr/>
          <p:nvPr/>
        </p:nvSpPr>
        <p:spPr>
          <a:xfrm>
            <a:off x="323528" y="5139189"/>
            <a:ext cx="836959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M</a:t>
            </a:r>
            <a:r>
              <a:rPr lang="es-ES" sz="2800" b="1" dirty="0">
                <a:solidFill>
                  <a:srgbClr val="FF0000"/>
                </a:solidFill>
              </a:rPr>
              <a:t>in-</a:t>
            </a:r>
            <a:r>
              <a:rPr lang="es-ES" sz="2800" b="1" dirty="0" err="1">
                <a:solidFill>
                  <a:srgbClr val="FF0000"/>
                </a:solidFill>
              </a:rPr>
              <a:t>card</a:t>
            </a:r>
            <a:r>
              <a:rPr lang="es-ES" sz="2800" b="1" dirty="0">
                <a:solidFill>
                  <a:srgbClr val="FF0000"/>
                </a:solidFill>
              </a:rPr>
              <a:t>(TRAB, R) = 1 </a:t>
            </a:r>
            <a:r>
              <a:rPr lang="pt-BR" sz="2800" dirty="0"/>
              <a:t>Um departamento tem </a:t>
            </a:r>
          </a:p>
          <a:p>
            <a:r>
              <a:rPr lang="pt-BR" sz="2800" dirty="0"/>
              <a:t>ao menos 1 trabalhador</a:t>
            </a:r>
            <a:r>
              <a:rPr lang="es-ES" sz="2800" b="1" dirty="0">
                <a:solidFill>
                  <a:srgbClr val="FF0000"/>
                </a:solidFill>
              </a:rPr>
              <a:t> </a:t>
            </a:r>
            <a:endParaRPr lang="es-ES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 flipV="1">
            <a:off x="2595563" y="2636641"/>
            <a:ext cx="762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pt-PT"/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6176963" y="2636912"/>
            <a:ext cx="6858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pt-PT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3357563" y="2188021"/>
            <a:ext cx="2819400" cy="863600"/>
          </a:xfrm>
          <a:prstGeom prst="diamond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/>
            <a:r>
              <a:rPr lang="es-ES_tradnl" sz="2800" b="1" dirty="0">
                <a:solidFill>
                  <a:schemeClr val="bg1"/>
                </a:solidFill>
                <a:latin typeface="Arial" charset="0"/>
              </a:rPr>
              <a:t>R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903288" y="2324546"/>
            <a:ext cx="1728787" cy="5746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1200"/>
              </a:spcBef>
              <a:spcAft>
                <a:spcPts val="300"/>
              </a:spcAft>
            </a:pPr>
            <a:r>
              <a:rPr lang="es-ES_tradnl" sz="3600" dirty="0">
                <a:solidFill>
                  <a:schemeClr val="bg1"/>
                </a:solidFill>
                <a:latin typeface="Arial" charset="0"/>
              </a:rPr>
              <a:t>A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881813" y="2319784"/>
            <a:ext cx="1728787" cy="5762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1200"/>
              </a:spcBef>
              <a:spcAft>
                <a:spcPts val="300"/>
              </a:spcAft>
            </a:pPr>
            <a:r>
              <a:rPr lang="es-ES_tradnl" sz="3600" dirty="0">
                <a:solidFill>
                  <a:schemeClr val="bg1"/>
                </a:solidFill>
                <a:latin typeface="Arial" charset="0"/>
              </a:rPr>
              <a:t>B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23528" y="471527"/>
            <a:ext cx="8028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/>
              <a:t>Exemplo Cardinalidade Máxima:</a:t>
            </a:r>
          </a:p>
        </p:txBody>
      </p:sp>
      <p:sp>
        <p:nvSpPr>
          <p:cNvPr id="2" name="Retângulo 1"/>
          <p:cNvSpPr/>
          <p:nvPr/>
        </p:nvSpPr>
        <p:spPr>
          <a:xfrm>
            <a:off x="323528" y="3844205"/>
            <a:ext cx="82870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Um à Um: </a:t>
            </a:r>
            <a:r>
              <a:rPr lang="es-ES" sz="2800" b="1" dirty="0"/>
              <a:t> </a:t>
            </a:r>
            <a:r>
              <a:rPr lang="es-CO" sz="2800" dirty="0" err="1"/>
              <a:t>Uma</a:t>
            </a:r>
            <a:r>
              <a:rPr lang="es-CO" sz="2800" dirty="0"/>
              <a:t> </a:t>
            </a:r>
            <a:r>
              <a:rPr lang="es-CO" sz="2800" dirty="0" err="1"/>
              <a:t>entidade</a:t>
            </a:r>
            <a:r>
              <a:rPr lang="es-CO" sz="2800" dirty="0"/>
              <a:t> A se </a:t>
            </a:r>
            <a:r>
              <a:rPr lang="es-CO" sz="2800" dirty="0" err="1"/>
              <a:t>associa</a:t>
            </a:r>
            <a:r>
              <a:rPr lang="es-CO" sz="2800" dirty="0"/>
              <a:t> </a:t>
            </a:r>
            <a:r>
              <a:rPr lang="es-CO" sz="2800" dirty="0" err="1"/>
              <a:t>com</a:t>
            </a:r>
            <a:r>
              <a:rPr lang="es-CO" sz="2800" dirty="0"/>
              <a:t> apenas </a:t>
            </a:r>
            <a:r>
              <a:rPr lang="es-CO" sz="2800" dirty="0" err="1"/>
              <a:t>uma</a:t>
            </a:r>
            <a:r>
              <a:rPr lang="es-CO" sz="2800" dirty="0"/>
              <a:t> </a:t>
            </a:r>
            <a:r>
              <a:rPr lang="es-CO" sz="2800" dirty="0" err="1"/>
              <a:t>entidade</a:t>
            </a:r>
            <a:r>
              <a:rPr lang="es-CO" sz="2800" dirty="0"/>
              <a:t> en B e </a:t>
            </a:r>
            <a:r>
              <a:rPr lang="es-CO" sz="2800" dirty="0" err="1"/>
              <a:t>uma</a:t>
            </a:r>
            <a:r>
              <a:rPr lang="es-CO" sz="2800" dirty="0"/>
              <a:t> </a:t>
            </a:r>
            <a:r>
              <a:rPr lang="es-CO" sz="2800" dirty="0" err="1"/>
              <a:t>entidade</a:t>
            </a:r>
            <a:r>
              <a:rPr lang="es-CO" sz="2800" dirty="0"/>
              <a:t> en B se </a:t>
            </a:r>
            <a:r>
              <a:rPr lang="es-CO" sz="2800" dirty="0" err="1"/>
              <a:t>associa</a:t>
            </a:r>
            <a:r>
              <a:rPr lang="es-CO" sz="2800" dirty="0"/>
              <a:t> </a:t>
            </a:r>
            <a:r>
              <a:rPr lang="es-CO" sz="2800" dirty="0" err="1"/>
              <a:t>com</a:t>
            </a:r>
            <a:r>
              <a:rPr lang="es-CO" sz="2800" dirty="0"/>
              <a:t> apenas </a:t>
            </a:r>
            <a:r>
              <a:rPr lang="es-CO" sz="2800" dirty="0" err="1"/>
              <a:t>uma</a:t>
            </a:r>
            <a:r>
              <a:rPr lang="es-CO" sz="2800" dirty="0"/>
              <a:t> </a:t>
            </a:r>
            <a:r>
              <a:rPr lang="es-CO" sz="2800" dirty="0" err="1"/>
              <a:t>entidade</a:t>
            </a:r>
            <a:r>
              <a:rPr lang="es-CO" sz="2800" dirty="0"/>
              <a:t> A.</a:t>
            </a:r>
            <a:endParaRPr lang="es-ES" sz="2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627784" y="1899989"/>
            <a:ext cx="1299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/>
              <a:t>(</a:t>
            </a:r>
            <a:r>
              <a:rPr lang="pt-PT" sz="3200" b="1" dirty="0">
                <a:solidFill>
                  <a:srgbClr val="FF0000"/>
                </a:solidFill>
              </a:rPr>
              <a:t>x</a:t>
            </a:r>
            <a:r>
              <a:rPr lang="pt-PT" sz="3200" dirty="0"/>
              <a:t>,</a:t>
            </a:r>
            <a:r>
              <a:rPr lang="pt-PT" sz="3200" b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pt-PT" sz="3200" b="1" dirty="0"/>
              <a:t>)</a:t>
            </a:r>
            <a:endParaRPr lang="es-ES" sz="32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940152" y="1971997"/>
            <a:ext cx="1027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/>
              <a:t>(</a:t>
            </a:r>
            <a:r>
              <a:rPr lang="pt-PT" sz="3200" dirty="0">
                <a:solidFill>
                  <a:srgbClr val="FF0000"/>
                </a:solidFill>
              </a:rPr>
              <a:t>x</a:t>
            </a:r>
            <a:r>
              <a:rPr lang="pt-PT" sz="3200" dirty="0"/>
              <a:t>,</a:t>
            </a:r>
            <a:r>
              <a:rPr lang="pt-PT" sz="3200" b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pt-PT" sz="3200" dirty="0"/>
              <a:t>)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4272412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 flipV="1">
            <a:off x="2595563" y="2640459"/>
            <a:ext cx="762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pt-PT"/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6176963" y="2670621"/>
            <a:ext cx="6858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pt-PT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3357563" y="2188021"/>
            <a:ext cx="2819400" cy="863600"/>
          </a:xfrm>
          <a:prstGeom prst="diamond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/>
            <a:r>
              <a:rPr lang="es-ES_tradnl" sz="2800" b="1" dirty="0">
                <a:solidFill>
                  <a:schemeClr val="bg1"/>
                </a:solidFill>
                <a:latin typeface="Arial" charset="0"/>
              </a:rPr>
              <a:t>R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903288" y="2324546"/>
            <a:ext cx="1728787" cy="5746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1200"/>
              </a:spcBef>
              <a:spcAft>
                <a:spcPts val="300"/>
              </a:spcAft>
            </a:pPr>
            <a:r>
              <a:rPr lang="es-ES_tradnl" sz="3600" dirty="0">
                <a:solidFill>
                  <a:schemeClr val="bg1"/>
                </a:solidFill>
                <a:latin typeface="Arial" charset="0"/>
              </a:rPr>
              <a:t>A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881813" y="2319784"/>
            <a:ext cx="1728787" cy="5762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1200"/>
              </a:spcBef>
              <a:spcAft>
                <a:spcPts val="300"/>
              </a:spcAft>
            </a:pPr>
            <a:r>
              <a:rPr lang="es-ES_tradnl" sz="3600" dirty="0">
                <a:solidFill>
                  <a:schemeClr val="bg1"/>
                </a:solidFill>
                <a:latin typeface="Arial" charset="0"/>
              </a:rPr>
              <a:t>B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23528" y="490027"/>
            <a:ext cx="8028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/>
              <a:t>Exemplo Cardinalidade Máxima:</a:t>
            </a:r>
          </a:p>
        </p:txBody>
      </p:sp>
      <p:sp>
        <p:nvSpPr>
          <p:cNvPr id="2" name="Retângulo 1"/>
          <p:cNvSpPr/>
          <p:nvPr/>
        </p:nvSpPr>
        <p:spPr>
          <a:xfrm>
            <a:off x="428464" y="3958780"/>
            <a:ext cx="828707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Um a </a:t>
            </a:r>
            <a:r>
              <a:rPr lang="es-ES" sz="2800" b="1" dirty="0" err="1"/>
              <a:t>muitos</a:t>
            </a:r>
            <a:r>
              <a:rPr lang="en-US" sz="2800" b="1" dirty="0"/>
              <a:t>: </a:t>
            </a:r>
            <a:r>
              <a:rPr lang="es-ES" sz="2800" b="1" dirty="0"/>
              <a:t> </a:t>
            </a:r>
            <a:r>
              <a:rPr lang="pt-BR" sz="2800" dirty="0"/>
              <a:t>Uma entidade em A se associa com qualquer número de entidades no B. Uma entidade em B, entretanto, pode-se associar com no máximo uma entidade no A.</a:t>
            </a:r>
            <a:endParaRPr lang="es-ES" sz="2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627784" y="1899989"/>
            <a:ext cx="1299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/>
              <a:t>(</a:t>
            </a:r>
            <a:r>
              <a:rPr lang="pt-PT" sz="3200" b="1" dirty="0">
                <a:solidFill>
                  <a:srgbClr val="FF0000"/>
                </a:solidFill>
              </a:rPr>
              <a:t>x</a:t>
            </a:r>
            <a:r>
              <a:rPr lang="pt-PT" sz="3200" dirty="0"/>
              <a:t>,</a:t>
            </a:r>
            <a:r>
              <a:rPr lang="pt-PT" sz="3200" b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pt-PT" sz="3200" b="1" dirty="0"/>
              <a:t>)</a:t>
            </a:r>
            <a:endParaRPr lang="es-ES" sz="32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868144" y="1971997"/>
            <a:ext cx="1194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/>
              <a:t>(</a:t>
            </a:r>
            <a:r>
              <a:rPr lang="pt-PT" sz="3200" dirty="0">
                <a:solidFill>
                  <a:srgbClr val="FF0000"/>
                </a:solidFill>
              </a:rPr>
              <a:t>x</a:t>
            </a:r>
            <a:r>
              <a:rPr lang="pt-PT" sz="3200" dirty="0"/>
              <a:t>,</a:t>
            </a:r>
            <a:r>
              <a:rPr lang="pt-PT" sz="3200" b="1" dirty="0">
                <a:solidFill>
                  <a:schemeClr val="accent2">
                    <a:lumMod val="50000"/>
                  </a:schemeClr>
                </a:solidFill>
              </a:rPr>
              <a:t>M</a:t>
            </a:r>
            <a:r>
              <a:rPr lang="pt-PT" sz="3200" dirty="0"/>
              <a:t>)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0899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346488" y="232467"/>
            <a:ext cx="8028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/>
              <a:t>Exemplo Cardinalidade Máxima: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2591867" y="2369270"/>
            <a:ext cx="762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pt-PT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6173267" y="2399432"/>
            <a:ext cx="6858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pt-PT"/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3353867" y="1989336"/>
            <a:ext cx="2819400" cy="863600"/>
          </a:xfrm>
          <a:prstGeom prst="diamond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/>
            <a:r>
              <a:rPr lang="es-ES_tradnl" sz="2800" b="1" dirty="0">
                <a:solidFill>
                  <a:schemeClr val="bg1"/>
                </a:solidFill>
                <a:latin typeface="Arial" charset="0"/>
              </a:rPr>
              <a:t>R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899592" y="2053357"/>
            <a:ext cx="1728787" cy="5746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1200"/>
              </a:spcBef>
              <a:spcAft>
                <a:spcPts val="300"/>
              </a:spcAft>
            </a:pPr>
            <a:r>
              <a:rPr lang="es-ES_tradnl" sz="3600" dirty="0">
                <a:solidFill>
                  <a:schemeClr val="bg1"/>
                </a:solidFill>
                <a:latin typeface="Arial" charset="0"/>
              </a:rPr>
              <a:t>A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878117" y="2132856"/>
            <a:ext cx="1728787" cy="5762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1200"/>
              </a:spcBef>
              <a:spcAft>
                <a:spcPts val="300"/>
              </a:spcAft>
            </a:pPr>
            <a:r>
              <a:rPr lang="es-ES_tradnl" sz="3600" dirty="0">
                <a:solidFill>
                  <a:schemeClr val="bg1"/>
                </a:solidFill>
                <a:latin typeface="Arial" charset="0"/>
              </a:rPr>
              <a:t>B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624088" y="1628800"/>
            <a:ext cx="1299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/>
              <a:t>(</a:t>
            </a:r>
            <a:r>
              <a:rPr lang="pt-PT" sz="3200" b="1" dirty="0">
                <a:solidFill>
                  <a:srgbClr val="FF0000"/>
                </a:solidFill>
              </a:rPr>
              <a:t>x</a:t>
            </a:r>
            <a:r>
              <a:rPr lang="pt-PT" sz="3200" dirty="0"/>
              <a:t>,</a:t>
            </a:r>
            <a:r>
              <a:rPr lang="pt-PT" sz="3200" b="1" dirty="0">
                <a:solidFill>
                  <a:schemeClr val="accent2">
                    <a:lumMod val="50000"/>
                  </a:schemeClr>
                </a:solidFill>
              </a:rPr>
              <a:t>M</a:t>
            </a:r>
            <a:r>
              <a:rPr lang="pt-PT" sz="3200" b="1" dirty="0"/>
              <a:t>)</a:t>
            </a:r>
            <a:endParaRPr lang="es-ES" sz="3200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936456" y="1700808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/>
              <a:t>(</a:t>
            </a:r>
            <a:r>
              <a:rPr lang="pt-PT" sz="3200" dirty="0">
                <a:solidFill>
                  <a:srgbClr val="FF0000"/>
                </a:solidFill>
              </a:rPr>
              <a:t>x</a:t>
            </a:r>
            <a:r>
              <a:rPr lang="pt-PT" sz="3200" dirty="0"/>
              <a:t>,</a:t>
            </a:r>
            <a:r>
              <a:rPr lang="pt-PT" sz="3200" b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pt-PT" sz="3200" dirty="0"/>
              <a:t>)</a:t>
            </a:r>
            <a:endParaRPr lang="es-ES" sz="3200" dirty="0"/>
          </a:p>
        </p:txBody>
      </p:sp>
      <p:sp>
        <p:nvSpPr>
          <p:cNvPr id="18" name="Retângulo 17"/>
          <p:cNvSpPr/>
          <p:nvPr/>
        </p:nvSpPr>
        <p:spPr>
          <a:xfrm>
            <a:off x="323528" y="3772197"/>
            <a:ext cx="80648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err="1"/>
              <a:t>Muitos</a:t>
            </a:r>
            <a:r>
              <a:rPr lang="es-ES" sz="2800" b="1" dirty="0"/>
              <a:t> a </a:t>
            </a:r>
            <a:r>
              <a:rPr lang="es-ES" sz="2800" b="1" dirty="0" err="1"/>
              <a:t>muitos</a:t>
            </a:r>
            <a:r>
              <a:rPr lang="es-ES" sz="2800" b="1" dirty="0"/>
              <a:t>: </a:t>
            </a:r>
            <a:r>
              <a:rPr lang="pt-BR" sz="2800" dirty="0"/>
              <a:t>Uma entidade se associa com qualquer número de entidades em B e vice-versa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40479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6336704" cy="562074"/>
          </a:xfrm>
        </p:spPr>
        <p:txBody>
          <a:bodyPr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Dados vs </a:t>
            </a:r>
            <a:r>
              <a:rPr lang="pt-PT" sz="2800" dirty="0">
                <a:solidFill>
                  <a:schemeClr val="tx1"/>
                </a:solidFill>
              </a:rPr>
              <a:t>Informação</a:t>
            </a:r>
          </a:p>
        </p:txBody>
      </p:sp>
      <p:pic>
        <p:nvPicPr>
          <p:cNvPr id="1026" name="Picture 2" descr="http://anariverag.files.wordpress.com/2012/08/gestion-cambio-aprendizaje3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0" b="17294"/>
          <a:stretch/>
        </p:blipFill>
        <p:spPr bwMode="auto">
          <a:xfrm>
            <a:off x="297136" y="1204010"/>
            <a:ext cx="8341538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6990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55776" y="2348880"/>
            <a:ext cx="444063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sz="4800" dirty="0"/>
              <a:t>Caso de </a:t>
            </a:r>
            <a:r>
              <a:rPr lang="es-ES" sz="4800" dirty="0" err="1"/>
              <a:t>estudo</a:t>
            </a:r>
            <a:endParaRPr lang="es-ES" sz="4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23528" y="476672"/>
            <a:ext cx="820891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Deseja-se desenhar uma BD para armazenar toda a informação correspondente às chamadas telefônicas. Estabeleceram-se uma série de requisitos:</a:t>
            </a:r>
          </a:p>
          <a:p>
            <a:pPr algn="just"/>
            <a:r>
              <a:rPr lang="pt-BR" sz="2800" dirty="0"/>
              <a:t>	- De cada cliente se conhece seu bilhete, seu nome e direção.</a:t>
            </a:r>
          </a:p>
          <a:p>
            <a:pPr algn="just"/>
            <a:r>
              <a:rPr lang="pt-BR" sz="2800" dirty="0"/>
              <a:t>	- A cada chamada realizada por um cliente, lhe atribui um código identificador e dela se armazena a data em que se realizou, a hora exata em que começou e terminou e o número telefônico marcado. </a:t>
            </a:r>
          </a:p>
          <a:p>
            <a:pPr algn="just"/>
            <a:r>
              <a:rPr lang="pt-BR" sz="2800" dirty="0"/>
              <a:t>	- Dos serviços suplementares se conhece um código, uma descrição e o preço que adiciona às faturas telefônicas. </a:t>
            </a:r>
            <a:endParaRPr lang="es-ES"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188913"/>
            <a:ext cx="9020175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853136"/>
          </a:xfrm>
        </p:spPr>
        <p:txBody>
          <a:bodyPr>
            <a:normAutofit/>
          </a:bodyPr>
          <a:lstStyle/>
          <a:p>
            <a:r>
              <a:rPr lang="es-ES" sz="3200" b="1" dirty="0"/>
              <a:t>Atributo</a:t>
            </a:r>
            <a:endParaRPr lang="es-ES" sz="2800" b="1" dirty="0"/>
          </a:p>
          <a:p>
            <a:endParaRPr lang="es-ES" sz="2800" dirty="0"/>
          </a:p>
          <a:p>
            <a:r>
              <a:rPr lang="es-ES" sz="2800" b="1" dirty="0" err="1"/>
              <a:t>Domínio</a:t>
            </a:r>
            <a:r>
              <a:rPr lang="es-ES" sz="2800" b="1" dirty="0"/>
              <a:t> de </a:t>
            </a:r>
            <a:r>
              <a:rPr lang="es-ES" sz="2800" b="1" dirty="0" err="1"/>
              <a:t>um</a:t>
            </a:r>
            <a:r>
              <a:rPr lang="es-ES" sz="2800" b="1" dirty="0"/>
              <a:t> atributo</a:t>
            </a:r>
          </a:p>
          <a:p>
            <a:endParaRPr lang="pt-BR" sz="2800" b="1" dirty="0"/>
          </a:p>
          <a:p>
            <a:r>
              <a:rPr lang="pt-BR" sz="2800" b="1" dirty="0"/>
              <a:t>Ocorrência ou instância de um atributo</a:t>
            </a:r>
          </a:p>
          <a:p>
            <a:endParaRPr lang="es-ES" sz="2800" b="1" dirty="0"/>
          </a:p>
          <a:p>
            <a:r>
              <a:rPr lang="es-ES" sz="2800" b="1" dirty="0"/>
              <a:t>Registro</a:t>
            </a:r>
          </a:p>
          <a:p>
            <a:endParaRPr lang="es-ES" sz="2800" b="1" dirty="0"/>
          </a:p>
          <a:p>
            <a:r>
              <a:rPr lang="es-ES" sz="2800" b="1" dirty="0"/>
              <a:t>Chave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51520" y="50721"/>
            <a:ext cx="82809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0" dirty="0" err="1">
                <a:solidFill>
                  <a:schemeClr val="accent1">
                    <a:lumMod val="75000"/>
                  </a:schemeClr>
                </a:solidFill>
              </a:rPr>
              <a:t>Conceitos</a:t>
            </a:r>
            <a:r>
              <a:rPr lang="es-ES" sz="4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4000" dirty="0" err="1">
                <a:solidFill>
                  <a:schemeClr val="accent1">
                    <a:lumMod val="75000"/>
                  </a:schemeClr>
                </a:solidFill>
              </a:rPr>
              <a:t>fundamentais</a:t>
            </a:r>
            <a:r>
              <a:rPr lang="es-ES" sz="40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s-ES" sz="4000" dirty="0">
                <a:solidFill>
                  <a:schemeClr val="accent1">
                    <a:lumMod val="75000"/>
                  </a:schemeClr>
                </a:solidFill>
              </a:rPr>
              <a:t>de propriedades de entidades </a:t>
            </a:r>
          </a:p>
        </p:txBody>
      </p:sp>
    </p:spTree>
    <p:extLst>
      <p:ext uri="{BB962C8B-B14F-4D97-AF65-F5344CB8AC3E}">
        <p14:creationId xmlns:p14="http://schemas.microsoft.com/office/powerpoint/2010/main" val="771651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pt-PT" sz="3600" dirty="0"/>
              <a:t>Menor unidade de informação sobre um </a:t>
            </a:r>
            <a:r>
              <a:rPr lang="pt-PT" sz="3600" b="1" dirty="0"/>
              <a:t>objecto</a:t>
            </a:r>
            <a:r>
              <a:rPr lang="pt-PT" sz="3600" dirty="0"/>
              <a:t> armazenado na base de dados.</a:t>
            </a:r>
          </a:p>
          <a:p>
            <a:pPr>
              <a:buNone/>
            </a:pPr>
            <a:endParaRPr lang="pt-PT" sz="3600" dirty="0"/>
          </a:p>
          <a:p>
            <a:pPr>
              <a:buNone/>
            </a:pPr>
            <a:r>
              <a:rPr lang="pt-PT" sz="3600" dirty="0"/>
              <a:t>Exemplo:</a:t>
            </a:r>
          </a:p>
          <a:p>
            <a:pPr>
              <a:buNone/>
            </a:pPr>
            <a:r>
              <a:rPr lang="pt-PT" sz="3600" dirty="0"/>
              <a:t>	</a:t>
            </a:r>
          </a:p>
          <a:p>
            <a:pPr>
              <a:buNone/>
            </a:pPr>
            <a:r>
              <a:rPr lang="pt-PT" sz="3600" dirty="0"/>
              <a:t>	Atributo: </a:t>
            </a:r>
            <a:r>
              <a:rPr lang="pt-PT" sz="3600" i="1" dirty="0"/>
              <a:t>bilhete, nome, idade, sexo</a:t>
            </a:r>
          </a:p>
          <a:p>
            <a:pPr>
              <a:buNone/>
            </a:pPr>
            <a:r>
              <a:rPr lang="pt-PT" sz="3600" dirty="0"/>
              <a:t>	</a:t>
            </a:r>
          </a:p>
          <a:p>
            <a:pPr>
              <a:buNone/>
            </a:pPr>
            <a:r>
              <a:rPr lang="pt-PT" sz="3600" dirty="0"/>
              <a:t>	</a:t>
            </a:r>
            <a:endParaRPr lang="es-ES" sz="3600" dirty="0"/>
          </a:p>
        </p:txBody>
      </p:sp>
      <p:sp>
        <p:nvSpPr>
          <p:cNvPr id="4" name="3 Rectángulo"/>
          <p:cNvSpPr/>
          <p:nvPr/>
        </p:nvSpPr>
        <p:spPr>
          <a:xfrm>
            <a:off x="438336" y="408862"/>
            <a:ext cx="24609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b="1" dirty="0">
                <a:solidFill>
                  <a:schemeClr val="accent1">
                    <a:lumMod val="75000"/>
                  </a:schemeClr>
                </a:solidFill>
              </a:rPr>
              <a:t>Atributo</a:t>
            </a:r>
          </a:p>
        </p:txBody>
      </p:sp>
    </p:spTree>
    <p:extLst>
      <p:ext uri="{BB962C8B-B14F-4D97-AF65-F5344CB8AC3E}">
        <p14:creationId xmlns:p14="http://schemas.microsoft.com/office/powerpoint/2010/main" val="294031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853136"/>
          </a:xfrm>
        </p:spPr>
        <p:txBody>
          <a:bodyPr>
            <a:normAutofit/>
          </a:bodyPr>
          <a:lstStyle/>
          <a:p>
            <a:r>
              <a:rPr lang="es-ES" sz="2800" dirty="0"/>
              <a:t>Atributo</a:t>
            </a:r>
          </a:p>
          <a:p>
            <a:endParaRPr lang="es-ES" sz="2800" dirty="0"/>
          </a:p>
          <a:p>
            <a:r>
              <a:rPr lang="es-ES" sz="3200" b="1" dirty="0" err="1"/>
              <a:t>Domínio</a:t>
            </a:r>
            <a:r>
              <a:rPr lang="es-ES" sz="3200" b="1" dirty="0"/>
              <a:t> de </a:t>
            </a:r>
            <a:r>
              <a:rPr lang="es-ES" sz="3200" b="1" dirty="0" err="1"/>
              <a:t>um</a:t>
            </a:r>
            <a:r>
              <a:rPr lang="es-ES" sz="3200" b="1" dirty="0"/>
              <a:t> atributo</a:t>
            </a:r>
          </a:p>
          <a:p>
            <a:endParaRPr lang="pt-BR" sz="2800" dirty="0"/>
          </a:p>
          <a:p>
            <a:r>
              <a:rPr lang="pt-BR" sz="2800" dirty="0"/>
              <a:t>Ocorrência ou instância de um atributo</a:t>
            </a:r>
          </a:p>
          <a:p>
            <a:endParaRPr lang="es-ES" sz="2800" dirty="0"/>
          </a:p>
          <a:p>
            <a:r>
              <a:rPr lang="es-ES" sz="2800" dirty="0"/>
              <a:t>Registro</a:t>
            </a:r>
          </a:p>
          <a:p>
            <a:endParaRPr lang="es-ES" sz="2800" dirty="0"/>
          </a:p>
          <a:p>
            <a:r>
              <a:rPr lang="es-ES" sz="2800" dirty="0"/>
              <a:t>Chave</a:t>
            </a:r>
          </a:p>
        </p:txBody>
      </p:sp>
      <p:sp>
        <p:nvSpPr>
          <p:cNvPr id="2" name="3 Rectángulo">
            <a:extLst>
              <a:ext uri="{FF2B5EF4-FFF2-40B4-BE49-F238E27FC236}">
                <a16:creationId xmlns:a16="http://schemas.microsoft.com/office/drawing/2014/main" id="{E068A187-B242-4E7F-9B59-B4237C0458EA}"/>
              </a:ext>
            </a:extLst>
          </p:cNvPr>
          <p:cNvSpPr/>
          <p:nvPr/>
        </p:nvSpPr>
        <p:spPr>
          <a:xfrm>
            <a:off x="251520" y="50721"/>
            <a:ext cx="82809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0" dirty="0" err="1">
                <a:solidFill>
                  <a:schemeClr val="accent1">
                    <a:lumMod val="75000"/>
                  </a:schemeClr>
                </a:solidFill>
              </a:rPr>
              <a:t>Conceitos</a:t>
            </a:r>
            <a:r>
              <a:rPr lang="es-ES" sz="4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4000" dirty="0" err="1">
                <a:solidFill>
                  <a:schemeClr val="accent1">
                    <a:lumMod val="75000"/>
                  </a:schemeClr>
                </a:solidFill>
              </a:rPr>
              <a:t>fundamentais</a:t>
            </a:r>
            <a:r>
              <a:rPr lang="es-ES" sz="40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s-ES" sz="4000" dirty="0">
                <a:solidFill>
                  <a:schemeClr val="accent1">
                    <a:lumMod val="75000"/>
                  </a:schemeClr>
                </a:solidFill>
              </a:rPr>
              <a:t>de propriedades de entidades </a:t>
            </a:r>
          </a:p>
        </p:txBody>
      </p:sp>
    </p:spTree>
    <p:extLst>
      <p:ext uri="{BB962C8B-B14F-4D97-AF65-F5344CB8AC3E}">
        <p14:creationId xmlns:p14="http://schemas.microsoft.com/office/powerpoint/2010/main" val="366528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07709" y="2204864"/>
            <a:ext cx="8358246" cy="41593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PT" sz="2800" dirty="0"/>
              <a:t>Conjunto de valores que o atributo pode tomar.</a:t>
            </a:r>
          </a:p>
          <a:p>
            <a:pPr>
              <a:buNone/>
            </a:pPr>
            <a:endParaRPr lang="pt-PT" sz="2800" dirty="0"/>
          </a:p>
          <a:p>
            <a:pPr>
              <a:buNone/>
            </a:pPr>
            <a:r>
              <a:rPr lang="pt-PT" sz="2800" i="1" dirty="0"/>
              <a:t>Exemplo: </a:t>
            </a:r>
          </a:p>
          <a:p>
            <a:pPr>
              <a:buNone/>
            </a:pPr>
            <a:endParaRPr lang="pt-PT" sz="2800" dirty="0"/>
          </a:p>
          <a:p>
            <a:pPr>
              <a:buNone/>
            </a:pPr>
            <a:r>
              <a:rPr lang="pt-PT" sz="2800" dirty="0"/>
              <a:t>Domínio de idade: Conjunto dos números 				      naturais</a:t>
            </a:r>
          </a:p>
          <a:p>
            <a:pPr>
              <a:buNone/>
            </a:pPr>
            <a:endParaRPr lang="pt-PT" sz="2800" dirty="0"/>
          </a:p>
          <a:p>
            <a:pPr>
              <a:buNone/>
            </a:pPr>
            <a:r>
              <a:rPr lang="pt-PT" sz="2800" dirty="0"/>
              <a:t>Domínio de sexo: [F, M]</a:t>
            </a:r>
            <a:endParaRPr lang="es-ES" sz="2800" dirty="0"/>
          </a:p>
        </p:txBody>
      </p:sp>
      <p:sp>
        <p:nvSpPr>
          <p:cNvPr id="2" name="3 Rectángulo">
            <a:extLst>
              <a:ext uri="{FF2B5EF4-FFF2-40B4-BE49-F238E27FC236}">
                <a16:creationId xmlns:a16="http://schemas.microsoft.com/office/drawing/2014/main" id="{A4AA9870-769C-495F-AA1D-9E47DF0F5BE6}"/>
              </a:ext>
            </a:extLst>
          </p:cNvPr>
          <p:cNvSpPr/>
          <p:nvPr/>
        </p:nvSpPr>
        <p:spPr>
          <a:xfrm>
            <a:off x="251520" y="260648"/>
            <a:ext cx="82809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0" dirty="0" err="1">
                <a:solidFill>
                  <a:schemeClr val="accent1">
                    <a:lumMod val="75000"/>
                  </a:schemeClr>
                </a:solidFill>
              </a:rPr>
              <a:t>Conceitos</a:t>
            </a:r>
            <a:r>
              <a:rPr lang="es-ES" sz="4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4000" dirty="0" err="1">
                <a:solidFill>
                  <a:schemeClr val="accent1">
                    <a:lumMod val="75000"/>
                  </a:schemeClr>
                </a:solidFill>
              </a:rPr>
              <a:t>fundamentais</a:t>
            </a:r>
            <a:r>
              <a:rPr lang="es-ES" sz="40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s-ES" sz="4000" dirty="0">
                <a:solidFill>
                  <a:schemeClr val="accent1">
                    <a:lumMod val="75000"/>
                  </a:schemeClr>
                </a:solidFill>
              </a:rPr>
              <a:t>de propriedades de entidades </a:t>
            </a:r>
          </a:p>
        </p:txBody>
      </p:sp>
    </p:spTree>
    <p:extLst>
      <p:ext uri="{BB962C8B-B14F-4D97-AF65-F5344CB8AC3E}">
        <p14:creationId xmlns:p14="http://schemas.microsoft.com/office/powerpoint/2010/main" val="317826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63272" cy="4853136"/>
          </a:xfrm>
        </p:spPr>
        <p:txBody>
          <a:bodyPr>
            <a:normAutofit lnSpcReduction="10000"/>
          </a:bodyPr>
          <a:lstStyle/>
          <a:p>
            <a:r>
              <a:rPr lang="es-ES" sz="2800" dirty="0"/>
              <a:t>Atributo</a:t>
            </a:r>
          </a:p>
          <a:p>
            <a:endParaRPr lang="es-ES" sz="2800" dirty="0"/>
          </a:p>
          <a:p>
            <a:r>
              <a:rPr lang="es-ES" sz="2800" dirty="0" err="1"/>
              <a:t>Domínio</a:t>
            </a:r>
            <a:r>
              <a:rPr lang="es-ES" sz="2800" dirty="0"/>
              <a:t> de </a:t>
            </a:r>
            <a:r>
              <a:rPr lang="es-ES" sz="2800" dirty="0" err="1"/>
              <a:t>um</a:t>
            </a:r>
            <a:r>
              <a:rPr lang="es-ES" sz="2800" dirty="0"/>
              <a:t> atributo</a:t>
            </a:r>
          </a:p>
          <a:p>
            <a:endParaRPr lang="pt-BR" sz="2800" dirty="0"/>
          </a:p>
          <a:p>
            <a:r>
              <a:rPr lang="pt-BR" sz="3200" b="1" dirty="0"/>
              <a:t>Ocorrência ou instância de um atributo</a:t>
            </a:r>
          </a:p>
          <a:p>
            <a:endParaRPr lang="es-ES" sz="2800" dirty="0"/>
          </a:p>
          <a:p>
            <a:r>
              <a:rPr lang="es-ES" sz="2800" dirty="0"/>
              <a:t>Registro</a:t>
            </a:r>
          </a:p>
          <a:p>
            <a:endParaRPr lang="es-ES" sz="2800" dirty="0"/>
          </a:p>
          <a:p>
            <a:r>
              <a:rPr lang="es-ES" sz="2800" dirty="0"/>
              <a:t>Chave</a:t>
            </a:r>
          </a:p>
        </p:txBody>
      </p:sp>
      <p:sp>
        <p:nvSpPr>
          <p:cNvPr id="2" name="3 Rectángulo">
            <a:extLst>
              <a:ext uri="{FF2B5EF4-FFF2-40B4-BE49-F238E27FC236}">
                <a16:creationId xmlns:a16="http://schemas.microsoft.com/office/drawing/2014/main" id="{EFE06BC6-36FA-43DF-A1B4-1C5187418624}"/>
              </a:ext>
            </a:extLst>
          </p:cNvPr>
          <p:cNvSpPr/>
          <p:nvPr/>
        </p:nvSpPr>
        <p:spPr>
          <a:xfrm>
            <a:off x="251520" y="50721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dirty="0" err="1">
                <a:solidFill>
                  <a:schemeClr val="accent1">
                    <a:lumMod val="75000"/>
                  </a:schemeClr>
                </a:solidFill>
              </a:rPr>
              <a:t>Conceitos</a:t>
            </a:r>
            <a:r>
              <a:rPr lang="es-E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3600" dirty="0" err="1">
                <a:solidFill>
                  <a:schemeClr val="accent1">
                    <a:lumMod val="75000"/>
                  </a:schemeClr>
                </a:solidFill>
              </a:rPr>
              <a:t>fundamentais</a:t>
            </a:r>
            <a:r>
              <a:rPr lang="es-E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s-ES" sz="3600" dirty="0">
                <a:solidFill>
                  <a:schemeClr val="accent1">
                    <a:lumMod val="75000"/>
                  </a:schemeClr>
                </a:solidFill>
              </a:rPr>
              <a:t>de propriedades de entidades </a:t>
            </a:r>
          </a:p>
        </p:txBody>
      </p:sp>
    </p:spTree>
    <p:extLst>
      <p:ext uri="{BB962C8B-B14F-4D97-AF65-F5344CB8AC3E}">
        <p14:creationId xmlns:p14="http://schemas.microsoft.com/office/powerpoint/2010/main" val="2765221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844824"/>
            <a:ext cx="8219256" cy="42988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PT" sz="3200" dirty="0"/>
              <a:t>	Valor de um determinado atributo, num determinado momento.</a:t>
            </a:r>
          </a:p>
          <a:p>
            <a:pPr>
              <a:buNone/>
            </a:pPr>
            <a:endParaRPr lang="pt-PT" sz="3200" dirty="0"/>
          </a:p>
          <a:p>
            <a:pPr>
              <a:buNone/>
            </a:pPr>
            <a:r>
              <a:rPr lang="pt-PT" sz="3200" i="1" dirty="0"/>
              <a:t>Exemplo:</a:t>
            </a:r>
            <a:r>
              <a:rPr lang="pt-PT" sz="3200" dirty="0"/>
              <a:t> </a:t>
            </a:r>
          </a:p>
          <a:p>
            <a:pPr>
              <a:buNone/>
            </a:pPr>
            <a:endParaRPr lang="pt-PT" sz="3200" dirty="0"/>
          </a:p>
          <a:p>
            <a:pPr>
              <a:buNone/>
            </a:pPr>
            <a:r>
              <a:rPr lang="pt-BR" sz="3200" dirty="0"/>
              <a:t>Ocorrência de idade: </a:t>
            </a:r>
            <a:r>
              <a:rPr lang="pt-BR" sz="3200" i="1" dirty="0"/>
              <a:t>25</a:t>
            </a:r>
          </a:p>
          <a:p>
            <a:pPr>
              <a:buNone/>
            </a:pPr>
            <a:r>
              <a:rPr lang="pt-BR" sz="3200" dirty="0"/>
              <a:t>Ocorrência de sexo: </a:t>
            </a:r>
            <a:r>
              <a:rPr lang="pt-BR" sz="3200" i="1" dirty="0"/>
              <a:t>M</a:t>
            </a:r>
            <a:endParaRPr lang="pt-PT" sz="3200" i="1" dirty="0"/>
          </a:p>
          <a:p>
            <a:pPr>
              <a:buNone/>
            </a:pPr>
            <a:endParaRPr lang="pt-PT" sz="3200" dirty="0"/>
          </a:p>
          <a:p>
            <a:pPr>
              <a:buNone/>
            </a:pPr>
            <a:endParaRPr lang="es-ES" sz="3200" dirty="0"/>
          </a:p>
        </p:txBody>
      </p:sp>
      <p:sp>
        <p:nvSpPr>
          <p:cNvPr id="4" name="3 Rectángulo"/>
          <p:cNvSpPr/>
          <p:nvPr/>
        </p:nvSpPr>
        <p:spPr>
          <a:xfrm>
            <a:off x="457200" y="260648"/>
            <a:ext cx="659988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>
                <a:solidFill>
                  <a:schemeClr val="accent1">
                    <a:lumMod val="75000"/>
                  </a:schemeClr>
                </a:solidFill>
              </a:rPr>
              <a:t>Ocorrência ou instância</a:t>
            </a:r>
          </a:p>
          <a:p>
            <a:pPr algn="just"/>
            <a:r>
              <a:rPr lang="pt-BR" sz="4000" b="1" dirty="0">
                <a:solidFill>
                  <a:schemeClr val="accent1">
                    <a:lumMod val="75000"/>
                  </a:schemeClr>
                </a:solidFill>
              </a:rPr>
              <a:t> de um atributo</a:t>
            </a:r>
          </a:p>
        </p:txBody>
      </p:sp>
    </p:spTree>
    <p:extLst>
      <p:ext uri="{BB962C8B-B14F-4D97-AF65-F5344CB8AC3E}">
        <p14:creationId xmlns:p14="http://schemas.microsoft.com/office/powerpoint/2010/main" val="1522484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682</TotalTime>
  <Words>1001</Words>
  <Application>Microsoft Office PowerPoint</Application>
  <PresentationFormat>Apresentação no Ecrã (4:3)</PresentationFormat>
  <Paragraphs>227</Paragraphs>
  <Slides>32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32</vt:i4>
      </vt:variant>
    </vt:vector>
  </HeadingPairs>
  <TitlesOfParts>
    <vt:vector size="38" baseType="lpstr">
      <vt:lpstr>Arial</vt:lpstr>
      <vt:lpstr>Calibri</vt:lpstr>
      <vt:lpstr>Century Schoolbook</vt:lpstr>
      <vt:lpstr>Wingdings</vt:lpstr>
      <vt:lpstr>Wingdings 2</vt:lpstr>
      <vt:lpstr>Balcão Envidraçado</vt:lpstr>
      <vt:lpstr>Estrutura e Bases de Dados </vt:lpstr>
      <vt:lpstr>Apresentação do PowerPoint</vt:lpstr>
      <vt:lpstr>Dados vs Informação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Dados I </dc:title>
  <dc:creator>h</dc:creator>
  <cp:lastModifiedBy>Zingadas</cp:lastModifiedBy>
  <cp:revision>156</cp:revision>
  <dcterms:created xsi:type="dcterms:W3CDTF">2014-02-25T15:14:59Z</dcterms:created>
  <dcterms:modified xsi:type="dcterms:W3CDTF">2020-11-10T15:46:57Z</dcterms:modified>
</cp:coreProperties>
</file>