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  <p:sldId id="268" r:id="rId9"/>
    <p:sldId id="269" r:id="rId10"/>
    <p:sldId id="262" r:id="rId11"/>
    <p:sldId id="270" r:id="rId12"/>
    <p:sldId id="264" r:id="rId13"/>
    <p:sldId id="271" r:id="rId14"/>
    <p:sldId id="265" r:id="rId15"/>
    <p:sldId id="272" r:id="rId16"/>
    <p:sldId id="273" r:id="rId17"/>
    <p:sldId id="274" r:id="rId18"/>
    <p:sldId id="266" r:id="rId19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74" autoAdjust="0"/>
    <p:restoredTop sz="87649" autoAdjust="0"/>
  </p:normalViewPr>
  <p:slideViewPr>
    <p:cSldViewPr>
      <p:cViewPr varScale="1">
        <p:scale>
          <a:sx n="72" d="100"/>
          <a:sy n="72" d="100"/>
        </p:scale>
        <p:origin x="93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A7661-887F-4354-BFBD-0D9818FAB2ED}" type="datetimeFigureOut">
              <a:rPr lang="es-ES" smtClean="0"/>
              <a:pPr/>
              <a:t>15/12/2020</a:t>
            </a:fld>
            <a:endParaRPr lang="es-E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6F625-4547-4179-BB84-D2749C378CE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2899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dirty="0"/>
              <a:t>Una entidad que tiene </a:t>
            </a:r>
            <a:r>
              <a:rPr lang="es-ES" sz="1200" dirty="0">
                <a:solidFill>
                  <a:srgbClr val="FFC000"/>
                </a:solidFill>
              </a:rPr>
              <a:t>dependencia de existencia de otra</a:t>
            </a:r>
            <a:r>
              <a:rPr lang="es-ES" sz="1200" dirty="0"/>
              <a:t>, ya sea porque sus atributos internos no son suficientes para identificarla o bien porque no lo son dentro del dominio de aplicación (dentro del contexto)</a:t>
            </a:r>
            <a:endParaRPr lang="es-E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6F625-4547-4179-BB84-D2749C378CEF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5945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Un conjunto de entidades E es una </a:t>
            </a:r>
            <a:r>
              <a:rPr lang="es-ES" i="1"/>
              <a:t>generalización </a:t>
            </a:r>
            <a:r>
              <a:rPr lang="es-ES"/>
              <a:t>de un grupo de conjuntos de entidades E</a:t>
            </a:r>
            <a:r>
              <a:rPr lang="es-ES" baseline="-25000"/>
              <a:t>1</a:t>
            </a:r>
            <a:r>
              <a:rPr lang="es-ES"/>
              <a:t>, E</a:t>
            </a:r>
            <a:r>
              <a:rPr lang="es-ES" baseline="-25000"/>
              <a:t>2</a:t>
            </a:r>
            <a:r>
              <a:rPr lang="es-ES"/>
              <a:t>,…, E</a:t>
            </a:r>
            <a:r>
              <a:rPr lang="es-ES" baseline="-25000"/>
              <a:t>n </a:t>
            </a:r>
            <a:r>
              <a:rPr lang="es-ES"/>
              <a:t>si cada elemento de los conjuntos de entidades E</a:t>
            </a:r>
            <a:r>
              <a:rPr lang="es-ES" baseline="-25000"/>
              <a:t>1</a:t>
            </a:r>
            <a:r>
              <a:rPr lang="es-ES"/>
              <a:t>, E</a:t>
            </a:r>
            <a:r>
              <a:rPr lang="es-ES" baseline="-25000"/>
              <a:t>2</a:t>
            </a:r>
            <a:r>
              <a:rPr lang="es-ES"/>
              <a:t>,…, E</a:t>
            </a:r>
            <a:r>
              <a:rPr lang="es-ES" baseline="-25000"/>
              <a:t>n </a:t>
            </a:r>
            <a:r>
              <a:rPr lang="es-ES"/>
              <a:t>es también un elemento del conjunto de entidades E.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6F625-4547-4179-BB84-D2749C378CEF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9675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dirty="0"/>
              <a:t>Una entidad que tiene </a:t>
            </a:r>
            <a:r>
              <a:rPr lang="es-ES" sz="1200" dirty="0">
                <a:solidFill>
                  <a:srgbClr val="FFC000"/>
                </a:solidFill>
              </a:rPr>
              <a:t>dependencia de existencia de otra</a:t>
            </a:r>
            <a:r>
              <a:rPr lang="es-ES" sz="1200" dirty="0"/>
              <a:t>, ya sea porque sus atributos internos no son suficientes para identificarla o bien porque no lo son dentro del dominio de aplicación (dentro del contexto)</a:t>
            </a:r>
            <a:endParaRPr lang="es-E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6F625-4547-4179-BB84-D2749C378CEF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5945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dirty="0"/>
              <a:t>Una entidad que tiene </a:t>
            </a:r>
            <a:r>
              <a:rPr lang="es-ES" sz="1200" dirty="0">
                <a:solidFill>
                  <a:srgbClr val="FFC000"/>
                </a:solidFill>
              </a:rPr>
              <a:t>dependencia de existencia de otra</a:t>
            </a:r>
            <a:r>
              <a:rPr lang="es-ES" sz="1200" dirty="0"/>
              <a:t>, ya sea porque sus atributos internos no son suficientes para identificarla o bien porque no lo son dentro del dominio de aplicación (dentro del contexto)</a:t>
            </a:r>
            <a:endParaRPr lang="es-E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6F625-4547-4179-BB84-D2749C378CEF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5945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Una </a:t>
            </a:r>
            <a:r>
              <a:rPr lang="es-ES" i="1" dirty="0"/>
              <a:t>asociación recursiva </a:t>
            </a:r>
            <a:r>
              <a:rPr lang="es-ES" dirty="0"/>
              <a:t>o </a:t>
            </a:r>
            <a:r>
              <a:rPr lang="es-ES" i="1" dirty="0"/>
              <a:t>unaria </a:t>
            </a:r>
            <a:r>
              <a:rPr lang="es-ES" dirty="0"/>
              <a:t>es definida como una </a:t>
            </a:r>
            <a:r>
              <a:rPr lang="es-ES" dirty="0">
                <a:solidFill>
                  <a:srgbClr val="FFC000"/>
                </a:solidFill>
              </a:rPr>
              <a:t>asociación entre las instancias</a:t>
            </a:r>
            <a:r>
              <a:rPr lang="es-ES" dirty="0"/>
              <a:t>, al tomar roles, </a:t>
            </a:r>
            <a:r>
              <a:rPr lang="es-ES" dirty="0">
                <a:solidFill>
                  <a:srgbClr val="FFC000"/>
                </a:solidFill>
              </a:rPr>
              <a:t>de un mismo conjunto de entidades</a:t>
            </a:r>
            <a:r>
              <a:rPr lang="es-ES" dirty="0"/>
              <a:t>. Un conjunto de instancias puede tomar uno o múltiples roles dentro de una misma entidad.</a:t>
            </a:r>
          </a:p>
          <a:p>
            <a:endParaRPr lang="es-E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6F625-4547-4179-BB84-D2749C378CEF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6016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Una </a:t>
            </a:r>
            <a:r>
              <a:rPr lang="es-ES" i="1" dirty="0"/>
              <a:t>asociación recursiva </a:t>
            </a:r>
            <a:r>
              <a:rPr lang="es-ES" dirty="0"/>
              <a:t>o </a:t>
            </a:r>
            <a:r>
              <a:rPr lang="es-ES" i="1" dirty="0"/>
              <a:t>unaria </a:t>
            </a:r>
            <a:r>
              <a:rPr lang="es-ES" dirty="0"/>
              <a:t>es definida como una </a:t>
            </a:r>
            <a:r>
              <a:rPr lang="es-ES" dirty="0">
                <a:solidFill>
                  <a:srgbClr val="FFC000"/>
                </a:solidFill>
              </a:rPr>
              <a:t>asociación entre las instancias</a:t>
            </a:r>
            <a:r>
              <a:rPr lang="es-ES" dirty="0"/>
              <a:t>, al tomar roles, </a:t>
            </a:r>
            <a:r>
              <a:rPr lang="es-ES" dirty="0">
                <a:solidFill>
                  <a:srgbClr val="FFC000"/>
                </a:solidFill>
              </a:rPr>
              <a:t>de un mismo conjunto de entidades</a:t>
            </a:r>
            <a:r>
              <a:rPr lang="es-ES" dirty="0"/>
              <a:t>. Un conjunto de instancias puede tomar uno o múltiples roles dentro de una misma entidad.</a:t>
            </a:r>
          </a:p>
          <a:p>
            <a:endParaRPr lang="es-E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6F625-4547-4179-BB84-D2749C378CEF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6016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Una </a:t>
            </a:r>
            <a:r>
              <a:rPr lang="es-ES" i="1" dirty="0"/>
              <a:t>asociación recursiva </a:t>
            </a:r>
            <a:r>
              <a:rPr lang="es-ES" dirty="0"/>
              <a:t>o </a:t>
            </a:r>
            <a:r>
              <a:rPr lang="es-ES" i="1" dirty="0"/>
              <a:t>unaria </a:t>
            </a:r>
            <a:r>
              <a:rPr lang="es-ES" dirty="0"/>
              <a:t>es definida como una </a:t>
            </a:r>
            <a:r>
              <a:rPr lang="es-ES" dirty="0">
                <a:solidFill>
                  <a:srgbClr val="FFC000"/>
                </a:solidFill>
              </a:rPr>
              <a:t>asociación entre las instancias</a:t>
            </a:r>
            <a:r>
              <a:rPr lang="es-ES" dirty="0"/>
              <a:t>, al tomar roles, </a:t>
            </a:r>
            <a:r>
              <a:rPr lang="es-ES" dirty="0">
                <a:solidFill>
                  <a:srgbClr val="FFC000"/>
                </a:solidFill>
              </a:rPr>
              <a:t>de un mismo conjunto de entidades</a:t>
            </a:r>
            <a:r>
              <a:rPr lang="es-ES" dirty="0"/>
              <a:t>. Un conjunto de instancias puede tomar uno o múltiples roles dentro de una misma entidad.</a:t>
            </a:r>
          </a:p>
          <a:p>
            <a:endParaRPr lang="es-E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6F625-4547-4179-BB84-D2749C378CEF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6016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 conjunto de entidades puede incluir subgrupos de entidades que se diferencian de alguna forma de las otras entidades del conjunto.</a:t>
            </a:r>
            <a:endParaRPr lang="es-E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6F625-4547-4179-BB84-D2749C378CEF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426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 conjunto de entidades puede incluir subgrupos de entidades que se diferencian de alguna forma de las otras entidades del conjunto.</a:t>
            </a:r>
            <a:endParaRPr lang="es-E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6F625-4547-4179-BB84-D2749C378CEF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426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Un conjunto de entidades E es una </a:t>
            </a:r>
            <a:r>
              <a:rPr lang="es-ES" i="1" dirty="0"/>
              <a:t>generalización </a:t>
            </a:r>
            <a:r>
              <a:rPr lang="es-ES" dirty="0"/>
              <a:t>de un grupo de conjuntos de entidades E</a:t>
            </a:r>
            <a:r>
              <a:rPr lang="es-ES" baseline="-25000" dirty="0"/>
              <a:t>1</a:t>
            </a:r>
            <a:r>
              <a:rPr lang="es-ES" dirty="0"/>
              <a:t>, E</a:t>
            </a:r>
            <a:r>
              <a:rPr lang="es-ES" baseline="-25000" dirty="0"/>
              <a:t>2</a:t>
            </a:r>
            <a:r>
              <a:rPr lang="es-ES" dirty="0"/>
              <a:t>,…, E</a:t>
            </a:r>
            <a:r>
              <a:rPr lang="es-ES" baseline="-25000" dirty="0"/>
              <a:t>n </a:t>
            </a:r>
            <a:r>
              <a:rPr lang="es-ES" dirty="0"/>
              <a:t>si cada elemento de los conjuntos de entidades E</a:t>
            </a:r>
            <a:r>
              <a:rPr lang="es-ES" baseline="-25000" dirty="0"/>
              <a:t>1</a:t>
            </a:r>
            <a:r>
              <a:rPr lang="es-ES" dirty="0"/>
              <a:t>, E</a:t>
            </a:r>
            <a:r>
              <a:rPr lang="es-ES" baseline="-25000" dirty="0"/>
              <a:t>2</a:t>
            </a:r>
            <a:r>
              <a:rPr lang="es-ES" dirty="0"/>
              <a:t>,…, E</a:t>
            </a:r>
            <a:r>
              <a:rPr lang="es-ES" baseline="-25000" dirty="0"/>
              <a:t>n </a:t>
            </a:r>
            <a:r>
              <a:rPr lang="es-ES" dirty="0"/>
              <a:t>es también un elemento del conjunto de entidades E.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6F625-4547-4179-BB84-D2749C378CEF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9675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3241DE1-1982-49F7-9DE2-EEB58EFB09D5}" type="datetimeFigureOut">
              <a:rPr lang="pt-PT" smtClean="0"/>
              <a:pPr/>
              <a:t>15/12/2020</a:t>
            </a:fld>
            <a:endParaRPr lang="pt-PT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PT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pPr/>
              <a:t>15/12/2020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pPr/>
              <a:t>15/12/2020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pPr/>
              <a:t>15/12/2020</a:t>
            </a:fld>
            <a:endParaRPr lang="pt-PT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3241DE1-1982-49F7-9DE2-EEB58EFB09D5}" type="datetimeFigureOut">
              <a:rPr lang="pt-PT" smtClean="0"/>
              <a:pPr/>
              <a:t>15/12/2020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PT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pPr/>
              <a:t>15/12/2020</a:t>
            </a:fld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pPr/>
              <a:t>15/12/2020</a:t>
            </a:fld>
            <a:endParaRPr lang="pt-PT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pPr/>
              <a:t>15/12/2020</a:t>
            </a:fld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pPr/>
              <a:t>15/12/2020</a:t>
            </a:fld>
            <a:endParaRPr lang="pt-PT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pPr/>
              <a:t>15/12/2020</a:t>
            </a:fld>
            <a:endParaRPr lang="pt-PT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pPr/>
              <a:t>15/12/2020</a:t>
            </a:fld>
            <a:endParaRPr lang="pt-PT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3241DE1-1982-49F7-9DE2-EEB58EFB09D5}" type="datetimeFigureOut">
              <a:rPr lang="pt-PT" smtClean="0"/>
              <a:pPr/>
              <a:t>15/12/2020</a:t>
            </a:fld>
            <a:endParaRPr lang="pt-PT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99692" y="986555"/>
            <a:ext cx="5544616" cy="792088"/>
          </a:xfrm>
        </p:spPr>
        <p:txBody>
          <a:bodyPr>
            <a:noAutofit/>
          </a:bodyPr>
          <a:lstStyle/>
          <a:p>
            <a:pPr algn="ctr"/>
            <a:r>
              <a:rPr lang="pt-PT" sz="4400" dirty="0" err="1">
                <a:solidFill>
                  <a:schemeClr val="tx1"/>
                </a:solidFill>
              </a:rPr>
              <a:t>Estrututra</a:t>
            </a:r>
            <a:r>
              <a:rPr lang="pt-PT" sz="4400" dirty="0">
                <a:solidFill>
                  <a:schemeClr val="tx1"/>
                </a:solidFill>
              </a:rPr>
              <a:t> e Base de Dados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30020" y="2780928"/>
            <a:ext cx="6362460" cy="3168352"/>
          </a:xfrm>
        </p:spPr>
        <p:txBody>
          <a:bodyPr>
            <a:noAutofit/>
          </a:bodyPr>
          <a:lstStyle/>
          <a:p>
            <a:r>
              <a:rPr lang="pt-PT" sz="3200" dirty="0">
                <a:solidFill>
                  <a:schemeClr val="tx1"/>
                </a:solidFill>
              </a:rPr>
              <a:t>Tema 2: Modelação Conceptual das Bases de Dados</a:t>
            </a:r>
          </a:p>
          <a:p>
            <a:endParaRPr lang="pt-PT" sz="3200" dirty="0"/>
          </a:p>
          <a:p>
            <a:r>
              <a:rPr lang="pt-PT" sz="3200" dirty="0">
                <a:solidFill>
                  <a:schemeClr val="tx1"/>
                </a:solidFill>
              </a:rPr>
              <a:t>Conferência 3: O modelo entidade – relação E</a:t>
            </a:r>
            <a:r>
              <a:rPr lang="en-US" sz="3200" dirty="0" err="1">
                <a:solidFill>
                  <a:schemeClr val="tx1"/>
                </a:solidFill>
              </a:rPr>
              <a:t>stendido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endParaRPr lang="pt-PT" sz="3200" dirty="0">
              <a:solidFill>
                <a:schemeClr val="tx1"/>
              </a:solidFill>
            </a:endParaRPr>
          </a:p>
        </p:txBody>
      </p:sp>
      <p:pic>
        <p:nvPicPr>
          <p:cNvPr id="5" name="Imagem 1" descr="A minha fotografia">
            <a:extLst>
              <a:ext uri="{FF2B5EF4-FFF2-40B4-BE49-F238E27FC236}">
                <a16:creationId xmlns:a16="http://schemas.microsoft.com/office/drawing/2014/main" id="{76A145EB-38FE-467D-BEE4-BB497C1D8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20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7" y="221323"/>
            <a:ext cx="1764839" cy="144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16D7CFBE-3AB6-488A-87F1-11F13B567CE9}"/>
              </a:ext>
            </a:extLst>
          </p:cNvPr>
          <p:cNvSpPr txBox="1">
            <a:spLocks/>
          </p:cNvSpPr>
          <p:nvPr/>
        </p:nvSpPr>
        <p:spPr>
          <a:xfrm>
            <a:off x="5080926" y="6292978"/>
            <a:ext cx="4526764" cy="687397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Zinga Firmino René</a:t>
            </a:r>
          </a:p>
        </p:txBody>
      </p:sp>
    </p:spTree>
    <p:extLst>
      <p:ext uri="{BB962C8B-B14F-4D97-AF65-F5344CB8AC3E}">
        <p14:creationId xmlns:p14="http://schemas.microsoft.com/office/powerpoint/2010/main" val="3522313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611560" y="1700808"/>
            <a:ext cx="806489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dirty="0"/>
              <a:t>Um conjunto de entidades pode incluir </a:t>
            </a:r>
            <a:r>
              <a:rPr lang="pt-BR" sz="3200" b="1" dirty="0"/>
              <a:t>subgrupos</a:t>
            </a:r>
            <a:r>
              <a:rPr lang="pt-BR" sz="3200" dirty="0"/>
              <a:t> de entidades que se </a:t>
            </a:r>
            <a:r>
              <a:rPr lang="pt-BR" sz="3200" b="1" dirty="0"/>
              <a:t>diferenciam</a:t>
            </a:r>
            <a:r>
              <a:rPr lang="pt-BR" sz="3200" dirty="0"/>
              <a:t> de alguma forma das outras entidades do conjunto.</a:t>
            </a:r>
            <a:endParaRPr lang="es-ES" sz="3200" dirty="0"/>
          </a:p>
        </p:txBody>
      </p:sp>
      <p:sp>
        <p:nvSpPr>
          <p:cNvPr id="6" name="Retângulo 5"/>
          <p:cNvSpPr/>
          <p:nvPr/>
        </p:nvSpPr>
        <p:spPr>
          <a:xfrm>
            <a:off x="251520" y="291188"/>
            <a:ext cx="36439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dirty="0" err="1">
                <a:solidFill>
                  <a:srgbClr val="FF0000"/>
                </a:solidFill>
              </a:rPr>
              <a:t>Especialização</a:t>
            </a:r>
            <a:endParaRPr lang="es-ES" sz="4000" dirty="0">
              <a:solidFill>
                <a:srgbClr val="FF0000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835696" y="4797152"/>
            <a:ext cx="5328592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dirty="0"/>
              <a:t>Processo de designação de subgrupos dentro de um conjunto de entidades.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2991465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719792" y="548680"/>
            <a:ext cx="585929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dirty="0" err="1">
                <a:solidFill>
                  <a:srgbClr val="FF0000"/>
                </a:solidFill>
              </a:rPr>
              <a:t>Exemplo</a:t>
            </a:r>
            <a:r>
              <a:rPr lang="es-ES" sz="4000" dirty="0">
                <a:solidFill>
                  <a:srgbClr val="FF0000"/>
                </a:solidFill>
              </a:rPr>
              <a:t> </a:t>
            </a:r>
            <a:r>
              <a:rPr lang="es-ES" sz="4000" dirty="0" err="1">
                <a:solidFill>
                  <a:srgbClr val="FF0000"/>
                </a:solidFill>
              </a:rPr>
              <a:t>Especialização</a:t>
            </a:r>
            <a:endParaRPr lang="es-ES" sz="4000" dirty="0">
              <a:solidFill>
                <a:srgbClr val="FF0000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131840" y="1772816"/>
            <a:ext cx="2448272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err="1">
                <a:solidFill>
                  <a:schemeClr val="tx1"/>
                </a:solidFill>
              </a:rPr>
              <a:t>pessoa</a:t>
            </a:r>
            <a:endParaRPr lang="es-ES" sz="2800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131840" y="5445224"/>
            <a:ext cx="2448272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err="1">
                <a:solidFill>
                  <a:schemeClr val="tx1"/>
                </a:solidFill>
              </a:rPr>
              <a:t>professor</a:t>
            </a:r>
            <a:endParaRPr lang="es-ES" sz="2800" dirty="0">
              <a:solidFill>
                <a:schemeClr val="tx1"/>
              </a:solidFill>
            </a:endParaRPr>
          </a:p>
        </p:txBody>
      </p:sp>
      <p:cxnSp>
        <p:nvCxnSpPr>
          <p:cNvPr id="3" name="Conector de seta reta 2"/>
          <p:cNvCxnSpPr>
            <a:stCxn id="9" idx="0"/>
            <a:endCxn id="8" idx="2"/>
          </p:cNvCxnSpPr>
          <p:nvPr/>
        </p:nvCxnSpPr>
        <p:spPr>
          <a:xfrm flipV="1">
            <a:off x="4355976" y="2564904"/>
            <a:ext cx="0" cy="288032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xão reta unidirecional 3">
            <a:extLst>
              <a:ext uri="{FF2B5EF4-FFF2-40B4-BE49-F238E27FC236}">
                <a16:creationId xmlns:a16="http://schemas.microsoft.com/office/drawing/2014/main" id="{E1D981AB-CCA0-410B-914A-EB0F4DBB8825}"/>
              </a:ext>
            </a:extLst>
          </p:cNvPr>
          <p:cNvCxnSpPr/>
          <p:nvPr/>
        </p:nvCxnSpPr>
        <p:spPr>
          <a:xfrm>
            <a:off x="2089688" y="4957137"/>
            <a:ext cx="1008112" cy="7920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48A2BEF2-6D3B-49A6-9356-5BD9E45C5FBF}"/>
              </a:ext>
            </a:extLst>
          </p:cNvPr>
          <p:cNvGrpSpPr/>
          <p:nvPr/>
        </p:nvGrpSpPr>
        <p:grpSpPr>
          <a:xfrm>
            <a:off x="253704" y="4149080"/>
            <a:ext cx="2340040" cy="936104"/>
            <a:chOff x="719792" y="3068960"/>
            <a:chExt cx="2340040" cy="93610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18CD4DD-CF36-45CC-96A2-6910A24C0DA8}"/>
                </a:ext>
              </a:extLst>
            </p:cNvPr>
            <p:cNvSpPr/>
            <p:nvPr/>
          </p:nvSpPr>
          <p:spPr>
            <a:xfrm>
              <a:off x="719792" y="3068960"/>
              <a:ext cx="2196018" cy="93610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8E895830-5C01-422F-98E6-3AFCE42376C0}"/>
                </a:ext>
              </a:extLst>
            </p:cNvPr>
            <p:cNvSpPr txBox="1"/>
            <p:nvPr/>
          </p:nvSpPr>
          <p:spPr>
            <a:xfrm>
              <a:off x="755575" y="3336957"/>
              <a:ext cx="23042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b="1" dirty="0"/>
                <a:t>Especialização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0334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723600"/>
            <a:ext cx="7859216" cy="48737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/>
              <a:t>Um conjunto de entidades </a:t>
            </a:r>
            <a:r>
              <a:rPr lang="pt-BR" sz="3200" b="1" dirty="0"/>
              <a:t>E</a:t>
            </a:r>
            <a:r>
              <a:rPr lang="pt-BR" sz="3200" dirty="0"/>
              <a:t> é uma generalização de um grupo de conjuntos de entidades </a:t>
            </a:r>
            <a:r>
              <a:rPr lang="pt-BR" sz="3200" b="1" dirty="0"/>
              <a:t>E1</a:t>
            </a:r>
            <a:r>
              <a:rPr lang="pt-BR" sz="3200" dirty="0"/>
              <a:t>, </a:t>
            </a:r>
            <a:r>
              <a:rPr lang="pt-BR" sz="3200" b="1" dirty="0"/>
              <a:t>E2</a:t>
            </a:r>
            <a:r>
              <a:rPr lang="pt-BR" sz="3200" dirty="0"/>
              <a:t>,…, </a:t>
            </a:r>
            <a:r>
              <a:rPr lang="pt-BR" sz="3200" b="1" dirty="0"/>
              <a:t>Em</a:t>
            </a:r>
            <a:r>
              <a:rPr lang="pt-BR" sz="3200" dirty="0"/>
              <a:t> que cada elemento dos conjuntos de entidades </a:t>
            </a:r>
            <a:r>
              <a:rPr lang="pt-BR" sz="3200" b="1" dirty="0"/>
              <a:t>E1</a:t>
            </a:r>
            <a:r>
              <a:rPr lang="pt-BR" sz="3200" dirty="0"/>
              <a:t>, </a:t>
            </a:r>
            <a:r>
              <a:rPr lang="pt-BR" sz="3200" b="1" dirty="0"/>
              <a:t>E2</a:t>
            </a:r>
            <a:r>
              <a:rPr lang="pt-BR" sz="3200" dirty="0"/>
              <a:t>,…, </a:t>
            </a:r>
            <a:r>
              <a:rPr lang="pt-BR" sz="3200" b="1" dirty="0"/>
              <a:t>Em</a:t>
            </a:r>
            <a:r>
              <a:rPr lang="pt-BR" sz="3200" dirty="0"/>
              <a:t> é também um elemento do conjunto de entidades E.</a:t>
            </a:r>
            <a:endParaRPr lang="es-ES" sz="3200" dirty="0"/>
          </a:p>
        </p:txBody>
      </p:sp>
      <p:sp>
        <p:nvSpPr>
          <p:cNvPr id="4" name="Retângulo 3"/>
          <p:cNvSpPr/>
          <p:nvPr/>
        </p:nvSpPr>
        <p:spPr>
          <a:xfrm>
            <a:off x="539552" y="620688"/>
            <a:ext cx="36904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dirty="0" err="1">
                <a:solidFill>
                  <a:srgbClr val="FF0000"/>
                </a:solidFill>
              </a:rPr>
              <a:t>Generalização</a:t>
            </a:r>
            <a:r>
              <a:rPr lang="es-ES" sz="40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9165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39552" y="620688"/>
            <a:ext cx="59057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dirty="0" err="1">
                <a:solidFill>
                  <a:srgbClr val="FF0000"/>
                </a:solidFill>
              </a:rPr>
              <a:t>Exemplo</a:t>
            </a:r>
            <a:r>
              <a:rPr lang="es-ES" sz="4000" dirty="0">
                <a:solidFill>
                  <a:srgbClr val="FF0000"/>
                </a:solidFill>
              </a:rPr>
              <a:t> </a:t>
            </a:r>
            <a:r>
              <a:rPr lang="es-ES" sz="4000" dirty="0" err="1">
                <a:solidFill>
                  <a:srgbClr val="FF0000"/>
                </a:solidFill>
              </a:rPr>
              <a:t>Generalização</a:t>
            </a:r>
            <a:r>
              <a:rPr lang="es-ES" sz="4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5" name="Retângulo 4"/>
          <p:cNvSpPr/>
          <p:nvPr/>
        </p:nvSpPr>
        <p:spPr>
          <a:xfrm>
            <a:off x="3131840" y="1772816"/>
            <a:ext cx="2448272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err="1">
                <a:solidFill>
                  <a:schemeClr val="tx1"/>
                </a:solidFill>
              </a:rPr>
              <a:t>pessoa</a:t>
            </a:r>
            <a:endParaRPr lang="es-ES" sz="2800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95536" y="4653136"/>
            <a:ext cx="2448272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err="1">
                <a:solidFill>
                  <a:schemeClr val="tx1"/>
                </a:solidFill>
              </a:rPr>
              <a:t>professor</a:t>
            </a:r>
            <a:endParaRPr lang="es-ES" sz="2800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149291" y="4653136"/>
            <a:ext cx="2448272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err="1">
                <a:solidFill>
                  <a:schemeClr val="tx1"/>
                </a:solidFill>
              </a:rPr>
              <a:t>estudante</a:t>
            </a:r>
            <a:endParaRPr lang="es-ES" sz="2800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885595" y="4653136"/>
            <a:ext cx="2448272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>
                <a:solidFill>
                  <a:schemeClr val="tx1"/>
                </a:solidFill>
              </a:rPr>
              <a:t>pnd</a:t>
            </a:r>
            <a:endParaRPr lang="es-ES" sz="2800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5004048" y="6207695"/>
            <a:ext cx="36968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err="1"/>
              <a:t>pnd</a:t>
            </a:r>
            <a:r>
              <a:rPr lang="es-ES" sz="2400" dirty="0"/>
              <a:t>: </a:t>
            </a:r>
            <a:r>
              <a:rPr lang="es-ES" sz="2400" dirty="0" err="1"/>
              <a:t>pessoal</a:t>
            </a:r>
            <a:r>
              <a:rPr lang="es-ES" sz="2400" dirty="0"/>
              <a:t> </a:t>
            </a:r>
            <a:r>
              <a:rPr lang="es-ES" sz="2400" dirty="0" err="1"/>
              <a:t>não</a:t>
            </a:r>
            <a:r>
              <a:rPr lang="es-ES" sz="2400" dirty="0"/>
              <a:t> docente</a:t>
            </a:r>
          </a:p>
        </p:txBody>
      </p:sp>
      <p:cxnSp>
        <p:nvCxnSpPr>
          <p:cNvPr id="10" name="Conector de seta reta 9"/>
          <p:cNvCxnSpPr>
            <a:stCxn id="7" idx="0"/>
          </p:cNvCxnSpPr>
          <p:nvPr/>
        </p:nvCxnSpPr>
        <p:spPr>
          <a:xfrm flipH="1" flipV="1">
            <a:off x="4355976" y="2564904"/>
            <a:ext cx="17451" cy="20882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1475656" y="3789040"/>
            <a:ext cx="56340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1475656" y="3789040"/>
            <a:ext cx="0" cy="8640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endCxn id="8" idx="0"/>
          </p:cNvCxnSpPr>
          <p:nvPr/>
        </p:nvCxnSpPr>
        <p:spPr>
          <a:xfrm>
            <a:off x="7109731" y="3789040"/>
            <a:ext cx="0" cy="8640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xão reta unidirecional 2">
            <a:extLst>
              <a:ext uri="{FF2B5EF4-FFF2-40B4-BE49-F238E27FC236}">
                <a16:creationId xmlns:a16="http://schemas.microsoft.com/office/drawing/2014/main" id="{10A59273-34C4-453F-BE3D-04362551193A}"/>
              </a:ext>
            </a:extLst>
          </p:cNvPr>
          <p:cNvCxnSpPr/>
          <p:nvPr/>
        </p:nvCxnSpPr>
        <p:spPr>
          <a:xfrm>
            <a:off x="7884368" y="3573016"/>
            <a:ext cx="0" cy="108012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D7C65C26-35F7-44FC-887F-D899AC259C25}"/>
              </a:ext>
            </a:extLst>
          </p:cNvPr>
          <p:cNvCxnSpPr>
            <a:cxnSpLocks/>
          </p:cNvCxnSpPr>
          <p:nvPr/>
        </p:nvCxnSpPr>
        <p:spPr>
          <a:xfrm>
            <a:off x="2102044" y="2213454"/>
            <a:ext cx="1029796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93B17E1D-BF7A-4EC8-A8D4-E1D74672583E}"/>
              </a:ext>
            </a:extLst>
          </p:cNvPr>
          <p:cNvGrpSpPr/>
          <p:nvPr/>
        </p:nvGrpSpPr>
        <p:grpSpPr>
          <a:xfrm>
            <a:off x="179512" y="1781415"/>
            <a:ext cx="2069155" cy="864077"/>
            <a:chOff x="719792" y="3068960"/>
            <a:chExt cx="2340040" cy="93610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B90D4BA-08EB-468E-8052-F22772E208DD}"/>
                </a:ext>
              </a:extLst>
            </p:cNvPr>
            <p:cNvSpPr/>
            <p:nvPr/>
          </p:nvSpPr>
          <p:spPr>
            <a:xfrm>
              <a:off x="719792" y="3068960"/>
              <a:ext cx="2196018" cy="93610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E483D442-5897-474D-82C0-77BF89EFBFCD}"/>
                </a:ext>
              </a:extLst>
            </p:cNvPr>
            <p:cNvSpPr txBox="1"/>
            <p:nvPr/>
          </p:nvSpPr>
          <p:spPr>
            <a:xfrm>
              <a:off x="755575" y="3336957"/>
              <a:ext cx="2304257" cy="400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/>
                <a:t>Generalização</a:t>
              </a: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0E55760A-48C8-4CC8-8ED8-F0B0050AE15C}"/>
              </a:ext>
            </a:extLst>
          </p:cNvPr>
          <p:cNvGrpSpPr/>
          <p:nvPr/>
        </p:nvGrpSpPr>
        <p:grpSpPr>
          <a:xfrm>
            <a:off x="6821020" y="2675209"/>
            <a:ext cx="2069155" cy="864077"/>
            <a:chOff x="719792" y="3068960"/>
            <a:chExt cx="2340040" cy="936104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05421E9-5592-40BE-9502-97033441D632}"/>
                </a:ext>
              </a:extLst>
            </p:cNvPr>
            <p:cNvSpPr/>
            <p:nvPr/>
          </p:nvSpPr>
          <p:spPr>
            <a:xfrm>
              <a:off x="719792" y="3068960"/>
              <a:ext cx="2196018" cy="93610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1E48A584-731E-4577-83A7-D400FE09C6D0}"/>
                </a:ext>
              </a:extLst>
            </p:cNvPr>
            <p:cNvSpPr txBox="1"/>
            <p:nvPr/>
          </p:nvSpPr>
          <p:spPr>
            <a:xfrm>
              <a:off x="755575" y="3336957"/>
              <a:ext cx="2304257" cy="400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 err="1"/>
                <a:t>Especializaões</a:t>
              </a:r>
              <a:endParaRPr lang="pt-PT" b="1" dirty="0"/>
            </a:p>
          </p:txBody>
        </p:sp>
      </p:grpSp>
      <p:cxnSp>
        <p:nvCxnSpPr>
          <p:cNvPr id="24" name="Conexão reta unidirecional 23">
            <a:extLst>
              <a:ext uri="{FF2B5EF4-FFF2-40B4-BE49-F238E27FC236}">
                <a16:creationId xmlns:a16="http://schemas.microsoft.com/office/drawing/2014/main" id="{ABDA7DED-4B70-4B73-B4C7-6045AA6BA5F3}"/>
              </a:ext>
            </a:extLst>
          </p:cNvPr>
          <p:cNvCxnSpPr>
            <a:cxnSpLocks/>
          </p:cNvCxnSpPr>
          <p:nvPr/>
        </p:nvCxnSpPr>
        <p:spPr>
          <a:xfrm flipH="1">
            <a:off x="4827690" y="3539286"/>
            <a:ext cx="2590797" cy="1005884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xão reta unidirecional 24">
            <a:extLst>
              <a:ext uri="{FF2B5EF4-FFF2-40B4-BE49-F238E27FC236}">
                <a16:creationId xmlns:a16="http://schemas.microsoft.com/office/drawing/2014/main" id="{6FC5B305-AEB5-492A-97E1-579C22F22A3B}"/>
              </a:ext>
            </a:extLst>
          </p:cNvPr>
          <p:cNvCxnSpPr>
            <a:cxnSpLocks/>
          </p:cNvCxnSpPr>
          <p:nvPr/>
        </p:nvCxnSpPr>
        <p:spPr>
          <a:xfrm flipH="1">
            <a:off x="2137218" y="3356992"/>
            <a:ext cx="4811046" cy="1239497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811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539552" y="2708920"/>
            <a:ext cx="7467600" cy="204482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/>
              <a:t>A associação entre duas ou mais entidades gera uma nova entidade.</a:t>
            </a:r>
            <a:endParaRPr lang="es-ES" sz="3200" dirty="0"/>
          </a:p>
        </p:txBody>
      </p:sp>
      <p:sp>
        <p:nvSpPr>
          <p:cNvPr id="4" name="Retângulo 3"/>
          <p:cNvSpPr/>
          <p:nvPr/>
        </p:nvSpPr>
        <p:spPr>
          <a:xfrm>
            <a:off x="827584" y="836712"/>
            <a:ext cx="26452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dirty="0" err="1">
                <a:solidFill>
                  <a:srgbClr val="FF0000"/>
                </a:solidFill>
              </a:rPr>
              <a:t>Agregação</a:t>
            </a:r>
            <a:endParaRPr lang="es-E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226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27584" y="836712"/>
            <a:ext cx="48606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dirty="0" err="1">
                <a:solidFill>
                  <a:srgbClr val="FF0000"/>
                </a:solidFill>
              </a:rPr>
              <a:t>Exemplo</a:t>
            </a:r>
            <a:r>
              <a:rPr lang="es-ES" sz="4000" dirty="0">
                <a:solidFill>
                  <a:srgbClr val="FF0000"/>
                </a:solidFill>
              </a:rPr>
              <a:t> </a:t>
            </a:r>
            <a:r>
              <a:rPr lang="es-ES" sz="4000" dirty="0" err="1">
                <a:solidFill>
                  <a:srgbClr val="FF0000"/>
                </a:solidFill>
              </a:rPr>
              <a:t>Agregação</a:t>
            </a:r>
            <a:endParaRPr lang="es-ES" sz="4000" dirty="0">
              <a:solidFill>
                <a:srgbClr val="FF000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043608" y="3573016"/>
            <a:ext cx="2448272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</a:rPr>
              <a:t>cristal</a:t>
            </a:r>
          </a:p>
        </p:txBody>
      </p:sp>
      <p:sp>
        <p:nvSpPr>
          <p:cNvPr id="6" name="Retângulo 5"/>
          <p:cNvSpPr/>
          <p:nvPr/>
        </p:nvSpPr>
        <p:spPr>
          <a:xfrm>
            <a:off x="5508104" y="3573016"/>
            <a:ext cx="2448272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</a:rPr>
              <a:t>armação</a:t>
            </a:r>
          </a:p>
        </p:txBody>
      </p:sp>
      <p:sp>
        <p:nvSpPr>
          <p:cNvPr id="7" name="Losango 6"/>
          <p:cNvSpPr/>
          <p:nvPr/>
        </p:nvSpPr>
        <p:spPr>
          <a:xfrm>
            <a:off x="4283968" y="3771038"/>
            <a:ext cx="504056" cy="396044"/>
          </a:xfrm>
          <a:prstGeom prst="diamond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>
              <a:solidFill>
                <a:schemeClr val="tx1"/>
              </a:solidFill>
            </a:endParaRPr>
          </a:p>
        </p:txBody>
      </p:sp>
      <p:cxnSp>
        <p:nvCxnSpPr>
          <p:cNvPr id="9" name="Conector reto 8"/>
          <p:cNvCxnSpPr>
            <a:stCxn id="5" idx="3"/>
            <a:endCxn id="7" idx="1"/>
          </p:cNvCxnSpPr>
          <p:nvPr/>
        </p:nvCxnSpPr>
        <p:spPr>
          <a:xfrm>
            <a:off x="3491880" y="3969060"/>
            <a:ext cx="7920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endCxn id="6" idx="1"/>
          </p:cNvCxnSpPr>
          <p:nvPr/>
        </p:nvCxnSpPr>
        <p:spPr>
          <a:xfrm flipV="1">
            <a:off x="4788024" y="3969060"/>
            <a:ext cx="720080" cy="24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611560" y="2276872"/>
            <a:ext cx="7776864" cy="2664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>
              <a:solidFill>
                <a:schemeClr val="tx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683568" y="2276872"/>
            <a:ext cx="1348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/>
              <a:t>óculos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653427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51520" y="116632"/>
            <a:ext cx="667522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dirty="0" err="1">
                <a:solidFill>
                  <a:srgbClr val="FF0000"/>
                </a:solidFill>
              </a:rPr>
              <a:t>Exemplo</a:t>
            </a:r>
            <a:r>
              <a:rPr lang="es-ES" sz="4000" dirty="0">
                <a:solidFill>
                  <a:srgbClr val="FF0000"/>
                </a:solidFill>
              </a:rPr>
              <a:t> </a:t>
            </a:r>
          </a:p>
          <a:p>
            <a:r>
              <a:rPr lang="es-ES" sz="4000" dirty="0" err="1">
                <a:solidFill>
                  <a:srgbClr val="FF0000"/>
                </a:solidFill>
              </a:rPr>
              <a:t>Agregação</a:t>
            </a:r>
            <a:r>
              <a:rPr lang="es-ES" sz="4000" dirty="0">
                <a:solidFill>
                  <a:srgbClr val="FF0000"/>
                </a:solidFill>
              </a:rPr>
              <a:t> e </a:t>
            </a:r>
            <a:r>
              <a:rPr lang="es-ES" sz="4000" dirty="0" err="1">
                <a:solidFill>
                  <a:srgbClr val="FF0000"/>
                </a:solidFill>
              </a:rPr>
              <a:t>outra</a:t>
            </a:r>
            <a:r>
              <a:rPr lang="es-ES" sz="4000" dirty="0">
                <a:solidFill>
                  <a:srgbClr val="FF0000"/>
                </a:solidFill>
              </a:rPr>
              <a:t> </a:t>
            </a:r>
            <a:r>
              <a:rPr lang="es-ES" sz="4000" dirty="0" err="1">
                <a:solidFill>
                  <a:srgbClr val="FF0000"/>
                </a:solidFill>
              </a:rPr>
              <a:t>entidade</a:t>
            </a:r>
            <a:endParaRPr lang="es-ES" sz="4000" dirty="0">
              <a:solidFill>
                <a:srgbClr val="FF0000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043608" y="2276872"/>
            <a:ext cx="2448272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</a:rPr>
              <a:t>Micro </a:t>
            </a:r>
            <a:r>
              <a:rPr lang="es-ES" sz="2800" dirty="0" err="1">
                <a:solidFill>
                  <a:schemeClr val="tx1"/>
                </a:solidFill>
              </a:rPr>
              <a:t>proc</a:t>
            </a:r>
            <a:r>
              <a:rPr lang="es-ES" sz="2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5508104" y="2276872"/>
            <a:ext cx="2448272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5" name="Losango 14"/>
          <p:cNvSpPr/>
          <p:nvPr/>
        </p:nvSpPr>
        <p:spPr>
          <a:xfrm>
            <a:off x="4283968" y="2474894"/>
            <a:ext cx="504056" cy="396044"/>
          </a:xfrm>
          <a:prstGeom prst="diamond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>
              <a:solidFill>
                <a:schemeClr val="tx1"/>
              </a:solidFill>
            </a:endParaRPr>
          </a:p>
        </p:txBody>
      </p:sp>
      <p:cxnSp>
        <p:nvCxnSpPr>
          <p:cNvPr id="16" name="Conector reto 15"/>
          <p:cNvCxnSpPr>
            <a:stCxn id="10" idx="3"/>
            <a:endCxn id="15" idx="1"/>
          </p:cNvCxnSpPr>
          <p:nvPr/>
        </p:nvCxnSpPr>
        <p:spPr>
          <a:xfrm>
            <a:off x="3491880" y="2672916"/>
            <a:ext cx="7920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endCxn id="12" idx="1"/>
          </p:cNvCxnSpPr>
          <p:nvPr/>
        </p:nvCxnSpPr>
        <p:spPr>
          <a:xfrm flipV="1">
            <a:off x="4788024" y="2672916"/>
            <a:ext cx="720080" cy="24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3275856" y="4077072"/>
            <a:ext cx="2448272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err="1">
                <a:solidFill>
                  <a:schemeClr val="tx1"/>
                </a:solidFill>
              </a:rPr>
              <a:t>disco_rígido</a:t>
            </a:r>
            <a:endParaRPr lang="es-ES" sz="2800" dirty="0">
              <a:solidFill>
                <a:schemeClr val="tx1"/>
              </a:solidFill>
            </a:endParaRPr>
          </a:p>
        </p:txBody>
      </p:sp>
      <p:cxnSp>
        <p:nvCxnSpPr>
          <p:cNvPr id="3" name="Conector reto 2"/>
          <p:cNvCxnSpPr>
            <a:stCxn id="15" idx="2"/>
            <a:endCxn id="18" idx="0"/>
          </p:cNvCxnSpPr>
          <p:nvPr/>
        </p:nvCxnSpPr>
        <p:spPr>
          <a:xfrm flipH="1">
            <a:off x="4499992" y="2870938"/>
            <a:ext cx="36004" cy="12061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/>
          <p:cNvSpPr/>
          <p:nvPr/>
        </p:nvSpPr>
        <p:spPr>
          <a:xfrm>
            <a:off x="515008" y="1700808"/>
            <a:ext cx="7945424" cy="33123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dirty="0">
              <a:solidFill>
                <a:schemeClr val="tx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611560" y="1700808"/>
            <a:ext cx="2153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/>
              <a:t>computador</a:t>
            </a:r>
            <a:endParaRPr lang="es-ES" sz="2800" dirty="0"/>
          </a:p>
        </p:txBody>
      </p:sp>
      <p:sp>
        <p:nvSpPr>
          <p:cNvPr id="20" name="Losango 19"/>
          <p:cNvSpPr/>
          <p:nvPr/>
        </p:nvSpPr>
        <p:spPr>
          <a:xfrm>
            <a:off x="1691680" y="5697252"/>
            <a:ext cx="504056" cy="396044"/>
          </a:xfrm>
          <a:prstGeom prst="diamond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>
              <a:solidFill>
                <a:schemeClr val="tx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3275856" y="5517232"/>
            <a:ext cx="2448272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err="1">
                <a:solidFill>
                  <a:schemeClr val="tx1"/>
                </a:solidFill>
              </a:rPr>
              <a:t>pessoa</a:t>
            </a:r>
            <a:endParaRPr lang="es-ES" sz="2800" dirty="0">
              <a:solidFill>
                <a:schemeClr val="tx1"/>
              </a:solidFill>
            </a:endParaRPr>
          </a:p>
        </p:txBody>
      </p:sp>
      <p:cxnSp>
        <p:nvCxnSpPr>
          <p:cNvPr id="23" name="Conector reto 22"/>
          <p:cNvCxnSpPr>
            <a:stCxn id="20" idx="0"/>
          </p:cNvCxnSpPr>
          <p:nvPr/>
        </p:nvCxnSpPr>
        <p:spPr>
          <a:xfrm flipV="1">
            <a:off x="1943708" y="5013176"/>
            <a:ext cx="0" cy="6840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stCxn id="20" idx="3"/>
            <a:endCxn id="21" idx="1"/>
          </p:cNvCxnSpPr>
          <p:nvPr/>
        </p:nvCxnSpPr>
        <p:spPr>
          <a:xfrm>
            <a:off x="2195736" y="5895274"/>
            <a:ext cx="1080120" cy="180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379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79512" y="188640"/>
            <a:ext cx="867577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dirty="0" err="1">
                <a:solidFill>
                  <a:srgbClr val="FF0000"/>
                </a:solidFill>
              </a:rPr>
              <a:t>Exemplo</a:t>
            </a:r>
            <a:r>
              <a:rPr lang="es-ES" sz="4000" dirty="0">
                <a:solidFill>
                  <a:srgbClr val="FF0000"/>
                </a:solidFill>
              </a:rPr>
              <a:t> </a:t>
            </a:r>
          </a:p>
          <a:p>
            <a:r>
              <a:rPr lang="es-ES" sz="4000" dirty="0" err="1">
                <a:solidFill>
                  <a:srgbClr val="FF0000"/>
                </a:solidFill>
              </a:rPr>
              <a:t>Associações</a:t>
            </a:r>
            <a:r>
              <a:rPr lang="es-ES" sz="4000" dirty="0">
                <a:solidFill>
                  <a:srgbClr val="FF0000"/>
                </a:solidFill>
              </a:rPr>
              <a:t> recursivas  e </a:t>
            </a:r>
            <a:r>
              <a:rPr lang="es-ES" sz="4000" dirty="0" err="1">
                <a:solidFill>
                  <a:srgbClr val="FF0000"/>
                </a:solidFill>
              </a:rPr>
              <a:t>Agregação</a:t>
            </a:r>
            <a:endParaRPr lang="es-ES" sz="4000" dirty="0">
              <a:solidFill>
                <a:srgbClr val="FF0000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883463" y="3356992"/>
            <a:ext cx="2448272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</a:rPr>
              <a:t>equipe</a:t>
            </a:r>
          </a:p>
        </p:txBody>
      </p:sp>
      <p:sp>
        <p:nvSpPr>
          <p:cNvPr id="5" name="Losango 4"/>
          <p:cNvSpPr/>
          <p:nvPr/>
        </p:nvSpPr>
        <p:spPr>
          <a:xfrm>
            <a:off x="6156175" y="2744924"/>
            <a:ext cx="2376265" cy="1836204"/>
          </a:xfrm>
          <a:prstGeom prst="diamond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err="1">
                <a:solidFill>
                  <a:schemeClr val="tx1"/>
                </a:solidFill>
              </a:rPr>
              <a:t>joga</a:t>
            </a:r>
            <a:endParaRPr lang="es-ES" sz="3600" dirty="0">
              <a:solidFill>
                <a:schemeClr val="tx1"/>
              </a:solidFill>
            </a:endParaRPr>
          </a:p>
        </p:txBody>
      </p:sp>
      <p:cxnSp>
        <p:nvCxnSpPr>
          <p:cNvPr id="6" name="Conector reto 5"/>
          <p:cNvCxnSpPr>
            <a:stCxn id="3" idx="0"/>
          </p:cNvCxnSpPr>
          <p:nvPr/>
        </p:nvCxnSpPr>
        <p:spPr>
          <a:xfrm flipV="1">
            <a:off x="2107599" y="2204864"/>
            <a:ext cx="0" cy="11521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flipV="1">
            <a:off x="2123728" y="4149080"/>
            <a:ext cx="0" cy="11521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2107599" y="2204864"/>
            <a:ext cx="520070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2123728" y="5301208"/>
            <a:ext cx="520070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>
            <a:endCxn id="5" idx="2"/>
          </p:cNvCxnSpPr>
          <p:nvPr/>
        </p:nvCxnSpPr>
        <p:spPr>
          <a:xfrm flipV="1">
            <a:off x="7344308" y="4581128"/>
            <a:ext cx="0" cy="7200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V="1">
            <a:off x="7308304" y="2204864"/>
            <a:ext cx="0" cy="5760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2267744" y="2204864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/>
              <a:t>N</a:t>
            </a:r>
            <a:endParaRPr lang="es-ES" sz="28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195736" y="4705980"/>
            <a:ext cx="522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/>
              <a:t>M</a:t>
            </a:r>
            <a:endParaRPr lang="es-ES" sz="2800" dirty="0"/>
          </a:p>
        </p:txBody>
      </p:sp>
      <p:sp>
        <p:nvSpPr>
          <p:cNvPr id="14" name="Retângulo 13"/>
          <p:cNvSpPr/>
          <p:nvPr/>
        </p:nvSpPr>
        <p:spPr>
          <a:xfrm>
            <a:off x="450384" y="1714500"/>
            <a:ext cx="8226072" cy="47388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dirty="0">
              <a:solidFill>
                <a:schemeClr val="tx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7046771" y="5733256"/>
            <a:ext cx="1125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/>
              <a:t>jogo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3323329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7480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916832"/>
            <a:ext cx="7467600" cy="4341096"/>
          </a:xfrm>
        </p:spPr>
        <p:txBody>
          <a:bodyPr>
            <a:normAutofit/>
          </a:bodyPr>
          <a:lstStyle/>
          <a:p>
            <a:r>
              <a:rPr lang="es-ES" sz="3200" dirty="0" err="1"/>
              <a:t>Entidade</a:t>
            </a:r>
            <a:r>
              <a:rPr lang="es-ES" sz="3200" dirty="0"/>
              <a:t> </a:t>
            </a:r>
            <a:r>
              <a:rPr lang="es-ES" sz="3200" dirty="0" err="1"/>
              <a:t>fraca</a:t>
            </a:r>
            <a:r>
              <a:rPr lang="es-ES" sz="3200" dirty="0"/>
              <a:t>.</a:t>
            </a:r>
          </a:p>
          <a:p>
            <a:pPr marL="0" indent="0">
              <a:buNone/>
            </a:pPr>
            <a:endParaRPr lang="es-ES" sz="3200" dirty="0"/>
          </a:p>
          <a:p>
            <a:r>
              <a:rPr lang="es-ES" sz="3200" dirty="0" err="1"/>
              <a:t>Generalização</a:t>
            </a:r>
            <a:r>
              <a:rPr lang="es-ES" sz="3200" dirty="0"/>
              <a:t> / </a:t>
            </a:r>
            <a:r>
              <a:rPr lang="es-ES" sz="3200" dirty="0" err="1"/>
              <a:t>Especialização</a:t>
            </a:r>
            <a:r>
              <a:rPr lang="es-ES" sz="3200" dirty="0"/>
              <a:t>.</a:t>
            </a:r>
          </a:p>
          <a:p>
            <a:endParaRPr lang="es-ES" sz="3200" dirty="0"/>
          </a:p>
          <a:p>
            <a:r>
              <a:rPr lang="es-ES" sz="3200" dirty="0" err="1"/>
              <a:t>Agregação</a:t>
            </a:r>
            <a:r>
              <a:rPr lang="es-ES" sz="3200" dirty="0"/>
              <a:t>.</a:t>
            </a:r>
          </a:p>
        </p:txBody>
      </p:sp>
      <p:sp>
        <p:nvSpPr>
          <p:cNvPr id="4" name="Retângulo 3"/>
          <p:cNvSpPr/>
          <p:nvPr/>
        </p:nvSpPr>
        <p:spPr>
          <a:xfrm>
            <a:off x="1619672" y="904364"/>
            <a:ext cx="43220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600" dirty="0" err="1"/>
              <a:t>Extensões</a:t>
            </a:r>
            <a:r>
              <a:rPr lang="es-ES" sz="3600" dirty="0"/>
              <a:t> </a:t>
            </a:r>
            <a:r>
              <a:rPr lang="es-ES" sz="3600" dirty="0" err="1"/>
              <a:t>ao</a:t>
            </a:r>
            <a:r>
              <a:rPr lang="es-ES" sz="3600" dirty="0"/>
              <a:t> MER</a:t>
            </a:r>
            <a:endParaRPr lang="es-ES" sz="3600" u="sng" dirty="0"/>
          </a:p>
        </p:txBody>
      </p:sp>
    </p:spTree>
    <p:extLst>
      <p:ext uri="{BB962C8B-B14F-4D97-AF65-F5344CB8AC3E}">
        <p14:creationId xmlns:p14="http://schemas.microsoft.com/office/powerpoint/2010/main" val="4206318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539552" y="2636912"/>
            <a:ext cx="7467600" cy="2908920"/>
          </a:xfrm>
        </p:spPr>
        <p:txBody>
          <a:bodyPr>
            <a:normAutofit/>
          </a:bodyPr>
          <a:lstStyle/>
          <a:p>
            <a:r>
              <a:rPr lang="es-ES" sz="3200" dirty="0" err="1"/>
              <a:t>Possui</a:t>
            </a:r>
            <a:r>
              <a:rPr lang="es-ES" sz="3200" dirty="0"/>
              <a:t> </a:t>
            </a:r>
            <a:r>
              <a:rPr lang="es-ES" sz="3200" dirty="0" err="1"/>
              <a:t>mais</a:t>
            </a:r>
            <a:r>
              <a:rPr lang="es-ES" sz="3200" dirty="0"/>
              <a:t> </a:t>
            </a:r>
            <a:r>
              <a:rPr lang="es-ES" sz="3200" dirty="0" err="1"/>
              <a:t>artefatos</a:t>
            </a:r>
            <a:r>
              <a:rPr lang="es-ES" sz="3200" dirty="0"/>
              <a:t> </a:t>
            </a:r>
          </a:p>
          <a:p>
            <a:endParaRPr lang="pt-BR" sz="3200" dirty="0"/>
          </a:p>
          <a:p>
            <a:r>
              <a:rPr lang="pt-BR" sz="3200" dirty="0"/>
              <a:t>Permite modelar melhor a realidade</a:t>
            </a:r>
            <a:endParaRPr lang="es-ES" sz="3200" dirty="0"/>
          </a:p>
        </p:txBody>
      </p:sp>
      <p:sp>
        <p:nvSpPr>
          <p:cNvPr id="4" name="Retângulo 3"/>
          <p:cNvSpPr/>
          <p:nvPr/>
        </p:nvSpPr>
        <p:spPr>
          <a:xfrm>
            <a:off x="611560" y="908720"/>
            <a:ext cx="71320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600" dirty="0" err="1">
                <a:solidFill>
                  <a:srgbClr val="FF0000"/>
                </a:solidFill>
              </a:rPr>
              <a:t>Propriedades</a:t>
            </a:r>
            <a:r>
              <a:rPr lang="es-ES" sz="3600" dirty="0">
                <a:solidFill>
                  <a:srgbClr val="FF0000"/>
                </a:solidFill>
              </a:rPr>
              <a:t> do MER-</a:t>
            </a:r>
            <a:r>
              <a:rPr lang="es-ES" sz="3600" dirty="0" err="1">
                <a:solidFill>
                  <a:srgbClr val="FF0000"/>
                </a:solidFill>
              </a:rPr>
              <a:t>Estendido</a:t>
            </a:r>
            <a:endParaRPr lang="es-E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764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95536" y="1700808"/>
            <a:ext cx="8064896" cy="475252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3200" dirty="0"/>
              <a:t>Uma entidade que tem dependência de existência de outra porque seus atributos internos não são suficientes para identificá-la.</a:t>
            </a:r>
            <a:endParaRPr lang="es-ES" sz="3200" dirty="0"/>
          </a:p>
        </p:txBody>
      </p:sp>
      <p:sp>
        <p:nvSpPr>
          <p:cNvPr id="4" name="Retângulo 3"/>
          <p:cNvSpPr/>
          <p:nvPr/>
        </p:nvSpPr>
        <p:spPr>
          <a:xfrm>
            <a:off x="579853" y="476672"/>
            <a:ext cx="41761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dirty="0">
                <a:solidFill>
                  <a:srgbClr val="FF0000"/>
                </a:solidFill>
              </a:rPr>
              <a:t>Entidades </a:t>
            </a:r>
            <a:r>
              <a:rPr lang="es-ES" sz="4000" dirty="0" err="1">
                <a:solidFill>
                  <a:srgbClr val="FF0000"/>
                </a:solidFill>
              </a:rPr>
              <a:t>fracas</a:t>
            </a:r>
            <a:endParaRPr lang="es-E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485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79853" y="476672"/>
            <a:ext cx="63914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dirty="0" err="1">
                <a:solidFill>
                  <a:srgbClr val="FF0000"/>
                </a:solidFill>
              </a:rPr>
              <a:t>Exemplo</a:t>
            </a:r>
            <a:r>
              <a:rPr lang="es-ES" sz="4000" dirty="0">
                <a:solidFill>
                  <a:srgbClr val="FF0000"/>
                </a:solidFill>
              </a:rPr>
              <a:t> Entidades </a:t>
            </a:r>
            <a:r>
              <a:rPr lang="es-ES" sz="4000" dirty="0" err="1">
                <a:solidFill>
                  <a:srgbClr val="FF0000"/>
                </a:solidFill>
              </a:rPr>
              <a:t>fracas</a:t>
            </a:r>
            <a:endParaRPr lang="es-ES" sz="4000" dirty="0">
              <a:solidFill>
                <a:srgbClr val="FF0000"/>
              </a:solidFill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395536" y="2924944"/>
            <a:ext cx="2736304" cy="1080120"/>
            <a:chOff x="755576" y="3356992"/>
            <a:chExt cx="2736304" cy="1080120"/>
          </a:xfrm>
        </p:grpSpPr>
        <p:sp>
          <p:nvSpPr>
            <p:cNvPr id="6" name="Retângulo 5"/>
            <p:cNvSpPr/>
            <p:nvPr/>
          </p:nvSpPr>
          <p:spPr>
            <a:xfrm>
              <a:off x="755576" y="3356992"/>
              <a:ext cx="2736304" cy="10801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800" dirty="0">
                <a:solidFill>
                  <a:schemeClr val="tx1"/>
                </a:solidFill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899593" y="3501008"/>
              <a:ext cx="2448272" cy="7920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Sala</a:t>
              </a:r>
              <a:endParaRPr lang="es-E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4139952" y="3068960"/>
            <a:ext cx="792088" cy="792088"/>
            <a:chOff x="4427984" y="3356992"/>
            <a:chExt cx="792088" cy="792088"/>
          </a:xfrm>
        </p:grpSpPr>
        <p:sp>
          <p:nvSpPr>
            <p:cNvPr id="9" name="Losango 8"/>
            <p:cNvSpPr/>
            <p:nvPr/>
          </p:nvSpPr>
          <p:spPr>
            <a:xfrm>
              <a:off x="4572000" y="3465004"/>
              <a:ext cx="504056" cy="54006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800">
                <a:solidFill>
                  <a:schemeClr val="tx1"/>
                </a:solidFill>
              </a:endParaRPr>
            </a:p>
          </p:txBody>
        </p:sp>
        <p:sp>
          <p:nvSpPr>
            <p:cNvPr id="10" name="Losango 9"/>
            <p:cNvSpPr/>
            <p:nvPr/>
          </p:nvSpPr>
          <p:spPr>
            <a:xfrm>
              <a:off x="4427984" y="3356992"/>
              <a:ext cx="792088" cy="792088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800">
                <a:solidFill>
                  <a:schemeClr val="tx1"/>
                </a:solidFill>
              </a:endParaRPr>
            </a:p>
          </p:txBody>
        </p:sp>
      </p:grpSp>
      <p:cxnSp>
        <p:nvCxnSpPr>
          <p:cNvPr id="13" name="Conector reto 12"/>
          <p:cNvCxnSpPr>
            <a:stCxn id="6" idx="3"/>
            <a:endCxn id="10" idx="1"/>
          </p:cNvCxnSpPr>
          <p:nvPr/>
        </p:nvCxnSpPr>
        <p:spPr>
          <a:xfrm>
            <a:off x="3131840" y="3465004"/>
            <a:ext cx="10081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6012160" y="3068960"/>
            <a:ext cx="2448272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faculdade</a:t>
            </a:r>
            <a:endParaRPr lang="es-ES" sz="2800" dirty="0">
              <a:solidFill>
                <a:schemeClr val="tx1"/>
              </a:solidFill>
            </a:endParaRPr>
          </a:p>
        </p:txBody>
      </p:sp>
      <p:cxnSp>
        <p:nvCxnSpPr>
          <p:cNvPr id="16" name="Conector de seta reta 15"/>
          <p:cNvCxnSpPr>
            <a:stCxn id="10" idx="3"/>
            <a:endCxn id="14" idx="1"/>
          </p:cNvCxnSpPr>
          <p:nvPr/>
        </p:nvCxnSpPr>
        <p:spPr>
          <a:xfrm>
            <a:off x="4932040" y="3465004"/>
            <a:ext cx="108012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322466" y="4437112"/>
            <a:ext cx="72362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 err="1"/>
              <a:t>Proprietário</a:t>
            </a:r>
            <a:r>
              <a:rPr lang="es-ES" sz="2800" dirty="0"/>
              <a:t> da </a:t>
            </a:r>
            <a:r>
              <a:rPr lang="es-ES" sz="2800" dirty="0" err="1"/>
              <a:t>entidade</a:t>
            </a:r>
            <a:r>
              <a:rPr lang="es-ES" sz="2800" dirty="0"/>
              <a:t> </a:t>
            </a:r>
            <a:r>
              <a:rPr lang="es-ES" sz="2800" dirty="0" err="1"/>
              <a:t>fraca</a:t>
            </a:r>
            <a:r>
              <a:rPr lang="es-ES" sz="2800" dirty="0"/>
              <a:t>: </a:t>
            </a:r>
            <a:r>
              <a:rPr lang="es-ES" sz="2800" b="1" dirty="0" err="1">
                <a:solidFill>
                  <a:srgbClr val="FF0000"/>
                </a:solidFill>
              </a:rPr>
              <a:t>faculdade</a:t>
            </a:r>
            <a:endParaRPr lang="es-ES" sz="2800" b="1" dirty="0">
              <a:solidFill>
                <a:srgbClr val="FF0000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323528" y="5571237"/>
            <a:ext cx="817563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/>
              <a:t>Chave da </a:t>
            </a:r>
            <a:r>
              <a:rPr lang="es-ES" sz="2800" dirty="0" err="1"/>
              <a:t>entidade</a:t>
            </a:r>
            <a:r>
              <a:rPr lang="es-ES" sz="2800" dirty="0"/>
              <a:t> Sala: </a:t>
            </a:r>
          </a:p>
          <a:p>
            <a:r>
              <a:rPr lang="es-ES" sz="2800" dirty="0">
                <a:solidFill>
                  <a:srgbClr val="FF0000"/>
                </a:solidFill>
              </a:rPr>
              <a:t>Chave do </a:t>
            </a:r>
            <a:r>
              <a:rPr lang="es-ES" sz="2800" dirty="0" err="1">
                <a:solidFill>
                  <a:srgbClr val="FF0000"/>
                </a:solidFill>
              </a:rPr>
              <a:t>proprietário</a:t>
            </a:r>
            <a:r>
              <a:rPr lang="es-ES" sz="2800" dirty="0">
                <a:solidFill>
                  <a:srgbClr val="FF0000"/>
                </a:solidFill>
              </a:rPr>
              <a:t> </a:t>
            </a:r>
            <a:r>
              <a:rPr lang="es-ES" sz="2800" dirty="0"/>
              <a:t>+ </a:t>
            </a:r>
            <a:r>
              <a:rPr lang="es-ES" sz="2800" dirty="0">
                <a:solidFill>
                  <a:srgbClr val="FF0000"/>
                </a:solidFill>
              </a:rPr>
              <a:t>chave da </a:t>
            </a:r>
            <a:r>
              <a:rPr lang="es-ES" sz="2800" dirty="0" err="1">
                <a:solidFill>
                  <a:srgbClr val="FF0000"/>
                </a:solidFill>
              </a:rPr>
              <a:t>entidade</a:t>
            </a:r>
            <a:r>
              <a:rPr lang="es-ES" sz="2800" dirty="0">
                <a:solidFill>
                  <a:srgbClr val="FF0000"/>
                </a:solidFill>
              </a:rPr>
              <a:t> Sala </a:t>
            </a:r>
            <a:endParaRPr lang="es-E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858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79853" y="476672"/>
            <a:ext cx="63914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dirty="0" err="1">
                <a:solidFill>
                  <a:srgbClr val="FF0000"/>
                </a:solidFill>
              </a:rPr>
              <a:t>Exemplo</a:t>
            </a:r>
            <a:r>
              <a:rPr lang="es-ES" sz="4000" dirty="0">
                <a:solidFill>
                  <a:srgbClr val="FF0000"/>
                </a:solidFill>
              </a:rPr>
              <a:t> Entidades </a:t>
            </a:r>
            <a:r>
              <a:rPr lang="es-ES" sz="4000" dirty="0" err="1">
                <a:solidFill>
                  <a:srgbClr val="FF0000"/>
                </a:solidFill>
              </a:rPr>
              <a:t>fracas</a:t>
            </a:r>
            <a:endParaRPr lang="es-ES" sz="4000" dirty="0">
              <a:solidFill>
                <a:srgbClr val="FF0000"/>
              </a:solidFill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395536" y="2924944"/>
            <a:ext cx="2736304" cy="1080120"/>
            <a:chOff x="755576" y="3356992"/>
            <a:chExt cx="2736304" cy="1080120"/>
          </a:xfrm>
        </p:grpSpPr>
        <p:sp>
          <p:nvSpPr>
            <p:cNvPr id="6" name="Retângulo 5"/>
            <p:cNvSpPr/>
            <p:nvPr/>
          </p:nvSpPr>
          <p:spPr>
            <a:xfrm>
              <a:off x="755576" y="3356992"/>
              <a:ext cx="2736304" cy="10801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800" dirty="0">
                <a:solidFill>
                  <a:schemeClr val="tx1"/>
                </a:solidFill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899593" y="3501008"/>
              <a:ext cx="2448272" cy="7920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capitulo</a:t>
              </a:r>
              <a:endParaRPr lang="es-E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4139952" y="3068960"/>
            <a:ext cx="792088" cy="792088"/>
            <a:chOff x="4427984" y="3356992"/>
            <a:chExt cx="792088" cy="792088"/>
          </a:xfrm>
        </p:grpSpPr>
        <p:sp>
          <p:nvSpPr>
            <p:cNvPr id="9" name="Losango 8"/>
            <p:cNvSpPr/>
            <p:nvPr/>
          </p:nvSpPr>
          <p:spPr>
            <a:xfrm>
              <a:off x="4572000" y="3465004"/>
              <a:ext cx="504056" cy="54006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800">
                <a:solidFill>
                  <a:schemeClr val="tx1"/>
                </a:solidFill>
              </a:endParaRPr>
            </a:p>
          </p:txBody>
        </p:sp>
        <p:sp>
          <p:nvSpPr>
            <p:cNvPr id="10" name="Losango 9"/>
            <p:cNvSpPr/>
            <p:nvPr/>
          </p:nvSpPr>
          <p:spPr>
            <a:xfrm>
              <a:off x="4427984" y="3356992"/>
              <a:ext cx="792088" cy="792088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800">
                <a:solidFill>
                  <a:schemeClr val="tx1"/>
                </a:solidFill>
              </a:endParaRPr>
            </a:p>
          </p:txBody>
        </p:sp>
      </p:grpSp>
      <p:cxnSp>
        <p:nvCxnSpPr>
          <p:cNvPr id="13" name="Conector reto 12"/>
          <p:cNvCxnSpPr>
            <a:stCxn id="6" idx="3"/>
            <a:endCxn id="10" idx="1"/>
          </p:cNvCxnSpPr>
          <p:nvPr/>
        </p:nvCxnSpPr>
        <p:spPr>
          <a:xfrm>
            <a:off x="3131840" y="3465004"/>
            <a:ext cx="10081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6012160" y="3068960"/>
            <a:ext cx="2448272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livro</a:t>
            </a:r>
            <a:endParaRPr lang="es-ES" sz="2800" dirty="0">
              <a:solidFill>
                <a:schemeClr val="tx1"/>
              </a:solidFill>
            </a:endParaRPr>
          </a:p>
        </p:txBody>
      </p:sp>
      <p:cxnSp>
        <p:nvCxnSpPr>
          <p:cNvPr id="16" name="Conector de seta reta 15"/>
          <p:cNvCxnSpPr>
            <a:stCxn id="10" idx="3"/>
            <a:endCxn id="14" idx="1"/>
          </p:cNvCxnSpPr>
          <p:nvPr/>
        </p:nvCxnSpPr>
        <p:spPr>
          <a:xfrm>
            <a:off x="4932040" y="3465004"/>
            <a:ext cx="108012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/>
          <p:cNvSpPr/>
          <p:nvPr/>
        </p:nvSpPr>
        <p:spPr>
          <a:xfrm>
            <a:off x="322466" y="4437112"/>
            <a:ext cx="62856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 err="1"/>
              <a:t>Proprietário</a:t>
            </a:r>
            <a:r>
              <a:rPr lang="es-ES" sz="2800" dirty="0"/>
              <a:t> da </a:t>
            </a:r>
            <a:r>
              <a:rPr lang="es-ES" sz="2800" dirty="0" err="1"/>
              <a:t>entidade</a:t>
            </a:r>
            <a:r>
              <a:rPr lang="es-ES" sz="2800" dirty="0"/>
              <a:t> </a:t>
            </a:r>
            <a:r>
              <a:rPr lang="es-ES" sz="2800" dirty="0" err="1"/>
              <a:t>fraca</a:t>
            </a:r>
            <a:r>
              <a:rPr lang="es-ES" sz="2800" dirty="0"/>
              <a:t>: </a:t>
            </a:r>
            <a:r>
              <a:rPr lang="es-ES" sz="2800" b="1" dirty="0" err="1">
                <a:solidFill>
                  <a:srgbClr val="FF0000"/>
                </a:solidFill>
              </a:rPr>
              <a:t>livro</a:t>
            </a:r>
            <a:endParaRPr lang="es-ES" sz="2800" b="1" dirty="0">
              <a:solidFill>
                <a:srgbClr val="FF0000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323528" y="5426060"/>
            <a:ext cx="866775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/>
              <a:t>Chave da </a:t>
            </a:r>
            <a:r>
              <a:rPr lang="es-ES" sz="2800" dirty="0" err="1"/>
              <a:t>entidade</a:t>
            </a:r>
            <a:r>
              <a:rPr lang="es-ES" sz="2800" dirty="0"/>
              <a:t> capitulo:</a:t>
            </a:r>
          </a:p>
          <a:p>
            <a:r>
              <a:rPr lang="es-ES" sz="2800" dirty="0">
                <a:solidFill>
                  <a:srgbClr val="FF0000"/>
                </a:solidFill>
              </a:rPr>
              <a:t>Chave do </a:t>
            </a:r>
            <a:r>
              <a:rPr lang="es-ES" sz="2800" dirty="0" err="1">
                <a:solidFill>
                  <a:srgbClr val="FF0000"/>
                </a:solidFill>
              </a:rPr>
              <a:t>proprietário</a:t>
            </a:r>
            <a:r>
              <a:rPr lang="es-ES" sz="2800" dirty="0">
                <a:solidFill>
                  <a:srgbClr val="FF0000"/>
                </a:solidFill>
              </a:rPr>
              <a:t> </a:t>
            </a:r>
            <a:r>
              <a:rPr lang="es-ES" sz="2800" dirty="0"/>
              <a:t>+ </a:t>
            </a:r>
            <a:r>
              <a:rPr lang="es-ES" sz="2800" dirty="0">
                <a:solidFill>
                  <a:srgbClr val="FF0000"/>
                </a:solidFill>
              </a:rPr>
              <a:t>chave da </a:t>
            </a:r>
            <a:r>
              <a:rPr lang="es-ES" sz="2800" dirty="0" err="1">
                <a:solidFill>
                  <a:srgbClr val="FF0000"/>
                </a:solidFill>
              </a:rPr>
              <a:t>entidade</a:t>
            </a:r>
            <a:r>
              <a:rPr lang="es-ES" sz="2800" dirty="0">
                <a:solidFill>
                  <a:srgbClr val="FF0000"/>
                </a:solidFill>
              </a:rPr>
              <a:t> capitulo</a:t>
            </a:r>
            <a:endParaRPr lang="es-E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685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560784" y="1600200"/>
            <a:ext cx="7755632" cy="492514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3200" dirty="0"/>
              <a:t>Uma associação recursiva ou </a:t>
            </a:r>
            <a:r>
              <a:rPr lang="pt-BR" sz="3200" dirty="0" err="1"/>
              <a:t>unaria</a:t>
            </a:r>
            <a:r>
              <a:rPr lang="pt-BR" sz="3200" dirty="0"/>
              <a:t> é definida </a:t>
            </a:r>
            <a:r>
              <a:rPr lang="pt-BR" sz="3200" b="1" dirty="0"/>
              <a:t>como uma associação entre as instâncias</a:t>
            </a:r>
            <a:r>
              <a:rPr lang="pt-BR" sz="3200" dirty="0"/>
              <a:t>, ao tomar linhas, </a:t>
            </a:r>
            <a:r>
              <a:rPr lang="pt-BR" sz="3200" b="1" dirty="0"/>
              <a:t>de um mesmo conjunto de entidades</a:t>
            </a:r>
            <a:r>
              <a:rPr lang="pt-BR" sz="3200" dirty="0"/>
              <a:t>.</a:t>
            </a:r>
            <a:endParaRPr lang="es-ES" sz="3200" dirty="0"/>
          </a:p>
        </p:txBody>
      </p:sp>
      <p:sp>
        <p:nvSpPr>
          <p:cNvPr id="4" name="Retângulo 3"/>
          <p:cNvSpPr/>
          <p:nvPr/>
        </p:nvSpPr>
        <p:spPr>
          <a:xfrm>
            <a:off x="467544" y="476672"/>
            <a:ext cx="55306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dirty="0" err="1">
                <a:solidFill>
                  <a:srgbClr val="FF0000"/>
                </a:solidFill>
              </a:rPr>
              <a:t>Associações</a:t>
            </a:r>
            <a:r>
              <a:rPr lang="es-ES" sz="4000" dirty="0">
                <a:solidFill>
                  <a:srgbClr val="FF0000"/>
                </a:solidFill>
              </a:rPr>
              <a:t> recursivas</a:t>
            </a:r>
          </a:p>
        </p:txBody>
      </p:sp>
    </p:spTree>
    <p:extLst>
      <p:ext uri="{BB962C8B-B14F-4D97-AF65-F5344CB8AC3E}">
        <p14:creationId xmlns:p14="http://schemas.microsoft.com/office/powerpoint/2010/main" val="954225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67544" y="476672"/>
            <a:ext cx="77460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dirty="0" err="1">
                <a:solidFill>
                  <a:srgbClr val="FF0000"/>
                </a:solidFill>
              </a:rPr>
              <a:t>Exemplo</a:t>
            </a:r>
            <a:r>
              <a:rPr lang="es-ES" sz="4000" dirty="0">
                <a:solidFill>
                  <a:srgbClr val="FF0000"/>
                </a:solidFill>
              </a:rPr>
              <a:t> </a:t>
            </a:r>
            <a:r>
              <a:rPr lang="es-ES" sz="4000" dirty="0" err="1">
                <a:solidFill>
                  <a:srgbClr val="FF0000"/>
                </a:solidFill>
              </a:rPr>
              <a:t>Associações</a:t>
            </a:r>
            <a:r>
              <a:rPr lang="es-ES" sz="4000" dirty="0">
                <a:solidFill>
                  <a:srgbClr val="FF0000"/>
                </a:solidFill>
              </a:rPr>
              <a:t> recursivas</a:t>
            </a:r>
          </a:p>
        </p:txBody>
      </p:sp>
      <p:sp>
        <p:nvSpPr>
          <p:cNvPr id="5" name="Retângulo 4"/>
          <p:cNvSpPr/>
          <p:nvPr/>
        </p:nvSpPr>
        <p:spPr>
          <a:xfrm>
            <a:off x="883463" y="3356992"/>
            <a:ext cx="2448272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</a:rPr>
              <a:t>Pessoa</a:t>
            </a:r>
          </a:p>
        </p:txBody>
      </p:sp>
      <p:sp>
        <p:nvSpPr>
          <p:cNvPr id="6" name="Losango 5"/>
          <p:cNvSpPr/>
          <p:nvPr/>
        </p:nvSpPr>
        <p:spPr>
          <a:xfrm>
            <a:off x="6156175" y="2744924"/>
            <a:ext cx="2376265" cy="1836204"/>
          </a:xfrm>
          <a:prstGeom prst="diamond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>
                <a:solidFill>
                  <a:schemeClr val="tx1"/>
                </a:solidFill>
              </a:rPr>
              <a:t>dirige</a:t>
            </a:r>
            <a:endParaRPr lang="es-ES" sz="2800" dirty="0">
              <a:solidFill>
                <a:schemeClr val="tx1"/>
              </a:solidFill>
            </a:endParaRPr>
          </a:p>
        </p:txBody>
      </p:sp>
      <p:cxnSp>
        <p:nvCxnSpPr>
          <p:cNvPr id="8" name="Conector reto 7"/>
          <p:cNvCxnSpPr>
            <a:stCxn id="5" idx="0"/>
          </p:cNvCxnSpPr>
          <p:nvPr/>
        </p:nvCxnSpPr>
        <p:spPr>
          <a:xfrm flipV="1">
            <a:off x="2107599" y="2204864"/>
            <a:ext cx="0" cy="11521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flipV="1">
            <a:off x="2123728" y="4149080"/>
            <a:ext cx="0" cy="11521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2107599" y="2204864"/>
            <a:ext cx="520070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flipV="1">
            <a:off x="7308304" y="2204864"/>
            <a:ext cx="0" cy="5760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2123728" y="5301208"/>
            <a:ext cx="520070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endCxn id="6" idx="2"/>
          </p:cNvCxnSpPr>
          <p:nvPr/>
        </p:nvCxnSpPr>
        <p:spPr>
          <a:xfrm flipV="1">
            <a:off x="7344308" y="4581128"/>
            <a:ext cx="0" cy="7200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2267744" y="220486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/>
              <a:t>1</a:t>
            </a:r>
            <a:endParaRPr lang="es-ES" sz="28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2195736" y="4705980"/>
            <a:ext cx="522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/>
              <a:t>M</a:t>
            </a:r>
            <a:endParaRPr lang="es-ES" sz="28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3915187" y="2357264"/>
            <a:ext cx="1042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/>
              <a:t>chefe</a:t>
            </a:r>
            <a:endParaRPr lang="es-ES" sz="28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3923928" y="4705980"/>
            <a:ext cx="2236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/>
              <a:t>subordinado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59582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67544" y="476672"/>
            <a:ext cx="77460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dirty="0" err="1">
                <a:solidFill>
                  <a:srgbClr val="FF0000"/>
                </a:solidFill>
              </a:rPr>
              <a:t>Exemplo</a:t>
            </a:r>
            <a:r>
              <a:rPr lang="es-ES" sz="4000" dirty="0">
                <a:solidFill>
                  <a:srgbClr val="FF0000"/>
                </a:solidFill>
              </a:rPr>
              <a:t> </a:t>
            </a:r>
            <a:r>
              <a:rPr lang="es-ES" sz="4000" dirty="0" err="1">
                <a:solidFill>
                  <a:srgbClr val="FF0000"/>
                </a:solidFill>
              </a:rPr>
              <a:t>Associações</a:t>
            </a:r>
            <a:r>
              <a:rPr lang="es-ES" sz="4000" dirty="0">
                <a:solidFill>
                  <a:srgbClr val="FF0000"/>
                </a:solidFill>
              </a:rPr>
              <a:t> recursivas</a:t>
            </a:r>
          </a:p>
        </p:txBody>
      </p:sp>
      <p:sp>
        <p:nvSpPr>
          <p:cNvPr id="5" name="Retângulo 4"/>
          <p:cNvSpPr/>
          <p:nvPr/>
        </p:nvSpPr>
        <p:spPr>
          <a:xfrm>
            <a:off x="883463" y="3356992"/>
            <a:ext cx="2448272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</a:rPr>
              <a:t>Pessoa</a:t>
            </a:r>
          </a:p>
        </p:txBody>
      </p:sp>
      <p:sp>
        <p:nvSpPr>
          <p:cNvPr id="6" name="Losango 5"/>
          <p:cNvSpPr/>
          <p:nvPr/>
        </p:nvSpPr>
        <p:spPr>
          <a:xfrm>
            <a:off x="6156175" y="2744924"/>
            <a:ext cx="2376265" cy="1836204"/>
          </a:xfrm>
          <a:prstGeom prst="diamond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é</a:t>
            </a:r>
          </a:p>
        </p:txBody>
      </p:sp>
      <p:cxnSp>
        <p:nvCxnSpPr>
          <p:cNvPr id="8" name="Conector reto 7"/>
          <p:cNvCxnSpPr>
            <a:stCxn id="5" idx="0"/>
          </p:cNvCxnSpPr>
          <p:nvPr/>
        </p:nvCxnSpPr>
        <p:spPr>
          <a:xfrm flipV="1">
            <a:off x="2107599" y="2204864"/>
            <a:ext cx="0" cy="11521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flipV="1">
            <a:off x="2123728" y="4149080"/>
            <a:ext cx="0" cy="11521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2107599" y="2204864"/>
            <a:ext cx="520070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flipV="1">
            <a:off x="7308304" y="2204864"/>
            <a:ext cx="0" cy="5760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2123728" y="5301208"/>
            <a:ext cx="520070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endCxn id="6" idx="2"/>
          </p:cNvCxnSpPr>
          <p:nvPr/>
        </p:nvCxnSpPr>
        <p:spPr>
          <a:xfrm flipV="1">
            <a:off x="7344308" y="4581128"/>
            <a:ext cx="0" cy="7200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2267744" y="2204864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/>
              <a:t>N</a:t>
            </a:r>
            <a:endParaRPr lang="es-ES" sz="28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2195736" y="4705980"/>
            <a:ext cx="522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/>
              <a:t>M</a:t>
            </a:r>
            <a:endParaRPr lang="es-ES" sz="28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3915187" y="2357264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err="1"/>
              <a:t>parente</a:t>
            </a:r>
            <a:endParaRPr lang="es-ES" sz="28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3923928" y="4705980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err="1"/>
              <a:t>parente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200332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747</TotalTime>
  <Words>675</Words>
  <Application>Microsoft Office PowerPoint</Application>
  <PresentationFormat>Apresentação no Ecrã (4:3)</PresentationFormat>
  <Paragraphs>102</Paragraphs>
  <Slides>18</Slides>
  <Notes>10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18</vt:i4>
      </vt:variant>
    </vt:vector>
  </HeadingPairs>
  <TitlesOfParts>
    <vt:vector size="23" baseType="lpstr">
      <vt:lpstr>Calibri</vt:lpstr>
      <vt:lpstr>Century Schoolbook</vt:lpstr>
      <vt:lpstr>Wingdings</vt:lpstr>
      <vt:lpstr>Wingdings 2</vt:lpstr>
      <vt:lpstr>Balcão Envidraçado</vt:lpstr>
      <vt:lpstr>Estrututra e Base de Dados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de Dados I </dc:title>
  <dc:creator>h</dc:creator>
  <cp:lastModifiedBy>Zingadas</cp:lastModifiedBy>
  <cp:revision>176</cp:revision>
  <dcterms:created xsi:type="dcterms:W3CDTF">2014-02-25T15:14:59Z</dcterms:created>
  <dcterms:modified xsi:type="dcterms:W3CDTF">2020-12-15T19:26:53Z</dcterms:modified>
</cp:coreProperties>
</file>