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70" r:id="rId3"/>
    <p:sldId id="274" r:id="rId4"/>
    <p:sldId id="271" r:id="rId5"/>
    <p:sldId id="272" r:id="rId6"/>
    <p:sldId id="273" r:id="rId7"/>
    <p:sldId id="275" r:id="rId8"/>
    <p:sldId id="276" r:id="rId9"/>
    <p:sldId id="277" r:id="rId10"/>
    <p:sldId id="291" r:id="rId11"/>
    <p:sldId id="278" r:id="rId12"/>
    <p:sldId id="292" r:id="rId13"/>
    <p:sldId id="293" r:id="rId14"/>
    <p:sldId id="294" r:id="rId15"/>
    <p:sldId id="295" r:id="rId16"/>
    <p:sldId id="280" r:id="rId17"/>
    <p:sldId id="283" r:id="rId18"/>
    <p:sldId id="285" r:id="rId19"/>
    <p:sldId id="287" r:id="rId20"/>
    <p:sldId id="290" r:id="rId21"/>
    <p:sldId id="296" r:id="rId22"/>
    <p:sldId id="297" r:id="rId23"/>
    <p:sldId id="299" r:id="rId24"/>
    <p:sldId id="298" r:id="rId2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 autoAdjust="0"/>
    <p:restoredTop sz="90193" autoAdjust="0"/>
  </p:normalViewPr>
  <p:slideViewPr>
    <p:cSldViewPr>
      <p:cViewPr varScale="1">
        <p:scale>
          <a:sx n="56" d="100"/>
          <a:sy n="56" d="100"/>
        </p:scale>
        <p:origin x="5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7661-887F-4354-BFBD-0D9818FAB2ED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F625-4547-4179-BB84-D2749C378CE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9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Fue introducido por E.F.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Codd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1970. Aunque los primeros SGBD relacionales no aparecieron hasta los años 80.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Supuso una revolución en el diseño lógico de la BD, dando lugar a la segunda generación de los SBGD.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 el modelo lógico más utilizado en la actualidad.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datos se estructuran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logicamente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forma de relaciones (tablas).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Intuitivamente, una BD relacional es un conjunto de tablas bidimensionales enlazadas entre sí.</a:t>
            </a:r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32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32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61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112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s-ES" sz="1200" b="1" dirty="0">
                <a:solidFill>
                  <a:srgbClr val="FFFFFF"/>
                </a:solidFill>
                <a:latin typeface="Arial" charset="0"/>
              </a:rPr>
              <a:t>Obligatorio</a:t>
            </a:r>
            <a:r>
              <a:rPr lang="es-ES" sz="1200" b="0" baseline="0" dirty="0">
                <a:solidFill>
                  <a:srgbClr val="FFFFFF"/>
                </a:solidFill>
                <a:latin typeface="Arial" charset="0"/>
              </a:rPr>
              <a:t> para la </a:t>
            </a:r>
            <a:r>
              <a:rPr lang="es-ES" sz="1200" b="1" dirty="0">
                <a:solidFill>
                  <a:srgbClr val="FFFFFF"/>
                </a:solidFill>
                <a:latin typeface="Arial" charset="0"/>
              </a:rPr>
              <a:t>Opcional</a:t>
            </a:r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69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13/05/2019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13/05/2019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13/05/2019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13/05/2019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13/05/2019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13/05/2019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13/05/2019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13/05/2019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13/05/2019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13/05/2019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13/05/2019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pPr/>
              <a:t>13/05/2019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3688" y="1520788"/>
            <a:ext cx="5544616" cy="792088"/>
          </a:xfrm>
        </p:spPr>
        <p:txBody>
          <a:bodyPr>
            <a:noAutofit/>
          </a:bodyPr>
          <a:lstStyle/>
          <a:p>
            <a:pPr algn="ctr"/>
            <a:r>
              <a:rPr lang="pt-PT" sz="4400" dirty="0"/>
              <a:t>Bases de Dados I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30020" y="2780928"/>
            <a:ext cx="6362460" cy="3168352"/>
          </a:xfrm>
        </p:spPr>
        <p:txBody>
          <a:bodyPr>
            <a:noAutofit/>
          </a:bodyPr>
          <a:lstStyle/>
          <a:p>
            <a:r>
              <a:rPr lang="pt-PT" sz="3200" dirty="0"/>
              <a:t>Tema 3: Desenho de Bases de Dados</a:t>
            </a:r>
          </a:p>
          <a:p>
            <a:endParaRPr lang="pt-PT" sz="3200" dirty="0"/>
          </a:p>
          <a:p>
            <a:r>
              <a:rPr lang="pt-PT" sz="3200" dirty="0"/>
              <a:t>Conferência 6: Modelo relacional</a:t>
            </a:r>
          </a:p>
        </p:txBody>
      </p:sp>
      <p:pic>
        <p:nvPicPr>
          <p:cNvPr id="5" name="Imagem 1" descr="A minha fotografia">
            <a:extLst>
              <a:ext uri="{FF2B5EF4-FFF2-40B4-BE49-F238E27FC236}">
                <a16:creationId xmlns:a16="http://schemas.microsoft.com/office/drawing/2014/main" id="{BC04CDF1-B4D9-443D-851F-B57B2373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221323"/>
            <a:ext cx="1764839" cy="14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03848" y="2755900"/>
            <a:ext cx="1770881" cy="6731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EQUIPE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76375" y="1993900"/>
            <a:ext cx="1524000" cy="533400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u="sng">
                <a:solidFill>
                  <a:srgbClr val="FFFFFF"/>
                </a:solidFill>
                <a:ea typeface="DejaVu Sans" charset="0"/>
                <a:cs typeface="DejaVu Sans" charset="0"/>
              </a:rPr>
              <a:t>Cod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494956" y="1689100"/>
            <a:ext cx="1677913" cy="685800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 err="1">
                <a:solidFill>
                  <a:srgbClr val="FFFFFF"/>
                </a:solidFill>
                <a:ea typeface="DejaVu Sans" charset="0"/>
                <a:cs typeface="DejaVu Sans" charset="0"/>
              </a:rPr>
              <a:t>nome</a:t>
            </a:r>
            <a:endParaRPr lang="es-ES" sz="32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847975" y="2374900"/>
            <a:ext cx="838199" cy="3810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371975" y="2374900"/>
            <a:ext cx="1588" cy="3810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972175" y="2298700"/>
            <a:ext cx="1524000" cy="533400"/>
          </a:xfrm>
          <a:prstGeom prst="ellipse">
            <a:avLst/>
          </a:prstGeom>
          <a:solidFill>
            <a:srgbClr val="009999"/>
          </a:solidFill>
          <a:ln w="381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 err="1">
                <a:solidFill>
                  <a:srgbClr val="FFFFFF"/>
                </a:solidFill>
                <a:ea typeface="DejaVu Sans" charset="0"/>
                <a:cs typeface="DejaVu Sans" charset="0"/>
              </a:rPr>
              <a:t>Cor</a:t>
            </a:r>
            <a:endParaRPr lang="es-ES" sz="32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978400" y="2679700"/>
            <a:ext cx="1073150" cy="3048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43000" y="4267200"/>
            <a:ext cx="7162800" cy="133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SzPct val="80000"/>
              <a:buFontTx/>
              <a:buNone/>
            </a:pPr>
            <a:r>
              <a:rPr lang="es-ES" sz="3200" b="1" dirty="0">
                <a:solidFill>
                  <a:schemeClr val="tx1"/>
                </a:solidFill>
                <a:latin typeface="Arial" charset="0"/>
              </a:rPr>
              <a:t>EQUIPE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 (</a:t>
            </a:r>
            <a:r>
              <a:rPr lang="es-ES" sz="3200" u="sng" dirty="0" err="1">
                <a:solidFill>
                  <a:schemeClr val="tx1"/>
                </a:solidFill>
                <a:latin typeface="Arial" charset="0"/>
              </a:rPr>
              <a:t>Cod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s-ES" sz="32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>
              <a:spcBef>
                <a:spcPts val="2000"/>
              </a:spcBef>
              <a:buClrTx/>
              <a:buSzPct val="80000"/>
              <a:buFontTx/>
              <a:buNone/>
            </a:pPr>
            <a:r>
              <a:rPr lang="es-ES" sz="3200" b="1" dirty="0">
                <a:solidFill>
                  <a:schemeClr val="tx1"/>
                </a:solidFill>
                <a:latin typeface="Arial" charset="0"/>
              </a:rPr>
              <a:t>EQUIPE_COR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 ( </a:t>
            </a:r>
            <a:r>
              <a:rPr lang="es-ES" sz="3200" u="sng" dirty="0" err="1">
                <a:solidFill>
                  <a:schemeClr val="tx1"/>
                </a:solidFill>
                <a:latin typeface="Arial" charset="0"/>
              </a:rPr>
              <a:t>Cod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s-ES" sz="3200" u="sng" dirty="0" err="1">
                <a:solidFill>
                  <a:schemeClr val="tx1"/>
                </a:solidFill>
                <a:latin typeface="Arial" charset="0"/>
              </a:rPr>
              <a:t>Cor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564330" y="332656"/>
            <a:ext cx="4974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>
                <a:solidFill>
                  <a:schemeClr val="accent1">
                    <a:lumMod val="75000"/>
                  </a:schemeClr>
                </a:solidFill>
              </a:rPr>
              <a:t>Atributo </a:t>
            </a:r>
            <a:r>
              <a:rPr lang="es-ES" sz="3600" dirty="0" err="1">
                <a:solidFill>
                  <a:schemeClr val="accent1">
                    <a:lumMod val="75000"/>
                  </a:schemeClr>
                </a:solidFill>
              </a:rPr>
              <a:t>multivaluado</a:t>
            </a:r>
            <a:endParaRPr lang="es-E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Elipse"/>
          <p:cNvSpPr/>
          <p:nvPr/>
        </p:nvSpPr>
        <p:spPr>
          <a:xfrm>
            <a:off x="5972175" y="2298700"/>
            <a:ext cx="15240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3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23928" y="188640"/>
            <a:ext cx="4854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err="1">
                <a:solidFill>
                  <a:schemeClr val="accent1">
                    <a:lumMod val="75000"/>
                  </a:schemeClr>
                </a:solidFill>
              </a:rPr>
              <a:t>Associações</a:t>
            </a: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 (1-M)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0363" y="4500563"/>
            <a:ext cx="8283575" cy="184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  <a:latin typeface="Arial" charset="0"/>
              </a:rPr>
              <a:t>CLIENTE 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s-ES" sz="2800" u="sng" dirty="0" err="1">
                <a:solidFill>
                  <a:schemeClr val="tx1"/>
                </a:solidFill>
                <a:latin typeface="Arial" charset="0"/>
              </a:rPr>
              <a:t>Telef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 , </a:t>
            </a:r>
            <a:r>
              <a:rPr lang="es-ES" sz="28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  <a:latin typeface="Arial" charset="0"/>
              </a:rPr>
              <a:t>CHAMADA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 (</a:t>
            </a:r>
            <a:r>
              <a:rPr lang="es-ES" sz="2800" u="sng" dirty="0" err="1">
                <a:solidFill>
                  <a:schemeClr val="tx1"/>
                </a:solidFill>
                <a:latin typeface="Arial" charset="0"/>
              </a:rPr>
              <a:t>Codchamada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s-ES" sz="2800" dirty="0" err="1">
                <a:solidFill>
                  <a:schemeClr val="tx1"/>
                </a:solidFill>
                <a:latin typeface="Arial" charset="0"/>
              </a:rPr>
              <a:t>Telef_Marcado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s-ES" sz="2800" b="1" i="1" dirty="0" err="1">
                <a:solidFill>
                  <a:schemeClr val="tx1"/>
                </a:solidFill>
                <a:latin typeface="Arial" charset="0"/>
              </a:rPr>
              <a:t>Telef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 )</a:t>
            </a:r>
          </a:p>
          <a:p>
            <a:pPr algn="just">
              <a:spcBef>
                <a:spcPts val="1750"/>
              </a:spcBef>
              <a:buClrTx/>
              <a:buSzPct val="80000"/>
              <a:buFontTx/>
              <a:buNone/>
            </a:pPr>
            <a:endParaRPr lang="es-E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56384" y="1071564"/>
            <a:ext cx="2379712" cy="6858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CLIENTE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200400" y="2214563"/>
            <a:ext cx="2057400" cy="762000"/>
          </a:xfrm>
          <a:prstGeom prst="diamond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03984" y="3586163"/>
            <a:ext cx="2532112" cy="6858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CHAMADA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191000" y="2976563"/>
            <a:ext cx="1588" cy="6096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19400" y="2847975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>
                <a:solidFill>
                  <a:schemeClr val="tx1"/>
                </a:solidFill>
              </a:rPr>
              <a:t>(0,N)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895600" y="1857375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</a:rPr>
              <a:t>(1,1)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191000" y="1757363"/>
            <a:ext cx="1588" cy="4572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57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188640"/>
            <a:ext cx="84401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err="1">
                <a:solidFill>
                  <a:schemeClr val="accent1">
                    <a:lumMod val="75000"/>
                  </a:schemeClr>
                </a:solidFill>
              </a:rPr>
              <a:t>Associações</a:t>
            </a: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 (1-M </a:t>
            </a:r>
            <a:r>
              <a:rPr lang="es-ES" sz="4000" b="1" dirty="0" err="1">
                <a:solidFill>
                  <a:schemeClr val="accent1">
                    <a:lumMod val="75000"/>
                  </a:schemeClr>
                </a:solidFill>
              </a:rPr>
              <a:t>com</a:t>
            </a: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 atributo)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0363" y="4500563"/>
            <a:ext cx="8283575" cy="227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  <a:latin typeface="Arial" charset="0"/>
              </a:rPr>
              <a:t>CLIENTE 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s-ES" sz="2800" u="sng" dirty="0" err="1">
                <a:solidFill>
                  <a:schemeClr val="tx1"/>
                </a:solidFill>
                <a:latin typeface="Arial" charset="0"/>
              </a:rPr>
              <a:t>Telef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 , </a:t>
            </a:r>
            <a:r>
              <a:rPr lang="es-ES" sz="28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  <a:latin typeface="Arial" charset="0"/>
              </a:rPr>
              <a:t>CHAMADA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 (</a:t>
            </a:r>
            <a:r>
              <a:rPr lang="es-ES" sz="2800" u="sng" dirty="0" err="1">
                <a:solidFill>
                  <a:schemeClr val="tx1"/>
                </a:solidFill>
                <a:latin typeface="Arial" charset="0"/>
              </a:rPr>
              <a:t>Codchamada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s-ES" sz="2800" dirty="0" err="1">
                <a:solidFill>
                  <a:schemeClr val="tx1"/>
                </a:solidFill>
                <a:latin typeface="Arial" charset="0"/>
              </a:rPr>
              <a:t>Telef_Marcado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, data, </a:t>
            </a:r>
            <a:r>
              <a:rPr lang="es-ES" sz="2800" b="1" i="1" dirty="0" err="1">
                <a:solidFill>
                  <a:schemeClr val="tx1"/>
                </a:solidFill>
                <a:latin typeface="Arial" charset="0"/>
              </a:rPr>
              <a:t>Telef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 )</a:t>
            </a:r>
          </a:p>
          <a:p>
            <a:pPr algn="just">
              <a:spcBef>
                <a:spcPts val="1750"/>
              </a:spcBef>
              <a:buClrTx/>
              <a:buSzPct val="80000"/>
              <a:buFontTx/>
              <a:buNone/>
            </a:pPr>
            <a:endParaRPr lang="es-E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56384" y="1071564"/>
            <a:ext cx="2379712" cy="6858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CLIENTE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200400" y="2214563"/>
            <a:ext cx="2057400" cy="762000"/>
          </a:xfrm>
          <a:prstGeom prst="diamond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03984" y="3586163"/>
            <a:ext cx="2532112" cy="6858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CHAMADA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191000" y="2976563"/>
            <a:ext cx="1588" cy="6096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19400" y="2847975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>
                <a:solidFill>
                  <a:schemeClr val="tx1"/>
                </a:solidFill>
              </a:rPr>
              <a:t>(0,N)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895600" y="1857375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</a:rPr>
              <a:t>(1,1)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191000" y="1757363"/>
            <a:ext cx="1588" cy="4572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5214938" y="2290465"/>
            <a:ext cx="685800" cy="31115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5900738" y="1988840"/>
            <a:ext cx="1524000" cy="533400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3814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188640"/>
            <a:ext cx="84401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err="1">
                <a:solidFill>
                  <a:schemeClr val="accent1">
                    <a:lumMod val="75000"/>
                  </a:schemeClr>
                </a:solidFill>
              </a:rPr>
              <a:t>Associações</a:t>
            </a: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 (1-M </a:t>
            </a:r>
            <a:r>
              <a:rPr lang="es-ES" sz="4000" b="1" dirty="0" err="1">
                <a:solidFill>
                  <a:schemeClr val="accent1">
                    <a:lumMod val="75000"/>
                  </a:schemeClr>
                </a:solidFill>
              </a:rPr>
              <a:t>com</a:t>
            </a: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 atributo)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4500563"/>
            <a:ext cx="8856984" cy="184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  <a:latin typeface="Arial" charset="0"/>
              </a:rPr>
              <a:t>CLIENTE 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s-ES" sz="2800" u="sng" dirty="0" err="1">
                <a:solidFill>
                  <a:schemeClr val="tx1"/>
                </a:solidFill>
                <a:latin typeface="Arial" charset="0"/>
              </a:rPr>
              <a:t>Telef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 , </a:t>
            </a:r>
            <a:r>
              <a:rPr lang="es-ES" sz="28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  <a:latin typeface="Arial" charset="0"/>
              </a:rPr>
              <a:t>CHAMADA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s-ES" sz="2800" u="sng" dirty="0" err="1">
                <a:solidFill>
                  <a:schemeClr val="tx1"/>
                </a:solidFill>
                <a:latin typeface="Arial" charset="0"/>
              </a:rPr>
              <a:t>Codchamada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s-ES" sz="2800" dirty="0" err="1">
                <a:solidFill>
                  <a:schemeClr val="tx1"/>
                </a:solidFill>
                <a:latin typeface="Arial" charset="0"/>
              </a:rPr>
              <a:t>Telef_Marcado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, data, </a:t>
            </a:r>
            <a:r>
              <a:rPr lang="es-ES" sz="2800" b="1" i="1" dirty="0" err="1">
                <a:solidFill>
                  <a:schemeClr val="tx1"/>
                </a:solidFill>
                <a:latin typeface="Arial" charset="0"/>
              </a:rPr>
              <a:t>Telef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pt-PT" sz="2800" b="1" dirty="0">
                <a:solidFill>
                  <a:schemeClr val="tx1"/>
                </a:solidFill>
                <a:latin typeface="Arial" charset="0"/>
              </a:rPr>
              <a:t>CLIENTE-</a:t>
            </a:r>
            <a:r>
              <a:rPr lang="es-ES" sz="2800" b="1" dirty="0">
                <a:solidFill>
                  <a:schemeClr val="tx1"/>
                </a:solidFill>
                <a:latin typeface="Arial" charset="0"/>
              </a:rPr>
              <a:t>CHAMADA (</a:t>
            </a:r>
            <a:r>
              <a:rPr lang="es-ES" sz="2800" u="sng" dirty="0" err="1">
                <a:solidFill>
                  <a:schemeClr val="tx1"/>
                </a:solidFill>
                <a:latin typeface="Arial" charset="0"/>
              </a:rPr>
              <a:t>Telef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s-ES" sz="2800" u="sng" dirty="0" err="1">
                <a:solidFill>
                  <a:schemeClr val="tx1"/>
                </a:solidFill>
                <a:latin typeface="Arial" charset="0"/>
              </a:rPr>
              <a:t>Codchamada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, data</a:t>
            </a:r>
            <a:r>
              <a:rPr lang="es-ES" sz="2800" b="1" dirty="0">
                <a:solidFill>
                  <a:schemeClr val="tx1"/>
                </a:solidFill>
                <a:latin typeface="Arial" charset="0"/>
              </a:rPr>
              <a:t>)</a:t>
            </a:r>
            <a:endParaRPr lang="es-E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56384" y="1071564"/>
            <a:ext cx="2379712" cy="6858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CLIENTE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200400" y="2214563"/>
            <a:ext cx="2057400" cy="762000"/>
          </a:xfrm>
          <a:prstGeom prst="diamond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03984" y="3586163"/>
            <a:ext cx="2532112" cy="6858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CHAMADA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191000" y="2976563"/>
            <a:ext cx="1588" cy="6096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19400" y="2847975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>
                <a:solidFill>
                  <a:schemeClr val="tx1"/>
                </a:solidFill>
              </a:rPr>
              <a:t>(0,N)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895600" y="1857375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</a:rPr>
              <a:t>(1,1)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191000" y="1757363"/>
            <a:ext cx="1588" cy="4572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5214938" y="2290465"/>
            <a:ext cx="685800" cy="31115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5900738" y="1988840"/>
            <a:ext cx="1524000" cy="533400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data</a:t>
            </a:r>
          </a:p>
        </p:txBody>
      </p:sp>
      <p:cxnSp>
        <p:nvCxnSpPr>
          <p:cNvPr id="16" name="Conexão recta 15"/>
          <p:cNvCxnSpPr/>
          <p:nvPr/>
        </p:nvCxnSpPr>
        <p:spPr>
          <a:xfrm rot="16200000" flipH="1">
            <a:off x="7179487" y="5250669"/>
            <a:ext cx="500066" cy="42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17"/>
          <p:cNvCxnSpPr/>
          <p:nvPr/>
        </p:nvCxnSpPr>
        <p:spPr>
          <a:xfrm rot="5400000" flipH="1" flipV="1">
            <a:off x="7179487" y="5250669"/>
            <a:ext cx="500066" cy="42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 rot="16200000" flipH="1">
            <a:off x="8108181" y="5250670"/>
            <a:ext cx="500066" cy="42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cta 19"/>
          <p:cNvCxnSpPr/>
          <p:nvPr/>
        </p:nvCxnSpPr>
        <p:spPr>
          <a:xfrm rot="5400000" flipH="1" flipV="1">
            <a:off x="8108181" y="5250670"/>
            <a:ext cx="500066" cy="42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761201" y="188640"/>
            <a:ext cx="49872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err="1">
                <a:solidFill>
                  <a:schemeClr val="accent1">
                    <a:lumMod val="75000"/>
                  </a:schemeClr>
                </a:solidFill>
              </a:rPr>
              <a:t>Associações</a:t>
            </a: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 (N-M)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0363" y="4500563"/>
            <a:ext cx="8283575" cy="251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  <a:latin typeface="Arial" charset="0"/>
              </a:rPr>
              <a:t>CLIENTE 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s-ES" sz="2800" u="sng" dirty="0" err="1">
                <a:solidFill>
                  <a:schemeClr val="tx1"/>
                </a:solidFill>
                <a:latin typeface="Arial" charset="0"/>
              </a:rPr>
              <a:t>Telef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 , </a:t>
            </a:r>
            <a:r>
              <a:rPr lang="es-ES" sz="28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  <a:latin typeface="Arial" charset="0"/>
              </a:rPr>
              <a:t>CHAMADA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 (</a:t>
            </a:r>
            <a:r>
              <a:rPr lang="es-ES" sz="2800" u="sng" dirty="0" err="1">
                <a:solidFill>
                  <a:schemeClr val="tx1"/>
                </a:solidFill>
                <a:latin typeface="Arial" charset="0"/>
              </a:rPr>
              <a:t>Codchamada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s-ES" sz="2800" dirty="0" err="1">
                <a:solidFill>
                  <a:schemeClr val="tx1"/>
                </a:solidFill>
                <a:latin typeface="Arial" charset="0"/>
              </a:rPr>
              <a:t>Telef_Marcado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pt-PT" sz="2800" b="1" dirty="0">
                <a:solidFill>
                  <a:schemeClr val="tx1"/>
                </a:solidFill>
                <a:latin typeface="Arial" charset="0"/>
              </a:rPr>
              <a:t>CLIENTE-</a:t>
            </a:r>
            <a:r>
              <a:rPr lang="es-ES" sz="2800" b="1" dirty="0">
                <a:solidFill>
                  <a:schemeClr val="tx1"/>
                </a:solidFill>
                <a:latin typeface="Arial" charset="0"/>
              </a:rPr>
              <a:t>CHAMADA (</a:t>
            </a:r>
            <a:r>
              <a:rPr lang="es-ES" sz="2800" u="sng" dirty="0" err="1">
                <a:solidFill>
                  <a:schemeClr val="tx1"/>
                </a:solidFill>
                <a:latin typeface="Arial" charset="0"/>
              </a:rPr>
              <a:t>Telef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s-ES" sz="2800" u="sng" dirty="0" err="1">
                <a:solidFill>
                  <a:schemeClr val="tx1"/>
                </a:solidFill>
                <a:latin typeface="Arial" charset="0"/>
              </a:rPr>
              <a:t>Codchamada</a:t>
            </a:r>
            <a:r>
              <a:rPr lang="es-ES" sz="2800" b="1" dirty="0">
                <a:solidFill>
                  <a:schemeClr val="tx1"/>
                </a:solidFill>
                <a:latin typeface="Arial" charset="0"/>
              </a:rPr>
              <a:t>)</a:t>
            </a:r>
            <a:endParaRPr lang="es-ES" sz="2800" dirty="0">
              <a:solidFill>
                <a:schemeClr val="tx1"/>
              </a:solidFill>
              <a:latin typeface="Arial" charset="0"/>
            </a:endParaRPr>
          </a:p>
          <a:p>
            <a:pPr algn="just">
              <a:spcBef>
                <a:spcPts val="1750"/>
              </a:spcBef>
              <a:buClrTx/>
              <a:buSzPct val="80000"/>
              <a:buFontTx/>
              <a:buNone/>
            </a:pPr>
            <a:endParaRPr lang="es-E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56384" y="1071564"/>
            <a:ext cx="2379712" cy="6858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CLIENTE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200400" y="2214563"/>
            <a:ext cx="2057400" cy="762000"/>
          </a:xfrm>
          <a:prstGeom prst="diamond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03984" y="3586163"/>
            <a:ext cx="2532112" cy="6858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CHAMADA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191000" y="2976563"/>
            <a:ext cx="1588" cy="6096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19400" y="2847975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>
                <a:solidFill>
                  <a:schemeClr val="tx1"/>
                </a:solidFill>
              </a:rPr>
              <a:t>(0,N)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895600" y="1857375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</a:rPr>
              <a:t>(1,M)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191000" y="1757363"/>
            <a:ext cx="1588" cy="4572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CaixaDeTexto 1"/>
          <p:cNvSpPr txBox="1"/>
          <p:nvPr/>
        </p:nvSpPr>
        <p:spPr>
          <a:xfrm>
            <a:off x="251520" y="896526"/>
            <a:ext cx="2260555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200" dirty="0"/>
              <a:t>Sempre se </a:t>
            </a:r>
          </a:p>
          <a:p>
            <a:r>
              <a:rPr lang="pt-BR" sz="3200" dirty="0"/>
              <a:t>cria </a:t>
            </a:r>
          </a:p>
          <a:p>
            <a:r>
              <a:rPr lang="pt-BR" sz="3200" dirty="0"/>
              <a:t>uma nova</a:t>
            </a:r>
          </a:p>
          <a:p>
            <a:r>
              <a:rPr lang="pt-BR" sz="3200" dirty="0"/>
              <a:t> relação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5553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847043" y="188640"/>
            <a:ext cx="46458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err="1">
                <a:solidFill>
                  <a:schemeClr val="accent1">
                    <a:lumMod val="75000"/>
                  </a:schemeClr>
                </a:solidFill>
              </a:rPr>
              <a:t>Associações</a:t>
            </a: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 (1-1)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0363" y="4500563"/>
            <a:ext cx="8283575" cy="1187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  <a:latin typeface="Arial" charset="0"/>
              </a:rPr>
              <a:t>CLIENTE 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s-ES" sz="2800" u="sng" dirty="0" err="1">
                <a:solidFill>
                  <a:schemeClr val="tx1"/>
                </a:solidFill>
                <a:latin typeface="Arial" charset="0"/>
              </a:rPr>
              <a:t>Telef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 , </a:t>
            </a:r>
            <a:r>
              <a:rPr lang="es-ES" sz="28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  <a:latin typeface="Arial" charset="0"/>
              </a:rPr>
              <a:t>CHAMADA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 (</a:t>
            </a:r>
            <a:r>
              <a:rPr lang="es-ES" sz="2800" u="sng" dirty="0" err="1">
                <a:solidFill>
                  <a:schemeClr val="tx1"/>
                </a:solidFill>
                <a:latin typeface="Arial" charset="0"/>
              </a:rPr>
              <a:t>Codchamada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s-ES" sz="2800" dirty="0" err="1">
                <a:solidFill>
                  <a:schemeClr val="tx1"/>
                </a:solidFill>
                <a:latin typeface="Arial" charset="0"/>
              </a:rPr>
              <a:t>Telef_Marcado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s-ES" sz="2800" b="1" i="1" dirty="0" err="1">
                <a:solidFill>
                  <a:schemeClr val="tx1"/>
                </a:solidFill>
                <a:latin typeface="Arial" charset="0"/>
              </a:rPr>
              <a:t>Telef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56384" y="1071564"/>
            <a:ext cx="2379712" cy="6858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CLIENTE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200400" y="2214563"/>
            <a:ext cx="2057400" cy="762000"/>
          </a:xfrm>
          <a:prstGeom prst="diamond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03984" y="3586163"/>
            <a:ext cx="2532112" cy="6858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CHAMADA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191000" y="2976563"/>
            <a:ext cx="1588" cy="6096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19400" y="2847975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</a:rPr>
              <a:t>(0,1)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895600" y="1857375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</a:rPr>
              <a:t>(1,1)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191000" y="1757363"/>
            <a:ext cx="1588" cy="4572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6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572000" y="476672"/>
            <a:ext cx="37016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Entidade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fraca</a:t>
            </a:r>
            <a:endParaRPr lang="es-E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95536" y="2060848"/>
            <a:ext cx="2736304" cy="1080120"/>
            <a:chOff x="755576" y="3356992"/>
            <a:chExt cx="2736304" cy="1080120"/>
          </a:xfrm>
        </p:grpSpPr>
        <p:sp>
          <p:nvSpPr>
            <p:cNvPr id="6" name="Retângulo 5"/>
            <p:cNvSpPr/>
            <p:nvPr/>
          </p:nvSpPr>
          <p:spPr>
            <a:xfrm>
              <a:off x="755576" y="3356992"/>
              <a:ext cx="2736304" cy="10801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9593" y="3501008"/>
              <a:ext cx="2448272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Sala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139952" y="2204864"/>
            <a:ext cx="792088" cy="792088"/>
            <a:chOff x="4427984" y="3356992"/>
            <a:chExt cx="792088" cy="792088"/>
          </a:xfrm>
        </p:grpSpPr>
        <p:sp>
          <p:nvSpPr>
            <p:cNvPr id="9" name="Losango 8"/>
            <p:cNvSpPr/>
            <p:nvPr/>
          </p:nvSpPr>
          <p:spPr>
            <a:xfrm>
              <a:off x="4572000" y="3465004"/>
              <a:ext cx="504056" cy="54006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>
                <a:solidFill>
                  <a:schemeClr val="tx1"/>
                </a:solidFill>
              </a:endParaRPr>
            </a:p>
          </p:txBody>
        </p:sp>
        <p:sp>
          <p:nvSpPr>
            <p:cNvPr id="10" name="Losango 9"/>
            <p:cNvSpPr/>
            <p:nvPr/>
          </p:nvSpPr>
          <p:spPr>
            <a:xfrm>
              <a:off x="4427984" y="3356992"/>
              <a:ext cx="792088" cy="792088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reto 10"/>
          <p:cNvCxnSpPr>
            <a:stCxn id="6" idx="3"/>
            <a:endCxn id="10" idx="1"/>
          </p:cNvCxnSpPr>
          <p:nvPr/>
        </p:nvCxnSpPr>
        <p:spPr>
          <a:xfrm>
            <a:off x="3131840" y="2600908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6012160" y="2204864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faculdade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>
            <a:stCxn id="10" idx="3"/>
            <a:endCxn id="12" idx="1"/>
          </p:cNvCxnSpPr>
          <p:nvPr/>
        </p:nvCxnSpPr>
        <p:spPr>
          <a:xfrm>
            <a:off x="4932040" y="2600908"/>
            <a:ext cx="108012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52841" y="4561964"/>
            <a:ext cx="8595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Sala (</a:t>
            </a:r>
            <a:r>
              <a:rPr lang="pt-PT" sz="2800" u="sng" dirty="0"/>
              <a:t>#faculdade, #sala</a:t>
            </a:r>
            <a:r>
              <a:rPr lang="pt-PT" sz="2800" dirty="0"/>
              <a:t>, cant_</a:t>
            </a:r>
            <a:r>
              <a:rPr lang="es-ES" sz="2800" dirty="0" err="1"/>
              <a:t>cadeiras</a:t>
            </a:r>
            <a:r>
              <a:rPr lang="es-ES" sz="2800" dirty="0"/>
              <a:t>, </a:t>
            </a:r>
            <a:r>
              <a:rPr lang="es-ES" sz="2800" dirty="0" err="1"/>
              <a:t>cant_mesa</a:t>
            </a:r>
            <a:r>
              <a:rPr lang="pt-PT" sz="2800" dirty="0"/>
              <a:t>)</a:t>
            </a:r>
            <a:endParaRPr lang="es-ES" sz="2800" dirty="0"/>
          </a:p>
        </p:txBody>
      </p:sp>
      <p:sp>
        <p:nvSpPr>
          <p:cNvPr id="15" name="Elipse 22"/>
          <p:cNvSpPr/>
          <p:nvPr/>
        </p:nvSpPr>
        <p:spPr>
          <a:xfrm>
            <a:off x="205862" y="830615"/>
            <a:ext cx="1773850" cy="675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cant_cadeiras</a:t>
            </a:r>
            <a:endParaRPr lang="es-ES" sz="2400" dirty="0">
              <a:solidFill>
                <a:schemeClr val="tx1"/>
              </a:solidFill>
            </a:endParaRPr>
          </a:p>
        </p:txBody>
      </p:sp>
      <p:cxnSp>
        <p:nvCxnSpPr>
          <p:cNvPr id="16" name="Conector reto 24"/>
          <p:cNvCxnSpPr>
            <a:stCxn id="15" idx="4"/>
          </p:cNvCxnSpPr>
          <p:nvPr/>
        </p:nvCxnSpPr>
        <p:spPr>
          <a:xfrm flipH="1">
            <a:off x="899593" y="1505680"/>
            <a:ext cx="193194" cy="555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28"/>
          <p:cNvSpPr/>
          <p:nvPr/>
        </p:nvSpPr>
        <p:spPr>
          <a:xfrm>
            <a:off x="2123728" y="830615"/>
            <a:ext cx="1584176" cy="618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u="sng" dirty="0">
                <a:solidFill>
                  <a:schemeClr val="tx1"/>
                </a:solidFill>
              </a:rPr>
              <a:t>#sala</a:t>
            </a:r>
            <a:endParaRPr lang="es-ES" sz="2800" u="sng" dirty="0">
              <a:solidFill>
                <a:schemeClr val="tx1"/>
              </a:solidFill>
            </a:endParaRPr>
          </a:p>
        </p:txBody>
      </p:sp>
      <p:cxnSp>
        <p:nvCxnSpPr>
          <p:cNvPr id="18" name="Conector reto 29"/>
          <p:cNvCxnSpPr>
            <a:stCxn id="17" idx="4"/>
          </p:cNvCxnSpPr>
          <p:nvPr/>
        </p:nvCxnSpPr>
        <p:spPr>
          <a:xfrm flipH="1">
            <a:off x="2627786" y="1448780"/>
            <a:ext cx="288030" cy="612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8"/>
          <p:cNvSpPr/>
          <p:nvPr/>
        </p:nvSpPr>
        <p:spPr>
          <a:xfrm>
            <a:off x="251520" y="3573016"/>
            <a:ext cx="2376266" cy="618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cant_mesa</a:t>
            </a:r>
            <a:endParaRPr lang="es-ES" sz="2400" dirty="0">
              <a:solidFill>
                <a:schemeClr val="tx1"/>
              </a:solidFill>
            </a:endParaRPr>
          </a:p>
        </p:txBody>
      </p:sp>
      <p:cxnSp>
        <p:nvCxnSpPr>
          <p:cNvPr id="23" name="Conector reto 29"/>
          <p:cNvCxnSpPr/>
          <p:nvPr/>
        </p:nvCxnSpPr>
        <p:spPr>
          <a:xfrm flipH="1">
            <a:off x="1547666" y="3140968"/>
            <a:ext cx="288030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8"/>
          <p:cNvSpPr/>
          <p:nvPr/>
        </p:nvSpPr>
        <p:spPr>
          <a:xfrm>
            <a:off x="6156176" y="3458907"/>
            <a:ext cx="2117478" cy="618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u="sng" dirty="0">
                <a:solidFill>
                  <a:schemeClr val="tx1"/>
                </a:solidFill>
              </a:rPr>
              <a:t>#faculdade</a:t>
            </a:r>
            <a:endParaRPr lang="es-ES" sz="2400" u="sng" dirty="0">
              <a:solidFill>
                <a:schemeClr val="tx1"/>
              </a:solidFill>
            </a:endParaRPr>
          </a:p>
        </p:txBody>
      </p:sp>
      <p:cxnSp>
        <p:nvCxnSpPr>
          <p:cNvPr id="26" name="Conector reto 29"/>
          <p:cNvCxnSpPr/>
          <p:nvPr/>
        </p:nvCxnSpPr>
        <p:spPr>
          <a:xfrm flipH="1">
            <a:off x="6948266" y="2996952"/>
            <a:ext cx="144015" cy="450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9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04048" y="332656"/>
            <a:ext cx="3547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Recursividade</a:t>
            </a:r>
            <a:endParaRPr lang="es-E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95400" y="2362200"/>
            <a:ext cx="2743200" cy="6096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>
                <a:solidFill>
                  <a:srgbClr val="FFFFFF"/>
                </a:solidFill>
                <a:ea typeface="DejaVu Sans" charset="0"/>
                <a:cs typeface="DejaVu Sans" charset="0"/>
              </a:rPr>
              <a:t>MUNICIPIO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343400" y="2209800"/>
            <a:ext cx="2514600" cy="762000"/>
          </a:xfrm>
          <a:prstGeom prst="diamond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>
                <a:solidFill>
                  <a:srgbClr val="FFFFFF"/>
                </a:solidFill>
                <a:ea typeface="DejaVu Sans" charset="0"/>
                <a:cs typeface="DejaVu Sans" charset="0"/>
              </a:rPr>
              <a:t>Mun_mun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156176" y="3040062"/>
            <a:ext cx="2395638" cy="676969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 err="1">
                <a:solidFill>
                  <a:srgbClr val="FFFFFF"/>
                </a:solidFill>
                <a:ea typeface="DejaVu Sans" charset="0"/>
                <a:cs typeface="DejaVu Sans" charset="0"/>
              </a:rPr>
              <a:t>Preço_min</a:t>
            </a:r>
            <a:endParaRPr lang="es-ES" sz="32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6321425" y="2740025"/>
            <a:ext cx="341313" cy="331788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69776" y="3582988"/>
            <a:ext cx="12954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s-ES" sz="3200" b="1" dirty="0">
                <a:solidFill>
                  <a:schemeClr val="tx1"/>
                </a:solidFill>
              </a:rPr>
              <a:t>(1,M)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048000" y="2971800"/>
            <a:ext cx="1588" cy="6096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048000" y="1600200"/>
            <a:ext cx="1588" cy="7620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048000" y="3581400"/>
            <a:ext cx="2590800" cy="1588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048000" y="1600200"/>
            <a:ext cx="2590800" cy="1588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638800" y="1600200"/>
            <a:ext cx="1588" cy="6096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638800" y="2971800"/>
            <a:ext cx="1588" cy="6096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990600" y="4800600"/>
            <a:ext cx="7315200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just">
              <a:spcBef>
                <a:spcPts val="2000"/>
              </a:spcBef>
              <a:buClrTx/>
              <a:buFontTx/>
              <a:buNone/>
            </a:pPr>
            <a:r>
              <a:rPr lang="es-ES" sz="3200" b="1" dirty="0">
                <a:solidFill>
                  <a:schemeClr val="tx1"/>
                </a:solidFill>
                <a:latin typeface="Arial" charset="0"/>
                <a:cs typeface="Arial" charset="0"/>
              </a:rPr>
              <a:t>MUN_MUN</a:t>
            </a:r>
            <a:r>
              <a:rPr lang="es-ES" sz="3200" dirty="0">
                <a:solidFill>
                  <a:schemeClr val="tx1"/>
                </a:solidFill>
                <a:latin typeface="Arial" charset="0"/>
                <a:cs typeface="Arial" charset="0"/>
              </a:rPr>
              <a:t> (</a:t>
            </a:r>
            <a:r>
              <a:rPr lang="es-ES" sz="3200" u="sng" dirty="0">
                <a:solidFill>
                  <a:schemeClr val="tx1"/>
                </a:solidFill>
                <a:latin typeface="Arial" charset="0"/>
                <a:cs typeface="Arial" charset="0"/>
              </a:rPr>
              <a:t>CodMun1</a:t>
            </a:r>
            <a:r>
              <a:rPr lang="es-ES" sz="3200" dirty="0">
                <a:solidFill>
                  <a:schemeClr val="tx1"/>
                </a:solidFill>
                <a:latin typeface="Arial" charset="0"/>
                <a:cs typeface="Arial" charset="0"/>
              </a:rPr>
              <a:t>, </a:t>
            </a:r>
            <a:r>
              <a:rPr lang="es-ES" sz="3200" u="sng" dirty="0">
                <a:solidFill>
                  <a:schemeClr val="tx1"/>
                </a:solidFill>
                <a:latin typeface="Arial" charset="0"/>
                <a:cs typeface="Arial" charset="0"/>
              </a:rPr>
              <a:t>CodMun2</a:t>
            </a:r>
            <a:r>
              <a:rPr lang="es-ES" sz="3200" dirty="0">
                <a:solidFill>
                  <a:schemeClr val="tx1"/>
                </a:solidFill>
                <a:latin typeface="Arial" charset="0"/>
                <a:cs typeface="Arial" charset="0"/>
              </a:rPr>
              <a:t>, 				   </a:t>
            </a:r>
            <a:r>
              <a:rPr lang="es-ES" sz="3200" dirty="0" err="1">
                <a:solidFill>
                  <a:schemeClr val="tx1"/>
                </a:solidFill>
                <a:latin typeface="Arial" charset="0"/>
                <a:cs typeface="Arial" charset="0"/>
              </a:rPr>
              <a:t>precio_min</a:t>
            </a:r>
            <a:r>
              <a:rPr lang="es-ES" sz="3200" dirty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95536" y="1303040"/>
            <a:ext cx="2042864" cy="678160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u="sng">
                <a:solidFill>
                  <a:srgbClr val="FFFFFF"/>
                </a:solidFill>
                <a:ea typeface="DejaVu Sans" charset="0"/>
                <a:cs typeface="DejaVu Sans" charset="0"/>
              </a:rPr>
              <a:t>CodMun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 flipV="1">
            <a:off x="2130425" y="1901825"/>
            <a:ext cx="311150" cy="46355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170750" y="1009561"/>
            <a:ext cx="12954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s-ES" sz="3200" b="1" dirty="0">
                <a:solidFill>
                  <a:srgbClr val="FFFFFF"/>
                </a:solidFill>
              </a:rPr>
              <a:t>(</a:t>
            </a:r>
            <a:r>
              <a:rPr lang="es-ES" sz="3200" b="1" dirty="0">
                <a:solidFill>
                  <a:schemeClr val="tx1"/>
                </a:solidFill>
              </a:rPr>
              <a:t>1,N</a:t>
            </a:r>
            <a:r>
              <a:rPr lang="es-ES" sz="3200" b="1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52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5616" y="200834"/>
            <a:ext cx="74350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Generalização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Especialização</a:t>
            </a:r>
            <a:endParaRPr lang="es-E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131840" y="1052736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pessoa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95536" y="3573016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professor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149291" y="3573016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estudante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885595" y="3573016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</a:rPr>
              <a:t>pnd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4355977" y="1844824"/>
            <a:ext cx="17450" cy="16561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475656" y="3068960"/>
            <a:ext cx="56340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475656" y="3068960"/>
            <a:ext cx="0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7109731" y="3068960"/>
            <a:ext cx="0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55576" y="1124744"/>
            <a:ext cx="172819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u="sng" dirty="0">
                <a:solidFill>
                  <a:schemeClr val="tx1"/>
                </a:solidFill>
              </a:rPr>
              <a:t>bilhete</a:t>
            </a:r>
            <a:endParaRPr lang="es-ES" sz="2800" u="sng" dirty="0">
              <a:solidFill>
                <a:schemeClr val="tx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6300192" y="1196752"/>
            <a:ext cx="172819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</a:rPr>
              <a:t>nome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19" name="Conector reto 18"/>
          <p:cNvCxnSpPr>
            <a:stCxn id="16" idx="6"/>
            <a:endCxn id="5" idx="1"/>
          </p:cNvCxnSpPr>
          <p:nvPr/>
        </p:nvCxnSpPr>
        <p:spPr>
          <a:xfrm>
            <a:off x="2483768" y="1448780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5" idx="3"/>
          </p:cNvCxnSpPr>
          <p:nvPr/>
        </p:nvCxnSpPr>
        <p:spPr>
          <a:xfrm>
            <a:off x="5580112" y="1448780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30696" y="4725144"/>
            <a:ext cx="4601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pesooa (</a:t>
            </a:r>
            <a:r>
              <a:rPr lang="pt-PT" sz="2800" u="sng" dirty="0"/>
              <a:t>bilhete</a:t>
            </a:r>
            <a:r>
              <a:rPr lang="pt-PT" sz="2800" dirty="0"/>
              <a:t>, nome)</a:t>
            </a:r>
          </a:p>
          <a:p>
            <a:r>
              <a:rPr lang="es-ES" sz="2800" dirty="0" err="1"/>
              <a:t>professor</a:t>
            </a:r>
            <a:r>
              <a:rPr lang="es-ES" sz="2800" dirty="0"/>
              <a:t> (</a:t>
            </a:r>
            <a:r>
              <a:rPr lang="pt-PT" sz="2800" u="sng" dirty="0"/>
              <a:t>bilhete</a:t>
            </a:r>
            <a:r>
              <a:rPr lang="pt-PT" sz="2800" dirty="0"/>
              <a:t>,x</a:t>
            </a:r>
            <a:r>
              <a:rPr lang="es-ES" sz="2800" dirty="0"/>
              <a:t>)</a:t>
            </a:r>
          </a:p>
          <a:p>
            <a:r>
              <a:rPr lang="es-ES" sz="2800" dirty="0" err="1"/>
              <a:t>estudante</a:t>
            </a:r>
            <a:r>
              <a:rPr lang="es-ES" sz="2800" dirty="0"/>
              <a:t> (</a:t>
            </a:r>
            <a:r>
              <a:rPr lang="pt-PT" sz="2800" u="sng" dirty="0"/>
              <a:t>bilhete</a:t>
            </a:r>
            <a:r>
              <a:rPr lang="pt-PT" sz="2800" dirty="0"/>
              <a:t>,y</a:t>
            </a:r>
            <a:r>
              <a:rPr lang="es-ES" sz="2800" dirty="0"/>
              <a:t>)</a:t>
            </a:r>
          </a:p>
          <a:p>
            <a:r>
              <a:rPr lang="pt-PT" sz="2800" dirty="0"/>
              <a:t>pnd (</a:t>
            </a:r>
            <a:r>
              <a:rPr lang="pt-PT" sz="2800" u="sng" dirty="0"/>
              <a:t>bilhete</a:t>
            </a:r>
            <a:r>
              <a:rPr lang="pt-PT" sz="2800" dirty="0"/>
              <a:t>,z)</a:t>
            </a:r>
            <a:endParaRPr lang="es-ES" sz="2800" dirty="0"/>
          </a:p>
        </p:txBody>
      </p:sp>
      <p:sp>
        <p:nvSpPr>
          <p:cNvPr id="23" name="Elipse 22"/>
          <p:cNvSpPr/>
          <p:nvPr/>
        </p:nvSpPr>
        <p:spPr>
          <a:xfrm>
            <a:off x="205863" y="2549796"/>
            <a:ext cx="1099426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</a:rPr>
              <a:t>X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>
            <a:stCxn id="23" idx="4"/>
          </p:cNvCxnSpPr>
          <p:nvPr/>
        </p:nvCxnSpPr>
        <p:spPr>
          <a:xfrm>
            <a:off x="755576" y="3017848"/>
            <a:ext cx="144016" cy="555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7433014" y="2492896"/>
            <a:ext cx="1099426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</a:rPr>
              <a:t>Z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27" name="Conector reto 26"/>
          <p:cNvCxnSpPr>
            <a:stCxn id="26" idx="4"/>
          </p:cNvCxnSpPr>
          <p:nvPr/>
        </p:nvCxnSpPr>
        <p:spPr>
          <a:xfrm flipH="1">
            <a:off x="7812360" y="2960948"/>
            <a:ext cx="170367" cy="612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4932040" y="2492896"/>
            <a:ext cx="1099426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</a:rPr>
              <a:t>Y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30" name="Conector reto 29"/>
          <p:cNvCxnSpPr>
            <a:stCxn id="29" idx="4"/>
          </p:cNvCxnSpPr>
          <p:nvPr/>
        </p:nvCxnSpPr>
        <p:spPr>
          <a:xfrm flipH="1">
            <a:off x="5311386" y="2960948"/>
            <a:ext cx="170367" cy="612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7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778191" y="135932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Agregação</a:t>
            </a:r>
            <a:endParaRPr lang="es-E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28625" y="1052736"/>
            <a:ext cx="8143876" cy="2143126"/>
            <a:chOff x="270" y="810"/>
            <a:chExt cx="5130" cy="135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70" y="810"/>
              <a:ext cx="5130" cy="1350"/>
            </a:xfrm>
            <a:prstGeom prst="rect">
              <a:avLst/>
            </a:prstGeom>
            <a:solidFill>
              <a:srgbClr val="00CC99"/>
            </a:solidFill>
            <a:ln w="25560">
              <a:solidFill>
                <a:srgbClr val="00956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">
                  <a:solidFill>
                    <a:srgbClr val="FFFFFF"/>
                  </a:solidFill>
                  <a:latin typeface="Arial" charset="0"/>
                  <a:ea typeface="DejaVu Sans" charset="0"/>
                  <a:cs typeface="DejaVu Sans" charset="0"/>
                </a:rPr>
                <a:t>V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720" y="1260"/>
              <a:ext cx="1080" cy="405"/>
            </a:xfrm>
            <a:prstGeom prst="rect">
              <a:avLst/>
            </a:prstGeom>
            <a:solidFill>
              <a:srgbClr val="FFFFFF"/>
            </a:solidFill>
            <a:ln w="38160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" sz="2000" dirty="0" err="1"/>
                <a:t>caminhão</a:t>
              </a:r>
              <a:r>
                <a:rPr lang="es-ES" sz="2000" dirty="0"/>
                <a:t> </a:t>
              </a:r>
              <a:endParaRPr lang="es-ES" dirty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005" y="1260"/>
              <a:ext cx="1080" cy="405"/>
            </a:xfrm>
            <a:prstGeom prst="rect">
              <a:avLst/>
            </a:prstGeom>
            <a:solidFill>
              <a:srgbClr val="FFFFFF"/>
            </a:solidFill>
            <a:ln w="38160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" sz="2000" dirty="0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embarque</a:t>
              </a:r>
              <a:endParaRPr lang="es-ES" dirty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2970" y="1461"/>
              <a:ext cx="1035" cy="26"/>
            </a:xfrm>
            <a:prstGeom prst="line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 flipV="1">
              <a:off x="1798" y="1461"/>
              <a:ext cx="859" cy="26"/>
            </a:xfrm>
            <a:prstGeom prst="line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2340000">
              <a:off x="2706" y="1364"/>
              <a:ext cx="270" cy="225"/>
            </a:xfrm>
            <a:prstGeom prst="parallelogram">
              <a:avLst>
                <a:gd name="adj" fmla="val 25000"/>
              </a:avLst>
            </a:prstGeom>
            <a:solidFill>
              <a:srgbClr val="FFFFFF"/>
            </a:solidFill>
            <a:ln w="38160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12" y="855"/>
              <a:ext cx="7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s-ES" dirty="0" err="1"/>
                <a:t>Viagem</a:t>
              </a:r>
              <a:endParaRPr lang="es-ES" dirty="0"/>
            </a:p>
          </p:txBody>
        </p:sp>
      </p:grp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43213" y="2268538"/>
            <a:ext cx="452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/>
              <a:t>M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867400" y="2376488"/>
            <a:ext cx="400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N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8850" y="4581128"/>
            <a:ext cx="903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1.- </a:t>
            </a:r>
            <a:r>
              <a:rPr lang="es-ES" sz="2800" dirty="0" err="1"/>
              <a:t>Caminhão_embarque</a:t>
            </a:r>
            <a:r>
              <a:rPr lang="es-ES" sz="2800" dirty="0"/>
              <a:t> (</a:t>
            </a:r>
            <a:r>
              <a:rPr lang="es-ES" sz="2800" u="sng" dirty="0"/>
              <a:t>chapa</a:t>
            </a:r>
            <a:r>
              <a:rPr lang="es-ES" sz="2800" dirty="0"/>
              <a:t>, </a:t>
            </a:r>
            <a:r>
              <a:rPr lang="es-ES" sz="2800" u="sng" dirty="0"/>
              <a:t>#embarque</a:t>
            </a:r>
            <a:r>
              <a:rPr lang="es-ES" sz="2800" dirty="0"/>
              <a:t>, destino)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7477" y="5301208"/>
            <a:ext cx="675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2.- </a:t>
            </a:r>
            <a:r>
              <a:rPr lang="es-ES" sz="2800" dirty="0" err="1"/>
              <a:t>Viagem</a:t>
            </a:r>
            <a:r>
              <a:rPr lang="es-ES" sz="2800" dirty="0"/>
              <a:t> (</a:t>
            </a:r>
            <a:r>
              <a:rPr lang="es-ES" sz="2800" u="sng" dirty="0"/>
              <a:t>chapa</a:t>
            </a:r>
            <a:r>
              <a:rPr lang="es-ES" sz="2800" dirty="0"/>
              <a:t>, </a:t>
            </a:r>
            <a:r>
              <a:rPr lang="es-ES" sz="2800" u="sng" dirty="0"/>
              <a:t>#embarque</a:t>
            </a:r>
            <a:r>
              <a:rPr lang="es-ES" sz="2800" dirty="0"/>
              <a:t>, destino)</a:t>
            </a: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6012160" y="3472111"/>
            <a:ext cx="2395638" cy="676969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destino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H="1" flipV="1">
            <a:off x="6177409" y="3172074"/>
            <a:ext cx="341313" cy="331788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59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802885" y="404664"/>
            <a:ext cx="45175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Modelo Relacional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Foi introduzido pelo E.F. </a:t>
            </a:r>
            <a:r>
              <a:rPr lang="pt-BR" dirty="0" err="1"/>
              <a:t>Codd</a:t>
            </a:r>
            <a:r>
              <a:rPr lang="pt-BR" dirty="0"/>
              <a:t> em 1970. Embora os primeiros SGBD lhes relacione não apareceram até os anos 80.</a:t>
            </a:r>
          </a:p>
          <a:p>
            <a:r>
              <a:rPr lang="pt-BR" dirty="0"/>
              <a:t>Supôs uma revolução no desenho lógico da BD, dando lugar à segunda geração dos SBGD.</a:t>
            </a:r>
          </a:p>
          <a:p>
            <a:r>
              <a:rPr lang="pt-BR" dirty="0"/>
              <a:t>É o modelo lógico mais utilizado na atualidade.</a:t>
            </a:r>
          </a:p>
          <a:p>
            <a:r>
              <a:rPr lang="pt-BR" dirty="0"/>
              <a:t>Os dados se estruturam logicamente em forma de relações (pranchas).</a:t>
            </a:r>
          </a:p>
          <a:p>
            <a:r>
              <a:rPr lang="pt-BR" dirty="0"/>
              <a:t>Intuitivamente, uma BD relacional é um conjunto de pranchas bidimensionais enlaçadas entre si.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31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40828" y="2780928"/>
            <a:ext cx="684354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4000" dirty="0"/>
              <a:t>EXEMPLOS  MESCLADOS</a:t>
            </a:r>
          </a:p>
        </p:txBody>
      </p:sp>
    </p:spTree>
    <p:extLst>
      <p:ext uri="{BB962C8B-B14F-4D97-AF65-F5344CB8AC3E}">
        <p14:creationId xmlns:p14="http://schemas.microsoft.com/office/powerpoint/2010/main" val="2888214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5"/>
          <p:cNvSpPr>
            <a:spLocks noChangeShapeType="1"/>
          </p:cNvSpPr>
          <p:nvPr/>
        </p:nvSpPr>
        <p:spPr bwMode="auto">
          <a:xfrm flipH="1">
            <a:off x="3745169" y="4695663"/>
            <a:ext cx="565484" cy="115764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2534816" y="3933056"/>
            <a:ext cx="1588" cy="6096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" name="Retângulo 3"/>
          <p:cNvSpPr/>
          <p:nvPr/>
        </p:nvSpPr>
        <p:spPr>
          <a:xfrm>
            <a:off x="5778191" y="135932"/>
            <a:ext cx="26853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Exemplo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1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28625" y="1052736"/>
            <a:ext cx="8143876" cy="2143126"/>
            <a:chOff x="270" y="810"/>
            <a:chExt cx="5130" cy="135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70" y="810"/>
              <a:ext cx="5130" cy="1350"/>
            </a:xfrm>
            <a:prstGeom prst="rect">
              <a:avLst/>
            </a:prstGeom>
            <a:solidFill>
              <a:srgbClr val="00CC99"/>
            </a:solidFill>
            <a:ln w="25560">
              <a:solidFill>
                <a:srgbClr val="00956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">
                  <a:solidFill>
                    <a:srgbClr val="FFFFFF"/>
                  </a:solidFill>
                  <a:latin typeface="Arial" charset="0"/>
                  <a:ea typeface="DejaVu Sans" charset="0"/>
                  <a:cs typeface="DejaVu Sans" charset="0"/>
                </a:rPr>
                <a:t>V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720" y="1260"/>
              <a:ext cx="1080" cy="405"/>
            </a:xfrm>
            <a:prstGeom prst="rect">
              <a:avLst/>
            </a:prstGeom>
            <a:solidFill>
              <a:srgbClr val="FFFFFF"/>
            </a:solidFill>
            <a:ln w="38160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" sz="2000" dirty="0" err="1"/>
                <a:t>caminhão</a:t>
              </a:r>
              <a:r>
                <a:rPr lang="es-ES" sz="2000" dirty="0"/>
                <a:t> </a:t>
              </a:r>
              <a:endParaRPr lang="es-ES" dirty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005" y="1260"/>
              <a:ext cx="1080" cy="405"/>
            </a:xfrm>
            <a:prstGeom prst="rect">
              <a:avLst/>
            </a:prstGeom>
            <a:solidFill>
              <a:srgbClr val="FFFFFF"/>
            </a:solidFill>
            <a:ln w="38160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" sz="2000" dirty="0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embarque</a:t>
              </a:r>
              <a:endParaRPr lang="es-ES" dirty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2970" y="1461"/>
              <a:ext cx="1035" cy="26"/>
            </a:xfrm>
            <a:prstGeom prst="line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 flipV="1">
              <a:off x="1798" y="1461"/>
              <a:ext cx="859" cy="26"/>
            </a:xfrm>
            <a:prstGeom prst="line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2340000">
              <a:off x="2706" y="1364"/>
              <a:ext cx="270" cy="225"/>
            </a:xfrm>
            <a:prstGeom prst="parallelogram">
              <a:avLst>
                <a:gd name="adj" fmla="val 25000"/>
              </a:avLst>
            </a:prstGeom>
            <a:solidFill>
              <a:srgbClr val="FFFFFF"/>
            </a:solidFill>
            <a:ln w="38160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12" y="855"/>
              <a:ext cx="7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s-ES" dirty="0" err="1"/>
                <a:t>Viagem</a:t>
              </a:r>
              <a:endParaRPr lang="es-ES" dirty="0"/>
            </a:p>
          </p:txBody>
        </p:sp>
      </p:grp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43213" y="2268538"/>
            <a:ext cx="452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/>
              <a:t>M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867400" y="2376488"/>
            <a:ext cx="400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N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95071" y="5733256"/>
            <a:ext cx="734528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3200" dirty="0" err="1"/>
              <a:t>armazen</a:t>
            </a:r>
            <a:r>
              <a:rPr lang="es-ES" sz="3200" dirty="0"/>
              <a:t> (</a:t>
            </a:r>
            <a:r>
              <a:rPr lang="es-ES" sz="3200" u="sng" dirty="0" err="1"/>
              <a:t>Id_A</a:t>
            </a:r>
            <a:r>
              <a:rPr lang="es-ES" sz="3200" dirty="0"/>
              <a:t>, X, </a:t>
            </a:r>
            <a:r>
              <a:rPr lang="es-ES" sz="3200" i="1" dirty="0"/>
              <a:t>chapa, #embarque</a:t>
            </a:r>
            <a:r>
              <a:rPr lang="es-ES" sz="3200" dirty="0"/>
              <a:t>)</a:t>
            </a: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6012160" y="3472111"/>
            <a:ext cx="2395638" cy="676969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destino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H="1" flipV="1">
            <a:off x="6177409" y="3172074"/>
            <a:ext cx="341313" cy="331788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2195736" y="3603848"/>
            <a:ext cx="723528" cy="381000"/>
          </a:xfrm>
          <a:prstGeom prst="diamond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247800" y="4542656"/>
            <a:ext cx="2532112" cy="6858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dirty="0" err="1">
                <a:solidFill>
                  <a:srgbClr val="FFFFFF"/>
                </a:solidFill>
                <a:ea typeface="DejaVu Sans" charset="0"/>
                <a:cs typeface="DejaVu Sans" charset="0"/>
              </a:rPr>
              <a:t>armazém</a:t>
            </a:r>
            <a:endParaRPr lang="es-ES" sz="36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534816" y="3146648"/>
            <a:ext cx="1588" cy="4572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2483768" y="4060428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</a:rPr>
              <a:t>(0,M)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559968" y="3124324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</a:rPr>
              <a:t>(1,1)</a:t>
            </a: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4274847" y="4476479"/>
            <a:ext cx="1305265" cy="536697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u="sng" dirty="0" err="1">
                <a:solidFill>
                  <a:srgbClr val="FFFFFF"/>
                </a:solidFill>
                <a:ea typeface="DejaVu Sans" charset="0"/>
                <a:cs typeface="DejaVu Sans" charset="0"/>
              </a:rPr>
              <a:t>Id_A</a:t>
            </a:r>
            <a:endParaRPr lang="es-ES" sz="3200" u="sng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 flipH="1" flipV="1">
            <a:off x="785758" y="4476479"/>
            <a:ext cx="455166" cy="301639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133126" y="3972423"/>
            <a:ext cx="1305265" cy="536697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X</a:t>
            </a:r>
            <a:endParaRPr lang="es-ES" sz="32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5"/>
          <p:cNvSpPr>
            <a:spLocks noChangeShapeType="1"/>
          </p:cNvSpPr>
          <p:nvPr/>
        </p:nvSpPr>
        <p:spPr bwMode="auto">
          <a:xfrm flipH="1">
            <a:off x="3745169" y="4695663"/>
            <a:ext cx="565484" cy="115764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2534816" y="3933056"/>
            <a:ext cx="1588" cy="6096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28625" y="1052736"/>
            <a:ext cx="8143876" cy="2143126"/>
            <a:chOff x="270" y="810"/>
            <a:chExt cx="5130" cy="135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70" y="810"/>
              <a:ext cx="5130" cy="1350"/>
            </a:xfrm>
            <a:prstGeom prst="rect">
              <a:avLst/>
            </a:prstGeom>
            <a:solidFill>
              <a:srgbClr val="00CC99"/>
            </a:solidFill>
            <a:ln w="25560">
              <a:solidFill>
                <a:srgbClr val="00956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">
                  <a:solidFill>
                    <a:srgbClr val="FFFFFF"/>
                  </a:solidFill>
                  <a:latin typeface="Arial" charset="0"/>
                  <a:ea typeface="DejaVu Sans" charset="0"/>
                  <a:cs typeface="DejaVu Sans" charset="0"/>
                </a:rPr>
                <a:t>V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720" y="1260"/>
              <a:ext cx="1080" cy="405"/>
            </a:xfrm>
            <a:prstGeom prst="rect">
              <a:avLst/>
            </a:prstGeom>
            <a:solidFill>
              <a:srgbClr val="FFFFFF"/>
            </a:solidFill>
            <a:ln w="38160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" sz="2000" dirty="0" err="1"/>
                <a:t>caminhão</a:t>
              </a:r>
              <a:r>
                <a:rPr lang="es-ES" sz="2000" dirty="0"/>
                <a:t> </a:t>
              </a:r>
              <a:endParaRPr lang="es-ES" dirty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005" y="1260"/>
              <a:ext cx="1080" cy="405"/>
            </a:xfrm>
            <a:prstGeom prst="rect">
              <a:avLst/>
            </a:prstGeom>
            <a:solidFill>
              <a:srgbClr val="FFFFFF"/>
            </a:solidFill>
            <a:ln w="38160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" sz="2000" dirty="0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embarque</a:t>
              </a:r>
              <a:endParaRPr lang="es-ES" dirty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2970" y="1461"/>
              <a:ext cx="1035" cy="26"/>
            </a:xfrm>
            <a:prstGeom prst="line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 flipV="1">
              <a:off x="1798" y="1461"/>
              <a:ext cx="859" cy="26"/>
            </a:xfrm>
            <a:prstGeom prst="line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2340000">
              <a:off x="2706" y="1364"/>
              <a:ext cx="270" cy="225"/>
            </a:xfrm>
            <a:prstGeom prst="parallelogram">
              <a:avLst>
                <a:gd name="adj" fmla="val 25000"/>
              </a:avLst>
            </a:prstGeom>
            <a:solidFill>
              <a:srgbClr val="FFFFFF"/>
            </a:solidFill>
            <a:ln w="38160">
              <a:solidFill>
                <a:srgbClr val="FFFFFF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12" y="855"/>
              <a:ext cx="7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s-ES" dirty="0" err="1"/>
                <a:t>Viagem</a:t>
              </a:r>
              <a:endParaRPr lang="es-ES" dirty="0"/>
            </a:p>
          </p:txBody>
        </p:sp>
      </p:grp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43213" y="2268538"/>
            <a:ext cx="452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/>
              <a:t>M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867400" y="2376488"/>
            <a:ext cx="400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N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79512" y="5733256"/>
            <a:ext cx="848020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3200" dirty="0" err="1"/>
              <a:t>Viagem_armazen</a:t>
            </a:r>
            <a:r>
              <a:rPr lang="es-ES" sz="3200" dirty="0"/>
              <a:t> (</a:t>
            </a:r>
            <a:r>
              <a:rPr lang="es-ES" sz="3200" u="sng" dirty="0" err="1"/>
              <a:t>Id_A</a:t>
            </a:r>
            <a:r>
              <a:rPr lang="es-ES" sz="3200" u="sng" dirty="0"/>
              <a:t>, chapa, #embarque</a:t>
            </a:r>
            <a:r>
              <a:rPr lang="es-ES" sz="3200" dirty="0"/>
              <a:t>)</a:t>
            </a: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6012160" y="3472111"/>
            <a:ext cx="2395638" cy="676969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destino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H="1" flipV="1">
            <a:off x="6177409" y="3172074"/>
            <a:ext cx="341313" cy="331788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2195736" y="3603848"/>
            <a:ext cx="723528" cy="381000"/>
          </a:xfrm>
          <a:prstGeom prst="diamond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247800" y="4542656"/>
            <a:ext cx="2532112" cy="6858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dirty="0" err="1">
                <a:solidFill>
                  <a:srgbClr val="FFFFFF"/>
                </a:solidFill>
                <a:ea typeface="DejaVu Sans" charset="0"/>
                <a:cs typeface="DejaVu Sans" charset="0"/>
              </a:rPr>
              <a:t>armazém</a:t>
            </a:r>
            <a:endParaRPr lang="es-ES" sz="36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534816" y="3146648"/>
            <a:ext cx="1588" cy="457200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2483768" y="4060428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</a:rPr>
              <a:t>(0,M)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559968" y="3124324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</a:rPr>
              <a:t>(1,N)</a:t>
            </a: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4274847" y="4476479"/>
            <a:ext cx="1305265" cy="536697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u="sng" dirty="0" err="1">
                <a:solidFill>
                  <a:srgbClr val="FFFFFF"/>
                </a:solidFill>
                <a:ea typeface="DejaVu Sans" charset="0"/>
                <a:cs typeface="DejaVu Sans" charset="0"/>
              </a:rPr>
              <a:t>Id_A</a:t>
            </a:r>
            <a:endParaRPr lang="es-ES" sz="3200" u="sng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 flipH="1" flipV="1">
            <a:off x="785758" y="4476479"/>
            <a:ext cx="455166" cy="301639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133126" y="3972423"/>
            <a:ext cx="1305265" cy="536697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X</a:t>
            </a:r>
            <a:endParaRPr lang="es-ES" sz="32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9" name="Retângulo 3"/>
          <p:cNvSpPr/>
          <p:nvPr/>
        </p:nvSpPr>
        <p:spPr>
          <a:xfrm>
            <a:off x="5778191" y="135932"/>
            <a:ext cx="26853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Exemplo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87186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755576" y="548680"/>
            <a:ext cx="7272808" cy="792088"/>
            <a:chOff x="755576" y="1052736"/>
            <a:chExt cx="7272808" cy="792088"/>
          </a:xfrm>
        </p:grpSpPr>
        <p:sp>
          <p:nvSpPr>
            <p:cNvPr id="5" name="Retângulo 4"/>
            <p:cNvSpPr/>
            <p:nvPr/>
          </p:nvSpPr>
          <p:spPr>
            <a:xfrm>
              <a:off x="3131840" y="1052736"/>
              <a:ext cx="2448272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 err="1">
                  <a:solidFill>
                    <a:schemeClr val="tx1"/>
                  </a:solidFill>
                </a:rPr>
                <a:t>pessoa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755576" y="1124744"/>
              <a:ext cx="1728192" cy="6480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u="sng" dirty="0">
                  <a:solidFill>
                    <a:schemeClr val="tx1"/>
                  </a:solidFill>
                </a:rPr>
                <a:t>bilhete</a:t>
              </a:r>
              <a:endParaRPr lang="es-ES" sz="2800" u="sng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6300192" y="1196752"/>
              <a:ext cx="1728192" cy="6480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>
                  <a:solidFill>
                    <a:schemeClr val="tx1"/>
                  </a:solidFill>
                </a:rPr>
                <a:t>nome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Conector reto 18"/>
            <p:cNvCxnSpPr>
              <a:stCxn id="16" idx="6"/>
              <a:endCxn id="5" idx="1"/>
            </p:cNvCxnSpPr>
            <p:nvPr/>
          </p:nvCxnSpPr>
          <p:spPr>
            <a:xfrm>
              <a:off x="2483768" y="1448780"/>
              <a:ext cx="6480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5" idx="3"/>
            </p:cNvCxnSpPr>
            <p:nvPr/>
          </p:nvCxnSpPr>
          <p:spPr>
            <a:xfrm>
              <a:off x="5580112" y="1448780"/>
              <a:ext cx="792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aixaDeTexto 21"/>
          <p:cNvSpPr txBox="1"/>
          <p:nvPr/>
        </p:nvSpPr>
        <p:spPr>
          <a:xfrm>
            <a:off x="395536" y="4453421"/>
            <a:ext cx="4601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pessoa</a:t>
            </a:r>
            <a:r>
              <a:rPr lang="pt-PT" sz="2800" dirty="0"/>
              <a:t> (</a:t>
            </a:r>
            <a:r>
              <a:rPr lang="pt-PT" sz="2800" u="sng" dirty="0"/>
              <a:t>bilhete</a:t>
            </a:r>
            <a:r>
              <a:rPr lang="pt-PT" sz="2800" dirty="0"/>
              <a:t>, nome)</a:t>
            </a:r>
          </a:p>
          <a:p>
            <a:r>
              <a:rPr lang="es-ES" sz="2800" b="1" dirty="0" err="1"/>
              <a:t>professor</a:t>
            </a:r>
            <a:r>
              <a:rPr lang="es-ES" sz="2800" dirty="0"/>
              <a:t> (</a:t>
            </a:r>
            <a:r>
              <a:rPr lang="pt-PT" sz="2800" u="sng" dirty="0"/>
              <a:t>bilhete</a:t>
            </a:r>
            <a:r>
              <a:rPr lang="pt-PT" sz="2800" dirty="0"/>
              <a:t>,x</a:t>
            </a:r>
            <a:r>
              <a:rPr lang="es-ES" sz="2800" dirty="0"/>
              <a:t>)</a:t>
            </a:r>
          </a:p>
          <a:p>
            <a:r>
              <a:rPr lang="es-ES" sz="2800" b="1" dirty="0" err="1"/>
              <a:t>estudante</a:t>
            </a:r>
            <a:r>
              <a:rPr lang="es-ES" sz="2800" dirty="0"/>
              <a:t> (</a:t>
            </a:r>
            <a:r>
              <a:rPr lang="pt-PT" sz="2800" u="sng" dirty="0"/>
              <a:t>bilhete</a:t>
            </a:r>
            <a:r>
              <a:rPr lang="pt-PT" sz="2800" dirty="0"/>
              <a:t>,y</a:t>
            </a:r>
            <a:r>
              <a:rPr lang="es-ES" sz="2800" dirty="0"/>
              <a:t>)</a:t>
            </a:r>
          </a:p>
          <a:p>
            <a:r>
              <a:rPr lang="pt-PT" sz="2800" b="1" dirty="0"/>
              <a:t>pnd</a:t>
            </a:r>
            <a:r>
              <a:rPr lang="pt-PT" sz="2800" dirty="0"/>
              <a:t> (</a:t>
            </a:r>
            <a:r>
              <a:rPr lang="pt-PT" sz="2800" u="sng" dirty="0"/>
              <a:t>bilhete</a:t>
            </a:r>
            <a:r>
              <a:rPr lang="pt-PT" sz="2800" dirty="0"/>
              <a:t>,z)</a:t>
            </a:r>
            <a:endParaRPr lang="es-ES" sz="2800" dirty="0"/>
          </a:p>
        </p:txBody>
      </p:sp>
      <p:grpSp>
        <p:nvGrpSpPr>
          <p:cNvPr id="3" name="2 Grupo"/>
          <p:cNvGrpSpPr/>
          <p:nvPr/>
        </p:nvGrpSpPr>
        <p:grpSpPr>
          <a:xfrm>
            <a:off x="205863" y="1340768"/>
            <a:ext cx="8326577" cy="2520280"/>
            <a:chOff x="205863" y="1844824"/>
            <a:chExt cx="8326577" cy="2520280"/>
          </a:xfrm>
        </p:grpSpPr>
        <p:sp>
          <p:nvSpPr>
            <p:cNvPr id="6" name="Retângulo 5"/>
            <p:cNvSpPr/>
            <p:nvPr/>
          </p:nvSpPr>
          <p:spPr>
            <a:xfrm>
              <a:off x="395536" y="3573016"/>
              <a:ext cx="2448272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 err="1">
                  <a:solidFill>
                    <a:schemeClr val="tx1"/>
                  </a:solidFill>
                </a:rPr>
                <a:t>professor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149291" y="3573016"/>
              <a:ext cx="2448272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 err="1">
                  <a:solidFill>
                    <a:schemeClr val="tx1"/>
                  </a:solidFill>
                </a:rPr>
                <a:t>estudante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885595" y="3573016"/>
              <a:ext cx="2448272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dirty="0">
                  <a:solidFill>
                    <a:schemeClr val="tx1"/>
                  </a:solidFill>
                </a:rPr>
                <a:t>pnd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 flipV="1">
              <a:off x="4355977" y="1844824"/>
              <a:ext cx="17450" cy="16561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1475656" y="3068960"/>
              <a:ext cx="563407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1475656" y="3068960"/>
              <a:ext cx="0" cy="504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7109731" y="3068960"/>
              <a:ext cx="0" cy="504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205863" y="2549796"/>
              <a:ext cx="1099426" cy="46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>
                  <a:solidFill>
                    <a:schemeClr val="tx1"/>
                  </a:solidFill>
                </a:rPr>
                <a:t>X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Conector reto 24"/>
            <p:cNvCxnSpPr>
              <a:stCxn id="23" idx="4"/>
            </p:cNvCxnSpPr>
            <p:nvPr/>
          </p:nvCxnSpPr>
          <p:spPr>
            <a:xfrm>
              <a:off x="755576" y="3017848"/>
              <a:ext cx="144016" cy="5551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7433014" y="2492896"/>
              <a:ext cx="1099426" cy="46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>
                  <a:solidFill>
                    <a:schemeClr val="tx1"/>
                  </a:solidFill>
                </a:rPr>
                <a:t>Z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reto 26"/>
            <p:cNvCxnSpPr>
              <a:stCxn id="26" idx="4"/>
            </p:cNvCxnSpPr>
            <p:nvPr/>
          </p:nvCxnSpPr>
          <p:spPr>
            <a:xfrm flipH="1">
              <a:off x="7812360" y="2960948"/>
              <a:ext cx="170367" cy="6120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4932040" y="2492896"/>
              <a:ext cx="1099426" cy="46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>
                  <a:solidFill>
                    <a:schemeClr val="tx1"/>
                  </a:solidFill>
                </a:rPr>
                <a:t>Y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to 29"/>
            <p:cNvCxnSpPr>
              <a:stCxn id="29" idx="4"/>
            </p:cNvCxnSpPr>
            <p:nvPr/>
          </p:nvCxnSpPr>
          <p:spPr>
            <a:xfrm flipH="1">
              <a:off x="5311386" y="2960948"/>
              <a:ext cx="170367" cy="6120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tângulo 3"/>
          <p:cNvSpPr/>
          <p:nvPr/>
        </p:nvSpPr>
        <p:spPr>
          <a:xfrm>
            <a:off x="5919097" y="-27384"/>
            <a:ext cx="26853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Exemplo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3</a:t>
            </a:r>
          </a:p>
        </p:txBody>
      </p:sp>
      <p:sp>
        <p:nvSpPr>
          <p:cNvPr id="28" name="Retângulo 7"/>
          <p:cNvSpPr/>
          <p:nvPr/>
        </p:nvSpPr>
        <p:spPr>
          <a:xfrm>
            <a:off x="6084168" y="4365104"/>
            <a:ext cx="201622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</a:rPr>
              <a:t>disciplina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13" name="12 Rombo"/>
          <p:cNvSpPr/>
          <p:nvPr/>
        </p:nvSpPr>
        <p:spPr>
          <a:xfrm>
            <a:off x="5095362" y="4496544"/>
            <a:ext cx="432048" cy="457200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>
              <a:solidFill>
                <a:schemeClr val="tx1"/>
              </a:solidFill>
            </a:endParaRPr>
          </a:p>
        </p:txBody>
      </p:sp>
      <p:cxnSp>
        <p:nvCxnSpPr>
          <p:cNvPr id="15" name="14 Conector recto"/>
          <p:cNvCxnSpPr>
            <a:stCxn id="13" idx="0"/>
          </p:cNvCxnSpPr>
          <p:nvPr/>
        </p:nvCxnSpPr>
        <p:spPr>
          <a:xfrm flipV="1">
            <a:off x="5311386" y="3861048"/>
            <a:ext cx="0" cy="6354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3" idx="3"/>
            <a:endCxn id="28" idx="1"/>
          </p:cNvCxnSpPr>
          <p:nvPr/>
        </p:nvCxnSpPr>
        <p:spPr>
          <a:xfrm>
            <a:off x="5527410" y="4725144"/>
            <a:ext cx="556758" cy="360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5161384" y="4869160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</a:rPr>
              <a:t>(1,M)</a:t>
            </a: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4244586" y="3972863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</a:rPr>
              <a:t>(1,1)</a:t>
            </a:r>
          </a:p>
        </p:txBody>
      </p:sp>
      <p:sp>
        <p:nvSpPr>
          <p:cNvPr id="33" name="Elipse 25"/>
          <p:cNvSpPr/>
          <p:nvPr/>
        </p:nvSpPr>
        <p:spPr>
          <a:xfrm>
            <a:off x="7577030" y="5535234"/>
            <a:ext cx="1099426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</a:rPr>
              <a:t>A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7748442" y="5157192"/>
            <a:ext cx="278379" cy="3960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25"/>
          <p:cNvSpPr/>
          <p:nvPr/>
        </p:nvSpPr>
        <p:spPr>
          <a:xfrm>
            <a:off x="6084168" y="5625244"/>
            <a:ext cx="1296144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u="sng" dirty="0">
                <a:solidFill>
                  <a:schemeClr val="tx1"/>
                </a:solidFill>
              </a:rPr>
              <a:t>Id_D</a:t>
            </a:r>
            <a:endParaRPr lang="es-ES" sz="2800" u="sng" dirty="0">
              <a:solidFill>
                <a:schemeClr val="tx1"/>
              </a:solidFill>
            </a:endParaRPr>
          </a:p>
        </p:txBody>
      </p:sp>
      <p:cxnSp>
        <p:nvCxnSpPr>
          <p:cNvPr id="37" name="36 Conector recto"/>
          <p:cNvCxnSpPr>
            <a:endCxn id="36" idx="0"/>
          </p:cNvCxnSpPr>
          <p:nvPr/>
        </p:nvCxnSpPr>
        <p:spPr>
          <a:xfrm flipH="1">
            <a:off x="6732240" y="5157192"/>
            <a:ext cx="144018" cy="4680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"/>
          <p:cNvSpPr/>
          <p:nvPr/>
        </p:nvSpPr>
        <p:spPr>
          <a:xfrm>
            <a:off x="375908" y="6218148"/>
            <a:ext cx="4887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dirty="0"/>
              <a:t>disciplina</a:t>
            </a:r>
            <a:r>
              <a:rPr lang="pt-PT" sz="2800" dirty="0"/>
              <a:t>(</a:t>
            </a:r>
            <a:r>
              <a:rPr lang="pt-PT" sz="2800" u="sng" dirty="0"/>
              <a:t>Id_D</a:t>
            </a:r>
            <a:r>
              <a:rPr lang="pt-PT" sz="2800" dirty="0"/>
              <a:t>, A, </a:t>
            </a:r>
            <a:r>
              <a:rPr lang="pt-PT" sz="2800" i="1" dirty="0"/>
              <a:t>bilhete</a:t>
            </a:r>
            <a:r>
              <a:rPr lang="pt-PT" sz="2800" dirty="0"/>
              <a:t>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2222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755576" y="548680"/>
            <a:ext cx="7272808" cy="792088"/>
            <a:chOff x="755576" y="1052736"/>
            <a:chExt cx="7272808" cy="792088"/>
          </a:xfrm>
        </p:grpSpPr>
        <p:sp>
          <p:nvSpPr>
            <p:cNvPr id="5" name="Retângulo 4"/>
            <p:cNvSpPr/>
            <p:nvPr/>
          </p:nvSpPr>
          <p:spPr>
            <a:xfrm>
              <a:off x="3131840" y="1052736"/>
              <a:ext cx="2448272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 err="1">
                  <a:solidFill>
                    <a:schemeClr val="tx1"/>
                  </a:solidFill>
                </a:rPr>
                <a:t>pessoa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755576" y="1124744"/>
              <a:ext cx="1728192" cy="6480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u="sng" dirty="0">
                  <a:solidFill>
                    <a:schemeClr val="tx1"/>
                  </a:solidFill>
                </a:rPr>
                <a:t>bilhete</a:t>
              </a:r>
              <a:endParaRPr lang="es-ES" sz="2800" u="sng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6300192" y="1196752"/>
              <a:ext cx="1728192" cy="6480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>
                  <a:solidFill>
                    <a:schemeClr val="tx1"/>
                  </a:solidFill>
                </a:rPr>
                <a:t>nome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Conector reto 18"/>
            <p:cNvCxnSpPr>
              <a:stCxn id="16" idx="6"/>
              <a:endCxn id="5" idx="1"/>
            </p:cNvCxnSpPr>
            <p:nvPr/>
          </p:nvCxnSpPr>
          <p:spPr>
            <a:xfrm>
              <a:off x="2483768" y="1448780"/>
              <a:ext cx="6480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5" idx="3"/>
            </p:cNvCxnSpPr>
            <p:nvPr/>
          </p:nvCxnSpPr>
          <p:spPr>
            <a:xfrm>
              <a:off x="5580112" y="1448780"/>
              <a:ext cx="792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aixaDeTexto 21"/>
          <p:cNvSpPr txBox="1"/>
          <p:nvPr/>
        </p:nvSpPr>
        <p:spPr>
          <a:xfrm>
            <a:off x="395536" y="4453421"/>
            <a:ext cx="4601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pesooa</a:t>
            </a:r>
            <a:r>
              <a:rPr lang="pt-PT" sz="2800" dirty="0"/>
              <a:t> (</a:t>
            </a:r>
            <a:r>
              <a:rPr lang="pt-PT" sz="2800" u="sng" dirty="0"/>
              <a:t>bilhete</a:t>
            </a:r>
            <a:r>
              <a:rPr lang="pt-PT" sz="2800" dirty="0"/>
              <a:t>, nome)</a:t>
            </a:r>
          </a:p>
          <a:p>
            <a:r>
              <a:rPr lang="es-ES" sz="2800" b="1" dirty="0" err="1"/>
              <a:t>professor</a:t>
            </a:r>
            <a:r>
              <a:rPr lang="es-ES" sz="2800" dirty="0"/>
              <a:t> (</a:t>
            </a:r>
            <a:r>
              <a:rPr lang="pt-PT" sz="2800" u="sng" dirty="0"/>
              <a:t>bilhete</a:t>
            </a:r>
            <a:r>
              <a:rPr lang="pt-PT" sz="2800" dirty="0"/>
              <a:t>,x</a:t>
            </a:r>
            <a:r>
              <a:rPr lang="es-ES" sz="2800" dirty="0"/>
              <a:t>)</a:t>
            </a:r>
          </a:p>
          <a:p>
            <a:r>
              <a:rPr lang="es-ES" sz="2800" b="1" dirty="0" err="1"/>
              <a:t>estudante</a:t>
            </a:r>
            <a:r>
              <a:rPr lang="es-ES" sz="2800" dirty="0"/>
              <a:t> (</a:t>
            </a:r>
            <a:r>
              <a:rPr lang="pt-PT" sz="2800" u="sng" dirty="0"/>
              <a:t>bilhete</a:t>
            </a:r>
            <a:r>
              <a:rPr lang="pt-PT" sz="2800" dirty="0"/>
              <a:t>,y</a:t>
            </a:r>
            <a:r>
              <a:rPr lang="es-ES" sz="2800" dirty="0"/>
              <a:t>)</a:t>
            </a:r>
          </a:p>
          <a:p>
            <a:r>
              <a:rPr lang="pt-PT" sz="2800" b="1" dirty="0"/>
              <a:t>pnd</a:t>
            </a:r>
            <a:r>
              <a:rPr lang="pt-PT" sz="2800" dirty="0"/>
              <a:t> (</a:t>
            </a:r>
            <a:r>
              <a:rPr lang="pt-PT" sz="2800" u="sng" dirty="0"/>
              <a:t>bilhete</a:t>
            </a:r>
            <a:r>
              <a:rPr lang="pt-PT" sz="2800" dirty="0"/>
              <a:t>,z)</a:t>
            </a:r>
            <a:endParaRPr lang="es-ES" sz="2800" dirty="0"/>
          </a:p>
        </p:txBody>
      </p:sp>
      <p:grpSp>
        <p:nvGrpSpPr>
          <p:cNvPr id="3" name="2 Grupo"/>
          <p:cNvGrpSpPr/>
          <p:nvPr/>
        </p:nvGrpSpPr>
        <p:grpSpPr>
          <a:xfrm>
            <a:off x="205863" y="1340768"/>
            <a:ext cx="8326577" cy="2520280"/>
            <a:chOff x="205863" y="1844824"/>
            <a:chExt cx="8326577" cy="2520280"/>
          </a:xfrm>
        </p:grpSpPr>
        <p:sp>
          <p:nvSpPr>
            <p:cNvPr id="6" name="Retângulo 5"/>
            <p:cNvSpPr/>
            <p:nvPr/>
          </p:nvSpPr>
          <p:spPr>
            <a:xfrm>
              <a:off x="395536" y="3573016"/>
              <a:ext cx="2448272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 err="1">
                  <a:solidFill>
                    <a:schemeClr val="tx1"/>
                  </a:solidFill>
                </a:rPr>
                <a:t>professor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149291" y="3573016"/>
              <a:ext cx="2448272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 err="1">
                  <a:solidFill>
                    <a:schemeClr val="tx1"/>
                  </a:solidFill>
                </a:rPr>
                <a:t>estudante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885595" y="3573016"/>
              <a:ext cx="2448272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dirty="0">
                  <a:solidFill>
                    <a:schemeClr val="tx1"/>
                  </a:solidFill>
                </a:rPr>
                <a:t>pnd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 flipV="1">
              <a:off x="4355977" y="1844824"/>
              <a:ext cx="17450" cy="16561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1475656" y="3068960"/>
              <a:ext cx="563407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1475656" y="3068960"/>
              <a:ext cx="0" cy="504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7109731" y="3068960"/>
              <a:ext cx="0" cy="504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205863" y="2549796"/>
              <a:ext cx="1099426" cy="46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>
                  <a:solidFill>
                    <a:schemeClr val="tx1"/>
                  </a:solidFill>
                </a:rPr>
                <a:t>X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Conector reto 24"/>
            <p:cNvCxnSpPr>
              <a:stCxn id="23" idx="4"/>
            </p:cNvCxnSpPr>
            <p:nvPr/>
          </p:nvCxnSpPr>
          <p:spPr>
            <a:xfrm>
              <a:off x="755576" y="3017848"/>
              <a:ext cx="144016" cy="5551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7433014" y="2492896"/>
              <a:ext cx="1099426" cy="46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>
                  <a:solidFill>
                    <a:schemeClr val="tx1"/>
                  </a:solidFill>
                </a:rPr>
                <a:t>Z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reto 26"/>
            <p:cNvCxnSpPr>
              <a:stCxn id="26" idx="4"/>
            </p:cNvCxnSpPr>
            <p:nvPr/>
          </p:nvCxnSpPr>
          <p:spPr>
            <a:xfrm flipH="1">
              <a:off x="7812360" y="2960948"/>
              <a:ext cx="170367" cy="6120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4932040" y="2492896"/>
              <a:ext cx="1099426" cy="46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>
                  <a:solidFill>
                    <a:schemeClr val="tx1"/>
                  </a:solidFill>
                </a:rPr>
                <a:t>Y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to 29"/>
            <p:cNvCxnSpPr>
              <a:stCxn id="29" idx="4"/>
            </p:cNvCxnSpPr>
            <p:nvPr/>
          </p:nvCxnSpPr>
          <p:spPr>
            <a:xfrm flipH="1">
              <a:off x="5311386" y="2960948"/>
              <a:ext cx="170367" cy="6120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tângulo 3"/>
          <p:cNvSpPr/>
          <p:nvPr/>
        </p:nvSpPr>
        <p:spPr>
          <a:xfrm>
            <a:off x="5919097" y="-27384"/>
            <a:ext cx="26853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Exemplo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3</a:t>
            </a:r>
          </a:p>
        </p:txBody>
      </p:sp>
      <p:sp>
        <p:nvSpPr>
          <p:cNvPr id="28" name="Retângulo 7"/>
          <p:cNvSpPr/>
          <p:nvPr/>
        </p:nvSpPr>
        <p:spPr>
          <a:xfrm>
            <a:off x="6084168" y="4365104"/>
            <a:ext cx="201622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</a:rPr>
              <a:t>disciplina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13" name="12 Rombo"/>
          <p:cNvSpPr/>
          <p:nvPr/>
        </p:nvSpPr>
        <p:spPr>
          <a:xfrm>
            <a:off x="5095362" y="4496544"/>
            <a:ext cx="432048" cy="457200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>
              <a:solidFill>
                <a:schemeClr val="tx1"/>
              </a:solidFill>
            </a:endParaRPr>
          </a:p>
        </p:txBody>
      </p:sp>
      <p:cxnSp>
        <p:nvCxnSpPr>
          <p:cNvPr id="15" name="14 Conector recto"/>
          <p:cNvCxnSpPr>
            <a:stCxn id="13" idx="0"/>
          </p:cNvCxnSpPr>
          <p:nvPr/>
        </p:nvCxnSpPr>
        <p:spPr>
          <a:xfrm flipV="1">
            <a:off x="5311386" y="3861048"/>
            <a:ext cx="0" cy="6354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3" idx="3"/>
            <a:endCxn id="28" idx="1"/>
          </p:cNvCxnSpPr>
          <p:nvPr/>
        </p:nvCxnSpPr>
        <p:spPr>
          <a:xfrm>
            <a:off x="5527410" y="4725144"/>
            <a:ext cx="556758" cy="360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5161384" y="4869160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</a:rPr>
              <a:t>(1,M)</a:t>
            </a: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4244586" y="3972863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s-ES" sz="2800" b="1" dirty="0">
                <a:solidFill>
                  <a:schemeClr val="tx1"/>
                </a:solidFill>
              </a:rPr>
              <a:t>(1,N)</a:t>
            </a:r>
          </a:p>
        </p:txBody>
      </p:sp>
      <p:sp>
        <p:nvSpPr>
          <p:cNvPr id="33" name="Elipse 25"/>
          <p:cNvSpPr/>
          <p:nvPr/>
        </p:nvSpPr>
        <p:spPr>
          <a:xfrm>
            <a:off x="7577030" y="5535234"/>
            <a:ext cx="1099426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</a:rPr>
              <a:t>A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7748442" y="5157192"/>
            <a:ext cx="278379" cy="3960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25"/>
          <p:cNvSpPr/>
          <p:nvPr/>
        </p:nvSpPr>
        <p:spPr>
          <a:xfrm>
            <a:off x="6084168" y="5625244"/>
            <a:ext cx="1296144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u="sng" dirty="0">
                <a:solidFill>
                  <a:schemeClr val="tx1"/>
                </a:solidFill>
              </a:rPr>
              <a:t>Id_D</a:t>
            </a:r>
            <a:endParaRPr lang="es-ES" sz="2800" u="sng" dirty="0">
              <a:solidFill>
                <a:schemeClr val="tx1"/>
              </a:solidFill>
            </a:endParaRPr>
          </a:p>
        </p:txBody>
      </p:sp>
      <p:cxnSp>
        <p:nvCxnSpPr>
          <p:cNvPr id="37" name="36 Conector recto"/>
          <p:cNvCxnSpPr>
            <a:endCxn id="36" idx="0"/>
          </p:cNvCxnSpPr>
          <p:nvPr/>
        </p:nvCxnSpPr>
        <p:spPr>
          <a:xfrm flipH="1">
            <a:off x="6732240" y="5157192"/>
            <a:ext cx="144018" cy="4680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"/>
          <p:cNvSpPr/>
          <p:nvPr/>
        </p:nvSpPr>
        <p:spPr>
          <a:xfrm>
            <a:off x="375908" y="6218148"/>
            <a:ext cx="6413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dirty="0"/>
              <a:t>estudante_disciplina</a:t>
            </a:r>
            <a:r>
              <a:rPr lang="pt-PT" sz="2800" dirty="0"/>
              <a:t>(</a:t>
            </a:r>
            <a:r>
              <a:rPr lang="pt-PT" sz="2800" u="sng" dirty="0"/>
              <a:t>Id_D</a:t>
            </a:r>
            <a:r>
              <a:rPr lang="pt-PT" sz="2800" dirty="0"/>
              <a:t>, </a:t>
            </a:r>
            <a:r>
              <a:rPr lang="pt-PT" sz="2800" u="sng" dirty="0"/>
              <a:t>bilhete</a:t>
            </a:r>
            <a:r>
              <a:rPr lang="pt-PT" sz="2800" dirty="0"/>
              <a:t>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435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419872" y="332656"/>
            <a:ext cx="5117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Modelo Relacional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147248" cy="2664296"/>
          </a:xfrm>
        </p:spPr>
        <p:txBody>
          <a:bodyPr>
            <a:normAutofit/>
          </a:bodyPr>
          <a:lstStyle/>
          <a:p>
            <a:r>
              <a:rPr lang="pt-BR" sz="3200" dirty="0"/>
              <a:t>Representa a BD como uma coleção de relações. 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b="1" dirty="0"/>
              <a:t>Cada relação representa uma tabela.</a:t>
            </a:r>
            <a:endParaRPr lang="es-ES" sz="3200" b="1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11188" y="4329113"/>
            <a:ext cx="2881312" cy="7921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1E1FF"/>
              </a:gs>
              <a:gs pos="100000">
                <a:srgbClr val="9595FF"/>
              </a:gs>
            </a:gsLst>
            <a:lin ang="16200000" scaled="1"/>
          </a:gradFill>
          <a:ln w="9360">
            <a:solidFill>
              <a:srgbClr val="2E2ECB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t>Filas = Tuplas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319588" y="4329113"/>
            <a:ext cx="4356100" cy="7921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1E1FF"/>
              </a:gs>
              <a:gs pos="100000">
                <a:srgbClr val="9595FF"/>
              </a:gs>
            </a:gsLst>
            <a:lin ang="16200000" scaled="1"/>
          </a:gradFill>
          <a:ln w="9360">
            <a:solidFill>
              <a:srgbClr val="2E2ECB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t>Colunas</a:t>
            </a:r>
            <a:r>
              <a:rPr lang="es-ES" sz="3200" dirty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t> = Atributos</a:t>
            </a:r>
          </a:p>
        </p:txBody>
      </p:sp>
    </p:spTree>
    <p:extLst>
      <p:ext uri="{BB962C8B-B14F-4D97-AF65-F5344CB8AC3E}">
        <p14:creationId xmlns:p14="http://schemas.microsoft.com/office/powerpoint/2010/main" val="141175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60462"/>
              </p:ext>
            </p:extLst>
          </p:nvPr>
        </p:nvGraphicFramePr>
        <p:xfrm>
          <a:off x="251520" y="260648"/>
          <a:ext cx="8712968" cy="640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453">
                <a:tc>
                  <a:txBody>
                    <a:bodyPr/>
                    <a:lstStyle/>
                    <a:p>
                      <a:pPr algn="ctr"/>
                      <a:r>
                        <a:rPr lang="pt-PT" sz="3200" dirty="0"/>
                        <a:t>MER</a:t>
                      </a:r>
                      <a:endParaRPr lang="es-E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200" dirty="0"/>
                        <a:t>Modelo</a:t>
                      </a:r>
                      <a:r>
                        <a:rPr lang="pt-PT" sz="3200" baseline="0" dirty="0"/>
                        <a:t> Relacional</a:t>
                      </a:r>
                      <a:endParaRPr lang="es-E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12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estudante (nome, </a:t>
                      </a:r>
                      <a:r>
                        <a:rPr lang="pt-BR" sz="2800" u="sng" dirty="0">
                          <a:solidFill>
                            <a:schemeClr val="tx1"/>
                          </a:solidFill>
                        </a:rPr>
                        <a:t>bilhete</a:t>
                      </a:r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2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idade)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12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r>
                        <a:rPr lang="es-ES" sz="2800" dirty="0" err="1">
                          <a:solidFill>
                            <a:schemeClr val="tx1"/>
                          </a:solidFill>
                        </a:rPr>
                        <a:t>automóvel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s-ES" sz="2800" u="sng" dirty="0">
                          <a:solidFill>
                            <a:schemeClr val="tx1"/>
                          </a:solidFill>
                        </a:rPr>
                        <a:t>chapa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</a:rPr>
                        <a:t>, modelo)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31640" y="2924943"/>
            <a:ext cx="208823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estudante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467544" y="2287398"/>
            <a:ext cx="1224206" cy="6375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nome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1455415" y="1672542"/>
            <a:ext cx="1784437" cy="676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u="sng" dirty="0">
                <a:solidFill>
                  <a:schemeClr val="tx1"/>
                </a:solidFill>
              </a:rPr>
              <a:t>bilhete</a:t>
            </a:r>
            <a:endParaRPr lang="es-ES" sz="2400" u="sng" dirty="0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>
            <a:endCxn id="6" idx="4"/>
          </p:cNvCxnSpPr>
          <p:nvPr/>
        </p:nvCxnSpPr>
        <p:spPr>
          <a:xfrm flipH="1" flipV="1">
            <a:off x="1079647" y="2924944"/>
            <a:ext cx="231752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5" idx="0"/>
            <a:endCxn id="7" idx="4"/>
          </p:cNvCxnSpPr>
          <p:nvPr/>
        </p:nvCxnSpPr>
        <p:spPr>
          <a:xfrm flipH="1" flipV="1">
            <a:off x="2347634" y="2348879"/>
            <a:ext cx="28122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059832" y="2714182"/>
            <a:ext cx="360040" cy="2107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3131840" y="2071374"/>
            <a:ext cx="1296144" cy="709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idade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3648" y="5445224"/>
            <a:ext cx="208823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automóvel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683568" y="4653761"/>
            <a:ext cx="1692188" cy="6375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u="sng" dirty="0">
                <a:solidFill>
                  <a:schemeClr val="tx1"/>
                </a:solidFill>
              </a:rPr>
              <a:t>chapa</a:t>
            </a:r>
            <a:endParaRPr lang="es-ES" sz="2800" u="sng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endCxn id="22" idx="4"/>
          </p:cNvCxnSpPr>
          <p:nvPr/>
        </p:nvCxnSpPr>
        <p:spPr>
          <a:xfrm flipV="1">
            <a:off x="1527423" y="5291307"/>
            <a:ext cx="2239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3131840" y="5234463"/>
            <a:ext cx="360040" cy="2107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699792" y="4519646"/>
            <a:ext cx="1440161" cy="709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modelo</a:t>
            </a:r>
            <a:endParaRPr lang="es-E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Não há duas filas iguais.</a:t>
            </a:r>
          </a:p>
          <a:p>
            <a:endParaRPr lang="pt-BR" sz="2800" dirty="0"/>
          </a:p>
          <a:p>
            <a:r>
              <a:rPr lang="pt-BR" sz="2800" dirty="0"/>
              <a:t>A ordem das filas não é significativo.  </a:t>
            </a:r>
          </a:p>
          <a:p>
            <a:endParaRPr lang="pt-BR" sz="2800" dirty="0"/>
          </a:p>
          <a:p>
            <a:r>
              <a:rPr lang="pt-BR" sz="2800" dirty="0"/>
              <a:t>A ordem das colunas não é significativo.</a:t>
            </a:r>
          </a:p>
          <a:p>
            <a:endParaRPr lang="pt-BR" sz="2800" dirty="0"/>
          </a:p>
          <a:p>
            <a:r>
              <a:rPr lang="pt-BR" sz="2800" dirty="0"/>
              <a:t>Cada valor de um atributo é um dado atômico. (Em outras palavras, em cada posição (fila, coluna) existe um só valor, nunca um conjunto de valores)</a:t>
            </a:r>
            <a:endParaRPr lang="es-ES" sz="2800" dirty="0"/>
          </a:p>
        </p:txBody>
      </p:sp>
      <p:sp>
        <p:nvSpPr>
          <p:cNvPr id="4" name="Retângulo 3"/>
          <p:cNvSpPr/>
          <p:nvPr/>
        </p:nvSpPr>
        <p:spPr>
          <a:xfrm>
            <a:off x="2123728" y="404664"/>
            <a:ext cx="6343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Características da </a:t>
            </a:r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relação</a:t>
            </a:r>
            <a:endParaRPr lang="es-E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0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08068" cy="5472608"/>
          </a:xfrm>
        </p:spPr>
        <p:txBody>
          <a:bodyPr>
            <a:noAutofit/>
          </a:bodyPr>
          <a:lstStyle/>
          <a:p>
            <a:r>
              <a:rPr lang="es-ES" sz="2800" dirty="0" err="1"/>
              <a:t>Restrição</a:t>
            </a:r>
            <a:r>
              <a:rPr lang="es-ES" sz="2800" dirty="0"/>
              <a:t> do </a:t>
            </a:r>
            <a:r>
              <a:rPr lang="es-ES" sz="2800" dirty="0" err="1"/>
              <a:t>Domínio</a:t>
            </a:r>
            <a:r>
              <a:rPr lang="es-ES" sz="2800" dirty="0"/>
              <a:t>.</a:t>
            </a:r>
          </a:p>
          <a:p>
            <a:pPr marL="0" indent="0">
              <a:buNone/>
            </a:pPr>
            <a:r>
              <a:rPr lang="pt-BR" sz="2800" dirty="0"/>
              <a:t>	 Atributo A: valores atômicos do Dom(A). </a:t>
            </a:r>
          </a:p>
          <a:p>
            <a:endParaRPr lang="es-ES" sz="2800" dirty="0"/>
          </a:p>
          <a:p>
            <a:r>
              <a:rPr lang="es-ES" sz="2800" dirty="0" err="1"/>
              <a:t>Restrição</a:t>
            </a:r>
            <a:r>
              <a:rPr lang="es-ES" sz="2800" dirty="0"/>
              <a:t> de Chave.</a:t>
            </a:r>
          </a:p>
          <a:p>
            <a:pPr marL="0" indent="0">
              <a:buNone/>
            </a:pPr>
            <a:r>
              <a:rPr lang="pt-BR" sz="2800" dirty="0"/>
              <a:t>	Não pode tomar valores repetidos.</a:t>
            </a:r>
          </a:p>
          <a:p>
            <a:endParaRPr lang="pt-BR" sz="2800" dirty="0"/>
          </a:p>
          <a:p>
            <a:r>
              <a:rPr lang="pt-BR" sz="2800" dirty="0"/>
              <a:t>Restrição de integridade de entidade.</a:t>
            </a:r>
          </a:p>
          <a:p>
            <a:pPr marL="0" indent="0">
              <a:buNone/>
            </a:pPr>
            <a:r>
              <a:rPr lang="pt-BR" sz="2800" dirty="0"/>
              <a:t>	 A chave primária não pode tomar valores   nulos</a:t>
            </a:r>
          </a:p>
          <a:p>
            <a:endParaRPr lang="es-ES" sz="2800" dirty="0"/>
          </a:p>
          <a:p>
            <a:r>
              <a:rPr lang="es-ES" sz="2800" dirty="0" err="1"/>
              <a:t>Restrição</a:t>
            </a:r>
            <a:r>
              <a:rPr lang="es-ES" sz="2800" dirty="0"/>
              <a:t> de </a:t>
            </a:r>
            <a:r>
              <a:rPr lang="es-ES" sz="2800" dirty="0" err="1"/>
              <a:t>Integridade</a:t>
            </a:r>
            <a:r>
              <a:rPr lang="es-ES" sz="2800" dirty="0"/>
              <a:t> referencial.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83768" y="332656"/>
            <a:ext cx="61815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Restrições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integridade</a:t>
            </a:r>
            <a:endParaRPr lang="es-E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2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2060848"/>
            <a:ext cx="7467600" cy="1828800"/>
          </a:xfrm>
        </p:spPr>
        <p:txBody>
          <a:bodyPr>
            <a:noAutofit/>
          </a:bodyPr>
          <a:lstStyle/>
          <a:p>
            <a:pPr algn="just"/>
            <a:r>
              <a:rPr lang="pt-BR" sz="3200" dirty="0"/>
              <a:t>Estabelece-se entre duas relações para manter a consistência entre as </a:t>
            </a:r>
            <a:r>
              <a:rPr lang="pt-BR" sz="3200" dirty="0" err="1"/>
              <a:t>tuplas</a:t>
            </a:r>
            <a:r>
              <a:rPr lang="pt-BR" sz="3200" dirty="0"/>
              <a:t> das duas relações.</a:t>
            </a:r>
            <a:endParaRPr lang="es-ES" sz="32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907704" y="4431352"/>
            <a:ext cx="5183782" cy="10080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1E1FF"/>
              </a:gs>
              <a:gs pos="100000">
                <a:srgbClr val="9595FF"/>
              </a:gs>
            </a:gsLst>
            <a:lin ang="16200000" scaled="1"/>
          </a:gradFill>
          <a:ln w="9360">
            <a:solidFill>
              <a:srgbClr val="2E2ECB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400" dirty="0"/>
              <a:t>chave </a:t>
            </a:r>
            <a:r>
              <a:rPr lang="es-ES" sz="4400" dirty="0" err="1"/>
              <a:t>estrangeira</a:t>
            </a:r>
            <a:endParaRPr lang="es-ES" sz="44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978817"/>
            <a:ext cx="7853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err="1">
                <a:solidFill>
                  <a:schemeClr val="accent1">
                    <a:lumMod val="75000"/>
                  </a:schemeClr>
                </a:solidFill>
              </a:rPr>
              <a:t>Restrição</a:t>
            </a:r>
            <a:r>
              <a:rPr lang="es-ES" sz="36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s-ES" sz="3600" dirty="0" err="1">
                <a:solidFill>
                  <a:schemeClr val="accent1">
                    <a:lumMod val="75000"/>
                  </a:schemeClr>
                </a:solidFill>
              </a:rPr>
              <a:t>Integridade</a:t>
            </a:r>
            <a:r>
              <a:rPr lang="es-ES" sz="3600" dirty="0">
                <a:solidFill>
                  <a:schemeClr val="accent1">
                    <a:lumMod val="75000"/>
                  </a:schemeClr>
                </a:solidFill>
              </a:rPr>
              <a:t> referencial</a:t>
            </a:r>
          </a:p>
        </p:txBody>
      </p:sp>
    </p:spTree>
    <p:extLst>
      <p:ext uri="{BB962C8B-B14F-4D97-AF65-F5344CB8AC3E}">
        <p14:creationId xmlns:p14="http://schemas.microsoft.com/office/powerpoint/2010/main" val="409619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27584" y="1769914"/>
            <a:ext cx="3672408" cy="4971454"/>
          </a:xfrm>
        </p:spPr>
        <p:txBody>
          <a:bodyPr>
            <a:normAutofit/>
          </a:bodyPr>
          <a:lstStyle/>
          <a:p>
            <a:endParaRPr lang="pt-PT" sz="2800" dirty="0"/>
          </a:p>
          <a:p>
            <a:r>
              <a:rPr lang="pt-PT" sz="2800" dirty="0"/>
              <a:t>Entidades</a:t>
            </a:r>
          </a:p>
          <a:p>
            <a:pPr lvl="1"/>
            <a:r>
              <a:rPr lang="pt-PT" sz="2500" dirty="0"/>
              <a:t>Atributos Multivaluados</a:t>
            </a:r>
          </a:p>
          <a:p>
            <a:endParaRPr lang="es-ES" sz="2800" dirty="0"/>
          </a:p>
          <a:p>
            <a:r>
              <a:rPr lang="es-ES" sz="2800" dirty="0" err="1"/>
              <a:t>Associações</a:t>
            </a:r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 err="1"/>
              <a:t>Entidade</a:t>
            </a:r>
            <a:r>
              <a:rPr lang="es-ES" sz="2800" dirty="0"/>
              <a:t> </a:t>
            </a:r>
            <a:r>
              <a:rPr lang="es-ES" sz="2800" dirty="0" err="1"/>
              <a:t>fraca</a:t>
            </a:r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sp>
        <p:nvSpPr>
          <p:cNvPr id="4" name="Retângulo 3"/>
          <p:cNvSpPr/>
          <p:nvPr/>
        </p:nvSpPr>
        <p:spPr>
          <a:xfrm>
            <a:off x="539552" y="692696"/>
            <a:ext cx="799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Regras de transformação do MER ao modelo relacional</a:t>
            </a:r>
            <a:endParaRPr lang="es-E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716016" y="1769914"/>
            <a:ext cx="3672408" cy="47554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800" dirty="0"/>
          </a:p>
          <a:p>
            <a:r>
              <a:rPr lang="es-ES" sz="2800" dirty="0" err="1"/>
              <a:t>Recursividade</a:t>
            </a:r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 err="1"/>
              <a:t>Generalização</a:t>
            </a:r>
            <a:r>
              <a:rPr lang="es-ES" sz="2800" dirty="0"/>
              <a:t> / </a:t>
            </a:r>
            <a:r>
              <a:rPr lang="es-ES" sz="2800" dirty="0" err="1"/>
              <a:t>Especialização</a:t>
            </a:r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 err="1"/>
              <a:t>Agregação</a:t>
            </a: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4803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2120" y="332656"/>
            <a:ext cx="2879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b="1" dirty="0">
                <a:solidFill>
                  <a:schemeClr val="accent1">
                    <a:lumMod val="75000"/>
                  </a:schemeClr>
                </a:solidFill>
              </a:rPr>
              <a:t>Entidades</a:t>
            </a:r>
            <a:endParaRPr lang="es-E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7544" y="5105400"/>
            <a:ext cx="8153400" cy="133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SzPct val="80000"/>
              <a:buFontTx/>
              <a:buNone/>
            </a:pPr>
            <a:r>
              <a:rPr lang="es-ES" sz="3200" b="1" dirty="0">
                <a:solidFill>
                  <a:schemeClr val="tx1"/>
                </a:solidFill>
                <a:latin typeface="Arial" charset="0"/>
              </a:rPr>
              <a:t>PC 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s-ES" sz="3200" u="sng" dirty="0">
                <a:solidFill>
                  <a:schemeClr val="tx1"/>
                </a:solidFill>
                <a:latin typeface="Arial" charset="0"/>
              </a:rPr>
              <a:t>numero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, modelo, </a:t>
            </a:r>
            <a:r>
              <a:rPr lang="es-ES" sz="3200" dirty="0" err="1">
                <a:solidFill>
                  <a:schemeClr val="tx1"/>
                </a:solidFill>
                <a:latin typeface="Arial" charset="0"/>
              </a:rPr>
              <a:t>descrip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>
              <a:spcBef>
                <a:spcPts val="2000"/>
              </a:spcBef>
              <a:buClrTx/>
              <a:buSzPct val="80000"/>
              <a:buFontTx/>
              <a:buNone/>
            </a:pPr>
            <a:r>
              <a:rPr lang="es-ES" sz="3200" b="1" dirty="0">
                <a:solidFill>
                  <a:schemeClr val="tx1"/>
                </a:solidFill>
                <a:latin typeface="Arial" charset="0"/>
              </a:rPr>
              <a:t>TRAB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 (</a:t>
            </a:r>
            <a:r>
              <a:rPr lang="es-ES" sz="3200" u="sng" dirty="0" err="1">
                <a:solidFill>
                  <a:schemeClr val="tx1"/>
                </a:solidFill>
                <a:latin typeface="Arial" charset="0"/>
              </a:rPr>
              <a:t>bilhete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s-ES" sz="32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s-ES" sz="3200" dirty="0" err="1">
                <a:solidFill>
                  <a:schemeClr val="tx1"/>
                </a:solidFill>
                <a:latin typeface="Arial" charset="0"/>
              </a:rPr>
              <a:t>endereço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s-ES" sz="3200" dirty="0" err="1">
                <a:solidFill>
                  <a:schemeClr val="tx1"/>
                </a:solidFill>
                <a:latin typeface="Arial" charset="0"/>
              </a:rPr>
              <a:t>rua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, #)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35313" y="2259013"/>
            <a:ext cx="1676400" cy="4572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PC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39775" y="1801813"/>
            <a:ext cx="1785938" cy="685800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3200" u="sng" dirty="0">
                <a:solidFill>
                  <a:srgbClr val="FFFFFF"/>
                </a:solidFill>
                <a:ea typeface="DejaVu Sans" charset="0"/>
                <a:cs typeface="DejaVu Sans" charset="0"/>
              </a:rPr>
              <a:t>numero</a:t>
            </a:r>
            <a:endParaRPr lang="es-ES" sz="3200" u="sng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449513" y="1268413"/>
            <a:ext cx="1524000" cy="533400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8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modelo</a:t>
            </a:r>
            <a:endParaRPr lang="es-ES" sz="32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922837" y="1451248"/>
            <a:ext cx="1641475" cy="609600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 err="1">
                <a:solidFill>
                  <a:srgbClr val="FFFFFF"/>
                </a:solidFill>
                <a:ea typeface="DejaVu Sans" charset="0"/>
                <a:cs typeface="DejaVu Sans" charset="0"/>
              </a:rPr>
              <a:t>descrip</a:t>
            </a:r>
            <a:endParaRPr lang="es-ES" sz="32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522240" y="2182813"/>
            <a:ext cx="609600" cy="3048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516313" y="1801813"/>
            <a:ext cx="228600" cy="4572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4805363" y="1916113"/>
            <a:ext cx="234950" cy="4572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906713" y="4316413"/>
            <a:ext cx="1676400" cy="4572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 err="1">
                <a:solidFill>
                  <a:srgbClr val="FFFFFF"/>
                </a:solidFill>
                <a:ea typeface="DejaVu Sans" charset="0"/>
                <a:cs typeface="DejaVu Sans" charset="0"/>
              </a:rPr>
              <a:t>trab</a:t>
            </a:r>
            <a:endParaRPr lang="es-ES" sz="32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539552" y="3859213"/>
            <a:ext cx="1757561" cy="609600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u="sng" dirty="0" err="1">
                <a:solidFill>
                  <a:srgbClr val="FFFFFF"/>
                </a:solidFill>
                <a:ea typeface="DejaVu Sans" charset="0"/>
                <a:cs typeface="DejaVu Sans" charset="0"/>
              </a:rPr>
              <a:t>bilhete</a:t>
            </a:r>
            <a:endParaRPr lang="es-ES" sz="2800" u="sng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2220913" y="3325813"/>
            <a:ext cx="1524000" cy="533400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 err="1">
                <a:solidFill>
                  <a:srgbClr val="FFFFFF"/>
                </a:solidFill>
                <a:ea typeface="DejaVu Sans" charset="0"/>
                <a:cs typeface="DejaVu Sans" charset="0"/>
              </a:rPr>
              <a:t>nome</a:t>
            </a:r>
            <a:endParaRPr lang="es-ES" sz="32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5954713" y="3173413"/>
            <a:ext cx="1524000" cy="533400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 err="1">
                <a:solidFill>
                  <a:srgbClr val="FFFFFF"/>
                </a:solidFill>
                <a:ea typeface="DejaVu Sans" charset="0"/>
                <a:cs typeface="DejaVu Sans" charset="0"/>
              </a:rPr>
              <a:t>rua</a:t>
            </a:r>
            <a:endParaRPr lang="es-ES" sz="32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220913" y="4240213"/>
            <a:ext cx="609600" cy="3048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287713" y="3859213"/>
            <a:ext cx="228600" cy="4572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6103938" y="3706813"/>
            <a:ext cx="234950" cy="4572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5040313" y="4087813"/>
            <a:ext cx="1676400" cy="685800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 dirty="0" err="1">
                <a:solidFill>
                  <a:schemeClr val="bg1"/>
                </a:solidFill>
              </a:rPr>
              <a:t>endereço</a:t>
            </a:r>
            <a:endParaRPr lang="es-ES" sz="2800" dirty="0">
              <a:solidFill>
                <a:schemeClr val="bg1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4579938" y="4392613"/>
            <a:ext cx="463550" cy="1524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7152456" y="3935413"/>
            <a:ext cx="1524000" cy="533400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#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636320" y="4240213"/>
            <a:ext cx="523503" cy="762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cxnSp>
        <p:nvCxnSpPr>
          <p:cNvPr id="26" name="Conexão recta 25"/>
          <p:cNvCxnSpPr/>
          <p:nvPr/>
        </p:nvCxnSpPr>
        <p:spPr>
          <a:xfrm rot="16200000" flipH="1">
            <a:off x="5179223" y="5965050"/>
            <a:ext cx="500066" cy="42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cta 26"/>
          <p:cNvCxnSpPr/>
          <p:nvPr/>
        </p:nvCxnSpPr>
        <p:spPr>
          <a:xfrm rot="5400000" flipH="1" flipV="1">
            <a:off x="5179223" y="5965050"/>
            <a:ext cx="500066" cy="42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5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735</TotalTime>
  <Words>887</Words>
  <Application>Microsoft Office PowerPoint</Application>
  <PresentationFormat>Apresentação no Ecrã (4:3)</PresentationFormat>
  <Paragraphs>253</Paragraphs>
  <Slides>24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Schoolbook</vt:lpstr>
      <vt:lpstr>Times New Roman</vt:lpstr>
      <vt:lpstr>Wingdings</vt:lpstr>
      <vt:lpstr>Wingdings 2</vt:lpstr>
      <vt:lpstr>Balcão Envidraçado</vt:lpstr>
      <vt:lpstr>Bases de Dados I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 Pd</cp:lastModifiedBy>
  <cp:revision>165</cp:revision>
  <dcterms:created xsi:type="dcterms:W3CDTF">2014-02-25T15:14:59Z</dcterms:created>
  <dcterms:modified xsi:type="dcterms:W3CDTF">2019-05-13T11:39:09Z</dcterms:modified>
</cp:coreProperties>
</file>