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8"/>
  </p:notesMasterIdLst>
  <p:sldIdLst>
    <p:sldId id="256" r:id="rId2"/>
    <p:sldId id="270" r:id="rId3"/>
    <p:sldId id="272" r:id="rId4"/>
    <p:sldId id="273" r:id="rId5"/>
    <p:sldId id="274" r:id="rId6"/>
    <p:sldId id="282" r:id="rId7"/>
    <p:sldId id="284" r:id="rId8"/>
    <p:sldId id="285" r:id="rId9"/>
    <p:sldId id="286" r:id="rId10"/>
    <p:sldId id="287" r:id="rId11"/>
    <p:sldId id="288" r:id="rId12"/>
    <p:sldId id="275" r:id="rId13"/>
    <p:sldId id="276" r:id="rId14"/>
    <p:sldId id="289" r:id="rId15"/>
    <p:sldId id="290" r:id="rId16"/>
    <p:sldId id="291" r:id="rId17"/>
    <p:sldId id="292" r:id="rId18"/>
    <p:sldId id="293" r:id="rId19"/>
    <p:sldId id="296" r:id="rId20"/>
    <p:sldId id="297" r:id="rId21"/>
    <p:sldId id="298" r:id="rId22"/>
    <p:sldId id="299" r:id="rId23"/>
    <p:sldId id="300" r:id="rId24"/>
    <p:sldId id="302" r:id="rId25"/>
    <p:sldId id="294" r:id="rId26"/>
    <p:sldId id="301" r:id="rId27"/>
    <p:sldId id="303" r:id="rId28"/>
    <p:sldId id="304" r:id="rId29"/>
    <p:sldId id="305" r:id="rId30"/>
    <p:sldId id="306" r:id="rId31"/>
    <p:sldId id="312" r:id="rId32"/>
    <p:sldId id="295" r:id="rId33"/>
    <p:sldId id="307" r:id="rId34"/>
    <p:sldId id="308" r:id="rId35"/>
    <p:sldId id="309" r:id="rId36"/>
    <p:sldId id="311" r:id="rId37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25" autoAdjust="0"/>
    <p:restoredTop sz="90738" autoAdjust="0"/>
  </p:normalViewPr>
  <p:slideViewPr>
    <p:cSldViewPr>
      <p:cViewPr varScale="1">
        <p:scale>
          <a:sx n="58" d="100"/>
          <a:sy n="58" d="100"/>
        </p:scale>
        <p:origin x="1380" y="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68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3A7661-887F-4354-BFBD-0D9818FAB2ED}" type="datetimeFigureOut">
              <a:rPr lang="es-ES" smtClean="0"/>
              <a:pPr/>
              <a:t>27/05/2019</a:t>
            </a:fld>
            <a:endParaRPr lang="es-E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E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56F625-4547-4179-BB84-D2749C378CE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2899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56F625-4547-4179-BB84-D2749C378CEF}" type="slidenum">
              <a:rPr lang="es-ES" smtClean="0"/>
              <a:pPr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23292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56F625-4547-4179-BB84-D2749C378CEF}" type="slidenum">
              <a:rPr lang="es-ES" smtClean="0"/>
              <a:pPr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8302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 base del proceso de Normalización es: </a:t>
            </a:r>
            <a:endParaRPr lang="es-ES" sz="1200" dirty="0">
              <a:solidFill>
                <a:srgbClr val="FFFFFF"/>
              </a:solidFill>
              <a:latin typeface="Arial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1200" dirty="0">
              <a:solidFill>
                <a:srgbClr val="FFFFFF"/>
              </a:solidFill>
              <a:latin typeface="Arial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dirty="0">
                <a:solidFill>
                  <a:srgbClr val="FFFFFF"/>
                </a:solidFill>
                <a:latin typeface="Arial" charset="0"/>
              </a:rPr>
              <a:t>Los esquemas de relación insatisfactorios se descomponen repartiendo sus atributos entre esquemas de relación más pequeños que poseen propiedades deseables.</a:t>
            </a:r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56F625-4547-4179-BB84-D2749C378CEF}" type="slidenum">
              <a:rPr lang="es-ES" smtClean="0"/>
              <a:pPr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18883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Objetivos de la Normalización:</a:t>
            </a:r>
          </a:p>
          <a:p>
            <a:endParaRPr lang="es-ES" dirty="0"/>
          </a:p>
          <a:p>
            <a:pPr marL="171450" indent="-171450">
              <a:buFont typeface="Arial" pitchFamily="34" charset="0"/>
              <a:buChar char="•"/>
            </a:pPr>
            <a:r>
              <a:rPr lang="es-ES" dirty="0"/>
              <a:t>Eliminar redundancias.</a:t>
            </a:r>
          </a:p>
          <a:p>
            <a:pPr marL="171450" indent="-171450">
              <a:buFont typeface="Arial" pitchFamily="34" charset="0"/>
              <a:buChar char="•"/>
            </a:pPr>
            <a:endParaRPr lang="es-ES" dirty="0"/>
          </a:p>
          <a:p>
            <a:pPr marL="171450" indent="-171450">
              <a:buFont typeface="Arial" pitchFamily="34" charset="0"/>
              <a:buChar char="•"/>
            </a:pPr>
            <a:r>
              <a:rPr lang="es-ES" dirty="0"/>
              <a:t>Eliminar anomalías de inserción, eliminación y actualización.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56F625-4547-4179-BB84-D2749C378CEF}" type="slidenum">
              <a:rPr lang="es-ES" smtClean="0"/>
              <a:pPr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4108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56F625-4547-4179-BB84-D2749C378CEF}" type="slidenum">
              <a:rPr lang="es-ES" smtClean="0"/>
              <a:pPr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4108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2da FN:</a:t>
            </a:r>
          </a:p>
          <a:p>
            <a:endParaRPr lang="es-ES" dirty="0"/>
          </a:p>
          <a:p>
            <a:r>
              <a:rPr lang="es-ES" dirty="0"/>
              <a:t>Un esquema de Relación R está en 2da FN si todo atributo no primo A de R depende funcionalmente de manera total de la clave primaria de R. O sea, ninguno depende parcialmente de cualquier clave de R.</a:t>
            </a:r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56F625-4547-4179-BB84-D2749C378CEF}" type="slidenum">
              <a:rPr lang="es-ES" smtClean="0"/>
              <a:pPr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86389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56F625-4547-4179-BB84-D2749C378CEF}" type="slidenum">
              <a:rPr lang="es-ES" smtClean="0"/>
              <a:pPr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86389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56F625-4547-4179-BB84-D2749C378CEF}" type="slidenum">
              <a:rPr lang="es-ES" smtClean="0"/>
              <a:pPr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86389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56F625-4547-4179-BB84-D2749C378CEF}" type="slidenum">
              <a:rPr lang="es-ES" smtClean="0"/>
              <a:pPr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86389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56F625-4547-4179-BB84-D2749C378CEF}" type="slidenum">
              <a:rPr lang="es-ES" smtClean="0"/>
              <a:pPr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86389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56F625-4547-4179-BB84-D2749C378CEF}" type="slidenum">
              <a:rPr lang="es-ES" smtClean="0"/>
              <a:pPr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8638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500"/>
              </a:spcBef>
              <a:buClrTx/>
              <a:buFontTx/>
              <a:buNone/>
            </a:pPr>
            <a:r>
              <a:rPr lang="es-ES" sz="1200" dirty="0">
                <a:solidFill>
                  <a:srgbClr val="FFFF00"/>
                </a:solidFill>
                <a:latin typeface="Tahoma" pitchFamily="32" charset="0"/>
              </a:rPr>
              <a:t>Pasos para aplicar la normalización:</a:t>
            </a:r>
          </a:p>
          <a:p>
            <a:pPr>
              <a:spcBef>
                <a:spcPts val="500"/>
              </a:spcBef>
              <a:buClrTx/>
              <a:buFontTx/>
              <a:buNone/>
            </a:pPr>
            <a:endParaRPr lang="es-ES" sz="1200" dirty="0">
              <a:solidFill>
                <a:srgbClr val="FFFFFF"/>
              </a:solidFill>
              <a:latin typeface="Arial" charset="0"/>
            </a:endParaRPr>
          </a:p>
          <a:p>
            <a:pPr>
              <a:spcBef>
                <a:spcPts val="500"/>
              </a:spcBef>
              <a:buClrTx/>
              <a:buFontTx/>
              <a:buNone/>
            </a:pPr>
            <a:r>
              <a:rPr lang="es-ES" sz="1200" dirty="0">
                <a:solidFill>
                  <a:srgbClr val="FFFFFF"/>
                </a:solidFill>
                <a:latin typeface="Arial" charset="0"/>
              </a:rPr>
              <a:t>1. Representar en una única relación todos los atributos que participan, y son significativos, en el fenómeno.  (Relación Universal)</a:t>
            </a:r>
          </a:p>
          <a:p>
            <a:pPr>
              <a:spcBef>
                <a:spcPts val="500"/>
              </a:spcBef>
              <a:buClrTx/>
              <a:buFontTx/>
              <a:buNone/>
            </a:pPr>
            <a:endParaRPr lang="es-ES" sz="1200" dirty="0">
              <a:solidFill>
                <a:srgbClr val="FFFFFF"/>
              </a:solidFill>
              <a:latin typeface="Arial" charset="0"/>
            </a:endParaRPr>
          </a:p>
          <a:p>
            <a:pPr>
              <a:spcBef>
                <a:spcPts val="500"/>
              </a:spcBef>
              <a:buClrTx/>
              <a:buFontTx/>
              <a:buNone/>
            </a:pPr>
            <a:r>
              <a:rPr lang="es-ES" sz="1200" dirty="0">
                <a:solidFill>
                  <a:srgbClr val="FFFFFF"/>
                </a:solidFill>
                <a:latin typeface="Arial" charset="0"/>
              </a:rPr>
              <a:t>2. Determinar las DF presentes en el fenómeno. </a:t>
            </a:r>
          </a:p>
          <a:p>
            <a:pPr>
              <a:spcBef>
                <a:spcPts val="500"/>
              </a:spcBef>
              <a:buClr>
                <a:srgbClr val="FFFFFF"/>
              </a:buClr>
              <a:buFont typeface="Wingdings" charset="2"/>
              <a:buNone/>
            </a:pPr>
            <a:endParaRPr lang="es-ES" sz="1200" dirty="0">
              <a:solidFill>
                <a:srgbClr val="FFFFFF"/>
              </a:solidFill>
              <a:latin typeface="Arial" charset="0"/>
            </a:endParaRPr>
          </a:p>
          <a:p>
            <a:pPr>
              <a:spcBef>
                <a:spcPts val="500"/>
              </a:spcBef>
              <a:buClrTx/>
              <a:buFontTx/>
              <a:buNone/>
            </a:pPr>
            <a:r>
              <a:rPr lang="es-ES" sz="1200" dirty="0">
                <a:solidFill>
                  <a:srgbClr val="FFFFFF"/>
                </a:solidFill>
                <a:latin typeface="Arial" charset="0"/>
              </a:rPr>
              <a:t>3. Determinar las llaves candidatas y seleccionar la llave primaria (Al haber escogido bien la llave, se parte de una relación que está en 1FN). </a:t>
            </a:r>
          </a:p>
          <a:p>
            <a:pPr>
              <a:spcBef>
                <a:spcPts val="500"/>
              </a:spcBef>
              <a:buClr>
                <a:srgbClr val="FFFFFF"/>
              </a:buClr>
              <a:buFont typeface="Wingdings" charset="2"/>
              <a:buNone/>
            </a:pPr>
            <a:endParaRPr lang="es-ES" sz="1200" dirty="0">
              <a:solidFill>
                <a:srgbClr val="FFFFFF"/>
              </a:solidFill>
              <a:latin typeface="Arial" charset="0"/>
            </a:endParaRPr>
          </a:p>
          <a:p>
            <a:pPr>
              <a:spcBef>
                <a:spcPts val="500"/>
              </a:spcBef>
              <a:buClrTx/>
              <a:buFontTx/>
              <a:buNone/>
            </a:pPr>
            <a:r>
              <a:rPr lang="es-ES" sz="1200" dirty="0">
                <a:solidFill>
                  <a:srgbClr val="FFFFFF"/>
                </a:solidFill>
                <a:latin typeface="Arial" charset="0"/>
              </a:rPr>
              <a:t>4. Realizar el proceso de Normalización (1FN, 2FN, y 3FN)</a:t>
            </a:r>
          </a:p>
          <a:p>
            <a:pPr>
              <a:spcBef>
                <a:spcPts val="500"/>
              </a:spcBef>
              <a:buClr>
                <a:srgbClr val="FFFFFF"/>
              </a:buClr>
              <a:buFont typeface="Wingdings" charset="2"/>
              <a:buNone/>
            </a:pPr>
            <a:endParaRPr lang="es-ES" sz="1200" dirty="0">
              <a:solidFill>
                <a:srgbClr val="FFFFFF"/>
              </a:solidFill>
              <a:latin typeface="Arial" charset="0"/>
            </a:endParaRPr>
          </a:p>
          <a:p>
            <a:pPr>
              <a:spcBef>
                <a:spcPts val="500"/>
              </a:spcBef>
              <a:buClrTx/>
              <a:buFontTx/>
              <a:buNone/>
            </a:pPr>
            <a:r>
              <a:rPr lang="es-ES" sz="1200" dirty="0">
                <a:solidFill>
                  <a:srgbClr val="FFFFFF"/>
                </a:solidFill>
                <a:latin typeface="Arial" charset="0"/>
              </a:rPr>
              <a:t>5. Analizar las relaciones obtenidas para optimizarlas (unir las que tenga sentido unir (fundamentalmente aquellas que quedan con la</a:t>
            </a:r>
          </a:p>
          <a:p>
            <a:pPr>
              <a:spcBef>
                <a:spcPts val="500"/>
              </a:spcBef>
              <a:buClrTx/>
              <a:buFontTx/>
              <a:buNone/>
            </a:pPr>
            <a:r>
              <a:rPr lang="es-ES" sz="1200" dirty="0">
                <a:solidFill>
                  <a:srgbClr val="FFFFFF"/>
                </a:solidFill>
                <a:latin typeface="Arial" charset="0"/>
              </a:rPr>
              <a:t>    misma llave); eliminar las que no aporten información).</a:t>
            </a:r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56F625-4547-4179-BB84-D2749C378CEF}" type="slidenum">
              <a:rPr lang="es-ES" smtClean="0"/>
              <a:pPr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2070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56F625-4547-4179-BB84-D2749C378CEF}" type="slidenum">
              <a:rPr lang="es-ES" smtClean="0"/>
              <a:pPr/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86389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56F625-4547-4179-BB84-D2749C378CEF}" type="slidenum">
              <a:rPr lang="es-ES" smtClean="0"/>
              <a:pPr/>
              <a:t>26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86389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56F625-4547-4179-BB84-D2749C378CEF}" type="slidenum">
              <a:rPr lang="es-ES" smtClean="0"/>
              <a:pPr/>
              <a:t>27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86389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56F625-4547-4179-BB84-D2749C378CEF}" type="slidenum">
              <a:rPr lang="es-ES" smtClean="0"/>
              <a:pPr/>
              <a:t>28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86389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56F625-4547-4179-BB84-D2749C378CEF}" type="slidenum">
              <a:rPr lang="es-ES" smtClean="0"/>
              <a:pPr/>
              <a:t>29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86389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56F625-4547-4179-BB84-D2749C378CEF}" type="slidenum">
              <a:rPr lang="es-ES" smtClean="0"/>
              <a:pPr/>
              <a:t>30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86389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56F625-4547-4179-BB84-D2749C378CEF}" type="slidenum">
              <a:rPr lang="es-ES" smtClean="0"/>
              <a:pPr/>
              <a:t>31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59211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56F625-4547-4179-BB84-D2749C378CEF}" type="slidenum">
              <a:rPr lang="es-ES" smtClean="0"/>
              <a:pPr/>
              <a:t>35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863894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ES_tradnl" sz="1200" dirty="0"/>
              <a:t>Confeccione un modelo Entidad-Relación (DER) para el siguiente problema.  </a:t>
            </a:r>
            <a:endParaRPr lang="es-ES" sz="1200" dirty="0"/>
          </a:p>
          <a:p>
            <a:pPr marL="0" indent="0" algn="just">
              <a:buNone/>
            </a:pPr>
            <a:r>
              <a:rPr lang="es-ES" sz="1200" dirty="0"/>
              <a:t>Se desea diseñar la base de datos de un sistema de administración de noticias para un sitio web.  Semanalmente los periodistas envían varias noticias y de ellas se desea almacenar el título, resumen, cuerpo, fecha de envío y su clasificación. De los periodistas se desea conocer el CI, nombre y su departamento. Mensualmente los periodistas presentan un informe a al jefe editor con los siguientes datos: fecha, cantidad de noticias enviadas en el mes y una descripción.  Estos informes son evaluados por una comisión, que emite una evaluación del mismo, de la comisión se almacena, la cantidad de miembros y el nombre del jefe de la comisión.</a:t>
            </a:r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56F625-4547-4179-BB84-D2749C378CEF}" type="slidenum">
              <a:rPr lang="es-ES" smtClean="0"/>
              <a:pPr/>
              <a:t>36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57989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Relación Universal: </a:t>
            </a:r>
          </a:p>
          <a:p>
            <a:endParaRPr lang="pt-PT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dirty="0">
                <a:solidFill>
                  <a:srgbClr val="FFFFFF"/>
                </a:solidFill>
                <a:latin typeface="Arial" charset="0"/>
              </a:rPr>
              <a:t>Agrupar en una relación (R), todos los atributos que participan, y son significativos, en el contexto</a:t>
            </a:r>
            <a:r>
              <a:rPr lang="es-ES" sz="1200" baseline="0" dirty="0">
                <a:solidFill>
                  <a:srgbClr val="FFFFFF"/>
                </a:solidFill>
                <a:latin typeface="Arial" charset="0"/>
              </a:rPr>
              <a:t> </a:t>
            </a:r>
            <a:r>
              <a:rPr lang="es-ES" sz="1200" dirty="0">
                <a:solidFill>
                  <a:srgbClr val="FFFFFF"/>
                </a:solidFill>
                <a:latin typeface="Arial" charset="0"/>
              </a:rPr>
              <a:t>tratado.</a:t>
            </a:r>
          </a:p>
          <a:p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56F625-4547-4179-BB84-D2749C378CEF}" type="slidenum">
              <a:rPr lang="es-ES" smtClean="0"/>
              <a:pPr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830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Diseñe una BD disponible para una universidad. Esta debe incluir información sobre: departamentos, profesores y las asignaturas que se imparten. De los profesores se conoce el nombre, la categoría docente, sus teléfonos y su carnet. De las asignaturas se conoce su nombre, cantidad de horas y su descripción y de los departamentos su nombre y cantidad de profesores que trabajan en él. Un departamento puede impartir varias asignaturas y un profesor solo puede impartir una única asignatura. Una asignatura no es impartida en más de un departamento pero sí por más de un profesor. </a:t>
            </a:r>
            <a:endParaRPr lang="es-ES" dirty="0"/>
          </a:p>
          <a:p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56F625-4547-4179-BB84-D2749C378CEF}" type="slidenum">
              <a:rPr lang="es-ES" smtClean="0"/>
              <a:pPr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88218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56F625-4547-4179-BB84-D2749C378CEF}" type="slidenum">
              <a:rPr lang="es-ES" smtClean="0"/>
              <a:pPr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8302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Diseñe una BD disponible para una universidad. Esta debe incluir información sobre: departamentos, profesores y las asignaturas que se imparten. De los profesores se conoce el nombre, la categoría docente y su carnet. De las asignaturas se conoce su nombre, cantidad de horas y su descripción y de los departamentos su nombre y la cantidad de profesores que trabajan en él. Un departamento puede impartir varias asignaturas y un profesor solo puede impartir una única asignatura. Una asignatura no es impartida en más de un departamento pero sí por más de un profesor. </a:t>
            </a:r>
            <a:endParaRPr lang="es-ES" dirty="0"/>
          </a:p>
          <a:p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56F625-4547-4179-BB84-D2749C378CEF}" type="slidenum">
              <a:rPr lang="es-ES" smtClean="0"/>
              <a:pPr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88218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56F625-4547-4179-BB84-D2749C378CEF}" type="slidenum">
              <a:rPr lang="es-ES" smtClean="0"/>
              <a:pPr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8302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 el atributo o el conjunto de atributo mediante el cual, se puede llegar al resto de los atributos de la relación universal.</a:t>
            </a:r>
          </a:p>
          <a:p>
            <a:endParaRPr lang="es-E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E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Pueden haber más de un atributo que cumpla con la condición, de ser así, todos son llaves candidatas, pero siempre nos quedamos con la mínima.</a:t>
            </a:r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56F625-4547-4179-BB84-D2749C378CEF}" type="slidenum">
              <a:rPr lang="es-ES" smtClean="0"/>
              <a:pPr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8302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56F625-4547-4179-BB84-D2749C378CEF}" type="slidenum">
              <a:rPr lang="es-ES" smtClean="0"/>
              <a:pPr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830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C3241DE1-1982-49F7-9DE2-EEB58EFB09D5}" type="datetimeFigureOut">
              <a:rPr lang="pt-PT" smtClean="0"/>
              <a:pPr/>
              <a:t>27/05/2019</a:t>
            </a:fld>
            <a:endParaRPr lang="pt-PT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pt-PT"/>
          </a:p>
        </p:txBody>
      </p:sp>
      <p:sp>
        <p:nvSpPr>
          <p:cNvPr id="10" name="Retângulo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tângulo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ector reto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ector reto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tângulo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3883A809-2DFC-4908-A0C1-342FDFF47CEE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1DE1-1982-49F7-9DE2-EEB58EFB09D5}" type="datetimeFigureOut">
              <a:rPr lang="pt-PT" smtClean="0"/>
              <a:pPr/>
              <a:t>27/05/2019</a:t>
            </a:fld>
            <a:endParaRPr lang="pt-PT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A809-2DFC-4908-A0C1-342FDFF47CEE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1DE1-1982-49F7-9DE2-EEB58EFB09D5}" type="datetimeFigureOut">
              <a:rPr lang="pt-PT" smtClean="0"/>
              <a:pPr/>
              <a:t>27/05/2019</a:t>
            </a:fld>
            <a:endParaRPr lang="pt-PT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A809-2DFC-4908-A0C1-342FDFF47CEE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3241DE1-1982-49F7-9DE2-EEB58EFB09D5}" type="datetimeFigureOut">
              <a:rPr lang="pt-PT" smtClean="0"/>
              <a:pPr/>
              <a:t>27/05/2019</a:t>
            </a:fld>
            <a:endParaRPr lang="pt-PT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883A809-2DFC-4908-A0C1-342FDFF47CEE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C3241DE1-1982-49F7-9DE2-EEB58EFB09D5}" type="datetimeFigureOut">
              <a:rPr lang="pt-PT" smtClean="0"/>
              <a:pPr/>
              <a:t>27/05/2019</a:t>
            </a:fld>
            <a:endParaRPr lang="pt-PT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pt-PT"/>
          </a:p>
        </p:txBody>
      </p:sp>
      <p:sp>
        <p:nvSpPr>
          <p:cNvPr id="9" name="Retângulo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ector reto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ector reto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tângulo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ector reto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3883A809-2DFC-4908-A0C1-342FDFF47CEE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1DE1-1982-49F7-9DE2-EEB58EFB09D5}" type="datetimeFigureOut">
              <a:rPr lang="pt-PT" smtClean="0"/>
              <a:pPr/>
              <a:t>27/05/2019</a:t>
            </a:fld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A809-2DFC-4908-A0C1-342FDFF47CEE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1DE1-1982-49F7-9DE2-EEB58EFB09D5}" type="datetimeFigureOut">
              <a:rPr lang="pt-PT" smtClean="0"/>
              <a:pPr/>
              <a:t>27/05/2019</a:t>
            </a:fld>
            <a:endParaRPr lang="pt-PT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A809-2DFC-4908-A0C1-342FDFF47CEE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3241DE1-1982-49F7-9DE2-EEB58EFB09D5}" type="datetimeFigureOut">
              <a:rPr lang="pt-PT" smtClean="0"/>
              <a:pPr/>
              <a:t>27/05/2019</a:t>
            </a:fld>
            <a:endParaRPr lang="pt-PT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883A809-2DFC-4908-A0C1-342FDFF47CEE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1DE1-1982-49F7-9DE2-EEB58EFB09D5}" type="datetimeFigureOut">
              <a:rPr lang="pt-PT" smtClean="0"/>
              <a:pPr/>
              <a:t>27/05/2019</a:t>
            </a:fld>
            <a:endParaRPr lang="pt-PT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A809-2DFC-4908-A0C1-342FDFF47CEE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ço Reservado para Conteúdo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3241DE1-1982-49F7-9DE2-EEB58EFB09D5}" type="datetimeFigureOut">
              <a:rPr lang="pt-PT" smtClean="0"/>
              <a:pPr/>
              <a:t>27/05/2019</a:t>
            </a:fld>
            <a:endParaRPr lang="pt-PT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883A809-2DFC-4908-A0C1-342FDFF47CEE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P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ector reto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ço Reservado para Data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3241DE1-1982-49F7-9DE2-EEB58EFB09D5}" type="datetimeFigureOut">
              <a:rPr lang="pt-PT" smtClean="0"/>
              <a:pPr/>
              <a:t>27/05/2019</a:t>
            </a:fld>
            <a:endParaRPr lang="pt-PT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883A809-2DFC-4908-A0C1-342FDFF47CEE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C3241DE1-1982-49F7-9DE2-EEB58EFB09D5}" type="datetimeFigureOut">
              <a:rPr lang="pt-PT" smtClean="0"/>
              <a:pPr/>
              <a:t>27/05/2019</a:t>
            </a:fld>
            <a:endParaRPr lang="pt-PT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3883A809-2DFC-4908-A0C1-342FDFF47CEE}" type="slidenum">
              <a:rPr lang="pt-PT" smtClean="0"/>
              <a:pPr/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19672" y="1556792"/>
            <a:ext cx="5688632" cy="792088"/>
          </a:xfrm>
        </p:spPr>
        <p:txBody>
          <a:bodyPr>
            <a:noAutofit/>
          </a:bodyPr>
          <a:lstStyle/>
          <a:p>
            <a:pPr algn="ctr"/>
            <a:r>
              <a:rPr lang="pt-PT" sz="4400" dirty="0"/>
              <a:t>Estrutura de Base de Dados 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30020" y="2780928"/>
            <a:ext cx="6362460" cy="3168352"/>
          </a:xfrm>
        </p:spPr>
        <p:txBody>
          <a:bodyPr>
            <a:noAutofit/>
          </a:bodyPr>
          <a:lstStyle/>
          <a:p>
            <a:r>
              <a:rPr lang="pt-PT" sz="3200" dirty="0"/>
              <a:t>Tema 3: Desenho de Bases de Dados</a:t>
            </a:r>
          </a:p>
          <a:p>
            <a:endParaRPr lang="pt-PT" sz="3200" dirty="0"/>
          </a:p>
          <a:p>
            <a:pPr algn="r"/>
            <a:r>
              <a:rPr lang="pt-PT" sz="3200" dirty="0"/>
              <a:t>Conferência 7: </a:t>
            </a:r>
          </a:p>
          <a:p>
            <a:pPr algn="r"/>
            <a:r>
              <a:rPr lang="pt-PT" sz="3200" dirty="0"/>
              <a:t>Teoria da normalização </a:t>
            </a:r>
          </a:p>
        </p:txBody>
      </p:sp>
      <p:pic>
        <p:nvPicPr>
          <p:cNvPr id="5" name="Imagem 1" descr="A minha fotografia">
            <a:extLst>
              <a:ext uri="{FF2B5EF4-FFF2-40B4-BE49-F238E27FC236}">
                <a16:creationId xmlns:a16="http://schemas.microsoft.com/office/drawing/2014/main" id="{9EA18969-CBB9-430C-BDF0-FEE257D83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-20000" contras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7" y="221323"/>
            <a:ext cx="1764839" cy="1446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23137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179512" y="2782669"/>
            <a:ext cx="8856984" cy="187220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tângulo 1"/>
          <p:cNvSpPr/>
          <p:nvPr/>
        </p:nvSpPr>
        <p:spPr>
          <a:xfrm>
            <a:off x="324314" y="332656"/>
            <a:ext cx="1970411" cy="7078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pt-PT" sz="4000" dirty="0">
                <a:solidFill>
                  <a:schemeClr val="tx1"/>
                </a:solidFill>
              </a:rPr>
              <a:t>Passo 3</a:t>
            </a:r>
          </a:p>
        </p:txBody>
      </p:sp>
      <p:sp>
        <p:nvSpPr>
          <p:cNvPr id="5" name="4 Rectángulo"/>
          <p:cNvSpPr/>
          <p:nvPr/>
        </p:nvSpPr>
        <p:spPr>
          <a:xfrm>
            <a:off x="4075645" y="302705"/>
            <a:ext cx="440377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000" dirty="0"/>
              <a:t> </a:t>
            </a:r>
            <a:r>
              <a:rPr lang="es-ES" sz="4000" dirty="0" err="1"/>
              <a:t>Obtendo</a:t>
            </a:r>
            <a:r>
              <a:rPr lang="es-ES" sz="4000" dirty="0"/>
              <a:t> a Chave</a:t>
            </a:r>
          </a:p>
        </p:txBody>
      </p:sp>
      <p:sp>
        <p:nvSpPr>
          <p:cNvPr id="8" name="7 Rectángulo"/>
          <p:cNvSpPr/>
          <p:nvPr/>
        </p:nvSpPr>
        <p:spPr>
          <a:xfrm>
            <a:off x="251520" y="3413319"/>
            <a:ext cx="76338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b="1" dirty="0" err="1">
                <a:solidFill>
                  <a:srgbClr val="C00000"/>
                </a:solidFill>
              </a:rPr>
              <a:t>nomeD</a:t>
            </a:r>
            <a:r>
              <a:rPr lang="pt-BR" sz="3200" b="1" dirty="0">
                <a:solidFill>
                  <a:srgbClr val="C00000"/>
                </a:solidFill>
              </a:rPr>
              <a:t> </a:t>
            </a:r>
            <a:r>
              <a:rPr lang="es-ES" sz="3200" dirty="0">
                <a:latin typeface="Wingdings" charset="2"/>
              </a:rPr>
              <a:t> </a:t>
            </a:r>
            <a:r>
              <a:rPr lang="pt-BR" sz="3200" b="1" dirty="0">
                <a:solidFill>
                  <a:srgbClr val="C00000"/>
                </a:solidFill>
              </a:rPr>
              <a:t>QH, descrição, </a:t>
            </a:r>
            <a:r>
              <a:rPr lang="pt-BR" sz="3200" b="1" dirty="0" err="1">
                <a:solidFill>
                  <a:srgbClr val="C00000"/>
                </a:solidFill>
              </a:rPr>
              <a:t>nomeDE</a:t>
            </a:r>
            <a:endParaRPr lang="es-ES" sz="3200" dirty="0"/>
          </a:p>
        </p:txBody>
      </p:sp>
      <p:sp>
        <p:nvSpPr>
          <p:cNvPr id="9" name="8 Rectángulo"/>
          <p:cNvSpPr/>
          <p:nvPr/>
        </p:nvSpPr>
        <p:spPr>
          <a:xfrm>
            <a:off x="251520" y="3998094"/>
            <a:ext cx="358303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b="1" dirty="0" err="1">
                <a:solidFill>
                  <a:srgbClr val="C00000"/>
                </a:solidFill>
              </a:rPr>
              <a:t>nomeDE</a:t>
            </a:r>
            <a:r>
              <a:rPr lang="pt-BR" sz="3200" b="1" dirty="0">
                <a:solidFill>
                  <a:srgbClr val="C00000"/>
                </a:solidFill>
              </a:rPr>
              <a:t> </a:t>
            </a:r>
            <a:r>
              <a:rPr lang="es-ES" sz="3200" dirty="0">
                <a:latin typeface="Wingdings" charset="2"/>
              </a:rPr>
              <a:t> </a:t>
            </a:r>
            <a:r>
              <a:rPr lang="es-ES" sz="3200" b="1" dirty="0">
                <a:solidFill>
                  <a:srgbClr val="C00000"/>
                </a:solidFill>
              </a:rPr>
              <a:t>QP</a:t>
            </a:r>
            <a:endParaRPr lang="es-ES" sz="3200" dirty="0"/>
          </a:p>
        </p:txBody>
      </p:sp>
      <p:sp>
        <p:nvSpPr>
          <p:cNvPr id="3" name="2 Rectángulo"/>
          <p:cNvSpPr/>
          <p:nvPr/>
        </p:nvSpPr>
        <p:spPr>
          <a:xfrm>
            <a:off x="337820" y="4797152"/>
            <a:ext cx="8141596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sz="3600" dirty="0"/>
              <a:t>Chave da </a:t>
            </a:r>
            <a:r>
              <a:rPr lang="es-ES" sz="3600" dirty="0" err="1"/>
              <a:t>Relação</a:t>
            </a:r>
            <a:r>
              <a:rPr lang="es-ES" sz="3600" dirty="0"/>
              <a:t> Universal: </a:t>
            </a:r>
            <a:r>
              <a:rPr lang="es-ES" sz="3600" b="1" dirty="0" err="1"/>
              <a:t>bilhete</a:t>
            </a:r>
            <a:endParaRPr lang="es-ES" sz="3600" b="1" dirty="0"/>
          </a:p>
        </p:txBody>
      </p:sp>
      <p:sp>
        <p:nvSpPr>
          <p:cNvPr id="10" name="Retângulo 3"/>
          <p:cNvSpPr/>
          <p:nvPr/>
        </p:nvSpPr>
        <p:spPr>
          <a:xfrm>
            <a:off x="179512" y="1196752"/>
            <a:ext cx="849694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200" dirty="0"/>
              <a:t>R (</a:t>
            </a:r>
            <a:r>
              <a:rPr lang="pt-BR" sz="3200" b="1" dirty="0" err="1">
                <a:solidFill>
                  <a:srgbClr val="C00000"/>
                </a:solidFill>
              </a:rPr>
              <a:t>nomeP</a:t>
            </a:r>
            <a:r>
              <a:rPr lang="pt-BR" sz="3200" b="1" dirty="0">
                <a:solidFill>
                  <a:srgbClr val="C00000"/>
                </a:solidFill>
              </a:rPr>
              <a:t>, CD, </a:t>
            </a:r>
            <a:r>
              <a:rPr lang="es-ES" sz="3200" b="1" dirty="0" err="1">
                <a:solidFill>
                  <a:srgbClr val="C00000"/>
                </a:solidFill>
              </a:rPr>
              <a:t>telefones</a:t>
            </a:r>
            <a:r>
              <a:rPr lang="es-ES" sz="3200" b="1" dirty="0">
                <a:solidFill>
                  <a:srgbClr val="C00000"/>
                </a:solidFill>
              </a:rPr>
              <a:t>, </a:t>
            </a:r>
            <a:r>
              <a:rPr lang="pt-BR" sz="3200" b="1" dirty="0">
                <a:solidFill>
                  <a:srgbClr val="C00000"/>
                </a:solidFill>
              </a:rPr>
              <a:t>bilhete, </a:t>
            </a:r>
            <a:r>
              <a:rPr lang="pt-BR" sz="3200" b="1" dirty="0" err="1">
                <a:solidFill>
                  <a:srgbClr val="C00000"/>
                </a:solidFill>
              </a:rPr>
              <a:t>nomeD</a:t>
            </a:r>
            <a:r>
              <a:rPr lang="pt-BR" sz="3200" b="1" dirty="0">
                <a:solidFill>
                  <a:srgbClr val="C00000"/>
                </a:solidFill>
              </a:rPr>
              <a:t>, QH, descrição, </a:t>
            </a:r>
            <a:r>
              <a:rPr lang="pt-BR" sz="3200" b="1" dirty="0" err="1">
                <a:solidFill>
                  <a:srgbClr val="C00000"/>
                </a:solidFill>
              </a:rPr>
              <a:t>nomeDE</a:t>
            </a:r>
            <a:r>
              <a:rPr lang="pt-BR" sz="3200" b="1" dirty="0">
                <a:solidFill>
                  <a:srgbClr val="C00000"/>
                </a:solidFill>
              </a:rPr>
              <a:t>, QP</a:t>
            </a:r>
            <a:r>
              <a:rPr lang="pt-PT" sz="3200" dirty="0"/>
              <a:t>)</a:t>
            </a:r>
            <a:endParaRPr lang="pt-PT" sz="3200" dirty="0">
              <a:effectLst/>
            </a:endParaRPr>
          </a:p>
        </p:txBody>
      </p:sp>
      <p:sp>
        <p:nvSpPr>
          <p:cNvPr id="11" name="Retângulo 3"/>
          <p:cNvSpPr/>
          <p:nvPr/>
        </p:nvSpPr>
        <p:spPr>
          <a:xfrm>
            <a:off x="179512" y="5518393"/>
            <a:ext cx="885698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200" dirty="0"/>
              <a:t>R (</a:t>
            </a:r>
            <a:r>
              <a:rPr lang="pt-BR" sz="3200" b="1" dirty="0" err="1">
                <a:solidFill>
                  <a:srgbClr val="C00000"/>
                </a:solidFill>
              </a:rPr>
              <a:t>nomeP</a:t>
            </a:r>
            <a:r>
              <a:rPr lang="pt-BR" sz="3200" b="1" dirty="0">
                <a:solidFill>
                  <a:srgbClr val="C00000"/>
                </a:solidFill>
              </a:rPr>
              <a:t>, CD, </a:t>
            </a:r>
            <a:r>
              <a:rPr lang="es-ES" sz="3200" b="1" dirty="0" err="1">
                <a:solidFill>
                  <a:srgbClr val="C00000"/>
                </a:solidFill>
              </a:rPr>
              <a:t>telefones</a:t>
            </a:r>
            <a:r>
              <a:rPr lang="es-ES" sz="3200" b="1" dirty="0">
                <a:solidFill>
                  <a:srgbClr val="C00000"/>
                </a:solidFill>
              </a:rPr>
              <a:t>, </a:t>
            </a:r>
            <a:r>
              <a:rPr lang="pt-BR" sz="3200" b="1" u="sng" dirty="0">
                <a:solidFill>
                  <a:srgbClr val="C00000"/>
                </a:solidFill>
              </a:rPr>
              <a:t>bilhete</a:t>
            </a:r>
            <a:r>
              <a:rPr lang="pt-BR" sz="3200" b="1" dirty="0">
                <a:solidFill>
                  <a:srgbClr val="C00000"/>
                </a:solidFill>
              </a:rPr>
              <a:t>, </a:t>
            </a:r>
            <a:r>
              <a:rPr lang="pt-BR" sz="3200" b="1" dirty="0" err="1">
                <a:solidFill>
                  <a:srgbClr val="C00000"/>
                </a:solidFill>
              </a:rPr>
              <a:t>nomeD</a:t>
            </a:r>
            <a:r>
              <a:rPr lang="pt-BR" sz="3200" b="1" dirty="0">
                <a:solidFill>
                  <a:srgbClr val="C00000"/>
                </a:solidFill>
              </a:rPr>
              <a:t>, QH, descrição, </a:t>
            </a:r>
            <a:r>
              <a:rPr lang="pt-BR" sz="3200" b="1" dirty="0" err="1">
                <a:solidFill>
                  <a:srgbClr val="C00000"/>
                </a:solidFill>
              </a:rPr>
              <a:t>nomeDE</a:t>
            </a:r>
            <a:r>
              <a:rPr lang="pt-BR" sz="3200" b="1" dirty="0">
                <a:solidFill>
                  <a:srgbClr val="C00000"/>
                </a:solidFill>
              </a:rPr>
              <a:t>, QP</a:t>
            </a:r>
            <a:r>
              <a:rPr lang="pt-PT" sz="3200" dirty="0"/>
              <a:t>)</a:t>
            </a:r>
            <a:endParaRPr lang="pt-PT" sz="3200" dirty="0">
              <a:effectLst/>
            </a:endParaRPr>
          </a:p>
        </p:txBody>
      </p:sp>
      <p:sp>
        <p:nvSpPr>
          <p:cNvPr id="12" name="11 Rectángulo"/>
          <p:cNvSpPr/>
          <p:nvPr/>
        </p:nvSpPr>
        <p:spPr>
          <a:xfrm>
            <a:off x="251520" y="2916233"/>
            <a:ext cx="88569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b="1" dirty="0">
                <a:solidFill>
                  <a:srgbClr val="C00000"/>
                </a:solidFill>
              </a:rPr>
              <a:t>bilhete </a:t>
            </a:r>
            <a:r>
              <a:rPr lang="es-ES" sz="3200" dirty="0">
                <a:latin typeface="Wingdings" charset="2"/>
              </a:rPr>
              <a:t> </a:t>
            </a:r>
            <a:r>
              <a:rPr lang="pt-BR" sz="3200" b="1" dirty="0" err="1">
                <a:solidFill>
                  <a:srgbClr val="C00000"/>
                </a:solidFill>
              </a:rPr>
              <a:t>nomeP</a:t>
            </a:r>
            <a:r>
              <a:rPr lang="pt-BR" sz="3200" b="1" dirty="0">
                <a:solidFill>
                  <a:srgbClr val="C00000"/>
                </a:solidFill>
              </a:rPr>
              <a:t>, CD, </a:t>
            </a:r>
            <a:r>
              <a:rPr lang="es-ES" sz="3200" b="1" dirty="0" err="1">
                <a:solidFill>
                  <a:srgbClr val="C00000"/>
                </a:solidFill>
              </a:rPr>
              <a:t>telefones</a:t>
            </a:r>
            <a:r>
              <a:rPr lang="es-ES" sz="3200" b="1" dirty="0">
                <a:solidFill>
                  <a:srgbClr val="C00000"/>
                </a:solidFill>
              </a:rPr>
              <a:t>,</a:t>
            </a:r>
            <a:r>
              <a:rPr lang="pt-BR" sz="3200" dirty="0"/>
              <a:t> </a:t>
            </a:r>
            <a:r>
              <a:rPr lang="pt-BR" sz="3200" b="1" dirty="0" err="1">
                <a:solidFill>
                  <a:srgbClr val="C00000"/>
                </a:solidFill>
              </a:rPr>
              <a:t>nomeD</a:t>
            </a: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1974383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24314" y="332656"/>
            <a:ext cx="1970411" cy="7078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pt-PT" sz="4000" dirty="0">
                <a:solidFill>
                  <a:schemeClr val="tx1"/>
                </a:solidFill>
              </a:rPr>
              <a:t>Passo 3</a:t>
            </a:r>
          </a:p>
        </p:txBody>
      </p:sp>
      <p:sp>
        <p:nvSpPr>
          <p:cNvPr id="5" name="4 Rectángulo"/>
          <p:cNvSpPr/>
          <p:nvPr/>
        </p:nvSpPr>
        <p:spPr>
          <a:xfrm>
            <a:off x="1409519" y="1358636"/>
            <a:ext cx="647484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000" u="sng" dirty="0" err="1"/>
              <a:t>Processo</a:t>
            </a:r>
            <a:r>
              <a:rPr lang="es-ES" sz="4000" u="sng" dirty="0"/>
              <a:t> de </a:t>
            </a:r>
            <a:r>
              <a:rPr lang="es-ES" sz="4000" u="sng" dirty="0" err="1"/>
              <a:t>Normalização</a:t>
            </a:r>
            <a:endParaRPr lang="es-ES" sz="4000" u="sng" dirty="0"/>
          </a:p>
        </p:txBody>
      </p:sp>
      <p:sp>
        <p:nvSpPr>
          <p:cNvPr id="11" name="10 Rectángulo"/>
          <p:cNvSpPr/>
          <p:nvPr/>
        </p:nvSpPr>
        <p:spPr>
          <a:xfrm>
            <a:off x="1979712" y="2889782"/>
            <a:ext cx="1952779" cy="31700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000" dirty="0"/>
              <a:t>1ra FN</a:t>
            </a:r>
          </a:p>
          <a:p>
            <a:endParaRPr lang="es-ES" sz="4000" dirty="0"/>
          </a:p>
          <a:p>
            <a:r>
              <a:rPr lang="es-ES" sz="4000" dirty="0"/>
              <a:t>2da FN</a:t>
            </a:r>
          </a:p>
          <a:p>
            <a:endParaRPr lang="es-ES" sz="4000" dirty="0"/>
          </a:p>
          <a:p>
            <a:r>
              <a:rPr lang="es-ES" sz="4000" dirty="0"/>
              <a:t>3ra FN</a:t>
            </a:r>
          </a:p>
        </p:txBody>
      </p:sp>
      <p:sp>
        <p:nvSpPr>
          <p:cNvPr id="3" name="2 Rectángulo"/>
          <p:cNvSpPr/>
          <p:nvPr/>
        </p:nvSpPr>
        <p:spPr>
          <a:xfrm>
            <a:off x="4881736" y="3388479"/>
            <a:ext cx="2232248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dirty="0"/>
              <a:t>Apoiada no </a:t>
            </a:r>
            <a:r>
              <a:rPr lang="pt-BR" sz="3200" dirty="0" err="1"/>
              <a:t>DFs</a:t>
            </a:r>
            <a:r>
              <a:rPr lang="pt-BR" sz="3200" dirty="0"/>
              <a:t> e chaves primárias</a:t>
            </a:r>
            <a:endParaRPr lang="es-ES" sz="3200" dirty="0"/>
          </a:p>
        </p:txBody>
      </p:sp>
      <p:sp>
        <p:nvSpPr>
          <p:cNvPr id="4" name="3 Cerrar llave"/>
          <p:cNvSpPr/>
          <p:nvPr/>
        </p:nvSpPr>
        <p:spPr>
          <a:xfrm>
            <a:off x="3932491" y="2889782"/>
            <a:ext cx="639509" cy="3059498"/>
          </a:xfrm>
          <a:prstGeom prst="rightBrac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9722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611560" y="2564903"/>
            <a:ext cx="7704856" cy="255454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pt-BR" sz="3200" dirty="0"/>
              <a:t>Os esquemas de relação </a:t>
            </a:r>
            <a:r>
              <a:rPr lang="pt-BR" sz="3200" dirty="0" err="1"/>
              <a:t>insatisfactorias</a:t>
            </a:r>
            <a:r>
              <a:rPr lang="pt-BR" sz="3200" dirty="0"/>
              <a:t> se decompõem repartindo seus atributos entre esquemas de relação mais pequenos que possuem propriedades desejáveis.</a:t>
            </a:r>
            <a:endParaRPr lang="es-ES" sz="3200" dirty="0"/>
          </a:p>
        </p:txBody>
      </p:sp>
      <p:sp>
        <p:nvSpPr>
          <p:cNvPr id="3" name="2 Rectángulo"/>
          <p:cNvSpPr/>
          <p:nvPr/>
        </p:nvSpPr>
        <p:spPr>
          <a:xfrm>
            <a:off x="395536" y="332656"/>
            <a:ext cx="77048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b="1" dirty="0">
                <a:solidFill>
                  <a:schemeClr val="accent1">
                    <a:lumMod val="75000"/>
                  </a:schemeClr>
                </a:solidFill>
              </a:rPr>
              <a:t>A base do processo de Normalização é: </a:t>
            </a:r>
            <a:endParaRPr lang="es-E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3304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611560" y="548680"/>
            <a:ext cx="734047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000" b="1" dirty="0">
                <a:solidFill>
                  <a:schemeClr val="accent1">
                    <a:lumMod val="75000"/>
                  </a:schemeClr>
                </a:solidFill>
              </a:rPr>
              <a:t>Objetivos da </a:t>
            </a:r>
            <a:r>
              <a:rPr lang="es-ES" sz="4000" b="1" dirty="0" err="1">
                <a:solidFill>
                  <a:schemeClr val="accent1">
                    <a:lumMod val="75000"/>
                  </a:schemeClr>
                </a:solidFill>
              </a:rPr>
              <a:t>Normalização</a:t>
            </a:r>
            <a:endParaRPr lang="es-ES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615007" y="2348880"/>
            <a:ext cx="7337023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ü"/>
            </a:pPr>
            <a:r>
              <a:rPr lang="es-ES" sz="3200" dirty="0"/>
              <a:t>Eliminar </a:t>
            </a:r>
            <a:r>
              <a:rPr lang="es-ES" sz="3200" dirty="0" err="1"/>
              <a:t>redundâncias</a:t>
            </a:r>
            <a:r>
              <a:rPr lang="es-ES" sz="3200" dirty="0"/>
              <a:t>.</a:t>
            </a:r>
          </a:p>
          <a:p>
            <a:pPr marL="457200" indent="-457200">
              <a:buFont typeface="Wingdings" pitchFamily="2" charset="2"/>
              <a:buChar char="ü"/>
            </a:pPr>
            <a:endParaRPr lang="es-ES" sz="3200" dirty="0"/>
          </a:p>
          <a:p>
            <a:pPr marL="457200" indent="-457200">
              <a:buFont typeface="Wingdings" pitchFamily="2" charset="2"/>
              <a:buChar char="ü"/>
            </a:pPr>
            <a:r>
              <a:rPr lang="pt-BR" sz="3200" dirty="0"/>
              <a:t>Eliminar anomalias de inserção, eliminação e atualização.</a:t>
            </a: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2946140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38520" y="512474"/>
            <a:ext cx="899797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000" b="1" dirty="0" err="1">
                <a:solidFill>
                  <a:schemeClr val="accent1">
                    <a:lumMod val="75000"/>
                  </a:schemeClr>
                </a:solidFill>
              </a:rPr>
              <a:t>Primeira</a:t>
            </a:r>
            <a:r>
              <a:rPr lang="es-ES" sz="4000" b="1" dirty="0">
                <a:solidFill>
                  <a:schemeClr val="accent1">
                    <a:lumMod val="75000"/>
                  </a:schemeClr>
                </a:solidFill>
              </a:rPr>
              <a:t> Forma Normal (1ra FN)</a:t>
            </a:r>
          </a:p>
        </p:txBody>
      </p:sp>
      <p:sp>
        <p:nvSpPr>
          <p:cNvPr id="4" name="Rectângulo 5"/>
          <p:cNvSpPr/>
          <p:nvPr/>
        </p:nvSpPr>
        <p:spPr>
          <a:xfrm>
            <a:off x="928662" y="4073082"/>
            <a:ext cx="19143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800" dirty="0"/>
              <a:t>Composto:</a:t>
            </a:r>
          </a:p>
        </p:txBody>
      </p:sp>
      <p:sp>
        <p:nvSpPr>
          <p:cNvPr id="5" name="Oval 10"/>
          <p:cNvSpPr/>
          <p:nvPr/>
        </p:nvSpPr>
        <p:spPr>
          <a:xfrm>
            <a:off x="2357422" y="4787462"/>
            <a:ext cx="2428892" cy="10715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800" dirty="0">
                <a:solidFill>
                  <a:schemeClr val="tx1"/>
                </a:solidFill>
              </a:rPr>
              <a:t>Endereço</a:t>
            </a:r>
            <a:r>
              <a:rPr lang="pt-PT" sz="3600" dirty="0">
                <a:solidFill>
                  <a:schemeClr val="tx1"/>
                </a:solidFill>
              </a:rPr>
              <a:t> </a:t>
            </a:r>
            <a:endParaRPr lang="pt-PT" sz="3200" dirty="0">
              <a:solidFill>
                <a:schemeClr val="tx1"/>
              </a:solidFill>
            </a:endParaRPr>
          </a:p>
        </p:txBody>
      </p:sp>
      <p:cxnSp>
        <p:nvCxnSpPr>
          <p:cNvPr id="6" name="Conexão recta 11"/>
          <p:cNvCxnSpPr>
            <a:stCxn id="5" idx="2"/>
          </p:cNvCxnSpPr>
          <p:nvPr/>
        </p:nvCxnSpPr>
        <p:spPr>
          <a:xfrm rot="10800000" flipV="1">
            <a:off x="1357290" y="5323247"/>
            <a:ext cx="1000132" cy="3929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15"/>
          <p:cNvSpPr/>
          <p:nvPr/>
        </p:nvSpPr>
        <p:spPr>
          <a:xfrm>
            <a:off x="4857752" y="3573016"/>
            <a:ext cx="2071702" cy="10001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800" b="1" dirty="0">
                <a:solidFill>
                  <a:schemeClr val="tx1"/>
                </a:solidFill>
              </a:rPr>
              <a:t>rua</a:t>
            </a:r>
            <a:endParaRPr lang="pt-PT" sz="3200" b="1" dirty="0">
              <a:solidFill>
                <a:schemeClr val="tx1"/>
              </a:solidFill>
            </a:endParaRPr>
          </a:p>
        </p:txBody>
      </p:sp>
      <p:cxnSp>
        <p:nvCxnSpPr>
          <p:cNvPr id="8" name="Conexão recta 16"/>
          <p:cNvCxnSpPr/>
          <p:nvPr/>
        </p:nvCxnSpPr>
        <p:spPr>
          <a:xfrm rot="10800000" flipV="1">
            <a:off x="3929058" y="4287396"/>
            <a:ext cx="1000132" cy="5000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17"/>
          <p:cNvSpPr/>
          <p:nvPr/>
        </p:nvSpPr>
        <p:spPr>
          <a:xfrm>
            <a:off x="6000760" y="4716024"/>
            <a:ext cx="2357454" cy="10001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800" b="1" dirty="0">
                <a:solidFill>
                  <a:schemeClr val="tx1"/>
                </a:solidFill>
              </a:rPr>
              <a:t>numero</a:t>
            </a:r>
            <a:endParaRPr lang="pt-PT" sz="3200" b="1" dirty="0">
              <a:solidFill>
                <a:schemeClr val="tx1"/>
              </a:solidFill>
            </a:endParaRPr>
          </a:p>
        </p:txBody>
      </p:sp>
      <p:sp>
        <p:nvSpPr>
          <p:cNvPr id="10" name="Oval 18"/>
          <p:cNvSpPr/>
          <p:nvPr/>
        </p:nvSpPr>
        <p:spPr>
          <a:xfrm>
            <a:off x="4714876" y="5787594"/>
            <a:ext cx="2071702" cy="10001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800" dirty="0">
                <a:solidFill>
                  <a:schemeClr val="tx1"/>
                </a:solidFill>
              </a:rPr>
              <a:t>cidade</a:t>
            </a:r>
            <a:endParaRPr lang="pt-PT" sz="3200" b="1" dirty="0">
              <a:solidFill>
                <a:schemeClr val="tx1"/>
              </a:solidFill>
            </a:endParaRPr>
          </a:p>
        </p:txBody>
      </p:sp>
      <p:cxnSp>
        <p:nvCxnSpPr>
          <p:cNvPr id="11" name="Conexão recta 19"/>
          <p:cNvCxnSpPr/>
          <p:nvPr/>
        </p:nvCxnSpPr>
        <p:spPr>
          <a:xfrm rot="10800000" flipV="1">
            <a:off x="4786314" y="5216090"/>
            <a:ext cx="1143008" cy="1428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xão recta 21"/>
          <p:cNvCxnSpPr>
            <a:stCxn id="10" idx="2"/>
          </p:cNvCxnSpPr>
          <p:nvPr/>
        </p:nvCxnSpPr>
        <p:spPr>
          <a:xfrm rot="10800000">
            <a:off x="3643306" y="5859032"/>
            <a:ext cx="1071570" cy="4286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ângulo 3"/>
          <p:cNvSpPr/>
          <p:nvPr/>
        </p:nvSpPr>
        <p:spPr>
          <a:xfrm>
            <a:off x="214094" y="1888886"/>
            <a:ext cx="23214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800" dirty="0" err="1"/>
              <a:t>Multivalued</a:t>
            </a:r>
            <a:r>
              <a:rPr lang="pt-PT" sz="2800" dirty="0"/>
              <a:t>:</a:t>
            </a:r>
          </a:p>
        </p:txBody>
      </p:sp>
      <p:sp>
        <p:nvSpPr>
          <p:cNvPr id="14" name="Oval 5"/>
          <p:cNvSpPr/>
          <p:nvPr/>
        </p:nvSpPr>
        <p:spPr>
          <a:xfrm>
            <a:off x="2788330" y="2143116"/>
            <a:ext cx="1749178" cy="75009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3200" b="1" dirty="0" err="1">
                <a:solidFill>
                  <a:schemeClr val="tx1"/>
                </a:solidFill>
              </a:rPr>
              <a:t>telef</a:t>
            </a:r>
            <a:endParaRPr lang="pt-PT" sz="3200" b="1" dirty="0">
              <a:solidFill>
                <a:schemeClr val="tx1"/>
              </a:solidFill>
            </a:endParaRPr>
          </a:p>
        </p:txBody>
      </p:sp>
      <p:cxnSp>
        <p:nvCxnSpPr>
          <p:cNvPr id="15" name="Conexão recta 6"/>
          <p:cNvCxnSpPr/>
          <p:nvPr/>
        </p:nvCxnSpPr>
        <p:spPr>
          <a:xfrm flipH="1">
            <a:off x="1626936" y="2580674"/>
            <a:ext cx="1000132" cy="6250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5"/>
          <p:cNvSpPr/>
          <p:nvPr/>
        </p:nvSpPr>
        <p:spPr>
          <a:xfrm>
            <a:off x="2627068" y="1997128"/>
            <a:ext cx="2071702" cy="10001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3200" b="1" dirty="0">
              <a:solidFill>
                <a:schemeClr val="tx1"/>
              </a:solidFill>
            </a:endParaRPr>
          </a:p>
        </p:txBody>
      </p:sp>
      <p:cxnSp>
        <p:nvCxnSpPr>
          <p:cNvPr id="19" name="18 Conector recto"/>
          <p:cNvCxnSpPr/>
          <p:nvPr/>
        </p:nvCxnSpPr>
        <p:spPr>
          <a:xfrm>
            <a:off x="2357422" y="1700808"/>
            <a:ext cx="2357454" cy="150494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"/>
          <p:cNvCxnSpPr/>
          <p:nvPr/>
        </p:nvCxnSpPr>
        <p:spPr>
          <a:xfrm flipV="1">
            <a:off x="2555776" y="1492004"/>
            <a:ext cx="1910440" cy="179298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recto"/>
          <p:cNvCxnSpPr/>
          <p:nvPr/>
        </p:nvCxnSpPr>
        <p:spPr>
          <a:xfrm>
            <a:off x="3404547" y="3944893"/>
            <a:ext cx="3870762" cy="236904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"/>
          <p:cNvCxnSpPr/>
          <p:nvPr/>
        </p:nvCxnSpPr>
        <p:spPr>
          <a:xfrm flipV="1">
            <a:off x="3632374" y="3573016"/>
            <a:ext cx="3110403" cy="295954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25 Rectángulo"/>
          <p:cNvSpPr/>
          <p:nvPr/>
        </p:nvSpPr>
        <p:spPr>
          <a:xfrm>
            <a:off x="5748414" y="1340768"/>
            <a:ext cx="2362079" cy="206210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pt-BR" sz="3200" dirty="0"/>
              <a:t>Só se permitem valores atômicos</a:t>
            </a: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34915936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2901644" y="188640"/>
            <a:ext cx="5726248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s-ES" sz="4000" b="1" dirty="0">
                <a:solidFill>
                  <a:schemeClr val="accent1">
                    <a:lumMod val="75000"/>
                  </a:schemeClr>
                </a:solidFill>
              </a:rPr>
              <a:t>1ra FN</a:t>
            </a:r>
          </a:p>
          <a:p>
            <a:pPr algn="r"/>
            <a:r>
              <a:rPr lang="pt-BR" sz="2800" b="1" dirty="0">
                <a:solidFill>
                  <a:schemeClr val="accent1">
                    <a:lumMod val="75000"/>
                  </a:schemeClr>
                </a:solidFill>
              </a:rPr>
              <a:t>Eliminando os atributos </a:t>
            </a:r>
          </a:p>
          <a:p>
            <a:pPr algn="r"/>
            <a:r>
              <a:rPr lang="pt-BR" sz="2800" b="1" dirty="0" err="1">
                <a:solidFill>
                  <a:schemeClr val="accent1">
                    <a:lumMod val="75000"/>
                  </a:schemeClr>
                </a:solidFill>
              </a:rPr>
              <a:t>multivaluados</a:t>
            </a:r>
            <a:r>
              <a:rPr lang="pt-BR" sz="2800" b="1" dirty="0">
                <a:solidFill>
                  <a:schemeClr val="accent1">
                    <a:lumMod val="75000"/>
                  </a:schemeClr>
                </a:solidFill>
              </a:rPr>
              <a:t> e os compostos</a:t>
            </a:r>
            <a:endParaRPr lang="es-ES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tângulo 3"/>
          <p:cNvSpPr/>
          <p:nvPr/>
        </p:nvSpPr>
        <p:spPr>
          <a:xfrm>
            <a:off x="539552" y="2564904"/>
            <a:ext cx="777686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600" dirty="0"/>
              <a:t>R (</a:t>
            </a:r>
            <a:r>
              <a:rPr lang="pt-BR" sz="3600" b="1" dirty="0" err="1">
                <a:solidFill>
                  <a:srgbClr val="C00000"/>
                </a:solidFill>
              </a:rPr>
              <a:t>nomeP</a:t>
            </a:r>
            <a:r>
              <a:rPr lang="pt-BR" sz="3600" b="1" dirty="0">
                <a:solidFill>
                  <a:srgbClr val="C00000"/>
                </a:solidFill>
              </a:rPr>
              <a:t>, CD, </a:t>
            </a:r>
            <a:r>
              <a:rPr lang="es-ES" sz="3600" b="1" dirty="0" err="1">
                <a:solidFill>
                  <a:srgbClr val="C00000"/>
                </a:solidFill>
              </a:rPr>
              <a:t>telefones</a:t>
            </a:r>
            <a:r>
              <a:rPr lang="es-ES" sz="3600" b="1" dirty="0">
                <a:solidFill>
                  <a:srgbClr val="C00000"/>
                </a:solidFill>
              </a:rPr>
              <a:t>, </a:t>
            </a:r>
            <a:r>
              <a:rPr lang="pt-BR" sz="3600" b="1" dirty="0">
                <a:solidFill>
                  <a:srgbClr val="C00000"/>
                </a:solidFill>
              </a:rPr>
              <a:t>bilhete, </a:t>
            </a:r>
            <a:r>
              <a:rPr lang="pt-BR" sz="3600" b="1" dirty="0" err="1">
                <a:solidFill>
                  <a:srgbClr val="C00000"/>
                </a:solidFill>
              </a:rPr>
              <a:t>nomeD</a:t>
            </a:r>
            <a:r>
              <a:rPr lang="pt-BR" sz="3600" b="1" dirty="0">
                <a:solidFill>
                  <a:srgbClr val="C00000"/>
                </a:solidFill>
              </a:rPr>
              <a:t>, QH, descrição, </a:t>
            </a:r>
            <a:r>
              <a:rPr lang="pt-BR" sz="3600" b="1" dirty="0" err="1">
                <a:solidFill>
                  <a:srgbClr val="C00000"/>
                </a:solidFill>
              </a:rPr>
              <a:t>nomeDE</a:t>
            </a:r>
            <a:r>
              <a:rPr lang="pt-BR" sz="3600" b="1" dirty="0">
                <a:solidFill>
                  <a:srgbClr val="C00000"/>
                </a:solidFill>
              </a:rPr>
              <a:t>, QP</a:t>
            </a:r>
            <a:r>
              <a:rPr lang="pt-PT" sz="3600" dirty="0"/>
              <a:t>)</a:t>
            </a:r>
            <a:endParaRPr lang="pt-PT" sz="3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939184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2901644" y="188640"/>
            <a:ext cx="5726248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s-ES" sz="4000" b="1" dirty="0">
                <a:solidFill>
                  <a:schemeClr val="accent1">
                    <a:lumMod val="75000"/>
                  </a:schemeClr>
                </a:solidFill>
              </a:rPr>
              <a:t>1ra FN</a:t>
            </a:r>
          </a:p>
          <a:p>
            <a:pPr algn="r"/>
            <a:r>
              <a:rPr lang="pt-BR" sz="2800" b="1" dirty="0">
                <a:solidFill>
                  <a:schemeClr val="accent1">
                    <a:lumMod val="75000"/>
                  </a:schemeClr>
                </a:solidFill>
              </a:rPr>
              <a:t>Eliminando os atributos </a:t>
            </a:r>
          </a:p>
          <a:p>
            <a:pPr algn="r"/>
            <a:r>
              <a:rPr lang="pt-BR" sz="2800" b="1" dirty="0" err="1">
                <a:solidFill>
                  <a:schemeClr val="accent1">
                    <a:lumMod val="75000"/>
                  </a:schemeClr>
                </a:solidFill>
              </a:rPr>
              <a:t>multivaluados</a:t>
            </a:r>
            <a:r>
              <a:rPr lang="pt-BR" sz="2800" b="1" dirty="0">
                <a:solidFill>
                  <a:schemeClr val="accent1">
                    <a:lumMod val="75000"/>
                  </a:schemeClr>
                </a:solidFill>
              </a:rPr>
              <a:t> e os compostos</a:t>
            </a:r>
            <a:endParaRPr lang="es-ES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7623616"/>
              </p:ext>
            </p:extLst>
          </p:nvPr>
        </p:nvGraphicFramePr>
        <p:xfrm>
          <a:off x="323528" y="2276872"/>
          <a:ext cx="8304364" cy="3821106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997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18102">
                <a:tc>
                  <a:txBody>
                    <a:bodyPr/>
                    <a:lstStyle/>
                    <a:p>
                      <a:r>
                        <a:rPr lang="es-ES" sz="3200" dirty="0" err="1"/>
                        <a:t>bilhete</a:t>
                      </a:r>
                      <a:endParaRPr lang="es-E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3200" dirty="0" err="1"/>
                        <a:t>nomeP</a:t>
                      </a:r>
                      <a:endParaRPr lang="es-E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3200" dirty="0"/>
                        <a:t>CD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3200" dirty="0" err="1"/>
                        <a:t>telefones</a:t>
                      </a:r>
                      <a:endParaRPr lang="es-E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8102">
                <a:tc>
                  <a:txBody>
                    <a:bodyPr/>
                    <a:lstStyle/>
                    <a:p>
                      <a:r>
                        <a:rPr lang="es-ES" sz="3200" dirty="0"/>
                        <a:t>3587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3200" dirty="0" err="1"/>
                        <a:t>Haquila</a:t>
                      </a:r>
                      <a:endParaRPr lang="es-E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3200" dirty="0" err="1"/>
                        <a:t>Instrutor</a:t>
                      </a:r>
                      <a:endParaRPr lang="es-E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3200" dirty="0"/>
                        <a:t>94238750</a:t>
                      </a:r>
                    </a:p>
                    <a:p>
                      <a:r>
                        <a:rPr lang="es-ES" sz="3200" dirty="0"/>
                        <a:t>92004589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8102">
                <a:tc>
                  <a:txBody>
                    <a:bodyPr/>
                    <a:lstStyle/>
                    <a:p>
                      <a:r>
                        <a:rPr lang="es-ES" sz="3200" dirty="0"/>
                        <a:t>2390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3200" dirty="0" err="1"/>
                        <a:t>Shelsia</a:t>
                      </a:r>
                      <a:endParaRPr lang="es-E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3200" dirty="0"/>
                        <a:t>RG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3200" dirty="0"/>
                        <a:t>92129080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8102">
                <a:tc>
                  <a:txBody>
                    <a:bodyPr/>
                    <a:lstStyle/>
                    <a:p>
                      <a:r>
                        <a:rPr lang="es-ES" sz="3200" dirty="0"/>
                        <a:t>8931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3200" dirty="0" err="1"/>
                        <a:t>Piter</a:t>
                      </a:r>
                      <a:endParaRPr lang="es-E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3200" dirty="0" err="1"/>
                        <a:t>Instrutor</a:t>
                      </a:r>
                      <a:endParaRPr lang="es-E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3200" dirty="0"/>
                        <a:t>91236789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Line 29"/>
          <p:cNvSpPr>
            <a:spLocks noChangeShapeType="1"/>
          </p:cNvSpPr>
          <p:nvPr/>
        </p:nvSpPr>
        <p:spPr bwMode="auto">
          <a:xfrm flipH="1">
            <a:off x="6371157" y="3140572"/>
            <a:ext cx="1730375" cy="1152524"/>
          </a:xfrm>
          <a:prstGeom prst="line">
            <a:avLst/>
          </a:prstGeom>
          <a:noFill/>
          <a:ln w="34920">
            <a:solidFill>
              <a:srgbClr val="FF0000"/>
            </a:solidFill>
            <a:miter lim="800000"/>
            <a:headEnd/>
            <a:tailEnd/>
          </a:ln>
          <a:effectLst>
            <a:outerShdw dist="17819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7" name="Line 30"/>
          <p:cNvSpPr>
            <a:spLocks noChangeShapeType="1"/>
          </p:cNvSpPr>
          <p:nvPr/>
        </p:nvSpPr>
        <p:spPr bwMode="auto">
          <a:xfrm flipH="1" flipV="1">
            <a:off x="6369570" y="3283447"/>
            <a:ext cx="1874838" cy="793750"/>
          </a:xfrm>
          <a:prstGeom prst="line">
            <a:avLst/>
          </a:prstGeom>
          <a:noFill/>
          <a:ln w="34920">
            <a:solidFill>
              <a:srgbClr val="FF0000"/>
            </a:solidFill>
            <a:miter lim="800000"/>
            <a:headEnd/>
            <a:tailEnd/>
          </a:ln>
          <a:effectLst>
            <a:outerShdw dist="17819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68753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2901644" y="188640"/>
            <a:ext cx="5726248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s-ES" sz="4000" b="1" dirty="0">
                <a:solidFill>
                  <a:schemeClr val="accent1">
                    <a:lumMod val="75000"/>
                  </a:schemeClr>
                </a:solidFill>
              </a:rPr>
              <a:t>1ra FN</a:t>
            </a:r>
          </a:p>
          <a:p>
            <a:pPr algn="r"/>
            <a:r>
              <a:rPr lang="pt-BR" sz="2800" b="1" dirty="0">
                <a:solidFill>
                  <a:schemeClr val="accent1">
                    <a:lumMod val="75000"/>
                  </a:schemeClr>
                </a:solidFill>
              </a:rPr>
              <a:t>Eliminando os atributos </a:t>
            </a:r>
          </a:p>
          <a:p>
            <a:pPr algn="r"/>
            <a:r>
              <a:rPr lang="pt-BR" sz="2800" b="1" dirty="0" err="1">
                <a:solidFill>
                  <a:schemeClr val="accent1">
                    <a:lumMod val="75000"/>
                  </a:schemeClr>
                </a:solidFill>
              </a:rPr>
              <a:t>multivaluados</a:t>
            </a:r>
            <a:r>
              <a:rPr lang="pt-BR" sz="2800" b="1" dirty="0">
                <a:solidFill>
                  <a:schemeClr val="accent1">
                    <a:lumMod val="75000"/>
                  </a:schemeClr>
                </a:solidFill>
              </a:rPr>
              <a:t> e os compostos</a:t>
            </a:r>
            <a:endParaRPr lang="es-ES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tângulo 3"/>
          <p:cNvSpPr/>
          <p:nvPr/>
        </p:nvSpPr>
        <p:spPr>
          <a:xfrm>
            <a:off x="323528" y="4815155"/>
            <a:ext cx="61206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2800" dirty="0"/>
              <a:t>R1 (</a:t>
            </a:r>
            <a:r>
              <a:rPr lang="pt-BR" sz="2800" b="1" u="sng" dirty="0">
                <a:solidFill>
                  <a:srgbClr val="C00000"/>
                </a:solidFill>
              </a:rPr>
              <a:t>bilhete</a:t>
            </a:r>
            <a:r>
              <a:rPr lang="pt-BR" sz="2800" b="1" dirty="0">
                <a:solidFill>
                  <a:srgbClr val="C00000"/>
                </a:solidFill>
              </a:rPr>
              <a:t>, </a:t>
            </a:r>
            <a:r>
              <a:rPr lang="es-ES" sz="2800" b="1" u="sng" dirty="0" err="1">
                <a:solidFill>
                  <a:srgbClr val="C00000"/>
                </a:solidFill>
              </a:rPr>
              <a:t>telefone</a:t>
            </a:r>
            <a:r>
              <a:rPr lang="pt-PT" sz="2800" dirty="0"/>
              <a:t>)</a:t>
            </a:r>
            <a:endParaRPr lang="pt-PT" sz="2800" dirty="0">
              <a:effectLst/>
            </a:endParaRPr>
          </a:p>
        </p:txBody>
      </p:sp>
      <p:sp>
        <p:nvSpPr>
          <p:cNvPr id="8" name="Retângulo 3"/>
          <p:cNvSpPr/>
          <p:nvPr/>
        </p:nvSpPr>
        <p:spPr>
          <a:xfrm>
            <a:off x="323528" y="1970837"/>
            <a:ext cx="816034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2800" dirty="0"/>
              <a:t>R (</a:t>
            </a:r>
            <a:r>
              <a:rPr lang="pt-BR" sz="2800" b="1" dirty="0" err="1">
                <a:solidFill>
                  <a:srgbClr val="C00000"/>
                </a:solidFill>
              </a:rPr>
              <a:t>nomeP</a:t>
            </a:r>
            <a:r>
              <a:rPr lang="pt-BR" sz="2800" b="1" dirty="0">
                <a:solidFill>
                  <a:srgbClr val="C00000"/>
                </a:solidFill>
              </a:rPr>
              <a:t>, CD, </a:t>
            </a:r>
            <a:r>
              <a:rPr lang="es-ES" sz="2800" b="1" dirty="0" err="1">
                <a:solidFill>
                  <a:srgbClr val="C00000"/>
                </a:solidFill>
              </a:rPr>
              <a:t>telefones</a:t>
            </a:r>
            <a:r>
              <a:rPr lang="es-ES" sz="2800" b="1" dirty="0">
                <a:solidFill>
                  <a:srgbClr val="C00000"/>
                </a:solidFill>
              </a:rPr>
              <a:t>, </a:t>
            </a:r>
            <a:r>
              <a:rPr lang="pt-BR" sz="2800" b="1" u="sng" dirty="0">
                <a:solidFill>
                  <a:srgbClr val="C00000"/>
                </a:solidFill>
              </a:rPr>
              <a:t>bilhete</a:t>
            </a:r>
            <a:r>
              <a:rPr lang="pt-BR" sz="2800" b="1" dirty="0">
                <a:solidFill>
                  <a:srgbClr val="C00000"/>
                </a:solidFill>
              </a:rPr>
              <a:t>, </a:t>
            </a:r>
            <a:r>
              <a:rPr lang="pt-BR" sz="2800" b="1" dirty="0" err="1">
                <a:solidFill>
                  <a:srgbClr val="C00000"/>
                </a:solidFill>
              </a:rPr>
              <a:t>nomeD</a:t>
            </a:r>
            <a:r>
              <a:rPr lang="pt-BR" sz="2800" b="1" dirty="0">
                <a:solidFill>
                  <a:srgbClr val="C00000"/>
                </a:solidFill>
              </a:rPr>
              <a:t>, QH, descrição, </a:t>
            </a:r>
            <a:r>
              <a:rPr lang="pt-BR" sz="2800" b="1" dirty="0" err="1">
                <a:solidFill>
                  <a:srgbClr val="C00000"/>
                </a:solidFill>
              </a:rPr>
              <a:t>nomeDE</a:t>
            </a:r>
            <a:r>
              <a:rPr lang="pt-BR" sz="2800" b="1" dirty="0">
                <a:solidFill>
                  <a:srgbClr val="C00000"/>
                </a:solidFill>
              </a:rPr>
              <a:t>, QP</a:t>
            </a:r>
            <a:r>
              <a:rPr lang="pt-PT" sz="2800" dirty="0"/>
              <a:t>)</a:t>
            </a:r>
            <a:endParaRPr lang="pt-PT" sz="2800" dirty="0">
              <a:effectLst/>
            </a:endParaRPr>
          </a:p>
        </p:txBody>
      </p:sp>
      <p:sp>
        <p:nvSpPr>
          <p:cNvPr id="9" name="Retângulo 3"/>
          <p:cNvSpPr/>
          <p:nvPr/>
        </p:nvSpPr>
        <p:spPr>
          <a:xfrm>
            <a:off x="323528" y="3861048"/>
            <a:ext cx="816034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2800" dirty="0"/>
              <a:t>R (</a:t>
            </a:r>
            <a:r>
              <a:rPr lang="pt-BR" sz="2800" b="1" dirty="0" err="1">
                <a:solidFill>
                  <a:srgbClr val="C00000"/>
                </a:solidFill>
              </a:rPr>
              <a:t>nomeP</a:t>
            </a:r>
            <a:r>
              <a:rPr lang="pt-BR" sz="2800" b="1" dirty="0">
                <a:solidFill>
                  <a:srgbClr val="C00000"/>
                </a:solidFill>
              </a:rPr>
              <a:t>, CD</a:t>
            </a:r>
            <a:r>
              <a:rPr lang="es-ES" sz="2800" b="1" dirty="0">
                <a:solidFill>
                  <a:srgbClr val="C00000"/>
                </a:solidFill>
              </a:rPr>
              <a:t>, </a:t>
            </a:r>
            <a:r>
              <a:rPr lang="pt-BR" sz="2800" b="1" u="sng" dirty="0">
                <a:solidFill>
                  <a:srgbClr val="C00000"/>
                </a:solidFill>
              </a:rPr>
              <a:t>bilhete</a:t>
            </a:r>
            <a:r>
              <a:rPr lang="pt-BR" sz="2800" b="1" dirty="0">
                <a:solidFill>
                  <a:srgbClr val="C00000"/>
                </a:solidFill>
              </a:rPr>
              <a:t>, </a:t>
            </a:r>
            <a:r>
              <a:rPr lang="pt-BR" sz="2800" b="1" dirty="0" err="1">
                <a:solidFill>
                  <a:srgbClr val="C00000"/>
                </a:solidFill>
              </a:rPr>
              <a:t>nomeD</a:t>
            </a:r>
            <a:r>
              <a:rPr lang="pt-BR" sz="2800" b="1" dirty="0">
                <a:solidFill>
                  <a:srgbClr val="C00000"/>
                </a:solidFill>
              </a:rPr>
              <a:t>, QH, descrição, </a:t>
            </a:r>
            <a:r>
              <a:rPr lang="pt-BR" sz="2800" b="1" dirty="0" err="1">
                <a:solidFill>
                  <a:srgbClr val="C00000"/>
                </a:solidFill>
              </a:rPr>
              <a:t>nomeDE</a:t>
            </a:r>
            <a:r>
              <a:rPr lang="pt-BR" sz="2800" b="1" dirty="0">
                <a:solidFill>
                  <a:srgbClr val="C00000"/>
                </a:solidFill>
              </a:rPr>
              <a:t>, QP</a:t>
            </a:r>
            <a:r>
              <a:rPr lang="pt-PT" sz="2800" dirty="0"/>
              <a:t>)</a:t>
            </a:r>
            <a:endParaRPr lang="pt-PT" sz="2800" dirty="0">
              <a:effectLst/>
            </a:endParaRPr>
          </a:p>
        </p:txBody>
      </p:sp>
      <p:sp>
        <p:nvSpPr>
          <p:cNvPr id="3" name="2 Flecha abajo"/>
          <p:cNvSpPr/>
          <p:nvPr/>
        </p:nvSpPr>
        <p:spPr>
          <a:xfrm>
            <a:off x="1259632" y="3140968"/>
            <a:ext cx="482224" cy="504056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Flecha abajo"/>
          <p:cNvSpPr/>
          <p:nvPr/>
        </p:nvSpPr>
        <p:spPr>
          <a:xfrm>
            <a:off x="2217568" y="3140968"/>
            <a:ext cx="482224" cy="504056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10 Flecha abajo"/>
          <p:cNvSpPr/>
          <p:nvPr/>
        </p:nvSpPr>
        <p:spPr>
          <a:xfrm>
            <a:off x="3203848" y="3140968"/>
            <a:ext cx="482224" cy="504056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11 Flecha abajo"/>
          <p:cNvSpPr/>
          <p:nvPr/>
        </p:nvSpPr>
        <p:spPr>
          <a:xfrm>
            <a:off x="4161784" y="3140968"/>
            <a:ext cx="482224" cy="504056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12 Flecha abajo"/>
          <p:cNvSpPr/>
          <p:nvPr/>
        </p:nvSpPr>
        <p:spPr>
          <a:xfrm>
            <a:off x="5148064" y="3140968"/>
            <a:ext cx="482224" cy="504056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13 Flecha abajo"/>
          <p:cNvSpPr/>
          <p:nvPr/>
        </p:nvSpPr>
        <p:spPr>
          <a:xfrm>
            <a:off x="6106000" y="3140968"/>
            <a:ext cx="482224" cy="504056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14 Rectángulo"/>
          <p:cNvSpPr/>
          <p:nvPr/>
        </p:nvSpPr>
        <p:spPr>
          <a:xfrm>
            <a:off x="107504" y="5727864"/>
            <a:ext cx="8743099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pt-BR" sz="3600" dirty="0">
                <a:solidFill>
                  <a:schemeClr val="bg1"/>
                </a:solidFill>
              </a:rPr>
              <a:t>O esquema relacional já está em 1ra FN</a:t>
            </a:r>
            <a:endParaRPr lang="es-E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47745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467544" y="2551836"/>
            <a:ext cx="777686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3200" dirty="0"/>
              <a:t>Um esquema de Relação R está em 2da FN se todo atributo não primo A de R depende funcionalmente de maneira total da chave primária do R. Ou seja, nenhum depende parcialmente de qualquer chave do R.</a:t>
            </a:r>
            <a:endParaRPr lang="es-ES" sz="3200" dirty="0"/>
          </a:p>
        </p:txBody>
      </p:sp>
      <p:sp>
        <p:nvSpPr>
          <p:cNvPr id="5" name="4 Rectángulo"/>
          <p:cNvSpPr/>
          <p:nvPr/>
        </p:nvSpPr>
        <p:spPr>
          <a:xfrm>
            <a:off x="539552" y="548680"/>
            <a:ext cx="809869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b="1" dirty="0">
                <a:solidFill>
                  <a:schemeClr val="accent1">
                    <a:lumMod val="75000"/>
                  </a:schemeClr>
                </a:solidFill>
              </a:rPr>
              <a:t>Segunda Forma Normal (2da FN)</a:t>
            </a:r>
            <a:endParaRPr lang="es-E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7569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467544" y="2551836"/>
            <a:ext cx="777686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v"/>
            </a:pPr>
            <a:r>
              <a:rPr lang="es-ES" sz="3600" dirty="0" err="1"/>
              <a:t>Dependência</a:t>
            </a:r>
            <a:r>
              <a:rPr lang="es-ES" sz="3600" dirty="0"/>
              <a:t> Total</a:t>
            </a:r>
          </a:p>
          <a:p>
            <a:pPr marL="457200" indent="-457200">
              <a:buFont typeface="Wingdings" pitchFamily="2" charset="2"/>
              <a:buChar char="v"/>
            </a:pPr>
            <a:endParaRPr lang="es-ES" sz="3600" dirty="0"/>
          </a:p>
          <a:p>
            <a:pPr marL="457200" indent="-457200">
              <a:buFont typeface="Wingdings" pitchFamily="2" charset="2"/>
              <a:buChar char="v"/>
            </a:pPr>
            <a:endParaRPr lang="es-ES" sz="3600" dirty="0"/>
          </a:p>
          <a:p>
            <a:pPr marL="457200" indent="-457200">
              <a:buFont typeface="Wingdings" pitchFamily="2" charset="2"/>
              <a:buChar char="v"/>
            </a:pPr>
            <a:r>
              <a:rPr lang="es-ES" sz="3600" dirty="0" err="1"/>
              <a:t>Dependência</a:t>
            </a:r>
            <a:r>
              <a:rPr lang="es-ES" sz="3600" dirty="0"/>
              <a:t> Parcial</a:t>
            </a:r>
          </a:p>
        </p:txBody>
      </p:sp>
      <p:sp>
        <p:nvSpPr>
          <p:cNvPr id="5" name="4 Rectángulo"/>
          <p:cNvSpPr/>
          <p:nvPr/>
        </p:nvSpPr>
        <p:spPr>
          <a:xfrm>
            <a:off x="539552" y="548680"/>
            <a:ext cx="809869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b="1" dirty="0">
                <a:solidFill>
                  <a:schemeClr val="accent1">
                    <a:lumMod val="75000"/>
                  </a:schemeClr>
                </a:solidFill>
              </a:rPr>
              <a:t>Segunda Forma Normal (2da FN)</a:t>
            </a:r>
            <a:endParaRPr lang="es-E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359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5940152" y="384449"/>
            <a:ext cx="252505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400" b="1" dirty="0">
                <a:solidFill>
                  <a:schemeClr val="accent1">
                    <a:lumMod val="75000"/>
                  </a:schemeClr>
                </a:solidFill>
              </a:rPr>
              <a:t>Resumo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PT" dirty="0"/>
              <a:t>Anomalias. </a:t>
            </a:r>
          </a:p>
          <a:p>
            <a:endParaRPr lang="pt-PT" dirty="0"/>
          </a:p>
          <a:p>
            <a:r>
              <a:rPr lang="pt-PT" dirty="0"/>
              <a:t>Dependências funcionais. </a:t>
            </a:r>
          </a:p>
          <a:p>
            <a:endParaRPr lang="pt-PT" dirty="0"/>
          </a:p>
          <a:p>
            <a:r>
              <a:rPr lang="pt-PT" dirty="0"/>
              <a:t>Chaves. </a:t>
            </a:r>
          </a:p>
          <a:p>
            <a:endParaRPr lang="pt-PT" dirty="0"/>
          </a:p>
          <a:p>
            <a:r>
              <a:rPr lang="pt-PT" dirty="0"/>
              <a:t>Formas Normais (1ra, 2da e 3ra)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403190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539552" y="548680"/>
            <a:ext cx="809869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b="1" dirty="0">
                <a:solidFill>
                  <a:schemeClr val="accent1">
                    <a:lumMod val="75000"/>
                  </a:schemeClr>
                </a:solidFill>
              </a:rPr>
              <a:t>Segunda Forma Normal (2da FN)</a:t>
            </a:r>
            <a:endParaRPr lang="es-E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5386309" y="1493783"/>
            <a:ext cx="2841188" cy="20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1313"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  <a:lvl2pPr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2pPr>
            <a:lvl3pPr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3pPr>
            <a:lvl4pPr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4pPr>
            <a:lvl5pPr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9pPr>
          </a:lstStyle>
          <a:p>
            <a:pPr>
              <a:spcBef>
                <a:spcPts val="900"/>
              </a:spcBef>
              <a:buClrTx/>
              <a:buFontTx/>
              <a:buNone/>
            </a:pPr>
            <a:r>
              <a:rPr lang="es-ES" sz="3600" dirty="0">
                <a:solidFill>
                  <a:schemeClr val="tx1"/>
                </a:solidFill>
                <a:latin typeface="Arial" charset="0"/>
              </a:rPr>
              <a:t>	a </a:t>
            </a:r>
            <a:r>
              <a:rPr lang="es-ES" sz="3600" dirty="0">
                <a:solidFill>
                  <a:schemeClr val="tx1"/>
                </a:solidFill>
                <a:latin typeface="Wingdings" charset="2"/>
              </a:rPr>
              <a:t></a:t>
            </a:r>
            <a:r>
              <a:rPr lang="es-ES" sz="3600" dirty="0">
                <a:solidFill>
                  <a:schemeClr val="tx1"/>
                </a:solidFill>
                <a:latin typeface="Arial" charset="0"/>
              </a:rPr>
              <a:t> c, d</a:t>
            </a:r>
          </a:p>
          <a:p>
            <a:pPr>
              <a:spcBef>
                <a:spcPts val="900"/>
              </a:spcBef>
              <a:buClrTx/>
              <a:buFontTx/>
              <a:buNone/>
            </a:pPr>
            <a:r>
              <a:rPr lang="es-ES" sz="3600" dirty="0">
                <a:solidFill>
                  <a:schemeClr val="tx1"/>
                </a:solidFill>
                <a:latin typeface="Arial" charset="0"/>
              </a:rPr>
              <a:t>	b </a:t>
            </a:r>
            <a:r>
              <a:rPr lang="es-ES" sz="3600" dirty="0">
                <a:solidFill>
                  <a:schemeClr val="tx1"/>
                </a:solidFill>
                <a:latin typeface="Wingdings" charset="2"/>
              </a:rPr>
              <a:t></a:t>
            </a:r>
            <a:r>
              <a:rPr lang="es-ES" sz="3600" dirty="0">
                <a:solidFill>
                  <a:schemeClr val="tx1"/>
                </a:solidFill>
                <a:latin typeface="Arial" charset="0"/>
              </a:rPr>
              <a:t> e</a:t>
            </a:r>
          </a:p>
          <a:p>
            <a:pPr>
              <a:spcBef>
                <a:spcPts val="900"/>
              </a:spcBef>
              <a:buClrTx/>
              <a:buFontTx/>
              <a:buNone/>
            </a:pPr>
            <a:r>
              <a:rPr lang="es-ES" sz="3600" dirty="0">
                <a:solidFill>
                  <a:schemeClr val="tx1"/>
                </a:solidFill>
                <a:latin typeface="Arial" charset="0"/>
              </a:rPr>
              <a:t>	d </a:t>
            </a:r>
            <a:r>
              <a:rPr lang="es-ES" sz="3600" dirty="0">
                <a:solidFill>
                  <a:schemeClr val="tx1"/>
                </a:solidFill>
                <a:latin typeface="Wingdings" charset="2"/>
              </a:rPr>
              <a:t></a:t>
            </a:r>
            <a:r>
              <a:rPr lang="es-ES" sz="3600" dirty="0">
                <a:solidFill>
                  <a:schemeClr val="tx1"/>
                </a:solidFill>
                <a:latin typeface="Arial" charset="0"/>
              </a:rPr>
              <a:t> f</a:t>
            </a:r>
          </a:p>
        </p:txBody>
      </p:sp>
      <p:sp>
        <p:nvSpPr>
          <p:cNvPr id="7" name="Retângulo 3"/>
          <p:cNvSpPr/>
          <p:nvPr/>
        </p:nvSpPr>
        <p:spPr>
          <a:xfrm>
            <a:off x="700934" y="1493783"/>
            <a:ext cx="487917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4000" dirty="0"/>
              <a:t>R (</a:t>
            </a:r>
            <a:r>
              <a:rPr lang="es-ES" sz="4000" b="1" dirty="0"/>
              <a:t>a, b, c, d, e, f</a:t>
            </a:r>
            <a:r>
              <a:rPr lang="pt-PT" sz="4000" dirty="0"/>
              <a:t>)</a:t>
            </a:r>
            <a:endParaRPr lang="pt-PT" sz="4000" dirty="0">
              <a:effectLst/>
            </a:endParaRPr>
          </a:p>
        </p:txBody>
      </p:sp>
      <p:sp>
        <p:nvSpPr>
          <p:cNvPr id="8" name="Retângulo 3"/>
          <p:cNvSpPr/>
          <p:nvPr/>
        </p:nvSpPr>
        <p:spPr>
          <a:xfrm>
            <a:off x="1691680" y="2492896"/>
            <a:ext cx="2592288" cy="70788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s-ES" sz="4000" dirty="0"/>
              <a:t>Chave: ab</a:t>
            </a:r>
            <a:endParaRPr lang="pt-PT" sz="4000" dirty="0">
              <a:effectLst/>
            </a:endParaRPr>
          </a:p>
        </p:txBody>
      </p:sp>
      <p:cxnSp>
        <p:nvCxnSpPr>
          <p:cNvPr id="9" name="8 Conector recto"/>
          <p:cNvCxnSpPr/>
          <p:nvPr/>
        </p:nvCxnSpPr>
        <p:spPr>
          <a:xfrm>
            <a:off x="1259632" y="3573016"/>
            <a:ext cx="633670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2 Rectángulo"/>
          <p:cNvSpPr/>
          <p:nvPr/>
        </p:nvSpPr>
        <p:spPr>
          <a:xfrm>
            <a:off x="1403648" y="4016677"/>
            <a:ext cx="6048672" cy="255454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pt-BR" sz="3200" dirty="0"/>
              <a:t>Então os atributos </a:t>
            </a:r>
            <a:r>
              <a:rPr lang="pt-BR" sz="3200" b="1" dirty="0">
                <a:solidFill>
                  <a:srgbClr val="FF0000"/>
                </a:solidFill>
              </a:rPr>
              <a:t>c</a:t>
            </a:r>
            <a:r>
              <a:rPr lang="pt-BR" sz="3200" dirty="0"/>
              <a:t>, </a:t>
            </a:r>
            <a:r>
              <a:rPr lang="pt-BR" sz="3200" b="1" dirty="0">
                <a:solidFill>
                  <a:srgbClr val="FF0000"/>
                </a:solidFill>
              </a:rPr>
              <a:t>d</a:t>
            </a:r>
            <a:r>
              <a:rPr lang="pt-BR" sz="3200" dirty="0"/>
              <a:t> e </a:t>
            </a:r>
            <a:r>
              <a:rPr lang="pt-BR" sz="3200" b="1" dirty="0" err="1">
                <a:solidFill>
                  <a:srgbClr val="FF0000"/>
                </a:solidFill>
              </a:rPr>
              <a:t>e</a:t>
            </a:r>
            <a:r>
              <a:rPr lang="pt-BR" sz="3200" dirty="0"/>
              <a:t> </a:t>
            </a:r>
            <a:r>
              <a:rPr lang="pt-BR" sz="3200" b="1" i="1" dirty="0"/>
              <a:t>dependem parcialmente da chave </a:t>
            </a:r>
            <a:r>
              <a:rPr lang="pt-BR" sz="3200" b="1" i="1" dirty="0" err="1"/>
              <a:t>ab</a:t>
            </a:r>
            <a:r>
              <a:rPr lang="pt-BR" sz="3200" dirty="0"/>
              <a:t>, quer dizer depende de um subconjunto da chave, não da chave completa.</a:t>
            </a:r>
            <a:endParaRPr lang="es-ES" sz="3200" dirty="0"/>
          </a:p>
        </p:txBody>
      </p:sp>
      <p:sp>
        <p:nvSpPr>
          <p:cNvPr id="15" name="14 Nube"/>
          <p:cNvSpPr/>
          <p:nvPr/>
        </p:nvSpPr>
        <p:spPr>
          <a:xfrm>
            <a:off x="899592" y="3590262"/>
            <a:ext cx="6947444" cy="3151106"/>
          </a:xfrm>
          <a:prstGeom prst="cloud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b="1" dirty="0"/>
              <a:t>portanto a relação R não está em 2da FN, porque existe dependência parcial entre seus atributos</a:t>
            </a:r>
            <a:endParaRPr lang="es-ES" sz="2800" b="1" dirty="0"/>
          </a:p>
        </p:txBody>
      </p:sp>
      <p:sp>
        <p:nvSpPr>
          <p:cNvPr id="2" name="1 Flecha curvada hacia la izquierda"/>
          <p:cNvSpPr/>
          <p:nvPr/>
        </p:nvSpPr>
        <p:spPr>
          <a:xfrm>
            <a:off x="7593681" y="3200782"/>
            <a:ext cx="794743" cy="2016224"/>
          </a:xfrm>
          <a:prstGeom prst="curved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2" name="11 Flecha curvada hacia la izquierda"/>
          <p:cNvSpPr/>
          <p:nvPr/>
        </p:nvSpPr>
        <p:spPr>
          <a:xfrm flipH="1">
            <a:off x="467544" y="3212976"/>
            <a:ext cx="794743" cy="2016224"/>
          </a:xfrm>
          <a:prstGeom prst="curved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749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539552" y="548680"/>
            <a:ext cx="809869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b="1" dirty="0">
                <a:solidFill>
                  <a:schemeClr val="accent1">
                    <a:lumMod val="75000"/>
                  </a:schemeClr>
                </a:solidFill>
              </a:rPr>
              <a:t>Segunda Forma Normal (2da FN)</a:t>
            </a:r>
            <a:endParaRPr lang="es-E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5386309" y="1493783"/>
            <a:ext cx="2841188" cy="20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1313"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  <a:lvl2pPr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2pPr>
            <a:lvl3pPr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3pPr>
            <a:lvl4pPr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4pPr>
            <a:lvl5pPr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9pPr>
          </a:lstStyle>
          <a:p>
            <a:pPr>
              <a:spcBef>
                <a:spcPts val="900"/>
              </a:spcBef>
              <a:buClrTx/>
              <a:buFontTx/>
              <a:buNone/>
            </a:pPr>
            <a:r>
              <a:rPr lang="es-ES" sz="3600" dirty="0">
                <a:solidFill>
                  <a:schemeClr val="tx1"/>
                </a:solidFill>
                <a:latin typeface="Arial" charset="0"/>
              </a:rPr>
              <a:t>	a </a:t>
            </a:r>
            <a:r>
              <a:rPr lang="es-ES" sz="3600" dirty="0">
                <a:solidFill>
                  <a:schemeClr val="tx1"/>
                </a:solidFill>
                <a:latin typeface="Wingdings" charset="2"/>
              </a:rPr>
              <a:t></a:t>
            </a:r>
            <a:r>
              <a:rPr lang="es-ES" sz="3600" dirty="0">
                <a:solidFill>
                  <a:schemeClr val="tx1"/>
                </a:solidFill>
                <a:latin typeface="Arial" charset="0"/>
              </a:rPr>
              <a:t> c, d</a:t>
            </a:r>
          </a:p>
          <a:p>
            <a:pPr>
              <a:spcBef>
                <a:spcPts val="900"/>
              </a:spcBef>
              <a:buClrTx/>
              <a:buFontTx/>
              <a:buNone/>
            </a:pPr>
            <a:r>
              <a:rPr lang="es-ES" sz="3600" dirty="0">
                <a:solidFill>
                  <a:schemeClr val="tx1"/>
                </a:solidFill>
                <a:latin typeface="Arial" charset="0"/>
              </a:rPr>
              <a:t>	b </a:t>
            </a:r>
            <a:r>
              <a:rPr lang="es-ES" sz="3600" dirty="0">
                <a:solidFill>
                  <a:schemeClr val="tx1"/>
                </a:solidFill>
                <a:latin typeface="Wingdings" charset="2"/>
              </a:rPr>
              <a:t></a:t>
            </a:r>
            <a:r>
              <a:rPr lang="es-ES" sz="3600" dirty="0">
                <a:solidFill>
                  <a:schemeClr val="tx1"/>
                </a:solidFill>
                <a:latin typeface="Arial" charset="0"/>
              </a:rPr>
              <a:t> e</a:t>
            </a:r>
          </a:p>
          <a:p>
            <a:pPr>
              <a:spcBef>
                <a:spcPts val="900"/>
              </a:spcBef>
              <a:buClrTx/>
              <a:buFontTx/>
              <a:buNone/>
            </a:pPr>
            <a:r>
              <a:rPr lang="es-ES" sz="3600" dirty="0">
                <a:solidFill>
                  <a:schemeClr val="tx1"/>
                </a:solidFill>
                <a:latin typeface="Arial" charset="0"/>
              </a:rPr>
              <a:t>	d </a:t>
            </a:r>
            <a:r>
              <a:rPr lang="es-ES" sz="3600" dirty="0">
                <a:solidFill>
                  <a:schemeClr val="tx1"/>
                </a:solidFill>
                <a:latin typeface="Wingdings" charset="2"/>
              </a:rPr>
              <a:t></a:t>
            </a:r>
            <a:r>
              <a:rPr lang="es-ES" sz="3600" dirty="0">
                <a:solidFill>
                  <a:schemeClr val="tx1"/>
                </a:solidFill>
                <a:latin typeface="Arial" charset="0"/>
              </a:rPr>
              <a:t> f</a:t>
            </a:r>
          </a:p>
        </p:txBody>
      </p:sp>
      <p:sp>
        <p:nvSpPr>
          <p:cNvPr id="7" name="Retângulo 3"/>
          <p:cNvSpPr/>
          <p:nvPr/>
        </p:nvSpPr>
        <p:spPr>
          <a:xfrm>
            <a:off x="700934" y="1493783"/>
            <a:ext cx="487917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4000" dirty="0"/>
              <a:t>R (</a:t>
            </a:r>
            <a:r>
              <a:rPr lang="es-ES" sz="4000" b="1" dirty="0"/>
              <a:t>a, b, c, d, e, f</a:t>
            </a:r>
            <a:r>
              <a:rPr lang="pt-PT" sz="4000" dirty="0"/>
              <a:t>)</a:t>
            </a:r>
            <a:endParaRPr lang="pt-PT" sz="4000" dirty="0">
              <a:effectLst/>
            </a:endParaRPr>
          </a:p>
        </p:txBody>
      </p:sp>
      <p:sp>
        <p:nvSpPr>
          <p:cNvPr id="8" name="Retângulo 3"/>
          <p:cNvSpPr/>
          <p:nvPr/>
        </p:nvSpPr>
        <p:spPr>
          <a:xfrm>
            <a:off x="1691680" y="2492896"/>
            <a:ext cx="2592288" cy="70788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s-ES" sz="4000" dirty="0"/>
              <a:t>Chave: ab</a:t>
            </a:r>
            <a:endParaRPr lang="pt-PT" sz="4000" dirty="0">
              <a:effectLst/>
            </a:endParaRPr>
          </a:p>
        </p:txBody>
      </p:sp>
      <p:sp>
        <p:nvSpPr>
          <p:cNvPr id="2" name="1 Flecha curvada hacia la izquierda"/>
          <p:cNvSpPr/>
          <p:nvPr/>
        </p:nvSpPr>
        <p:spPr>
          <a:xfrm>
            <a:off x="7593681" y="3200782"/>
            <a:ext cx="794743" cy="2016224"/>
          </a:xfrm>
          <a:prstGeom prst="curved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cxnSp>
        <p:nvCxnSpPr>
          <p:cNvPr id="9" name="8 Conector recto"/>
          <p:cNvCxnSpPr/>
          <p:nvPr/>
        </p:nvCxnSpPr>
        <p:spPr>
          <a:xfrm>
            <a:off x="1259632" y="3573016"/>
            <a:ext cx="633670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11 Flecha curvada hacia la izquierda"/>
          <p:cNvSpPr/>
          <p:nvPr/>
        </p:nvSpPr>
        <p:spPr>
          <a:xfrm flipH="1">
            <a:off x="467544" y="3212976"/>
            <a:ext cx="794743" cy="2016224"/>
          </a:xfrm>
          <a:prstGeom prst="curved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3" name="12 Rectángulo"/>
          <p:cNvSpPr/>
          <p:nvPr/>
        </p:nvSpPr>
        <p:spPr>
          <a:xfrm>
            <a:off x="1403648" y="4016677"/>
            <a:ext cx="6048672" cy="193899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pt-BR" sz="4000" dirty="0"/>
              <a:t>Como levamos o esquema relacional R a 2da FN?</a:t>
            </a:r>
            <a:endParaRPr lang="es-ES" sz="4000" dirty="0"/>
          </a:p>
        </p:txBody>
      </p:sp>
    </p:spTree>
    <p:extLst>
      <p:ext uri="{BB962C8B-B14F-4D97-AF65-F5344CB8AC3E}">
        <p14:creationId xmlns:p14="http://schemas.microsoft.com/office/powerpoint/2010/main" val="6449124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1331640" y="3789040"/>
            <a:ext cx="3838645" cy="238236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4 Rectángulo"/>
          <p:cNvSpPr/>
          <p:nvPr/>
        </p:nvSpPr>
        <p:spPr>
          <a:xfrm>
            <a:off x="539552" y="548680"/>
            <a:ext cx="809869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b="1" dirty="0">
                <a:solidFill>
                  <a:schemeClr val="accent1">
                    <a:lumMod val="75000"/>
                  </a:schemeClr>
                </a:solidFill>
              </a:rPr>
              <a:t>Segunda Forma Normal (2da FN)</a:t>
            </a:r>
            <a:endParaRPr lang="es-E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5386309" y="1493783"/>
            <a:ext cx="2841188" cy="20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1313"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  <a:lvl2pPr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2pPr>
            <a:lvl3pPr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3pPr>
            <a:lvl4pPr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4pPr>
            <a:lvl5pPr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9pPr>
          </a:lstStyle>
          <a:p>
            <a:pPr>
              <a:spcBef>
                <a:spcPts val="900"/>
              </a:spcBef>
              <a:buClrTx/>
              <a:buFontTx/>
              <a:buNone/>
            </a:pPr>
            <a:r>
              <a:rPr lang="es-ES" sz="3600" dirty="0">
                <a:solidFill>
                  <a:schemeClr val="tx1"/>
                </a:solidFill>
                <a:latin typeface="Arial" charset="0"/>
              </a:rPr>
              <a:t>	a </a:t>
            </a:r>
            <a:r>
              <a:rPr lang="es-ES" sz="3600" dirty="0">
                <a:solidFill>
                  <a:schemeClr val="tx1"/>
                </a:solidFill>
                <a:latin typeface="Wingdings" charset="2"/>
              </a:rPr>
              <a:t></a:t>
            </a:r>
            <a:r>
              <a:rPr lang="es-ES" sz="3600" dirty="0">
                <a:solidFill>
                  <a:schemeClr val="tx1"/>
                </a:solidFill>
                <a:latin typeface="Arial" charset="0"/>
              </a:rPr>
              <a:t> c, d</a:t>
            </a:r>
          </a:p>
          <a:p>
            <a:pPr>
              <a:spcBef>
                <a:spcPts val="900"/>
              </a:spcBef>
              <a:buClrTx/>
              <a:buFontTx/>
              <a:buNone/>
            </a:pPr>
            <a:r>
              <a:rPr lang="es-ES" sz="3600" dirty="0">
                <a:solidFill>
                  <a:schemeClr val="tx1"/>
                </a:solidFill>
                <a:latin typeface="Arial" charset="0"/>
              </a:rPr>
              <a:t>	b </a:t>
            </a:r>
            <a:r>
              <a:rPr lang="es-ES" sz="3600" dirty="0">
                <a:solidFill>
                  <a:schemeClr val="tx1"/>
                </a:solidFill>
                <a:latin typeface="Wingdings" charset="2"/>
              </a:rPr>
              <a:t></a:t>
            </a:r>
            <a:r>
              <a:rPr lang="es-ES" sz="3600" dirty="0">
                <a:solidFill>
                  <a:schemeClr val="tx1"/>
                </a:solidFill>
                <a:latin typeface="Arial" charset="0"/>
              </a:rPr>
              <a:t> e</a:t>
            </a:r>
          </a:p>
          <a:p>
            <a:pPr>
              <a:spcBef>
                <a:spcPts val="900"/>
              </a:spcBef>
              <a:buClrTx/>
              <a:buFontTx/>
              <a:buNone/>
            </a:pPr>
            <a:r>
              <a:rPr lang="es-ES" sz="3600" dirty="0">
                <a:solidFill>
                  <a:schemeClr val="tx1"/>
                </a:solidFill>
                <a:latin typeface="Arial" charset="0"/>
              </a:rPr>
              <a:t>	d </a:t>
            </a:r>
            <a:r>
              <a:rPr lang="es-ES" sz="3600" dirty="0">
                <a:solidFill>
                  <a:schemeClr val="tx1"/>
                </a:solidFill>
                <a:latin typeface="Wingdings" charset="2"/>
              </a:rPr>
              <a:t></a:t>
            </a:r>
            <a:r>
              <a:rPr lang="es-ES" sz="3600" dirty="0">
                <a:solidFill>
                  <a:schemeClr val="tx1"/>
                </a:solidFill>
                <a:latin typeface="Arial" charset="0"/>
              </a:rPr>
              <a:t> f</a:t>
            </a:r>
          </a:p>
        </p:txBody>
      </p:sp>
      <p:sp>
        <p:nvSpPr>
          <p:cNvPr id="7" name="Retângulo 3"/>
          <p:cNvSpPr/>
          <p:nvPr/>
        </p:nvSpPr>
        <p:spPr>
          <a:xfrm>
            <a:off x="700934" y="1493783"/>
            <a:ext cx="487917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4000" dirty="0"/>
              <a:t>R (</a:t>
            </a:r>
            <a:r>
              <a:rPr lang="es-ES" sz="4000" b="1" dirty="0"/>
              <a:t>a, b, c, d, e, f</a:t>
            </a:r>
            <a:r>
              <a:rPr lang="pt-PT" sz="4000" dirty="0"/>
              <a:t>)</a:t>
            </a:r>
            <a:endParaRPr lang="pt-PT" sz="4000" dirty="0">
              <a:effectLst/>
            </a:endParaRPr>
          </a:p>
        </p:txBody>
      </p:sp>
      <p:sp>
        <p:nvSpPr>
          <p:cNvPr id="8" name="Retângulo 3"/>
          <p:cNvSpPr/>
          <p:nvPr/>
        </p:nvSpPr>
        <p:spPr>
          <a:xfrm>
            <a:off x="1691680" y="2492896"/>
            <a:ext cx="2592288" cy="70788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s-ES" sz="4000" dirty="0"/>
              <a:t>Chave: ab</a:t>
            </a:r>
            <a:endParaRPr lang="pt-PT" sz="4000" dirty="0">
              <a:effectLst/>
            </a:endParaRPr>
          </a:p>
        </p:txBody>
      </p:sp>
      <p:sp>
        <p:nvSpPr>
          <p:cNvPr id="2" name="1 Flecha curvada hacia la izquierda"/>
          <p:cNvSpPr/>
          <p:nvPr/>
        </p:nvSpPr>
        <p:spPr>
          <a:xfrm>
            <a:off x="7593681" y="3200782"/>
            <a:ext cx="794743" cy="2016224"/>
          </a:xfrm>
          <a:prstGeom prst="curved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cxnSp>
        <p:nvCxnSpPr>
          <p:cNvPr id="9" name="8 Conector recto"/>
          <p:cNvCxnSpPr/>
          <p:nvPr/>
        </p:nvCxnSpPr>
        <p:spPr>
          <a:xfrm>
            <a:off x="1259632" y="3573016"/>
            <a:ext cx="633670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11 Flecha curvada hacia la izquierda"/>
          <p:cNvSpPr/>
          <p:nvPr/>
        </p:nvSpPr>
        <p:spPr>
          <a:xfrm flipH="1">
            <a:off x="467544" y="3212976"/>
            <a:ext cx="794743" cy="2016224"/>
          </a:xfrm>
          <a:prstGeom prst="curved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0" name="Retângulo 3"/>
          <p:cNvSpPr/>
          <p:nvPr/>
        </p:nvSpPr>
        <p:spPr>
          <a:xfrm>
            <a:off x="1681929" y="3854951"/>
            <a:ext cx="487917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4000" dirty="0"/>
              <a:t>R (</a:t>
            </a:r>
            <a:r>
              <a:rPr lang="es-ES" sz="4000" b="1" u="sng" dirty="0"/>
              <a:t>a</a:t>
            </a:r>
            <a:r>
              <a:rPr lang="es-ES" sz="4000" b="1" dirty="0"/>
              <a:t>,</a:t>
            </a:r>
            <a:r>
              <a:rPr lang="es-ES" sz="4000" b="1" u="sng" dirty="0"/>
              <a:t> b</a:t>
            </a:r>
            <a:r>
              <a:rPr lang="pt-PT" sz="4000" dirty="0"/>
              <a:t>)</a:t>
            </a:r>
            <a:endParaRPr lang="pt-PT" sz="4000" dirty="0">
              <a:effectLst/>
            </a:endParaRPr>
          </a:p>
        </p:txBody>
      </p:sp>
      <p:sp>
        <p:nvSpPr>
          <p:cNvPr id="11" name="Retângulo 3"/>
          <p:cNvSpPr/>
          <p:nvPr/>
        </p:nvSpPr>
        <p:spPr>
          <a:xfrm>
            <a:off x="1691680" y="4581128"/>
            <a:ext cx="487917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4000" dirty="0"/>
              <a:t>R1 (</a:t>
            </a:r>
            <a:r>
              <a:rPr lang="es-ES" sz="4000" b="1" u="sng" dirty="0"/>
              <a:t>a</a:t>
            </a:r>
            <a:r>
              <a:rPr lang="es-ES" sz="4000" b="1" dirty="0"/>
              <a:t>, c, d, </a:t>
            </a:r>
            <a:r>
              <a:rPr lang="es-ES" sz="4000" b="1" dirty="0">
                <a:solidFill>
                  <a:srgbClr val="C00000"/>
                </a:solidFill>
              </a:rPr>
              <a:t>f</a:t>
            </a:r>
            <a:r>
              <a:rPr lang="pt-PT" sz="4000" dirty="0"/>
              <a:t>)</a:t>
            </a:r>
            <a:endParaRPr lang="pt-PT" sz="4000" dirty="0">
              <a:effectLst/>
            </a:endParaRPr>
          </a:p>
        </p:txBody>
      </p:sp>
      <p:sp>
        <p:nvSpPr>
          <p:cNvPr id="14" name="Retângulo 3"/>
          <p:cNvSpPr/>
          <p:nvPr/>
        </p:nvSpPr>
        <p:spPr>
          <a:xfrm>
            <a:off x="1691680" y="5301208"/>
            <a:ext cx="487917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4000" dirty="0"/>
              <a:t>R2 (</a:t>
            </a:r>
            <a:r>
              <a:rPr lang="es-ES" sz="4000" b="1" u="sng" dirty="0"/>
              <a:t>b</a:t>
            </a:r>
            <a:r>
              <a:rPr lang="es-ES" sz="4000" b="1" dirty="0"/>
              <a:t>, e</a:t>
            </a:r>
            <a:r>
              <a:rPr lang="pt-PT" sz="4000" dirty="0"/>
              <a:t>)</a:t>
            </a:r>
            <a:endParaRPr lang="pt-PT" sz="4000" dirty="0">
              <a:effectLst/>
            </a:endParaRPr>
          </a:p>
        </p:txBody>
      </p:sp>
      <p:sp>
        <p:nvSpPr>
          <p:cNvPr id="15" name="14 Nube"/>
          <p:cNvSpPr/>
          <p:nvPr/>
        </p:nvSpPr>
        <p:spPr>
          <a:xfrm>
            <a:off x="4716016" y="4703857"/>
            <a:ext cx="3528392" cy="2154143"/>
          </a:xfrm>
          <a:prstGeom prst="cloud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3200" b="1" dirty="0"/>
              <a:t>Já está em 2da FN </a:t>
            </a:r>
            <a:endParaRPr lang="es-ES" sz="3200" b="1" dirty="0"/>
          </a:p>
        </p:txBody>
      </p:sp>
    </p:spTree>
    <p:extLst>
      <p:ext uri="{BB962C8B-B14F-4D97-AF65-F5344CB8AC3E}">
        <p14:creationId xmlns:p14="http://schemas.microsoft.com/office/powerpoint/2010/main" val="4022972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395536" y="116632"/>
            <a:ext cx="6689652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pt-PT" sz="3600" b="1" dirty="0">
                <a:solidFill>
                  <a:schemeClr val="accent1">
                    <a:lumMod val="75000"/>
                  </a:schemeClr>
                </a:solidFill>
              </a:rPr>
              <a:t>O que acontece </a:t>
            </a:r>
            <a:r>
              <a:rPr lang="pt-PT" sz="3600" b="1" dirty="0" err="1">
                <a:solidFill>
                  <a:schemeClr val="accent1">
                    <a:lumMod val="75000"/>
                  </a:schemeClr>
                </a:solidFill>
              </a:rPr>
              <a:t>nesso</a:t>
            </a:r>
            <a:r>
              <a:rPr lang="pt-PT" sz="3600" b="1" dirty="0">
                <a:solidFill>
                  <a:schemeClr val="accent1">
                    <a:lumMod val="75000"/>
                  </a:schemeClr>
                </a:solidFill>
              </a:rPr>
              <a:t> caso?</a:t>
            </a:r>
            <a:endParaRPr lang="es-E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Retângulo 3"/>
          <p:cNvSpPr/>
          <p:nvPr/>
        </p:nvSpPr>
        <p:spPr>
          <a:xfrm>
            <a:off x="179512" y="3519011"/>
            <a:ext cx="61206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2800" dirty="0"/>
              <a:t>R1 (</a:t>
            </a:r>
            <a:r>
              <a:rPr lang="pt-BR" sz="2800" b="1" u="sng" dirty="0">
                <a:solidFill>
                  <a:srgbClr val="C00000"/>
                </a:solidFill>
              </a:rPr>
              <a:t>bilhete</a:t>
            </a:r>
            <a:r>
              <a:rPr lang="pt-BR" sz="2800" b="1" dirty="0">
                <a:solidFill>
                  <a:srgbClr val="C00000"/>
                </a:solidFill>
              </a:rPr>
              <a:t>, </a:t>
            </a:r>
            <a:r>
              <a:rPr lang="es-ES" sz="2800" b="1" dirty="0" err="1">
                <a:solidFill>
                  <a:srgbClr val="C00000"/>
                </a:solidFill>
              </a:rPr>
              <a:t>telefone</a:t>
            </a:r>
            <a:r>
              <a:rPr lang="pt-PT" sz="2800" dirty="0"/>
              <a:t>)</a:t>
            </a:r>
            <a:endParaRPr lang="pt-PT" sz="2800" dirty="0">
              <a:effectLst/>
            </a:endParaRPr>
          </a:p>
        </p:txBody>
      </p:sp>
      <p:sp>
        <p:nvSpPr>
          <p:cNvPr id="17" name="Retângulo 3"/>
          <p:cNvSpPr/>
          <p:nvPr/>
        </p:nvSpPr>
        <p:spPr>
          <a:xfrm>
            <a:off x="179512" y="781542"/>
            <a:ext cx="816034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2800" dirty="0"/>
              <a:t>R (</a:t>
            </a:r>
            <a:r>
              <a:rPr lang="pt-BR" sz="2800" b="1" dirty="0" err="1">
                <a:solidFill>
                  <a:srgbClr val="C00000"/>
                </a:solidFill>
              </a:rPr>
              <a:t>nomeP</a:t>
            </a:r>
            <a:r>
              <a:rPr lang="pt-BR" sz="2800" b="1" dirty="0">
                <a:solidFill>
                  <a:srgbClr val="C00000"/>
                </a:solidFill>
              </a:rPr>
              <a:t>, CD, </a:t>
            </a:r>
            <a:r>
              <a:rPr lang="es-ES" sz="2800" b="1" dirty="0" err="1">
                <a:solidFill>
                  <a:srgbClr val="C00000"/>
                </a:solidFill>
              </a:rPr>
              <a:t>telefones</a:t>
            </a:r>
            <a:r>
              <a:rPr lang="es-ES" sz="2800" b="1" dirty="0">
                <a:solidFill>
                  <a:srgbClr val="C00000"/>
                </a:solidFill>
              </a:rPr>
              <a:t>, </a:t>
            </a:r>
            <a:r>
              <a:rPr lang="pt-BR" sz="2800" b="1" u="sng" dirty="0">
                <a:solidFill>
                  <a:srgbClr val="C00000"/>
                </a:solidFill>
              </a:rPr>
              <a:t>bilhete</a:t>
            </a:r>
            <a:r>
              <a:rPr lang="pt-BR" sz="2800" b="1" dirty="0">
                <a:solidFill>
                  <a:srgbClr val="C00000"/>
                </a:solidFill>
              </a:rPr>
              <a:t>, </a:t>
            </a:r>
            <a:r>
              <a:rPr lang="pt-BR" sz="2800" b="1" dirty="0" err="1">
                <a:solidFill>
                  <a:srgbClr val="C00000"/>
                </a:solidFill>
              </a:rPr>
              <a:t>nomeD</a:t>
            </a:r>
            <a:r>
              <a:rPr lang="pt-BR" sz="2800" b="1" dirty="0">
                <a:solidFill>
                  <a:srgbClr val="C00000"/>
                </a:solidFill>
              </a:rPr>
              <a:t>, QH, descrição, </a:t>
            </a:r>
            <a:r>
              <a:rPr lang="pt-BR" sz="2800" b="1" dirty="0" err="1">
                <a:solidFill>
                  <a:srgbClr val="C00000"/>
                </a:solidFill>
              </a:rPr>
              <a:t>nomeDE</a:t>
            </a:r>
            <a:r>
              <a:rPr lang="pt-BR" sz="2800" b="1" dirty="0">
                <a:solidFill>
                  <a:srgbClr val="C00000"/>
                </a:solidFill>
              </a:rPr>
              <a:t>, QP</a:t>
            </a:r>
            <a:r>
              <a:rPr lang="pt-PT" sz="2800" dirty="0"/>
              <a:t>)</a:t>
            </a:r>
            <a:endParaRPr lang="pt-PT" sz="2800" dirty="0">
              <a:effectLst/>
            </a:endParaRPr>
          </a:p>
        </p:txBody>
      </p:sp>
      <p:sp>
        <p:nvSpPr>
          <p:cNvPr id="18" name="Retângulo 3"/>
          <p:cNvSpPr/>
          <p:nvPr/>
        </p:nvSpPr>
        <p:spPr>
          <a:xfrm>
            <a:off x="179512" y="2564904"/>
            <a:ext cx="690567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2800" dirty="0"/>
              <a:t>R (</a:t>
            </a:r>
            <a:r>
              <a:rPr lang="pt-BR" sz="2800" b="1" dirty="0" err="1">
                <a:solidFill>
                  <a:srgbClr val="C00000"/>
                </a:solidFill>
              </a:rPr>
              <a:t>nomeP</a:t>
            </a:r>
            <a:r>
              <a:rPr lang="pt-BR" sz="2800" b="1" dirty="0">
                <a:solidFill>
                  <a:srgbClr val="C00000"/>
                </a:solidFill>
              </a:rPr>
              <a:t>, CD</a:t>
            </a:r>
            <a:r>
              <a:rPr lang="es-ES" sz="2800" b="1" dirty="0">
                <a:solidFill>
                  <a:srgbClr val="C00000"/>
                </a:solidFill>
              </a:rPr>
              <a:t>, </a:t>
            </a:r>
            <a:r>
              <a:rPr lang="pt-BR" sz="2800" b="1" u="sng" dirty="0">
                <a:solidFill>
                  <a:srgbClr val="C00000"/>
                </a:solidFill>
              </a:rPr>
              <a:t>bilhete</a:t>
            </a:r>
            <a:r>
              <a:rPr lang="pt-BR" sz="2800" b="1" dirty="0">
                <a:solidFill>
                  <a:srgbClr val="C00000"/>
                </a:solidFill>
              </a:rPr>
              <a:t>, </a:t>
            </a:r>
            <a:r>
              <a:rPr lang="pt-BR" sz="2800" b="1" dirty="0" err="1">
                <a:solidFill>
                  <a:srgbClr val="C00000"/>
                </a:solidFill>
              </a:rPr>
              <a:t>nomeD</a:t>
            </a:r>
            <a:r>
              <a:rPr lang="pt-BR" sz="2800" b="1" dirty="0">
                <a:solidFill>
                  <a:srgbClr val="C00000"/>
                </a:solidFill>
              </a:rPr>
              <a:t>, QH, descrição, </a:t>
            </a:r>
            <a:r>
              <a:rPr lang="pt-BR" sz="2800" b="1" dirty="0" err="1">
                <a:solidFill>
                  <a:srgbClr val="C00000"/>
                </a:solidFill>
              </a:rPr>
              <a:t>nomeDE</a:t>
            </a:r>
            <a:r>
              <a:rPr lang="pt-BR" sz="2800" b="1" dirty="0">
                <a:solidFill>
                  <a:srgbClr val="C00000"/>
                </a:solidFill>
              </a:rPr>
              <a:t>, QP</a:t>
            </a:r>
            <a:r>
              <a:rPr lang="pt-PT" sz="2800" dirty="0"/>
              <a:t>)</a:t>
            </a:r>
            <a:endParaRPr lang="pt-PT" sz="2800" dirty="0">
              <a:effectLst/>
            </a:endParaRPr>
          </a:p>
        </p:txBody>
      </p:sp>
      <p:sp>
        <p:nvSpPr>
          <p:cNvPr id="19" name="2 Flecha abajo"/>
          <p:cNvSpPr/>
          <p:nvPr/>
        </p:nvSpPr>
        <p:spPr>
          <a:xfrm>
            <a:off x="1115616" y="1844824"/>
            <a:ext cx="482224" cy="504056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9 Flecha abajo"/>
          <p:cNvSpPr/>
          <p:nvPr/>
        </p:nvSpPr>
        <p:spPr>
          <a:xfrm>
            <a:off x="2073552" y="1844824"/>
            <a:ext cx="482224" cy="504056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10 Flecha abajo"/>
          <p:cNvSpPr/>
          <p:nvPr/>
        </p:nvSpPr>
        <p:spPr>
          <a:xfrm>
            <a:off x="3059832" y="1844824"/>
            <a:ext cx="482224" cy="504056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11 Flecha abajo"/>
          <p:cNvSpPr/>
          <p:nvPr/>
        </p:nvSpPr>
        <p:spPr>
          <a:xfrm>
            <a:off x="4017768" y="1844824"/>
            <a:ext cx="482224" cy="504056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12 Flecha abajo"/>
          <p:cNvSpPr/>
          <p:nvPr/>
        </p:nvSpPr>
        <p:spPr>
          <a:xfrm>
            <a:off x="5004048" y="1844824"/>
            <a:ext cx="482224" cy="504056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13 Flecha abajo"/>
          <p:cNvSpPr/>
          <p:nvPr/>
        </p:nvSpPr>
        <p:spPr>
          <a:xfrm>
            <a:off x="5961984" y="1844824"/>
            <a:ext cx="482224" cy="504056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2 Flecha abajo"/>
          <p:cNvSpPr/>
          <p:nvPr/>
        </p:nvSpPr>
        <p:spPr>
          <a:xfrm>
            <a:off x="1115616" y="4149080"/>
            <a:ext cx="482224" cy="504056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9 Flecha abajo"/>
          <p:cNvSpPr/>
          <p:nvPr/>
        </p:nvSpPr>
        <p:spPr>
          <a:xfrm>
            <a:off x="2073552" y="4149080"/>
            <a:ext cx="482224" cy="504056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10 Flecha abajo"/>
          <p:cNvSpPr/>
          <p:nvPr/>
        </p:nvSpPr>
        <p:spPr>
          <a:xfrm>
            <a:off x="3059832" y="4149080"/>
            <a:ext cx="482224" cy="504056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11 Flecha abajo"/>
          <p:cNvSpPr/>
          <p:nvPr/>
        </p:nvSpPr>
        <p:spPr>
          <a:xfrm>
            <a:off x="4017768" y="4149080"/>
            <a:ext cx="482224" cy="504056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12 Flecha abajo"/>
          <p:cNvSpPr/>
          <p:nvPr/>
        </p:nvSpPr>
        <p:spPr>
          <a:xfrm>
            <a:off x="5004048" y="4149080"/>
            <a:ext cx="482224" cy="504056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13 Flecha abajo"/>
          <p:cNvSpPr/>
          <p:nvPr/>
        </p:nvSpPr>
        <p:spPr>
          <a:xfrm>
            <a:off x="5961984" y="4149080"/>
            <a:ext cx="482224" cy="504056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Texto explicativo em seta para a esquerda 3"/>
          <p:cNvSpPr/>
          <p:nvPr/>
        </p:nvSpPr>
        <p:spPr>
          <a:xfrm>
            <a:off x="6812520" y="2590706"/>
            <a:ext cx="2295984" cy="1296144"/>
          </a:xfrm>
          <a:prstGeom prst="leftArrowCallou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2800" dirty="0"/>
              <a:t>Está em 1ra FN</a:t>
            </a:r>
          </a:p>
        </p:txBody>
      </p:sp>
      <p:sp>
        <p:nvSpPr>
          <p:cNvPr id="31" name="12 Rectángulo"/>
          <p:cNvSpPr/>
          <p:nvPr/>
        </p:nvSpPr>
        <p:spPr>
          <a:xfrm>
            <a:off x="755576" y="4869160"/>
            <a:ext cx="6048672" cy="193899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pt-BR" sz="4000" dirty="0"/>
              <a:t>Como levamos o esquema relacional R a 2da FN?</a:t>
            </a:r>
            <a:endParaRPr lang="es-ES" sz="4000" dirty="0"/>
          </a:p>
        </p:txBody>
      </p:sp>
    </p:spTree>
    <p:extLst>
      <p:ext uri="{BB962C8B-B14F-4D97-AF65-F5344CB8AC3E}">
        <p14:creationId xmlns:p14="http://schemas.microsoft.com/office/powerpoint/2010/main" val="8127510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395536" y="116632"/>
            <a:ext cx="6689652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pt-PT" sz="3600" b="1" dirty="0">
                <a:solidFill>
                  <a:schemeClr val="accent1">
                    <a:lumMod val="75000"/>
                  </a:schemeClr>
                </a:solidFill>
              </a:rPr>
              <a:t>O que acontece nosso caso?</a:t>
            </a:r>
            <a:endParaRPr lang="es-E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Retângulo 3"/>
          <p:cNvSpPr/>
          <p:nvPr/>
        </p:nvSpPr>
        <p:spPr>
          <a:xfrm>
            <a:off x="179512" y="3519011"/>
            <a:ext cx="61206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2800" dirty="0"/>
              <a:t>R1 (</a:t>
            </a:r>
            <a:r>
              <a:rPr lang="pt-BR" sz="2800" b="1" u="sng" dirty="0">
                <a:solidFill>
                  <a:srgbClr val="C00000"/>
                </a:solidFill>
              </a:rPr>
              <a:t>bilhete</a:t>
            </a:r>
            <a:r>
              <a:rPr lang="pt-BR" sz="2800" b="1" dirty="0">
                <a:solidFill>
                  <a:srgbClr val="C00000"/>
                </a:solidFill>
              </a:rPr>
              <a:t>, </a:t>
            </a:r>
            <a:r>
              <a:rPr lang="es-ES" sz="2800" b="1" dirty="0" err="1">
                <a:solidFill>
                  <a:srgbClr val="C00000"/>
                </a:solidFill>
              </a:rPr>
              <a:t>telefone</a:t>
            </a:r>
            <a:r>
              <a:rPr lang="pt-PT" sz="2800" dirty="0"/>
              <a:t>)</a:t>
            </a:r>
            <a:endParaRPr lang="pt-PT" sz="2800" dirty="0">
              <a:effectLst/>
            </a:endParaRPr>
          </a:p>
        </p:txBody>
      </p:sp>
      <p:sp>
        <p:nvSpPr>
          <p:cNvPr id="17" name="Retângulo 3"/>
          <p:cNvSpPr/>
          <p:nvPr/>
        </p:nvSpPr>
        <p:spPr>
          <a:xfrm>
            <a:off x="179512" y="781542"/>
            <a:ext cx="816034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2800" dirty="0"/>
              <a:t>R (</a:t>
            </a:r>
            <a:r>
              <a:rPr lang="pt-BR" sz="2800" b="1" dirty="0" err="1">
                <a:solidFill>
                  <a:srgbClr val="C00000"/>
                </a:solidFill>
              </a:rPr>
              <a:t>nomeP</a:t>
            </a:r>
            <a:r>
              <a:rPr lang="pt-BR" sz="2800" b="1" dirty="0">
                <a:solidFill>
                  <a:srgbClr val="C00000"/>
                </a:solidFill>
              </a:rPr>
              <a:t>, CD, </a:t>
            </a:r>
            <a:r>
              <a:rPr lang="es-ES" sz="2800" b="1" dirty="0" err="1">
                <a:solidFill>
                  <a:srgbClr val="C00000"/>
                </a:solidFill>
              </a:rPr>
              <a:t>telefones</a:t>
            </a:r>
            <a:r>
              <a:rPr lang="es-ES" sz="2800" b="1" dirty="0">
                <a:solidFill>
                  <a:srgbClr val="C00000"/>
                </a:solidFill>
              </a:rPr>
              <a:t>, </a:t>
            </a:r>
            <a:r>
              <a:rPr lang="pt-BR" sz="2800" b="1" u="sng" dirty="0">
                <a:solidFill>
                  <a:srgbClr val="C00000"/>
                </a:solidFill>
              </a:rPr>
              <a:t>bilhete</a:t>
            </a:r>
            <a:r>
              <a:rPr lang="pt-BR" sz="2800" b="1" dirty="0">
                <a:solidFill>
                  <a:srgbClr val="C00000"/>
                </a:solidFill>
              </a:rPr>
              <a:t>, </a:t>
            </a:r>
            <a:r>
              <a:rPr lang="pt-BR" sz="2800" b="1" dirty="0" err="1">
                <a:solidFill>
                  <a:srgbClr val="C00000"/>
                </a:solidFill>
              </a:rPr>
              <a:t>nomeD</a:t>
            </a:r>
            <a:r>
              <a:rPr lang="pt-BR" sz="2800" b="1" dirty="0">
                <a:solidFill>
                  <a:srgbClr val="C00000"/>
                </a:solidFill>
              </a:rPr>
              <a:t>, QH, descrição, </a:t>
            </a:r>
            <a:r>
              <a:rPr lang="pt-BR" sz="2800" b="1" dirty="0" err="1">
                <a:solidFill>
                  <a:srgbClr val="C00000"/>
                </a:solidFill>
              </a:rPr>
              <a:t>nomeDE</a:t>
            </a:r>
            <a:r>
              <a:rPr lang="pt-BR" sz="2800" b="1" dirty="0">
                <a:solidFill>
                  <a:srgbClr val="C00000"/>
                </a:solidFill>
              </a:rPr>
              <a:t>, QP</a:t>
            </a:r>
            <a:r>
              <a:rPr lang="pt-PT" sz="2800" dirty="0"/>
              <a:t>)</a:t>
            </a:r>
            <a:endParaRPr lang="pt-PT" sz="2800" dirty="0">
              <a:effectLst/>
            </a:endParaRPr>
          </a:p>
        </p:txBody>
      </p:sp>
      <p:sp>
        <p:nvSpPr>
          <p:cNvPr id="18" name="Retângulo 3"/>
          <p:cNvSpPr/>
          <p:nvPr/>
        </p:nvSpPr>
        <p:spPr>
          <a:xfrm>
            <a:off x="179512" y="2564904"/>
            <a:ext cx="690567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2800" dirty="0"/>
              <a:t>R (</a:t>
            </a:r>
            <a:r>
              <a:rPr lang="pt-BR" sz="2800" b="1" dirty="0" err="1">
                <a:solidFill>
                  <a:srgbClr val="C00000"/>
                </a:solidFill>
              </a:rPr>
              <a:t>nomeP</a:t>
            </a:r>
            <a:r>
              <a:rPr lang="pt-BR" sz="2800" b="1" dirty="0">
                <a:solidFill>
                  <a:srgbClr val="C00000"/>
                </a:solidFill>
              </a:rPr>
              <a:t>, CD</a:t>
            </a:r>
            <a:r>
              <a:rPr lang="es-ES" sz="2800" b="1" dirty="0">
                <a:solidFill>
                  <a:srgbClr val="C00000"/>
                </a:solidFill>
              </a:rPr>
              <a:t>, </a:t>
            </a:r>
            <a:r>
              <a:rPr lang="pt-BR" sz="2800" b="1" u="sng" dirty="0">
                <a:solidFill>
                  <a:srgbClr val="C00000"/>
                </a:solidFill>
              </a:rPr>
              <a:t>bilhete</a:t>
            </a:r>
            <a:r>
              <a:rPr lang="pt-BR" sz="2800" b="1" dirty="0">
                <a:solidFill>
                  <a:srgbClr val="C00000"/>
                </a:solidFill>
              </a:rPr>
              <a:t>, </a:t>
            </a:r>
            <a:r>
              <a:rPr lang="pt-BR" sz="2800" b="1" dirty="0" err="1">
                <a:solidFill>
                  <a:srgbClr val="C00000"/>
                </a:solidFill>
              </a:rPr>
              <a:t>nomeD</a:t>
            </a:r>
            <a:r>
              <a:rPr lang="pt-BR" sz="2800" b="1" dirty="0">
                <a:solidFill>
                  <a:srgbClr val="C00000"/>
                </a:solidFill>
              </a:rPr>
              <a:t>, QH, descrição, </a:t>
            </a:r>
            <a:r>
              <a:rPr lang="pt-BR" sz="2800" b="1" dirty="0" err="1">
                <a:solidFill>
                  <a:srgbClr val="C00000"/>
                </a:solidFill>
              </a:rPr>
              <a:t>nomeDE</a:t>
            </a:r>
            <a:r>
              <a:rPr lang="pt-BR" sz="2800" b="1" dirty="0">
                <a:solidFill>
                  <a:srgbClr val="C00000"/>
                </a:solidFill>
              </a:rPr>
              <a:t>, QP</a:t>
            </a:r>
            <a:r>
              <a:rPr lang="pt-PT" sz="2800" dirty="0"/>
              <a:t>)</a:t>
            </a:r>
            <a:endParaRPr lang="pt-PT" sz="2800" dirty="0">
              <a:effectLst/>
            </a:endParaRPr>
          </a:p>
        </p:txBody>
      </p:sp>
      <p:sp>
        <p:nvSpPr>
          <p:cNvPr id="19" name="2 Flecha abajo"/>
          <p:cNvSpPr/>
          <p:nvPr/>
        </p:nvSpPr>
        <p:spPr>
          <a:xfrm>
            <a:off x="1115616" y="1844824"/>
            <a:ext cx="482224" cy="504056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9 Flecha abajo"/>
          <p:cNvSpPr/>
          <p:nvPr/>
        </p:nvSpPr>
        <p:spPr>
          <a:xfrm>
            <a:off x="2073552" y="1844824"/>
            <a:ext cx="482224" cy="504056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10 Flecha abajo"/>
          <p:cNvSpPr/>
          <p:nvPr/>
        </p:nvSpPr>
        <p:spPr>
          <a:xfrm>
            <a:off x="3059832" y="1844824"/>
            <a:ext cx="482224" cy="504056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11 Flecha abajo"/>
          <p:cNvSpPr/>
          <p:nvPr/>
        </p:nvSpPr>
        <p:spPr>
          <a:xfrm>
            <a:off x="4017768" y="1844824"/>
            <a:ext cx="482224" cy="504056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12 Flecha abajo"/>
          <p:cNvSpPr/>
          <p:nvPr/>
        </p:nvSpPr>
        <p:spPr>
          <a:xfrm>
            <a:off x="5004048" y="1844824"/>
            <a:ext cx="482224" cy="504056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13 Flecha abajo"/>
          <p:cNvSpPr/>
          <p:nvPr/>
        </p:nvSpPr>
        <p:spPr>
          <a:xfrm>
            <a:off x="5961984" y="1844824"/>
            <a:ext cx="482224" cy="504056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2 Flecha abajo"/>
          <p:cNvSpPr/>
          <p:nvPr/>
        </p:nvSpPr>
        <p:spPr>
          <a:xfrm>
            <a:off x="1115616" y="4149080"/>
            <a:ext cx="482224" cy="504056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9 Flecha abajo"/>
          <p:cNvSpPr/>
          <p:nvPr/>
        </p:nvSpPr>
        <p:spPr>
          <a:xfrm>
            <a:off x="2073552" y="4149080"/>
            <a:ext cx="482224" cy="504056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10 Flecha abajo"/>
          <p:cNvSpPr/>
          <p:nvPr/>
        </p:nvSpPr>
        <p:spPr>
          <a:xfrm>
            <a:off x="3059832" y="4149080"/>
            <a:ext cx="482224" cy="504056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11 Flecha abajo"/>
          <p:cNvSpPr/>
          <p:nvPr/>
        </p:nvSpPr>
        <p:spPr>
          <a:xfrm>
            <a:off x="4017768" y="4149080"/>
            <a:ext cx="482224" cy="504056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12 Flecha abajo"/>
          <p:cNvSpPr/>
          <p:nvPr/>
        </p:nvSpPr>
        <p:spPr>
          <a:xfrm>
            <a:off x="5004048" y="4149080"/>
            <a:ext cx="482224" cy="504056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13 Flecha abajo"/>
          <p:cNvSpPr/>
          <p:nvPr/>
        </p:nvSpPr>
        <p:spPr>
          <a:xfrm>
            <a:off x="5961984" y="4149080"/>
            <a:ext cx="482224" cy="504056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Texto explicativo em seta para a esquerda 3"/>
          <p:cNvSpPr/>
          <p:nvPr/>
        </p:nvSpPr>
        <p:spPr>
          <a:xfrm>
            <a:off x="6812520" y="2590706"/>
            <a:ext cx="2295984" cy="1296144"/>
          </a:xfrm>
          <a:prstGeom prst="leftArrowCallou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2800" dirty="0"/>
              <a:t>Está em 1ra FN</a:t>
            </a:r>
          </a:p>
        </p:txBody>
      </p:sp>
      <p:sp>
        <p:nvSpPr>
          <p:cNvPr id="31" name="12 Rectángulo"/>
          <p:cNvSpPr/>
          <p:nvPr/>
        </p:nvSpPr>
        <p:spPr>
          <a:xfrm>
            <a:off x="395536" y="4869160"/>
            <a:ext cx="8352928" cy="5847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pt-PT" sz="3200" dirty="0"/>
              <a:t>Neste caso, temos uma particularidade</a:t>
            </a:r>
            <a:endParaRPr lang="es-ES" sz="3200" dirty="0"/>
          </a:p>
        </p:txBody>
      </p:sp>
      <p:sp>
        <p:nvSpPr>
          <p:cNvPr id="32" name="12 Rectángulo"/>
          <p:cNvSpPr/>
          <p:nvPr/>
        </p:nvSpPr>
        <p:spPr>
          <a:xfrm>
            <a:off x="388784" y="5877272"/>
            <a:ext cx="8352928" cy="70788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pt-PT" sz="4000" dirty="0"/>
              <a:t>A chave é simple:</a:t>
            </a:r>
            <a:r>
              <a:rPr lang="pt-PT" sz="4000" b="1" dirty="0"/>
              <a:t> bilhete</a:t>
            </a:r>
            <a:endParaRPr lang="es-ES" sz="4000" b="1" dirty="0"/>
          </a:p>
        </p:txBody>
      </p:sp>
    </p:spTree>
    <p:extLst>
      <p:ext uri="{BB962C8B-B14F-4D97-AF65-F5344CB8AC3E}">
        <p14:creationId xmlns:p14="http://schemas.microsoft.com/office/powerpoint/2010/main" val="36222226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2 Rectángulo"/>
          <p:cNvSpPr/>
          <p:nvPr/>
        </p:nvSpPr>
        <p:spPr>
          <a:xfrm>
            <a:off x="395536" y="1620083"/>
            <a:ext cx="8352928" cy="44012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pt-PT" sz="4000" dirty="0"/>
              <a:t>Sempre que temos uma chave simple, passa diretamente do esquema relacional para 2daFN. </a:t>
            </a:r>
          </a:p>
          <a:p>
            <a:pPr algn="just"/>
            <a:br>
              <a:rPr lang="pt-PT" sz="4000" dirty="0"/>
            </a:br>
            <a:r>
              <a:rPr lang="pt-PT" sz="4000" dirty="0"/>
              <a:t>Nós só fazemos a análise acima, quando a chave é composta por mais de um atributo.</a:t>
            </a:r>
            <a:endParaRPr lang="pt-PT" sz="4000" dirty="0">
              <a:effectLst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715544" y="260648"/>
            <a:ext cx="314060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4000" b="1" dirty="0">
                <a:solidFill>
                  <a:schemeClr val="accent1">
                    <a:lumMod val="75000"/>
                  </a:schemeClr>
                </a:solidFill>
              </a:rPr>
              <a:t>Portanto ...</a:t>
            </a:r>
          </a:p>
        </p:txBody>
      </p:sp>
    </p:spTree>
    <p:extLst>
      <p:ext uri="{BB962C8B-B14F-4D97-AF65-F5344CB8AC3E}">
        <p14:creationId xmlns:p14="http://schemas.microsoft.com/office/powerpoint/2010/main" val="479640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395536" y="116632"/>
            <a:ext cx="6689652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pt-PT" sz="3600" b="1" dirty="0">
                <a:solidFill>
                  <a:schemeClr val="accent1">
                    <a:lumMod val="75000"/>
                  </a:schemeClr>
                </a:solidFill>
              </a:rPr>
              <a:t>O que acontece nosso caso?</a:t>
            </a:r>
            <a:endParaRPr lang="es-E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Retângulo 3"/>
          <p:cNvSpPr/>
          <p:nvPr/>
        </p:nvSpPr>
        <p:spPr>
          <a:xfrm>
            <a:off x="179512" y="3519011"/>
            <a:ext cx="61206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2800" dirty="0"/>
              <a:t>R1 (</a:t>
            </a:r>
            <a:r>
              <a:rPr lang="pt-BR" sz="2800" b="1" u="sng" dirty="0">
                <a:solidFill>
                  <a:srgbClr val="C00000"/>
                </a:solidFill>
              </a:rPr>
              <a:t>bilhete</a:t>
            </a:r>
            <a:r>
              <a:rPr lang="pt-BR" sz="2800" b="1" dirty="0">
                <a:solidFill>
                  <a:srgbClr val="C00000"/>
                </a:solidFill>
              </a:rPr>
              <a:t>, </a:t>
            </a:r>
            <a:r>
              <a:rPr lang="es-ES" sz="2800" b="1" u="sng" dirty="0" err="1">
                <a:solidFill>
                  <a:srgbClr val="C00000"/>
                </a:solidFill>
              </a:rPr>
              <a:t>telefone</a:t>
            </a:r>
            <a:r>
              <a:rPr lang="pt-PT" sz="2800" dirty="0"/>
              <a:t>)</a:t>
            </a:r>
            <a:endParaRPr lang="pt-PT" sz="2800" dirty="0">
              <a:effectLst/>
            </a:endParaRPr>
          </a:p>
        </p:txBody>
      </p:sp>
      <p:sp>
        <p:nvSpPr>
          <p:cNvPr id="17" name="Retângulo 3"/>
          <p:cNvSpPr/>
          <p:nvPr/>
        </p:nvSpPr>
        <p:spPr>
          <a:xfrm>
            <a:off x="179512" y="781542"/>
            <a:ext cx="816034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2800" dirty="0"/>
              <a:t>R (</a:t>
            </a:r>
            <a:r>
              <a:rPr lang="pt-BR" sz="2800" b="1" dirty="0" err="1">
                <a:solidFill>
                  <a:srgbClr val="C00000"/>
                </a:solidFill>
              </a:rPr>
              <a:t>nomeP</a:t>
            </a:r>
            <a:r>
              <a:rPr lang="pt-BR" sz="2800" b="1" dirty="0">
                <a:solidFill>
                  <a:srgbClr val="C00000"/>
                </a:solidFill>
              </a:rPr>
              <a:t>, CD, </a:t>
            </a:r>
            <a:r>
              <a:rPr lang="es-ES" sz="2800" b="1" dirty="0" err="1">
                <a:solidFill>
                  <a:srgbClr val="C00000"/>
                </a:solidFill>
              </a:rPr>
              <a:t>telefones</a:t>
            </a:r>
            <a:r>
              <a:rPr lang="es-ES" sz="2800" b="1" dirty="0">
                <a:solidFill>
                  <a:srgbClr val="C00000"/>
                </a:solidFill>
              </a:rPr>
              <a:t>, </a:t>
            </a:r>
            <a:r>
              <a:rPr lang="pt-BR" sz="2800" b="1" u="sng" dirty="0">
                <a:solidFill>
                  <a:srgbClr val="C00000"/>
                </a:solidFill>
              </a:rPr>
              <a:t>bilhete</a:t>
            </a:r>
            <a:r>
              <a:rPr lang="pt-BR" sz="2800" b="1" dirty="0">
                <a:solidFill>
                  <a:srgbClr val="C00000"/>
                </a:solidFill>
              </a:rPr>
              <a:t>, </a:t>
            </a:r>
            <a:r>
              <a:rPr lang="pt-BR" sz="2800" b="1" dirty="0" err="1">
                <a:solidFill>
                  <a:srgbClr val="C00000"/>
                </a:solidFill>
              </a:rPr>
              <a:t>nomeD</a:t>
            </a:r>
            <a:r>
              <a:rPr lang="pt-BR" sz="2800" b="1" dirty="0">
                <a:solidFill>
                  <a:srgbClr val="C00000"/>
                </a:solidFill>
              </a:rPr>
              <a:t>, QH, descrição, </a:t>
            </a:r>
            <a:r>
              <a:rPr lang="pt-BR" sz="2800" b="1" dirty="0" err="1">
                <a:solidFill>
                  <a:srgbClr val="C00000"/>
                </a:solidFill>
              </a:rPr>
              <a:t>nomeDE</a:t>
            </a:r>
            <a:r>
              <a:rPr lang="pt-BR" sz="2800" b="1" dirty="0">
                <a:solidFill>
                  <a:srgbClr val="C00000"/>
                </a:solidFill>
              </a:rPr>
              <a:t>, QP</a:t>
            </a:r>
            <a:r>
              <a:rPr lang="pt-PT" sz="2800" dirty="0"/>
              <a:t>)</a:t>
            </a:r>
            <a:endParaRPr lang="pt-PT" sz="2800" dirty="0">
              <a:effectLst/>
            </a:endParaRPr>
          </a:p>
        </p:txBody>
      </p:sp>
      <p:sp>
        <p:nvSpPr>
          <p:cNvPr id="18" name="Retângulo 3"/>
          <p:cNvSpPr/>
          <p:nvPr/>
        </p:nvSpPr>
        <p:spPr>
          <a:xfrm>
            <a:off x="179512" y="2564904"/>
            <a:ext cx="690567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2800" dirty="0"/>
              <a:t>R (</a:t>
            </a:r>
            <a:r>
              <a:rPr lang="pt-BR" sz="2800" b="1" dirty="0" err="1">
                <a:solidFill>
                  <a:srgbClr val="C00000"/>
                </a:solidFill>
              </a:rPr>
              <a:t>nomeP</a:t>
            </a:r>
            <a:r>
              <a:rPr lang="pt-BR" sz="2800" b="1" dirty="0">
                <a:solidFill>
                  <a:srgbClr val="C00000"/>
                </a:solidFill>
              </a:rPr>
              <a:t>, CD</a:t>
            </a:r>
            <a:r>
              <a:rPr lang="es-ES" sz="2800" b="1" dirty="0">
                <a:solidFill>
                  <a:srgbClr val="C00000"/>
                </a:solidFill>
              </a:rPr>
              <a:t>, </a:t>
            </a:r>
            <a:r>
              <a:rPr lang="pt-BR" sz="2800" b="1" u="sng" dirty="0">
                <a:solidFill>
                  <a:srgbClr val="C00000"/>
                </a:solidFill>
              </a:rPr>
              <a:t>bilhete</a:t>
            </a:r>
            <a:r>
              <a:rPr lang="pt-BR" sz="2800" b="1" dirty="0">
                <a:solidFill>
                  <a:srgbClr val="C00000"/>
                </a:solidFill>
              </a:rPr>
              <a:t>, </a:t>
            </a:r>
            <a:r>
              <a:rPr lang="pt-BR" sz="2800" b="1" dirty="0" err="1">
                <a:solidFill>
                  <a:srgbClr val="C00000"/>
                </a:solidFill>
              </a:rPr>
              <a:t>nomeD</a:t>
            </a:r>
            <a:r>
              <a:rPr lang="pt-BR" sz="2800" b="1" dirty="0">
                <a:solidFill>
                  <a:srgbClr val="C00000"/>
                </a:solidFill>
              </a:rPr>
              <a:t>, QH, descrição, </a:t>
            </a:r>
            <a:r>
              <a:rPr lang="pt-BR" sz="2800" b="1" dirty="0" err="1">
                <a:solidFill>
                  <a:srgbClr val="C00000"/>
                </a:solidFill>
              </a:rPr>
              <a:t>nomeDE</a:t>
            </a:r>
            <a:r>
              <a:rPr lang="pt-BR" sz="2800" b="1" dirty="0">
                <a:solidFill>
                  <a:srgbClr val="C00000"/>
                </a:solidFill>
              </a:rPr>
              <a:t>, QP</a:t>
            </a:r>
            <a:r>
              <a:rPr lang="pt-PT" sz="2800" dirty="0"/>
              <a:t>)</a:t>
            </a:r>
            <a:endParaRPr lang="pt-PT" sz="2800" dirty="0">
              <a:effectLst/>
            </a:endParaRPr>
          </a:p>
        </p:txBody>
      </p:sp>
      <p:sp>
        <p:nvSpPr>
          <p:cNvPr id="19" name="2 Flecha abajo"/>
          <p:cNvSpPr/>
          <p:nvPr/>
        </p:nvSpPr>
        <p:spPr>
          <a:xfrm>
            <a:off x="1115616" y="1844824"/>
            <a:ext cx="482224" cy="504056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9 Flecha abajo"/>
          <p:cNvSpPr/>
          <p:nvPr/>
        </p:nvSpPr>
        <p:spPr>
          <a:xfrm>
            <a:off x="2073552" y="1844824"/>
            <a:ext cx="482224" cy="504056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10 Flecha abajo"/>
          <p:cNvSpPr/>
          <p:nvPr/>
        </p:nvSpPr>
        <p:spPr>
          <a:xfrm>
            <a:off x="3059832" y="1844824"/>
            <a:ext cx="482224" cy="504056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11 Flecha abajo"/>
          <p:cNvSpPr/>
          <p:nvPr/>
        </p:nvSpPr>
        <p:spPr>
          <a:xfrm>
            <a:off x="4017768" y="1844824"/>
            <a:ext cx="482224" cy="504056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12 Flecha abajo"/>
          <p:cNvSpPr/>
          <p:nvPr/>
        </p:nvSpPr>
        <p:spPr>
          <a:xfrm>
            <a:off x="5004048" y="1844824"/>
            <a:ext cx="482224" cy="504056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13 Flecha abajo"/>
          <p:cNvSpPr/>
          <p:nvPr/>
        </p:nvSpPr>
        <p:spPr>
          <a:xfrm>
            <a:off x="5961984" y="1844824"/>
            <a:ext cx="482224" cy="504056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2 Flecha abajo"/>
          <p:cNvSpPr/>
          <p:nvPr/>
        </p:nvSpPr>
        <p:spPr>
          <a:xfrm>
            <a:off x="1115616" y="4149080"/>
            <a:ext cx="482224" cy="504056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9 Flecha abajo"/>
          <p:cNvSpPr/>
          <p:nvPr/>
        </p:nvSpPr>
        <p:spPr>
          <a:xfrm>
            <a:off x="2073552" y="4149080"/>
            <a:ext cx="482224" cy="504056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10 Flecha abajo"/>
          <p:cNvSpPr/>
          <p:nvPr/>
        </p:nvSpPr>
        <p:spPr>
          <a:xfrm>
            <a:off x="3059832" y="4149080"/>
            <a:ext cx="482224" cy="504056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11 Flecha abajo"/>
          <p:cNvSpPr/>
          <p:nvPr/>
        </p:nvSpPr>
        <p:spPr>
          <a:xfrm>
            <a:off x="4017768" y="4149080"/>
            <a:ext cx="482224" cy="504056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12 Flecha abajo"/>
          <p:cNvSpPr/>
          <p:nvPr/>
        </p:nvSpPr>
        <p:spPr>
          <a:xfrm>
            <a:off x="5004048" y="4149080"/>
            <a:ext cx="482224" cy="504056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13 Flecha abajo"/>
          <p:cNvSpPr/>
          <p:nvPr/>
        </p:nvSpPr>
        <p:spPr>
          <a:xfrm>
            <a:off x="5961984" y="4149080"/>
            <a:ext cx="482224" cy="504056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Texto explicativo em seta para a esquerda 3"/>
          <p:cNvSpPr/>
          <p:nvPr/>
        </p:nvSpPr>
        <p:spPr>
          <a:xfrm>
            <a:off x="6660232" y="2780928"/>
            <a:ext cx="2295984" cy="1296144"/>
          </a:xfrm>
          <a:prstGeom prst="leftArrowCallou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2800" dirty="0"/>
              <a:t>Está em 1ra FN</a:t>
            </a:r>
          </a:p>
        </p:txBody>
      </p:sp>
      <p:sp>
        <p:nvSpPr>
          <p:cNvPr id="32" name="Retângulo 3"/>
          <p:cNvSpPr/>
          <p:nvPr/>
        </p:nvSpPr>
        <p:spPr>
          <a:xfrm>
            <a:off x="251520" y="5786100"/>
            <a:ext cx="61206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2800" dirty="0"/>
              <a:t>R1 (</a:t>
            </a:r>
            <a:r>
              <a:rPr lang="pt-BR" sz="2800" b="1" u="sng" dirty="0">
                <a:solidFill>
                  <a:srgbClr val="C00000"/>
                </a:solidFill>
              </a:rPr>
              <a:t>bilhete</a:t>
            </a:r>
            <a:r>
              <a:rPr lang="pt-BR" sz="2800" b="1" dirty="0">
                <a:solidFill>
                  <a:srgbClr val="C00000"/>
                </a:solidFill>
              </a:rPr>
              <a:t>, </a:t>
            </a:r>
            <a:r>
              <a:rPr lang="es-ES" sz="2800" b="1" u="sng" dirty="0" err="1">
                <a:solidFill>
                  <a:srgbClr val="C00000"/>
                </a:solidFill>
              </a:rPr>
              <a:t>telefone</a:t>
            </a:r>
            <a:r>
              <a:rPr lang="pt-PT" sz="2800" dirty="0"/>
              <a:t>)</a:t>
            </a:r>
            <a:endParaRPr lang="pt-PT" sz="2800" dirty="0">
              <a:effectLst/>
            </a:endParaRPr>
          </a:p>
        </p:txBody>
      </p:sp>
      <p:sp>
        <p:nvSpPr>
          <p:cNvPr id="33" name="Retângulo 3"/>
          <p:cNvSpPr/>
          <p:nvPr/>
        </p:nvSpPr>
        <p:spPr>
          <a:xfrm>
            <a:off x="251520" y="4909118"/>
            <a:ext cx="690567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2800" dirty="0"/>
              <a:t>R (</a:t>
            </a:r>
            <a:r>
              <a:rPr lang="pt-BR" sz="2800" b="1" dirty="0" err="1">
                <a:solidFill>
                  <a:srgbClr val="C00000"/>
                </a:solidFill>
              </a:rPr>
              <a:t>nomeP</a:t>
            </a:r>
            <a:r>
              <a:rPr lang="pt-BR" sz="2800" b="1" dirty="0">
                <a:solidFill>
                  <a:srgbClr val="C00000"/>
                </a:solidFill>
              </a:rPr>
              <a:t>, CD</a:t>
            </a:r>
            <a:r>
              <a:rPr lang="es-ES" sz="2800" b="1" dirty="0">
                <a:solidFill>
                  <a:srgbClr val="C00000"/>
                </a:solidFill>
              </a:rPr>
              <a:t>, </a:t>
            </a:r>
            <a:r>
              <a:rPr lang="pt-BR" sz="2800" b="1" u="sng" dirty="0">
                <a:solidFill>
                  <a:srgbClr val="C00000"/>
                </a:solidFill>
              </a:rPr>
              <a:t>bilhete</a:t>
            </a:r>
            <a:r>
              <a:rPr lang="pt-BR" sz="2800" b="1" dirty="0">
                <a:solidFill>
                  <a:srgbClr val="C00000"/>
                </a:solidFill>
              </a:rPr>
              <a:t>, </a:t>
            </a:r>
            <a:r>
              <a:rPr lang="pt-BR" sz="2800" b="1" dirty="0" err="1">
                <a:solidFill>
                  <a:srgbClr val="C00000"/>
                </a:solidFill>
              </a:rPr>
              <a:t>nomeD</a:t>
            </a:r>
            <a:r>
              <a:rPr lang="pt-BR" sz="2800" b="1" dirty="0">
                <a:solidFill>
                  <a:srgbClr val="C00000"/>
                </a:solidFill>
              </a:rPr>
              <a:t>, QH, descrição, </a:t>
            </a:r>
            <a:r>
              <a:rPr lang="pt-BR" sz="2800" b="1" dirty="0" err="1">
                <a:solidFill>
                  <a:srgbClr val="C00000"/>
                </a:solidFill>
              </a:rPr>
              <a:t>nomeDE</a:t>
            </a:r>
            <a:r>
              <a:rPr lang="pt-BR" sz="2800" b="1" dirty="0">
                <a:solidFill>
                  <a:srgbClr val="C00000"/>
                </a:solidFill>
              </a:rPr>
              <a:t>, QP</a:t>
            </a:r>
            <a:r>
              <a:rPr lang="pt-PT" sz="2800" dirty="0"/>
              <a:t>)</a:t>
            </a:r>
            <a:endParaRPr lang="pt-PT" sz="2800" dirty="0">
              <a:effectLst/>
            </a:endParaRPr>
          </a:p>
        </p:txBody>
      </p:sp>
      <p:sp>
        <p:nvSpPr>
          <p:cNvPr id="34" name="Texto explicativo em seta para a esquerda 33"/>
          <p:cNvSpPr/>
          <p:nvPr/>
        </p:nvSpPr>
        <p:spPr>
          <a:xfrm>
            <a:off x="6660232" y="5373216"/>
            <a:ext cx="2295984" cy="1296144"/>
          </a:xfrm>
          <a:prstGeom prst="leftArrowCallou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2800" dirty="0"/>
              <a:t>Está em 2da FN</a:t>
            </a:r>
          </a:p>
        </p:txBody>
      </p:sp>
    </p:spTree>
    <p:extLst>
      <p:ext uri="{BB962C8B-B14F-4D97-AF65-F5344CB8AC3E}">
        <p14:creationId xmlns:p14="http://schemas.microsoft.com/office/powerpoint/2010/main" val="28797563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539552" y="882586"/>
            <a:ext cx="80041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b="1" dirty="0">
                <a:solidFill>
                  <a:schemeClr val="accent1">
                    <a:lumMod val="75000"/>
                  </a:schemeClr>
                </a:solidFill>
              </a:rPr>
              <a:t>Terceira Forma Normal (3ra FN)</a:t>
            </a:r>
            <a:endParaRPr lang="es-E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561918" y="2250738"/>
            <a:ext cx="753847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PT" sz="3600" dirty="0"/>
              <a:t>Ela baseia-se no conceito de dependências transitiva</a:t>
            </a:r>
          </a:p>
        </p:txBody>
      </p:sp>
    </p:spTree>
    <p:extLst>
      <p:ext uri="{BB962C8B-B14F-4D97-AF65-F5344CB8AC3E}">
        <p14:creationId xmlns:p14="http://schemas.microsoft.com/office/powerpoint/2010/main" val="41779511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467544" y="332656"/>
            <a:ext cx="80041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b="1" dirty="0">
                <a:solidFill>
                  <a:schemeClr val="accent1">
                    <a:lumMod val="75000"/>
                  </a:schemeClr>
                </a:solidFill>
              </a:rPr>
              <a:t>Terceira Forma Normal (3ra FN)</a:t>
            </a:r>
            <a:endParaRPr lang="es-E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5380999" y="1340768"/>
            <a:ext cx="3151441" cy="1353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1313"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  <a:lvl2pPr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2pPr>
            <a:lvl3pPr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3pPr>
            <a:lvl4pPr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4pPr>
            <a:lvl5pPr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9pPr>
          </a:lstStyle>
          <a:p>
            <a:pPr>
              <a:spcBef>
                <a:spcPts val="900"/>
              </a:spcBef>
            </a:pPr>
            <a:r>
              <a:rPr lang="es-ES" sz="3600" dirty="0">
                <a:solidFill>
                  <a:schemeClr val="tx1"/>
                </a:solidFill>
                <a:latin typeface="Arial" charset="0"/>
              </a:rPr>
              <a:t>	a </a:t>
            </a:r>
            <a:r>
              <a:rPr lang="es-ES" sz="3600" dirty="0">
                <a:solidFill>
                  <a:schemeClr val="tx1"/>
                </a:solidFill>
                <a:latin typeface="Wingdings" charset="2"/>
              </a:rPr>
              <a:t></a:t>
            </a:r>
            <a:r>
              <a:rPr lang="es-ES" sz="3600" dirty="0">
                <a:solidFill>
                  <a:schemeClr val="tx1"/>
                </a:solidFill>
                <a:latin typeface="Arial" charset="0"/>
              </a:rPr>
              <a:t>  b, c, d</a:t>
            </a:r>
          </a:p>
          <a:p>
            <a:pPr>
              <a:spcBef>
                <a:spcPts val="900"/>
              </a:spcBef>
            </a:pPr>
            <a:r>
              <a:rPr lang="es-ES" sz="3600" dirty="0">
                <a:solidFill>
                  <a:schemeClr val="tx1"/>
                </a:solidFill>
                <a:latin typeface="Arial" charset="0"/>
              </a:rPr>
              <a:t>   b </a:t>
            </a:r>
            <a:r>
              <a:rPr lang="es-ES" sz="3600" dirty="0">
                <a:solidFill>
                  <a:schemeClr val="tx1"/>
                </a:solidFill>
                <a:latin typeface="Wingdings" charset="2"/>
              </a:rPr>
              <a:t></a:t>
            </a:r>
            <a:r>
              <a:rPr lang="es-ES" sz="3600" dirty="0">
                <a:solidFill>
                  <a:schemeClr val="tx1"/>
                </a:solidFill>
                <a:latin typeface="Arial" charset="0"/>
              </a:rPr>
              <a:t> e</a:t>
            </a:r>
          </a:p>
        </p:txBody>
      </p:sp>
      <p:sp>
        <p:nvSpPr>
          <p:cNvPr id="6" name="Retângulo 3"/>
          <p:cNvSpPr/>
          <p:nvPr/>
        </p:nvSpPr>
        <p:spPr>
          <a:xfrm>
            <a:off x="700934" y="1124744"/>
            <a:ext cx="487917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4000" dirty="0"/>
              <a:t>R (</a:t>
            </a:r>
            <a:r>
              <a:rPr lang="es-ES" sz="4000" b="1" u="sng" dirty="0"/>
              <a:t>a</a:t>
            </a:r>
            <a:r>
              <a:rPr lang="es-ES" sz="4000" b="1" dirty="0"/>
              <a:t>, b, c, d, e</a:t>
            </a:r>
            <a:r>
              <a:rPr lang="pt-PT" sz="4000" dirty="0"/>
              <a:t>)</a:t>
            </a:r>
            <a:endParaRPr lang="pt-PT" sz="4000" dirty="0">
              <a:effectLst/>
            </a:endParaRPr>
          </a:p>
        </p:txBody>
      </p:sp>
      <p:sp>
        <p:nvSpPr>
          <p:cNvPr id="7" name="Retângulo 3"/>
          <p:cNvSpPr/>
          <p:nvPr/>
        </p:nvSpPr>
        <p:spPr>
          <a:xfrm>
            <a:off x="1691680" y="2123857"/>
            <a:ext cx="2592288" cy="70788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s-ES" sz="4000" dirty="0"/>
              <a:t>Chave: </a:t>
            </a:r>
            <a:r>
              <a:rPr lang="es-ES" sz="4000" b="1" dirty="0"/>
              <a:t>a</a:t>
            </a:r>
            <a:endParaRPr lang="pt-PT" sz="4000" b="1" dirty="0">
              <a:effectLst/>
            </a:endParaRPr>
          </a:p>
        </p:txBody>
      </p:sp>
      <p:sp>
        <p:nvSpPr>
          <p:cNvPr id="8" name="1 Flecha curvada hacia la izquierda"/>
          <p:cNvSpPr/>
          <p:nvPr/>
        </p:nvSpPr>
        <p:spPr>
          <a:xfrm>
            <a:off x="7593681" y="2831743"/>
            <a:ext cx="794743" cy="2016224"/>
          </a:xfrm>
          <a:prstGeom prst="curved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cxnSp>
        <p:nvCxnSpPr>
          <p:cNvPr id="9" name="8 Conector recto"/>
          <p:cNvCxnSpPr/>
          <p:nvPr/>
        </p:nvCxnSpPr>
        <p:spPr>
          <a:xfrm>
            <a:off x="1259632" y="3203977"/>
            <a:ext cx="633670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11 Flecha curvada hacia la izquierda"/>
          <p:cNvSpPr/>
          <p:nvPr/>
        </p:nvSpPr>
        <p:spPr>
          <a:xfrm flipH="1">
            <a:off x="467544" y="2843937"/>
            <a:ext cx="794743" cy="2016224"/>
          </a:xfrm>
          <a:prstGeom prst="curved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1533543" y="4730368"/>
            <a:ext cx="5872116" cy="193899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pt-PT" sz="4000" dirty="0"/>
              <a:t>O atributo “e”depende transitivamente da chave “a”</a:t>
            </a:r>
          </a:p>
        </p:txBody>
      </p:sp>
      <p:sp>
        <p:nvSpPr>
          <p:cNvPr id="11" name="Retângulo 3"/>
          <p:cNvSpPr/>
          <p:nvPr/>
        </p:nvSpPr>
        <p:spPr>
          <a:xfrm>
            <a:off x="2141095" y="3573016"/>
            <a:ext cx="487917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4000" dirty="0"/>
              <a:t>R (</a:t>
            </a:r>
            <a:r>
              <a:rPr lang="es-ES" sz="4000" b="1" u="sng" dirty="0"/>
              <a:t>a</a:t>
            </a:r>
            <a:r>
              <a:rPr lang="es-ES" sz="4000" b="1" dirty="0"/>
              <a:t>, b, c, d, e</a:t>
            </a:r>
            <a:r>
              <a:rPr lang="pt-PT" sz="4000" dirty="0"/>
              <a:t>)</a:t>
            </a:r>
            <a:endParaRPr lang="pt-PT" sz="4000" dirty="0">
              <a:effectLst/>
            </a:endParaRPr>
          </a:p>
        </p:txBody>
      </p:sp>
      <p:cxnSp>
        <p:nvCxnSpPr>
          <p:cNvPr id="13" name="Conector reto 12"/>
          <p:cNvCxnSpPr/>
          <p:nvPr/>
        </p:nvCxnSpPr>
        <p:spPr>
          <a:xfrm flipH="1">
            <a:off x="2987824" y="3554873"/>
            <a:ext cx="567382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recto"/>
          <p:cNvCxnSpPr/>
          <p:nvPr/>
        </p:nvCxnSpPr>
        <p:spPr>
          <a:xfrm>
            <a:off x="3555206" y="3554873"/>
            <a:ext cx="0" cy="162159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28 Conector recto de flecha"/>
          <p:cNvCxnSpPr/>
          <p:nvPr/>
        </p:nvCxnSpPr>
        <p:spPr>
          <a:xfrm>
            <a:off x="2987824" y="3554873"/>
            <a:ext cx="0" cy="162159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12"/>
          <p:cNvCxnSpPr/>
          <p:nvPr/>
        </p:nvCxnSpPr>
        <p:spPr>
          <a:xfrm flipH="1">
            <a:off x="3707904" y="3626881"/>
            <a:ext cx="171951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31 Conector recto"/>
          <p:cNvCxnSpPr/>
          <p:nvPr/>
        </p:nvCxnSpPr>
        <p:spPr>
          <a:xfrm>
            <a:off x="5427414" y="3626881"/>
            <a:ext cx="0" cy="162159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32 Conector recto de flecha"/>
          <p:cNvCxnSpPr/>
          <p:nvPr/>
        </p:nvCxnSpPr>
        <p:spPr>
          <a:xfrm>
            <a:off x="3707904" y="3626881"/>
            <a:ext cx="0" cy="162159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68188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467544" y="332656"/>
            <a:ext cx="80041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b="1" dirty="0">
                <a:solidFill>
                  <a:schemeClr val="accent1">
                    <a:lumMod val="75000"/>
                  </a:schemeClr>
                </a:solidFill>
              </a:rPr>
              <a:t>Terceira Forma Normal (3ra FN)</a:t>
            </a:r>
            <a:endParaRPr lang="es-E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5380999" y="1340768"/>
            <a:ext cx="3151441" cy="1353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1313"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  <a:lvl2pPr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2pPr>
            <a:lvl3pPr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3pPr>
            <a:lvl4pPr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4pPr>
            <a:lvl5pPr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9pPr>
          </a:lstStyle>
          <a:p>
            <a:pPr>
              <a:spcBef>
                <a:spcPts val="900"/>
              </a:spcBef>
            </a:pPr>
            <a:r>
              <a:rPr lang="es-ES" sz="3600" dirty="0">
                <a:solidFill>
                  <a:schemeClr val="tx1"/>
                </a:solidFill>
                <a:latin typeface="Arial" charset="0"/>
              </a:rPr>
              <a:t>	a </a:t>
            </a:r>
            <a:r>
              <a:rPr lang="es-ES" sz="3600" dirty="0">
                <a:solidFill>
                  <a:schemeClr val="tx1"/>
                </a:solidFill>
                <a:latin typeface="Wingdings" charset="2"/>
              </a:rPr>
              <a:t></a:t>
            </a:r>
            <a:r>
              <a:rPr lang="es-ES" sz="3600" dirty="0">
                <a:solidFill>
                  <a:schemeClr val="tx1"/>
                </a:solidFill>
                <a:latin typeface="Arial" charset="0"/>
              </a:rPr>
              <a:t>  b, c, d</a:t>
            </a:r>
          </a:p>
          <a:p>
            <a:pPr>
              <a:spcBef>
                <a:spcPts val="900"/>
              </a:spcBef>
            </a:pPr>
            <a:r>
              <a:rPr lang="es-ES" sz="3600" dirty="0">
                <a:solidFill>
                  <a:schemeClr val="tx1"/>
                </a:solidFill>
                <a:latin typeface="Arial" charset="0"/>
              </a:rPr>
              <a:t>   b </a:t>
            </a:r>
            <a:r>
              <a:rPr lang="es-ES" sz="3600" dirty="0">
                <a:solidFill>
                  <a:schemeClr val="tx1"/>
                </a:solidFill>
                <a:latin typeface="Wingdings" charset="2"/>
              </a:rPr>
              <a:t></a:t>
            </a:r>
            <a:r>
              <a:rPr lang="es-ES" sz="3600" dirty="0">
                <a:solidFill>
                  <a:schemeClr val="tx1"/>
                </a:solidFill>
                <a:latin typeface="Arial" charset="0"/>
              </a:rPr>
              <a:t> e</a:t>
            </a:r>
          </a:p>
        </p:txBody>
      </p:sp>
      <p:sp>
        <p:nvSpPr>
          <p:cNvPr id="6" name="Retângulo 3"/>
          <p:cNvSpPr/>
          <p:nvPr/>
        </p:nvSpPr>
        <p:spPr>
          <a:xfrm>
            <a:off x="700934" y="1124744"/>
            <a:ext cx="487917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4000" dirty="0"/>
              <a:t>R (</a:t>
            </a:r>
            <a:r>
              <a:rPr lang="es-ES" sz="4000" b="1" u="sng" dirty="0"/>
              <a:t>a</a:t>
            </a:r>
            <a:r>
              <a:rPr lang="es-ES" sz="4000" b="1" dirty="0"/>
              <a:t>, b, c, d, e</a:t>
            </a:r>
            <a:r>
              <a:rPr lang="pt-PT" sz="4000" dirty="0"/>
              <a:t>)</a:t>
            </a:r>
            <a:endParaRPr lang="pt-PT" sz="4000" dirty="0">
              <a:effectLst/>
            </a:endParaRPr>
          </a:p>
        </p:txBody>
      </p:sp>
      <p:sp>
        <p:nvSpPr>
          <p:cNvPr id="7" name="Retângulo 3"/>
          <p:cNvSpPr/>
          <p:nvPr/>
        </p:nvSpPr>
        <p:spPr>
          <a:xfrm>
            <a:off x="1691680" y="2123857"/>
            <a:ext cx="2592288" cy="70788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s-ES" sz="4000" dirty="0"/>
              <a:t>Chave: </a:t>
            </a:r>
            <a:r>
              <a:rPr lang="es-ES" sz="4000" b="1" dirty="0"/>
              <a:t>a</a:t>
            </a:r>
            <a:endParaRPr lang="pt-PT" sz="4000" b="1" dirty="0">
              <a:effectLst/>
            </a:endParaRPr>
          </a:p>
        </p:txBody>
      </p:sp>
      <p:sp>
        <p:nvSpPr>
          <p:cNvPr id="8" name="1 Flecha curvada hacia la izquierda"/>
          <p:cNvSpPr/>
          <p:nvPr/>
        </p:nvSpPr>
        <p:spPr>
          <a:xfrm>
            <a:off x="7593681" y="2831743"/>
            <a:ext cx="794743" cy="2016224"/>
          </a:xfrm>
          <a:prstGeom prst="curved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cxnSp>
        <p:nvCxnSpPr>
          <p:cNvPr id="9" name="8 Conector recto"/>
          <p:cNvCxnSpPr/>
          <p:nvPr/>
        </p:nvCxnSpPr>
        <p:spPr>
          <a:xfrm>
            <a:off x="1259632" y="3203977"/>
            <a:ext cx="633670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11 Flecha curvada hacia la izquierda"/>
          <p:cNvSpPr/>
          <p:nvPr/>
        </p:nvSpPr>
        <p:spPr>
          <a:xfrm flipH="1">
            <a:off x="467544" y="2843937"/>
            <a:ext cx="794743" cy="2016224"/>
          </a:xfrm>
          <a:prstGeom prst="curved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1533543" y="4370913"/>
            <a:ext cx="5872116" cy="132343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pt-PT" sz="4000" dirty="0"/>
              <a:t>Como remover essa dependência transitiva?</a:t>
            </a:r>
            <a:endParaRPr lang="pt-PT" sz="4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77449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-13215" y="997565"/>
            <a:ext cx="8459498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pt-PT" sz="2800" dirty="0"/>
              <a:t>Representar uma relação única em todos os atributos envolvidos e são significativas no fenômeno. (Relação Universal)</a:t>
            </a:r>
          </a:p>
          <a:p>
            <a:pPr algn="just"/>
            <a:endParaRPr lang="pt-PT" sz="1600" dirty="0"/>
          </a:p>
          <a:p>
            <a:pPr marL="457200" indent="-457200" algn="just">
              <a:buFont typeface="+mj-lt"/>
              <a:buAutoNum type="arabicPeriod"/>
            </a:pPr>
            <a:r>
              <a:rPr lang="pt-PT" sz="2800" dirty="0"/>
              <a:t>Determinar as dependências funcionais (DF) presentes no </a:t>
            </a:r>
            <a:r>
              <a:rPr lang="pt-PT" sz="2800" dirty="0" err="1"/>
              <a:t>fenômeno</a:t>
            </a:r>
            <a:r>
              <a:rPr lang="pt-PT" sz="2800" dirty="0"/>
              <a:t>.</a:t>
            </a:r>
          </a:p>
          <a:p>
            <a:pPr algn="just"/>
            <a:endParaRPr lang="pt-PT" sz="1600" dirty="0"/>
          </a:p>
          <a:p>
            <a:pPr marL="457200" indent="-457200" algn="just">
              <a:buFont typeface="+mj-lt"/>
              <a:buAutoNum type="arabicPeriod"/>
            </a:pPr>
            <a:r>
              <a:rPr lang="pt-PT" sz="2800" dirty="0"/>
              <a:t>Identificar chaves candidatas e selecione a chave primária (Tendo escolhido bem a chave é parte de um relacionamento que está em 1NF).</a:t>
            </a:r>
          </a:p>
          <a:p>
            <a:pPr algn="just"/>
            <a:endParaRPr lang="pt-PT" sz="1600" dirty="0"/>
          </a:p>
          <a:p>
            <a:pPr marL="457200" indent="-457200" algn="just">
              <a:buFont typeface="+mj-lt"/>
              <a:buAutoNum type="arabicPeriod"/>
            </a:pPr>
            <a:r>
              <a:rPr lang="pt-PT" sz="2800" dirty="0"/>
              <a:t>Fazer a processo de normalização (1FN, 2FN e 3FN)</a:t>
            </a:r>
          </a:p>
        </p:txBody>
      </p:sp>
      <p:sp>
        <p:nvSpPr>
          <p:cNvPr id="5" name="Retângulo 4"/>
          <p:cNvSpPr/>
          <p:nvPr/>
        </p:nvSpPr>
        <p:spPr>
          <a:xfrm>
            <a:off x="323528" y="44624"/>
            <a:ext cx="686758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3200" dirty="0">
                <a:solidFill>
                  <a:schemeClr val="accent1">
                    <a:lumMod val="75000"/>
                  </a:schemeClr>
                </a:solidFill>
              </a:rPr>
              <a:t>Passos para aplicar a normalização</a:t>
            </a:r>
          </a:p>
        </p:txBody>
      </p:sp>
    </p:spTree>
    <p:extLst>
      <p:ext uri="{BB962C8B-B14F-4D97-AF65-F5344CB8AC3E}">
        <p14:creationId xmlns:p14="http://schemas.microsoft.com/office/powerpoint/2010/main" val="23126348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2"/>
          <p:cNvSpPr/>
          <p:nvPr/>
        </p:nvSpPr>
        <p:spPr>
          <a:xfrm>
            <a:off x="1331640" y="3429000"/>
            <a:ext cx="3838645" cy="238236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4 Rectángulo"/>
          <p:cNvSpPr/>
          <p:nvPr/>
        </p:nvSpPr>
        <p:spPr>
          <a:xfrm>
            <a:off x="467544" y="332656"/>
            <a:ext cx="80041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b="1" dirty="0">
                <a:solidFill>
                  <a:schemeClr val="accent1">
                    <a:lumMod val="75000"/>
                  </a:schemeClr>
                </a:solidFill>
              </a:rPr>
              <a:t>Terceira Forma Normal (3ra FN)</a:t>
            </a:r>
            <a:endParaRPr lang="es-E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5380999" y="1340768"/>
            <a:ext cx="3151441" cy="1353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1313"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  <a:lvl2pPr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2pPr>
            <a:lvl3pPr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3pPr>
            <a:lvl4pPr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4pPr>
            <a:lvl5pPr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9pPr>
          </a:lstStyle>
          <a:p>
            <a:pPr>
              <a:spcBef>
                <a:spcPts val="900"/>
              </a:spcBef>
            </a:pPr>
            <a:r>
              <a:rPr lang="es-ES" sz="3600" dirty="0">
                <a:solidFill>
                  <a:schemeClr val="tx1"/>
                </a:solidFill>
                <a:latin typeface="Arial" charset="0"/>
              </a:rPr>
              <a:t>	a </a:t>
            </a:r>
            <a:r>
              <a:rPr lang="es-ES" sz="3600" dirty="0">
                <a:solidFill>
                  <a:schemeClr val="tx1"/>
                </a:solidFill>
                <a:latin typeface="Wingdings" charset="2"/>
              </a:rPr>
              <a:t></a:t>
            </a:r>
            <a:r>
              <a:rPr lang="es-ES" sz="3600" dirty="0">
                <a:solidFill>
                  <a:schemeClr val="tx1"/>
                </a:solidFill>
                <a:latin typeface="Arial" charset="0"/>
              </a:rPr>
              <a:t>  b, c, d</a:t>
            </a:r>
          </a:p>
          <a:p>
            <a:pPr>
              <a:spcBef>
                <a:spcPts val="900"/>
              </a:spcBef>
            </a:pPr>
            <a:r>
              <a:rPr lang="es-ES" sz="3600" dirty="0">
                <a:solidFill>
                  <a:schemeClr val="tx1"/>
                </a:solidFill>
                <a:latin typeface="Arial" charset="0"/>
              </a:rPr>
              <a:t>   b </a:t>
            </a:r>
            <a:r>
              <a:rPr lang="es-ES" sz="3600" dirty="0">
                <a:solidFill>
                  <a:schemeClr val="tx1"/>
                </a:solidFill>
                <a:latin typeface="Wingdings" charset="2"/>
              </a:rPr>
              <a:t></a:t>
            </a:r>
            <a:r>
              <a:rPr lang="es-ES" sz="3600" dirty="0">
                <a:solidFill>
                  <a:schemeClr val="tx1"/>
                </a:solidFill>
                <a:latin typeface="Arial" charset="0"/>
              </a:rPr>
              <a:t> e</a:t>
            </a:r>
          </a:p>
        </p:txBody>
      </p:sp>
      <p:sp>
        <p:nvSpPr>
          <p:cNvPr id="6" name="Retângulo 3"/>
          <p:cNvSpPr/>
          <p:nvPr/>
        </p:nvSpPr>
        <p:spPr>
          <a:xfrm>
            <a:off x="700934" y="1124744"/>
            <a:ext cx="487917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4000" dirty="0"/>
              <a:t>R (</a:t>
            </a:r>
            <a:r>
              <a:rPr lang="es-ES" sz="4000" b="1" u="sng" dirty="0"/>
              <a:t>a</a:t>
            </a:r>
            <a:r>
              <a:rPr lang="es-ES" sz="4000" b="1" dirty="0"/>
              <a:t>, b, c, d, e</a:t>
            </a:r>
            <a:r>
              <a:rPr lang="pt-PT" sz="4000" dirty="0"/>
              <a:t>)</a:t>
            </a:r>
            <a:endParaRPr lang="pt-PT" sz="4000" dirty="0">
              <a:effectLst/>
            </a:endParaRPr>
          </a:p>
        </p:txBody>
      </p:sp>
      <p:sp>
        <p:nvSpPr>
          <p:cNvPr id="7" name="Retângulo 3"/>
          <p:cNvSpPr/>
          <p:nvPr/>
        </p:nvSpPr>
        <p:spPr>
          <a:xfrm>
            <a:off x="1691680" y="2123857"/>
            <a:ext cx="2592288" cy="70788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s-ES" sz="4000" dirty="0"/>
              <a:t>Chave: </a:t>
            </a:r>
            <a:r>
              <a:rPr lang="es-ES" sz="4000" b="1" dirty="0"/>
              <a:t>a</a:t>
            </a:r>
            <a:endParaRPr lang="pt-PT" sz="4000" b="1" dirty="0">
              <a:effectLst/>
            </a:endParaRPr>
          </a:p>
        </p:txBody>
      </p:sp>
      <p:sp>
        <p:nvSpPr>
          <p:cNvPr id="8" name="1 Flecha curvada hacia la izquierda"/>
          <p:cNvSpPr/>
          <p:nvPr/>
        </p:nvSpPr>
        <p:spPr>
          <a:xfrm>
            <a:off x="7593681" y="2831743"/>
            <a:ext cx="794743" cy="2016224"/>
          </a:xfrm>
          <a:prstGeom prst="curved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cxnSp>
        <p:nvCxnSpPr>
          <p:cNvPr id="9" name="8 Conector recto"/>
          <p:cNvCxnSpPr/>
          <p:nvPr/>
        </p:nvCxnSpPr>
        <p:spPr>
          <a:xfrm>
            <a:off x="1259632" y="3203977"/>
            <a:ext cx="633670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11 Flecha curvada hacia la izquierda"/>
          <p:cNvSpPr/>
          <p:nvPr/>
        </p:nvSpPr>
        <p:spPr>
          <a:xfrm flipH="1">
            <a:off x="467544" y="2843937"/>
            <a:ext cx="794743" cy="2016224"/>
          </a:xfrm>
          <a:prstGeom prst="curved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1" name="Retângulo 3"/>
          <p:cNvSpPr/>
          <p:nvPr/>
        </p:nvSpPr>
        <p:spPr>
          <a:xfrm>
            <a:off x="1547664" y="3717032"/>
            <a:ext cx="487917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4000" dirty="0"/>
              <a:t>R (</a:t>
            </a:r>
            <a:r>
              <a:rPr lang="es-ES" sz="4000" b="1" u="sng" dirty="0"/>
              <a:t>a</a:t>
            </a:r>
            <a:r>
              <a:rPr lang="es-ES" sz="4000" b="1" dirty="0"/>
              <a:t>, b, c, d</a:t>
            </a:r>
            <a:r>
              <a:rPr lang="pt-PT" sz="4000" dirty="0"/>
              <a:t>)</a:t>
            </a:r>
            <a:endParaRPr lang="pt-PT" sz="4000" dirty="0">
              <a:effectLst/>
            </a:endParaRPr>
          </a:p>
        </p:txBody>
      </p:sp>
      <p:sp>
        <p:nvSpPr>
          <p:cNvPr id="12" name="Retângulo 3"/>
          <p:cNvSpPr/>
          <p:nvPr/>
        </p:nvSpPr>
        <p:spPr>
          <a:xfrm>
            <a:off x="1565031" y="4653136"/>
            <a:ext cx="487917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4000" dirty="0"/>
              <a:t>R1 (</a:t>
            </a:r>
            <a:r>
              <a:rPr lang="es-ES" sz="4000" b="1" u="sng" dirty="0"/>
              <a:t>b</a:t>
            </a:r>
            <a:r>
              <a:rPr lang="es-ES" sz="4000" b="1" dirty="0"/>
              <a:t>, e</a:t>
            </a:r>
            <a:r>
              <a:rPr lang="pt-PT" sz="4000" dirty="0"/>
              <a:t>)</a:t>
            </a:r>
            <a:endParaRPr lang="pt-PT" sz="4000" dirty="0">
              <a:effectLst/>
            </a:endParaRPr>
          </a:p>
        </p:txBody>
      </p:sp>
      <p:sp>
        <p:nvSpPr>
          <p:cNvPr id="14" name="13 Nube"/>
          <p:cNvSpPr/>
          <p:nvPr/>
        </p:nvSpPr>
        <p:spPr>
          <a:xfrm>
            <a:off x="4211960" y="4221088"/>
            <a:ext cx="3528392" cy="2154143"/>
          </a:xfrm>
          <a:prstGeom prst="cloud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3200" b="1" dirty="0"/>
              <a:t>Já está em 3ra FN </a:t>
            </a:r>
            <a:endParaRPr lang="es-ES" sz="3200" b="1" dirty="0"/>
          </a:p>
        </p:txBody>
      </p:sp>
    </p:spTree>
    <p:extLst>
      <p:ext uri="{BB962C8B-B14F-4D97-AF65-F5344CB8AC3E}">
        <p14:creationId xmlns:p14="http://schemas.microsoft.com/office/powerpoint/2010/main" val="4015987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1331640" y="3789040"/>
            <a:ext cx="3838645" cy="288031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5386309" y="1493783"/>
            <a:ext cx="2841188" cy="20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1313"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  <a:lvl2pPr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2pPr>
            <a:lvl3pPr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3pPr>
            <a:lvl4pPr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4pPr>
            <a:lvl5pPr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9pPr>
          </a:lstStyle>
          <a:p>
            <a:pPr>
              <a:spcBef>
                <a:spcPts val="900"/>
              </a:spcBef>
              <a:buClrTx/>
              <a:buFontTx/>
              <a:buNone/>
            </a:pPr>
            <a:r>
              <a:rPr lang="es-ES" sz="3600" dirty="0">
                <a:solidFill>
                  <a:schemeClr val="tx1"/>
                </a:solidFill>
                <a:latin typeface="Arial" charset="0"/>
              </a:rPr>
              <a:t>	a </a:t>
            </a:r>
            <a:r>
              <a:rPr lang="es-ES" sz="3600" dirty="0">
                <a:solidFill>
                  <a:schemeClr val="tx1"/>
                </a:solidFill>
                <a:latin typeface="Wingdings" charset="2"/>
              </a:rPr>
              <a:t></a:t>
            </a:r>
            <a:r>
              <a:rPr lang="es-ES" sz="3600" dirty="0">
                <a:solidFill>
                  <a:schemeClr val="tx1"/>
                </a:solidFill>
                <a:latin typeface="Arial" charset="0"/>
              </a:rPr>
              <a:t> c, d</a:t>
            </a:r>
          </a:p>
          <a:p>
            <a:pPr>
              <a:spcBef>
                <a:spcPts val="900"/>
              </a:spcBef>
              <a:buClrTx/>
              <a:buFontTx/>
              <a:buNone/>
            </a:pPr>
            <a:r>
              <a:rPr lang="es-ES" sz="3600" dirty="0">
                <a:solidFill>
                  <a:schemeClr val="tx1"/>
                </a:solidFill>
                <a:latin typeface="Arial" charset="0"/>
              </a:rPr>
              <a:t>	b </a:t>
            </a:r>
            <a:r>
              <a:rPr lang="es-ES" sz="3600" dirty="0">
                <a:solidFill>
                  <a:schemeClr val="tx1"/>
                </a:solidFill>
                <a:latin typeface="Wingdings" charset="2"/>
              </a:rPr>
              <a:t></a:t>
            </a:r>
            <a:r>
              <a:rPr lang="es-ES" sz="3600" dirty="0">
                <a:solidFill>
                  <a:schemeClr val="tx1"/>
                </a:solidFill>
                <a:latin typeface="Arial" charset="0"/>
              </a:rPr>
              <a:t> e</a:t>
            </a:r>
          </a:p>
          <a:p>
            <a:pPr>
              <a:spcBef>
                <a:spcPts val="900"/>
              </a:spcBef>
              <a:buClrTx/>
              <a:buFontTx/>
              <a:buNone/>
            </a:pPr>
            <a:r>
              <a:rPr lang="es-ES" sz="3600" dirty="0">
                <a:solidFill>
                  <a:schemeClr val="tx1"/>
                </a:solidFill>
                <a:latin typeface="Arial" charset="0"/>
              </a:rPr>
              <a:t>	d </a:t>
            </a:r>
            <a:r>
              <a:rPr lang="es-ES" sz="3600" dirty="0">
                <a:solidFill>
                  <a:schemeClr val="tx1"/>
                </a:solidFill>
                <a:latin typeface="Wingdings" charset="2"/>
              </a:rPr>
              <a:t></a:t>
            </a:r>
            <a:r>
              <a:rPr lang="es-ES" sz="3600" dirty="0">
                <a:solidFill>
                  <a:schemeClr val="tx1"/>
                </a:solidFill>
                <a:latin typeface="Arial" charset="0"/>
              </a:rPr>
              <a:t> f</a:t>
            </a:r>
          </a:p>
        </p:txBody>
      </p:sp>
      <p:sp>
        <p:nvSpPr>
          <p:cNvPr id="7" name="Retângulo 3"/>
          <p:cNvSpPr/>
          <p:nvPr/>
        </p:nvSpPr>
        <p:spPr>
          <a:xfrm>
            <a:off x="700934" y="1493783"/>
            <a:ext cx="487917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4000" dirty="0"/>
              <a:t>R (</a:t>
            </a:r>
            <a:r>
              <a:rPr lang="es-ES" sz="4000" b="1" dirty="0"/>
              <a:t>a, b, c, d, e, f</a:t>
            </a:r>
            <a:r>
              <a:rPr lang="pt-PT" sz="4000" dirty="0"/>
              <a:t>)</a:t>
            </a:r>
            <a:endParaRPr lang="pt-PT" sz="4000" dirty="0">
              <a:effectLst/>
            </a:endParaRPr>
          </a:p>
        </p:txBody>
      </p:sp>
      <p:sp>
        <p:nvSpPr>
          <p:cNvPr id="8" name="Retângulo 3"/>
          <p:cNvSpPr/>
          <p:nvPr/>
        </p:nvSpPr>
        <p:spPr>
          <a:xfrm>
            <a:off x="1691680" y="2492896"/>
            <a:ext cx="2592288" cy="70788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s-ES" sz="4000" dirty="0"/>
              <a:t>Chave: ab</a:t>
            </a:r>
            <a:endParaRPr lang="pt-PT" sz="4000" dirty="0">
              <a:effectLst/>
            </a:endParaRPr>
          </a:p>
        </p:txBody>
      </p:sp>
      <p:sp>
        <p:nvSpPr>
          <p:cNvPr id="2" name="1 Flecha curvada hacia la izquierda"/>
          <p:cNvSpPr/>
          <p:nvPr/>
        </p:nvSpPr>
        <p:spPr>
          <a:xfrm>
            <a:off x="7593681" y="3200782"/>
            <a:ext cx="794743" cy="2016224"/>
          </a:xfrm>
          <a:prstGeom prst="curved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cxnSp>
        <p:nvCxnSpPr>
          <p:cNvPr id="9" name="8 Conector recto"/>
          <p:cNvCxnSpPr/>
          <p:nvPr/>
        </p:nvCxnSpPr>
        <p:spPr>
          <a:xfrm>
            <a:off x="1259632" y="3573016"/>
            <a:ext cx="633670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11 Flecha curvada hacia la izquierda"/>
          <p:cNvSpPr/>
          <p:nvPr/>
        </p:nvSpPr>
        <p:spPr>
          <a:xfrm flipH="1">
            <a:off x="467544" y="3212976"/>
            <a:ext cx="794743" cy="2016224"/>
          </a:xfrm>
          <a:prstGeom prst="curved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0" name="Retângulo 3"/>
          <p:cNvSpPr/>
          <p:nvPr/>
        </p:nvSpPr>
        <p:spPr>
          <a:xfrm>
            <a:off x="1681929" y="3717032"/>
            <a:ext cx="260203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4000" dirty="0"/>
              <a:t>R (</a:t>
            </a:r>
            <a:r>
              <a:rPr lang="es-ES" sz="4000" b="1" u="sng" dirty="0"/>
              <a:t>a</a:t>
            </a:r>
            <a:r>
              <a:rPr lang="es-ES" sz="4000" b="1" dirty="0"/>
              <a:t>,</a:t>
            </a:r>
            <a:r>
              <a:rPr lang="es-ES" sz="4000" b="1" u="sng" dirty="0"/>
              <a:t> b</a:t>
            </a:r>
            <a:r>
              <a:rPr lang="pt-PT" sz="4000" dirty="0"/>
              <a:t>)</a:t>
            </a:r>
            <a:endParaRPr lang="pt-PT" sz="4000" dirty="0">
              <a:effectLst/>
            </a:endParaRPr>
          </a:p>
        </p:txBody>
      </p:sp>
      <p:sp>
        <p:nvSpPr>
          <p:cNvPr id="11" name="Retângulo 3"/>
          <p:cNvSpPr/>
          <p:nvPr/>
        </p:nvSpPr>
        <p:spPr>
          <a:xfrm>
            <a:off x="1691681" y="4443209"/>
            <a:ext cx="30243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4000" dirty="0"/>
              <a:t>R1 (</a:t>
            </a:r>
            <a:r>
              <a:rPr lang="es-ES" sz="4000" b="1" u="sng" dirty="0"/>
              <a:t>a</a:t>
            </a:r>
            <a:r>
              <a:rPr lang="es-ES" sz="4000" b="1" dirty="0"/>
              <a:t>, c, d</a:t>
            </a:r>
            <a:r>
              <a:rPr lang="pt-PT" sz="4000" dirty="0"/>
              <a:t>)</a:t>
            </a:r>
            <a:endParaRPr lang="pt-PT" sz="4000" dirty="0">
              <a:effectLst/>
            </a:endParaRPr>
          </a:p>
        </p:txBody>
      </p:sp>
      <p:sp>
        <p:nvSpPr>
          <p:cNvPr id="14" name="Retângulo 3"/>
          <p:cNvSpPr/>
          <p:nvPr/>
        </p:nvSpPr>
        <p:spPr>
          <a:xfrm>
            <a:off x="1691681" y="5163289"/>
            <a:ext cx="25922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4000" dirty="0"/>
              <a:t>R2 (</a:t>
            </a:r>
            <a:r>
              <a:rPr lang="es-ES" sz="4000" b="1" u="sng" dirty="0"/>
              <a:t>b</a:t>
            </a:r>
            <a:r>
              <a:rPr lang="es-ES" sz="4000" b="1" dirty="0"/>
              <a:t>, e</a:t>
            </a:r>
            <a:r>
              <a:rPr lang="pt-PT" sz="4000" dirty="0"/>
              <a:t>)</a:t>
            </a:r>
            <a:endParaRPr lang="pt-PT" sz="4000" dirty="0">
              <a:effectLst/>
            </a:endParaRPr>
          </a:p>
        </p:txBody>
      </p:sp>
      <p:sp>
        <p:nvSpPr>
          <p:cNvPr id="15" name="14 Nube"/>
          <p:cNvSpPr/>
          <p:nvPr/>
        </p:nvSpPr>
        <p:spPr>
          <a:xfrm>
            <a:off x="4716016" y="4703857"/>
            <a:ext cx="3528392" cy="2154143"/>
          </a:xfrm>
          <a:prstGeom prst="cloud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3200" b="1" dirty="0"/>
              <a:t>Já está em 3ra FN </a:t>
            </a:r>
            <a:endParaRPr lang="es-ES" sz="3200" b="1" dirty="0"/>
          </a:p>
        </p:txBody>
      </p:sp>
      <p:sp>
        <p:nvSpPr>
          <p:cNvPr id="16" name="4 Rectángulo">
            <a:extLst>
              <a:ext uri="{FF2B5EF4-FFF2-40B4-BE49-F238E27FC236}">
                <a16:creationId xmlns:a16="http://schemas.microsoft.com/office/drawing/2014/main" id="{A987C90A-5EBB-47EE-9676-734B51C1607E}"/>
              </a:ext>
            </a:extLst>
          </p:cNvPr>
          <p:cNvSpPr/>
          <p:nvPr/>
        </p:nvSpPr>
        <p:spPr>
          <a:xfrm>
            <a:off x="467544" y="188640"/>
            <a:ext cx="80041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b="1" dirty="0">
                <a:solidFill>
                  <a:schemeClr val="accent1">
                    <a:lumMod val="75000"/>
                  </a:schemeClr>
                </a:solidFill>
              </a:rPr>
              <a:t>Terceira Forma Normal (3ra FN)</a:t>
            </a:r>
            <a:endParaRPr lang="es-E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Retângulo 3">
            <a:extLst>
              <a:ext uri="{FF2B5EF4-FFF2-40B4-BE49-F238E27FC236}">
                <a16:creationId xmlns:a16="http://schemas.microsoft.com/office/drawing/2014/main" id="{178E5D34-6238-4012-B83E-1AF36ECE43FB}"/>
              </a:ext>
            </a:extLst>
          </p:cNvPr>
          <p:cNvSpPr/>
          <p:nvPr/>
        </p:nvSpPr>
        <p:spPr>
          <a:xfrm>
            <a:off x="1656590" y="5874550"/>
            <a:ext cx="277139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4000" dirty="0"/>
              <a:t>R3 (</a:t>
            </a:r>
            <a:r>
              <a:rPr lang="es-ES" sz="4000" b="1" u="sng" dirty="0"/>
              <a:t>d</a:t>
            </a:r>
            <a:r>
              <a:rPr lang="es-ES" sz="4000" b="1" dirty="0"/>
              <a:t>, f</a:t>
            </a:r>
            <a:r>
              <a:rPr lang="pt-PT" sz="4000" dirty="0"/>
              <a:t>)</a:t>
            </a:r>
            <a:endParaRPr lang="pt-PT" sz="4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54783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395536" y="116632"/>
            <a:ext cx="6689652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pt-PT" sz="3600" b="1" dirty="0">
                <a:solidFill>
                  <a:schemeClr val="accent1">
                    <a:lumMod val="75000"/>
                  </a:schemeClr>
                </a:solidFill>
              </a:rPr>
              <a:t>O que acontece nosso caso?</a:t>
            </a:r>
            <a:endParaRPr lang="es-E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tângulo 3"/>
          <p:cNvSpPr/>
          <p:nvPr/>
        </p:nvSpPr>
        <p:spPr>
          <a:xfrm>
            <a:off x="251520" y="1713694"/>
            <a:ext cx="61206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2800" dirty="0"/>
              <a:t>R1 (</a:t>
            </a:r>
            <a:r>
              <a:rPr lang="pt-BR" sz="2800" b="1" u="sng" dirty="0">
                <a:solidFill>
                  <a:srgbClr val="C00000"/>
                </a:solidFill>
              </a:rPr>
              <a:t>bilhete</a:t>
            </a:r>
            <a:r>
              <a:rPr lang="pt-BR" sz="2800" b="1" dirty="0">
                <a:solidFill>
                  <a:srgbClr val="C00000"/>
                </a:solidFill>
              </a:rPr>
              <a:t>, </a:t>
            </a:r>
            <a:r>
              <a:rPr lang="es-ES" sz="2800" b="1" u="sng" dirty="0" err="1">
                <a:solidFill>
                  <a:srgbClr val="C00000"/>
                </a:solidFill>
              </a:rPr>
              <a:t>telefone</a:t>
            </a:r>
            <a:r>
              <a:rPr lang="pt-PT" sz="2800" dirty="0"/>
              <a:t>)</a:t>
            </a:r>
            <a:endParaRPr lang="pt-PT" sz="2800" dirty="0">
              <a:effectLst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251520" y="836712"/>
            <a:ext cx="690567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2800" dirty="0"/>
              <a:t>R (</a:t>
            </a:r>
            <a:r>
              <a:rPr lang="pt-BR" sz="2800" b="1" dirty="0" err="1">
                <a:solidFill>
                  <a:srgbClr val="C00000"/>
                </a:solidFill>
              </a:rPr>
              <a:t>nomeP</a:t>
            </a:r>
            <a:r>
              <a:rPr lang="pt-BR" sz="2800" b="1" dirty="0">
                <a:solidFill>
                  <a:srgbClr val="C00000"/>
                </a:solidFill>
              </a:rPr>
              <a:t>, CD</a:t>
            </a:r>
            <a:r>
              <a:rPr lang="es-ES" sz="2800" b="1" dirty="0">
                <a:solidFill>
                  <a:srgbClr val="C00000"/>
                </a:solidFill>
              </a:rPr>
              <a:t>, </a:t>
            </a:r>
            <a:r>
              <a:rPr lang="pt-BR" sz="2800" b="1" u="sng" dirty="0">
                <a:solidFill>
                  <a:srgbClr val="C00000"/>
                </a:solidFill>
              </a:rPr>
              <a:t>bilhete</a:t>
            </a:r>
            <a:r>
              <a:rPr lang="pt-BR" sz="2800" b="1" dirty="0">
                <a:solidFill>
                  <a:srgbClr val="C00000"/>
                </a:solidFill>
              </a:rPr>
              <a:t>, </a:t>
            </a:r>
            <a:r>
              <a:rPr lang="pt-BR" sz="2800" b="1" dirty="0" err="1">
                <a:solidFill>
                  <a:srgbClr val="C00000"/>
                </a:solidFill>
              </a:rPr>
              <a:t>nomeD</a:t>
            </a:r>
            <a:r>
              <a:rPr lang="pt-BR" sz="2800" b="1" dirty="0">
                <a:solidFill>
                  <a:srgbClr val="C00000"/>
                </a:solidFill>
              </a:rPr>
              <a:t>, QH, descrição, </a:t>
            </a:r>
            <a:r>
              <a:rPr lang="pt-BR" sz="2800" b="1" dirty="0" err="1">
                <a:solidFill>
                  <a:srgbClr val="C00000"/>
                </a:solidFill>
              </a:rPr>
              <a:t>nomeDE</a:t>
            </a:r>
            <a:r>
              <a:rPr lang="pt-BR" sz="2800" b="1" dirty="0">
                <a:solidFill>
                  <a:srgbClr val="C00000"/>
                </a:solidFill>
              </a:rPr>
              <a:t>, QP</a:t>
            </a:r>
            <a:r>
              <a:rPr lang="pt-PT" sz="2800" dirty="0"/>
              <a:t>)</a:t>
            </a:r>
            <a:endParaRPr lang="pt-PT" sz="2800" dirty="0">
              <a:effectLst/>
            </a:endParaRPr>
          </a:p>
        </p:txBody>
      </p:sp>
      <p:sp>
        <p:nvSpPr>
          <p:cNvPr id="5" name="Texto explicativo em seta para a esquerda 33"/>
          <p:cNvSpPr/>
          <p:nvPr/>
        </p:nvSpPr>
        <p:spPr>
          <a:xfrm>
            <a:off x="6660232" y="1052736"/>
            <a:ext cx="2295984" cy="1296144"/>
          </a:xfrm>
          <a:prstGeom prst="leftArrowCallou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2800" dirty="0"/>
              <a:t>Está em 2da FN</a:t>
            </a:r>
          </a:p>
        </p:txBody>
      </p:sp>
      <p:sp>
        <p:nvSpPr>
          <p:cNvPr id="6" name="5 Rectángulo"/>
          <p:cNvSpPr/>
          <p:nvPr/>
        </p:nvSpPr>
        <p:spPr>
          <a:xfrm>
            <a:off x="179512" y="2492896"/>
            <a:ext cx="8856984" cy="187220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Rectángulo"/>
          <p:cNvSpPr/>
          <p:nvPr/>
        </p:nvSpPr>
        <p:spPr>
          <a:xfrm>
            <a:off x="251520" y="3123546"/>
            <a:ext cx="76338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b="1" dirty="0" err="1">
                <a:solidFill>
                  <a:srgbClr val="C00000"/>
                </a:solidFill>
              </a:rPr>
              <a:t>nomeD</a:t>
            </a:r>
            <a:r>
              <a:rPr lang="pt-BR" sz="3200" b="1" dirty="0">
                <a:solidFill>
                  <a:srgbClr val="C00000"/>
                </a:solidFill>
              </a:rPr>
              <a:t> </a:t>
            </a:r>
            <a:r>
              <a:rPr lang="es-ES" sz="3200" dirty="0">
                <a:latin typeface="Wingdings" charset="2"/>
              </a:rPr>
              <a:t> </a:t>
            </a:r>
            <a:r>
              <a:rPr lang="pt-BR" sz="3200" b="1" dirty="0">
                <a:solidFill>
                  <a:srgbClr val="C00000"/>
                </a:solidFill>
              </a:rPr>
              <a:t>QH, descrição, </a:t>
            </a:r>
            <a:r>
              <a:rPr lang="pt-BR" sz="3200" b="1" dirty="0" err="1">
                <a:solidFill>
                  <a:srgbClr val="C00000"/>
                </a:solidFill>
              </a:rPr>
              <a:t>nomeDE</a:t>
            </a:r>
            <a:endParaRPr lang="es-ES" sz="3200" dirty="0"/>
          </a:p>
        </p:txBody>
      </p:sp>
      <p:sp>
        <p:nvSpPr>
          <p:cNvPr id="8" name="7 Rectángulo"/>
          <p:cNvSpPr/>
          <p:nvPr/>
        </p:nvSpPr>
        <p:spPr>
          <a:xfrm>
            <a:off x="251520" y="3708321"/>
            <a:ext cx="358303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b="1" dirty="0" err="1">
                <a:solidFill>
                  <a:srgbClr val="C00000"/>
                </a:solidFill>
              </a:rPr>
              <a:t>nomeDE</a:t>
            </a:r>
            <a:r>
              <a:rPr lang="pt-BR" sz="3200" b="1" dirty="0">
                <a:solidFill>
                  <a:srgbClr val="C00000"/>
                </a:solidFill>
              </a:rPr>
              <a:t> </a:t>
            </a:r>
            <a:r>
              <a:rPr lang="es-ES" sz="3200" dirty="0">
                <a:latin typeface="Wingdings" charset="2"/>
              </a:rPr>
              <a:t> </a:t>
            </a:r>
            <a:r>
              <a:rPr lang="es-ES" sz="3200" b="1" dirty="0">
                <a:solidFill>
                  <a:srgbClr val="C00000"/>
                </a:solidFill>
              </a:rPr>
              <a:t>QP</a:t>
            </a:r>
            <a:endParaRPr lang="es-ES" sz="3200" dirty="0"/>
          </a:p>
        </p:txBody>
      </p:sp>
      <p:sp>
        <p:nvSpPr>
          <p:cNvPr id="9" name="8 Rectángulo"/>
          <p:cNvSpPr/>
          <p:nvPr/>
        </p:nvSpPr>
        <p:spPr>
          <a:xfrm>
            <a:off x="251520" y="2626460"/>
            <a:ext cx="88569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b="1" dirty="0">
                <a:solidFill>
                  <a:srgbClr val="C00000"/>
                </a:solidFill>
              </a:rPr>
              <a:t>bilhete </a:t>
            </a:r>
            <a:r>
              <a:rPr lang="es-ES" sz="3200" dirty="0">
                <a:latin typeface="Wingdings" charset="2"/>
              </a:rPr>
              <a:t> </a:t>
            </a:r>
            <a:r>
              <a:rPr lang="pt-BR" sz="3200" b="1" dirty="0" err="1">
                <a:solidFill>
                  <a:srgbClr val="C00000"/>
                </a:solidFill>
              </a:rPr>
              <a:t>nomeP</a:t>
            </a:r>
            <a:r>
              <a:rPr lang="pt-BR" sz="3200" b="1" dirty="0">
                <a:solidFill>
                  <a:srgbClr val="C00000"/>
                </a:solidFill>
              </a:rPr>
              <a:t>, CD, </a:t>
            </a:r>
            <a:r>
              <a:rPr lang="es-ES" sz="3200" b="1" dirty="0" err="1">
                <a:solidFill>
                  <a:srgbClr val="C00000"/>
                </a:solidFill>
              </a:rPr>
              <a:t>telefones</a:t>
            </a:r>
            <a:r>
              <a:rPr lang="es-ES" sz="3200" b="1" dirty="0">
                <a:solidFill>
                  <a:srgbClr val="C00000"/>
                </a:solidFill>
              </a:rPr>
              <a:t>,</a:t>
            </a:r>
            <a:r>
              <a:rPr lang="pt-BR" sz="3200" dirty="0"/>
              <a:t> </a:t>
            </a:r>
            <a:r>
              <a:rPr lang="pt-BR" sz="3200" b="1" dirty="0" err="1">
                <a:solidFill>
                  <a:srgbClr val="C00000"/>
                </a:solidFill>
              </a:rPr>
              <a:t>nomeD</a:t>
            </a:r>
            <a:endParaRPr lang="es-ES" sz="3200" dirty="0"/>
          </a:p>
        </p:txBody>
      </p:sp>
      <p:sp>
        <p:nvSpPr>
          <p:cNvPr id="10" name="9 Rectángulo"/>
          <p:cNvSpPr/>
          <p:nvPr/>
        </p:nvSpPr>
        <p:spPr>
          <a:xfrm>
            <a:off x="899591" y="5157192"/>
            <a:ext cx="6985749" cy="12003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pt-BR" sz="3600" dirty="0"/>
              <a:t>Existe dependência transitiva no esquema relacional R</a:t>
            </a:r>
            <a:endParaRPr lang="es-ES" sz="3600" dirty="0"/>
          </a:p>
        </p:txBody>
      </p:sp>
    </p:spTree>
    <p:extLst>
      <p:ext uri="{BB962C8B-B14F-4D97-AF65-F5344CB8AC3E}">
        <p14:creationId xmlns:p14="http://schemas.microsoft.com/office/powerpoint/2010/main" val="3214567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395536" y="116632"/>
            <a:ext cx="6689652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pt-PT" sz="3600" b="1" dirty="0">
                <a:solidFill>
                  <a:schemeClr val="accent1">
                    <a:lumMod val="75000"/>
                  </a:schemeClr>
                </a:solidFill>
              </a:rPr>
              <a:t>O que acontece nosso caso?</a:t>
            </a:r>
            <a:endParaRPr lang="es-E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tângulo 3"/>
          <p:cNvSpPr/>
          <p:nvPr/>
        </p:nvSpPr>
        <p:spPr>
          <a:xfrm>
            <a:off x="251520" y="1713694"/>
            <a:ext cx="61206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2800" dirty="0"/>
              <a:t>R1 (</a:t>
            </a:r>
            <a:r>
              <a:rPr lang="pt-BR" sz="2800" b="1" u="sng" dirty="0">
                <a:solidFill>
                  <a:srgbClr val="C00000"/>
                </a:solidFill>
              </a:rPr>
              <a:t>bilhete</a:t>
            </a:r>
            <a:r>
              <a:rPr lang="pt-BR" sz="2800" b="1" dirty="0">
                <a:solidFill>
                  <a:srgbClr val="C00000"/>
                </a:solidFill>
              </a:rPr>
              <a:t>, </a:t>
            </a:r>
            <a:r>
              <a:rPr lang="es-ES" sz="2800" b="1" u="sng" dirty="0" err="1">
                <a:solidFill>
                  <a:srgbClr val="C00000"/>
                </a:solidFill>
              </a:rPr>
              <a:t>telefone</a:t>
            </a:r>
            <a:r>
              <a:rPr lang="pt-PT" sz="2800" dirty="0"/>
              <a:t>)</a:t>
            </a:r>
            <a:endParaRPr lang="pt-PT" sz="2800" dirty="0">
              <a:effectLst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251520" y="836712"/>
            <a:ext cx="690567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2800" dirty="0"/>
              <a:t>R (</a:t>
            </a:r>
            <a:r>
              <a:rPr lang="pt-BR" sz="2800" b="1" dirty="0" err="1">
                <a:solidFill>
                  <a:srgbClr val="C00000"/>
                </a:solidFill>
              </a:rPr>
              <a:t>nomeP</a:t>
            </a:r>
            <a:r>
              <a:rPr lang="pt-BR" sz="2800" b="1" dirty="0">
                <a:solidFill>
                  <a:srgbClr val="C00000"/>
                </a:solidFill>
              </a:rPr>
              <a:t>, CD</a:t>
            </a:r>
            <a:r>
              <a:rPr lang="es-ES" sz="2800" b="1" dirty="0">
                <a:solidFill>
                  <a:srgbClr val="C00000"/>
                </a:solidFill>
              </a:rPr>
              <a:t>, </a:t>
            </a:r>
            <a:r>
              <a:rPr lang="pt-BR" sz="2800" b="1" u="sng" dirty="0">
                <a:solidFill>
                  <a:srgbClr val="C00000"/>
                </a:solidFill>
              </a:rPr>
              <a:t>bilhete</a:t>
            </a:r>
            <a:r>
              <a:rPr lang="pt-BR" sz="2800" b="1" dirty="0">
                <a:solidFill>
                  <a:srgbClr val="C00000"/>
                </a:solidFill>
              </a:rPr>
              <a:t>, </a:t>
            </a:r>
            <a:r>
              <a:rPr lang="pt-BR" sz="2800" b="1" dirty="0" err="1">
                <a:solidFill>
                  <a:srgbClr val="C00000"/>
                </a:solidFill>
              </a:rPr>
              <a:t>nomeD</a:t>
            </a:r>
            <a:r>
              <a:rPr lang="pt-BR" sz="2800" b="1" dirty="0">
                <a:solidFill>
                  <a:srgbClr val="C00000"/>
                </a:solidFill>
              </a:rPr>
              <a:t>, QH, descrição, </a:t>
            </a:r>
            <a:r>
              <a:rPr lang="pt-BR" sz="2800" b="1" dirty="0" err="1">
                <a:solidFill>
                  <a:srgbClr val="C00000"/>
                </a:solidFill>
              </a:rPr>
              <a:t>nomeDE</a:t>
            </a:r>
            <a:r>
              <a:rPr lang="pt-BR" sz="2800" b="1" dirty="0">
                <a:solidFill>
                  <a:srgbClr val="C00000"/>
                </a:solidFill>
              </a:rPr>
              <a:t>, QP</a:t>
            </a:r>
            <a:r>
              <a:rPr lang="pt-PT" sz="2800" dirty="0"/>
              <a:t>)</a:t>
            </a:r>
            <a:endParaRPr lang="pt-PT" sz="2800" dirty="0">
              <a:effectLst/>
            </a:endParaRPr>
          </a:p>
        </p:txBody>
      </p:sp>
      <p:sp>
        <p:nvSpPr>
          <p:cNvPr id="5" name="Texto explicativo em seta para a esquerda 33"/>
          <p:cNvSpPr/>
          <p:nvPr/>
        </p:nvSpPr>
        <p:spPr>
          <a:xfrm>
            <a:off x="6660232" y="1052736"/>
            <a:ext cx="2295984" cy="1296144"/>
          </a:xfrm>
          <a:prstGeom prst="leftArrowCallou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2800" dirty="0"/>
              <a:t>Está em 2da FN</a:t>
            </a:r>
          </a:p>
        </p:txBody>
      </p:sp>
      <p:sp>
        <p:nvSpPr>
          <p:cNvPr id="6" name="5 Rectángulo"/>
          <p:cNvSpPr/>
          <p:nvPr/>
        </p:nvSpPr>
        <p:spPr>
          <a:xfrm>
            <a:off x="179512" y="2420888"/>
            <a:ext cx="8856984" cy="187220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Rectángulo"/>
          <p:cNvSpPr/>
          <p:nvPr/>
        </p:nvSpPr>
        <p:spPr>
          <a:xfrm>
            <a:off x="251520" y="3051538"/>
            <a:ext cx="76338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b="1" dirty="0" err="1">
                <a:solidFill>
                  <a:srgbClr val="C00000"/>
                </a:solidFill>
              </a:rPr>
              <a:t>nomeD</a:t>
            </a:r>
            <a:r>
              <a:rPr lang="pt-BR" sz="3200" b="1" dirty="0">
                <a:solidFill>
                  <a:srgbClr val="C00000"/>
                </a:solidFill>
              </a:rPr>
              <a:t> </a:t>
            </a:r>
            <a:r>
              <a:rPr lang="es-ES" sz="3200" dirty="0">
                <a:latin typeface="Wingdings" charset="2"/>
              </a:rPr>
              <a:t> </a:t>
            </a:r>
            <a:r>
              <a:rPr lang="pt-BR" sz="3200" b="1" dirty="0">
                <a:solidFill>
                  <a:srgbClr val="C00000"/>
                </a:solidFill>
              </a:rPr>
              <a:t>QH, descrição, </a:t>
            </a:r>
            <a:r>
              <a:rPr lang="pt-BR" sz="3200" b="1" dirty="0" err="1">
                <a:solidFill>
                  <a:srgbClr val="C00000"/>
                </a:solidFill>
              </a:rPr>
              <a:t>nomeDE</a:t>
            </a:r>
            <a:endParaRPr lang="es-ES" sz="3200" dirty="0"/>
          </a:p>
        </p:txBody>
      </p:sp>
      <p:sp>
        <p:nvSpPr>
          <p:cNvPr id="8" name="7 Rectángulo"/>
          <p:cNvSpPr/>
          <p:nvPr/>
        </p:nvSpPr>
        <p:spPr>
          <a:xfrm>
            <a:off x="251520" y="3636313"/>
            <a:ext cx="358303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b="1" dirty="0" err="1">
                <a:solidFill>
                  <a:srgbClr val="C00000"/>
                </a:solidFill>
              </a:rPr>
              <a:t>nomeDE</a:t>
            </a:r>
            <a:r>
              <a:rPr lang="pt-BR" sz="3200" b="1" dirty="0">
                <a:solidFill>
                  <a:srgbClr val="C00000"/>
                </a:solidFill>
              </a:rPr>
              <a:t> </a:t>
            </a:r>
            <a:r>
              <a:rPr lang="es-ES" sz="3200" dirty="0">
                <a:latin typeface="Wingdings" charset="2"/>
              </a:rPr>
              <a:t> </a:t>
            </a:r>
            <a:r>
              <a:rPr lang="es-ES" sz="3200" b="1" dirty="0">
                <a:solidFill>
                  <a:srgbClr val="C00000"/>
                </a:solidFill>
              </a:rPr>
              <a:t>QP</a:t>
            </a:r>
            <a:endParaRPr lang="es-ES" sz="3200" dirty="0"/>
          </a:p>
        </p:txBody>
      </p:sp>
      <p:sp>
        <p:nvSpPr>
          <p:cNvPr id="9" name="8 Rectángulo"/>
          <p:cNvSpPr/>
          <p:nvPr/>
        </p:nvSpPr>
        <p:spPr>
          <a:xfrm>
            <a:off x="251520" y="2554452"/>
            <a:ext cx="88569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b="1" dirty="0">
                <a:solidFill>
                  <a:srgbClr val="C00000"/>
                </a:solidFill>
              </a:rPr>
              <a:t>bilhete </a:t>
            </a:r>
            <a:r>
              <a:rPr lang="es-ES" sz="3200" dirty="0">
                <a:latin typeface="Wingdings" charset="2"/>
              </a:rPr>
              <a:t> </a:t>
            </a:r>
            <a:r>
              <a:rPr lang="pt-BR" sz="3200" b="1" dirty="0" err="1">
                <a:solidFill>
                  <a:srgbClr val="C00000"/>
                </a:solidFill>
              </a:rPr>
              <a:t>nomeP</a:t>
            </a:r>
            <a:r>
              <a:rPr lang="pt-BR" sz="3200" b="1" dirty="0">
                <a:solidFill>
                  <a:srgbClr val="C00000"/>
                </a:solidFill>
              </a:rPr>
              <a:t>, CD, </a:t>
            </a:r>
            <a:r>
              <a:rPr lang="es-ES" sz="3200" b="1" dirty="0" err="1">
                <a:solidFill>
                  <a:srgbClr val="C00000"/>
                </a:solidFill>
              </a:rPr>
              <a:t>telefones</a:t>
            </a:r>
            <a:r>
              <a:rPr lang="es-ES" sz="3200" b="1" dirty="0">
                <a:solidFill>
                  <a:srgbClr val="C00000"/>
                </a:solidFill>
              </a:rPr>
              <a:t>,</a:t>
            </a:r>
            <a:r>
              <a:rPr lang="pt-BR" sz="3200" dirty="0"/>
              <a:t> </a:t>
            </a:r>
            <a:r>
              <a:rPr lang="pt-BR" sz="3200" b="1" dirty="0" err="1">
                <a:solidFill>
                  <a:srgbClr val="C00000"/>
                </a:solidFill>
              </a:rPr>
              <a:t>nomeD</a:t>
            </a:r>
            <a:endParaRPr lang="es-ES" sz="3200" dirty="0"/>
          </a:p>
        </p:txBody>
      </p:sp>
      <p:sp>
        <p:nvSpPr>
          <p:cNvPr id="11" name="Retângulo 3"/>
          <p:cNvSpPr/>
          <p:nvPr/>
        </p:nvSpPr>
        <p:spPr>
          <a:xfrm>
            <a:off x="251520" y="6093296"/>
            <a:ext cx="61206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2800" dirty="0"/>
              <a:t>R1 (</a:t>
            </a:r>
            <a:r>
              <a:rPr lang="pt-BR" sz="2800" b="1" u="sng" dirty="0">
                <a:solidFill>
                  <a:srgbClr val="C00000"/>
                </a:solidFill>
              </a:rPr>
              <a:t>bilhete</a:t>
            </a:r>
            <a:r>
              <a:rPr lang="pt-BR" sz="2800" b="1" dirty="0">
                <a:solidFill>
                  <a:srgbClr val="C00000"/>
                </a:solidFill>
              </a:rPr>
              <a:t>, </a:t>
            </a:r>
            <a:r>
              <a:rPr lang="es-ES" sz="2800" b="1" u="sng" dirty="0" err="1">
                <a:solidFill>
                  <a:srgbClr val="C00000"/>
                </a:solidFill>
              </a:rPr>
              <a:t>telefone</a:t>
            </a:r>
            <a:r>
              <a:rPr lang="pt-PT" sz="2800" dirty="0"/>
              <a:t>)</a:t>
            </a:r>
            <a:endParaRPr lang="pt-PT" sz="2800" dirty="0">
              <a:effectLst/>
            </a:endParaRPr>
          </a:p>
        </p:txBody>
      </p:sp>
      <p:sp>
        <p:nvSpPr>
          <p:cNvPr id="12" name="Retângulo 3"/>
          <p:cNvSpPr/>
          <p:nvPr/>
        </p:nvSpPr>
        <p:spPr>
          <a:xfrm>
            <a:off x="251520" y="4777988"/>
            <a:ext cx="69056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2800" dirty="0"/>
              <a:t>R (</a:t>
            </a:r>
            <a:r>
              <a:rPr lang="pt-BR" sz="2800" b="1" dirty="0" err="1">
                <a:solidFill>
                  <a:srgbClr val="C00000"/>
                </a:solidFill>
              </a:rPr>
              <a:t>nomeP</a:t>
            </a:r>
            <a:r>
              <a:rPr lang="pt-BR" sz="2800" b="1" dirty="0">
                <a:solidFill>
                  <a:srgbClr val="C00000"/>
                </a:solidFill>
              </a:rPr>
              <a:t>, CD</a:t>
            </a:r>
            <a:r>
              <a:rPr lang="es-ES" sz="2800" b="1" dirty="0">
                <a:solidFill>
                  <a:srgbClr val="C00000"/>
                </a:solidFill>
              </a:rPr>
              <a:t>, </a:t>
            </a:r>
            <a:r>
              <a:rPr lang="pt-BR" sz="2800" b="1" u="sng" dirty="0">
                <a:solidFill>
                  <a:srgbClr val="C00000"/>
                </a:solidFill>
              </a:rPr>
              <a:t>bilhete</a:t>
            </a:r>
            <a:r>
              <a:rPr lang="pt-PT" sz="2800" dirty="0"/>
              <a:t>)</a:t>
            </a:r>
            <a:endParaRPr lang="pt-PT" sz="2800" dirty="0">
              <a:effectLst/>
            </a:endParaRPr>
          </a:p>
        </p:txBody>
      </p:sp>
      <p:sp>
        <p:nvSpPr>
          <p:cNvPr id="13" name="Retângulo 3"/>
          <p:cNvSpPr/>
          <p:nvPr/>
        </p:nvSpPr>
        <p:spPr>
          <a:xfrm>
            <a:off x="251520" y="5445224"/>
            <a:ext cx="82089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2800" dirty="0"/>
              <a:t>R2 (</a:t>
            </a:r>
            <a:r>
              <a:rPr lang="pt-BR" sz="2800" b="1" dirty="0" err="1">
                <a:solidFill>
                  <a:srgbClr val="C00000"/>
                </a:solidFill>
              </a:rPr>
              <a:t>nomeD</a:t>
            </a:r>
            <a:r>
              <a:rPr lang="pt-BR" sz="2800" b="1" dirty="0">
                <a:solidFill>
                  <a:srgbClr val="C00000"/>
                </a:solidFill>
              </a:rPr>
              <a:t>, QH, descrição, </a:t>
            </a:r>
            <a:r>
              <a:rPr lang="pt-BR" sz="2800" b="1" dirty="0" err="1">
                <a:solidFill>
                  <a:srgbClr val="C00000"/>
                </a:solidFill>
              </a:rPr>
              <a:t>nomeDE</a:t>
            </a:r>
            <a:r>
              <a:rPr lang="pt-BR" sz="2800" b="1" dirty="0">
                <a:solidFill>
                  <a:srgbClr val="C00000"/>
                </a:solidFill>
              </a:rPr>
              <a:t>, QP</a:t>
            </a:r>
            <a:r>
              <a:rPr lang="pt-PT" sz="2800" dirty="0"/>
              <a:t>)</a:t>
            </a:r>
            <a:endParaRPr lang="pt-PT" sz="2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21558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3"/>
          <p:cNvSpPr/>
          <p:nvPr/>
        </p:nvSpPr>
        <p:spPr>
          <a:xfrm>
            <a:off x="251520" y="1503948"/>
            <a:ext cx="61206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2800" dirty="0"/>
              <a:t>R1 (</a:t>
            </a:r>
            <a:r>
              <a:rPr lang="pt-BR" sz="2800" b="1" u="sng" dirty="0">
                <a:solidFill>
                  <a:srgbClr val="C00000"/>
                </a:solidFill>
              </a:rPr>
              <a:t>bilhete</a:t>
            </a:r>
            <a:r>
              <a:rPr lang="pt-BR" sz="2800" b="1" dirty="0">
                <a:solidFill>
                  <a:srgbClr val="C00000"/>
                </a:solidFill>
              </a:rPr>
              <a:t>, </a:t>
            </a:r>
            <a:r>
              <a:rPr lang="es-ES" sz="2800" b="1" u="sng" dirty="0" err="1">
                <a:solidFill>
                  <a:srgbClr val="C00000"/>
                </a:solidFill>
              </a:rPr>
              <a:t>telefone</a:t>
            </a:r>
            <a:r>
              <a:rPr lang="pt-PT" sz="2800" dirty="0"/>
              <a:t>)</a:t>
            </a:r>
            <a:endParaRPr lang="pt-PT" sz="2800" dirty="0">
              <a:effectLst/>
            </a:endParaRPr>
          </a:p>
        </p:txBody>
      </p:sp>
      <p:sp>
        <p:nvSpPr>
          <p:cNvPr id="12" name="Retângulo 3"/>
          <p:cNvSpPr/>
          <p:nvPr/>
        </p:nvSpPr>
        <p:spPr>
          <a:xfrm>
            <a:off x="251520" y="188640"/>
            <a:ext cx="69056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2800" dirty="0"/>
              <a:t>R (</a:t>
            </a:r>
            <a:r>
              <a:rPr lang="pt-BR" sz="2800" b="1" u="sng" dirty="0" err="1">
                <a:solidFill>
                  <a:srgbClr val="C00000"/>
                </a:solidFill>
              </a:rPr>
              <a:t>nomeP</a:t>
            </a:r>
            <a:r>
              <a:rPr lang="pt-BR" sz="2800" b="1" dirty="0">
                <a:solidFill>
                  <a:srgbClr val="C00000"/>
                </a:solidFill>
              </a:rPr>
              <a:t>, CD</a:t>
            </a:r>
            <a:r>
              <a:rPr lang="es-ES" sz="2800" b="1" dirty="0">
                <a:solidFill>
                  <a:srgbClr val="C00000"/>
                </a:solidFill>
              </a:rPr>
              <a:t>, </a:t>
            </a:r>
            <a:r>
              <a:rPr lang="pt-BR" sz="2800" b="1" u="sng" dirty="0">
                <a:solidFill>
                  <a:srgbClr val="C00000"/>
                </a:solidFill>
              </a:rPr>
              <a:t>bilhete</a:t>
            </a:r>
            <a:r>
              <a:rPr lang="pt-PT" sz="2800" dirty="0"/>
              <a:t>)</a:t>
            </a:r>
            <a:endParaRPr lang="pt-PT" sz="2800" dirty="0">
              <a:effectLst/>
            </a:endParaRPr>
          </a:p>
        </p:txBody>
      </p:sp>
      <p:sp>
        <p:nvSpPr>
          <p:cNvPr id="13" name="Retângulo 3"/>
          <p:cNvSpPr/>
          <p:nvPr/>
        </p:nvSpPr>
        <p:spPr>
          <a:xfrm>
            <a:off x="251520" y="855876"/>
            <a:ext cx="82089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2800" dirty="0"/>
              <a:t>R2 (</a:t>
            </a:r>
            <a:r>
              <a:rPr lang="pt-BR" sz="2800" b="1" u="sng" dirty="0" err="1">
                <a:solidFill>
                  <a:srgbClr val="C00000"/>
                </a:solidFill>
              </a:rPr>
              <a:t>nomeD</a:t>
            </a:r>
            <a:r>
              <a:rPr lang="pt-BR" sz="2800" b="1" dirty="0">
                <a:solidFill>
                  <a:srgbClr val="C00000"/>
                </a:solidFill>
              </a:rPr>
              <a:t>, QH, descrição, </a:t>
            </a:r>
            <a:r>
              <a:rPr lang="pt-BR" sz="2800" b="1" dirty="0" err="1">
                <a:solidFill>
                  <a:srgbClr val="C00000"/>
                </a:solidFill>
              </a:rPr>
              <a:t>nomeDE</a:t>
            </a:r>
            <a:r>
              <a:rPr lang="pt-BR" sz="2800" b="1" dirty="0">
                <a:solidFill>
                  <a:srgbClr val="C00000"/>
                </a:solidFill>
              </a:rPr>
              <a:t>, QP</a:t>
            </a:r>
            <a:r>
              <a:rPr lang="pt-PT" sz="2800" dirty="0"/>
              <a:t>)</a:t>
            </a:r>
            <a:endParaRPr lang="pt-PT" sz="2800" dirty="0">
              <a:effectLst/>
            </a:endParaRPr>
          </a:p>
        </p:txBody>
      </p:sp>
      <p:sp>
        <p:nvSpPr>
          <p:cNvPr id="14" name="13 Rectángulo"/>
          <p:cNvSpPr/>
          <p:nvPr/>
        </p:nvSpPr>
        <p:spPr>
          <a:xfrm>
            <a:off x="179512" y="2132856"/>
            <a:ext cx="8856984" cy="187220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14 Rectángulo"/>
          <p:cNvSpPr/>
          <p:nvPr/>
        </p:nvSpPr>
        <p:spPr>
          <a:xfrm>
            <a:off x="251520" y="2763506"/>
            <a:ext cx="76338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b="1" dirty="0" err="1">
                <a:solidFill>
                  <a:srgbClr val="C00000"/>
                </a:solidFill>
              </a:rPr>
              <a:t>nomeD</a:t>
            </a:r>
            <a:r>
              <a:rPr lang="pt-BR" sz="3200" b="1" dirty="0">
                <a:solidFill>
                  <a:srgbClr val="C00000"/>
                </a:solidFill>
              </a:rPr>
              <a:t> </a:t>
            </a:r>
            <a:r>
              <a:rPr lang="es-ES" sz="3200" dirty="0">
                <a:latin typeface="Wingdings" charset="2"/>
              </a:rPr>
              <a:t> </a:t>
            </a:r>
            <a:r>
              <a:rPr lang="pt-BR" sz="3200" b="1" dirty="0">
                <a:solidFill>
                  <a:srgbClr val="C00000"/>
                </a:solidFill>
              </a:rPr>
              <a:t>QH, descrição, </a:t>
            </a:r>
            <a:r>
              <a:rPr lang="pt-BR" sz="3200" b="1" dirty="0" err="1">
                <a:solidFill>
                  <a:srgbClr val="C00000"/>
                </a:solidFill>
              </a:rPr>
              <a:t>nomeDE</a:t>
            </a:r>
            <a:endParaRPr lang="es-ES" sz="3200" dirty="0"/>
          </a:p>
        </p:txBody>
      </p:sp>
      <p:sp>
        <p:nvSpPr>
          <p:cNvPr id="16" name="15 Rectángulo"/>
          <p:cNvSpPr/>
          <p:nvPr/>
        </p:nvSpPr>
        <p:spPr>
          <a:xfrm>
            <a:off x="251520" y="3348281"/>
            <a:ext cx="358303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b="1" dirty="0" err="1">
                <a:solidFill>
                  <a:srgbClr val="C00000"/>
                </a:solidFill>
              </a:rPr>
              <a:t>nomeDE</a:t>
            </a:r>
            <a:r>
              <a:rPr lang="pt-BR" sz="3200" b="1" dirty="0">
                <a:solidFill>
                  <a:srgbClr val="C00000"/>
                </a:solidFill>
              </a:rPr>
              <a:t> </a:t>
            </a:r>
            <a:r>
              <a:rPr lang="es-ES" sz="3200" dirty="0">
                <a:latin typeface="Wingdings" charset="2"/>
              </a:rPr>
              <a:t> </a:t>
            </a:r>
            <a:r>
              <a:rPr lang="es-ES" sz="3200" b="1" dirty="0">
                <a:solidFill>
                  <a:srgbClr val="C00000"/>
                </a:solidFill>
              </a:rPr>
              <a:t>QP</a:t>
            </a:r>
            <a:endParaRPr lang="es-ES" sz="3200" dirty="0"/>
          </a:p>
        </p:txBody>
      </p:sp>
      <p:sp>
        <p:nvSpPr>
          <p:cNvPr id="17" name="16 Rectángulo"/>
          <p:cNvSpPr/>
          <p:nvPr/>
        </p:nvSpPr>
        <p:spPr>
          <a:xfrm>
            <a:off x="251520" y="2266420"/>
            <a:ext cx="88569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b="1" dirty="0">
                <a:solidFill>
                  <a:srgbClr val="C00000"/>
                </a:solidFill>
              </a:rPr>
              <a:t>bilhete </a:t>
            </a:r>
            <a:r>
              <a:rPr lang="es-ES" sz="3200" dirty="0">
                <a:latin typeface="Wingdings" charset="2"/>
              </a:rPr>
              <a:t> </a:t>
            </a:r>
            <a:r>
              <a:rPr lang="pt-BR" sz="3200" b="1" dirty="0" err="1">
                <a:solidFill>
                  <a:srgbClr val="C00000"/>
                </a:solidFill>
              </a:rPr>
              <a:t>nomeP</a:t>
            </a:r>
            <a:r>
              <a:rPr lang="pt-BR" sz="3200" b="1" dirty="0">
                <a:solidFill>
                  <a:srgbClr val="C00000"/>
                </a:solidFill>
              </a:rPr>
              <a:t>, CD, </a:t>
            </a:r>
            <a:r>
              <a:rPr lang="es-ES" sz="3200" b="1" dirty="0" err="1">
                <a:solidFill>
                  <a:srgbClr val="C00000"/>
                </a:solidFill>
              </a:rPr>
              <a:t>telefones</a:t>
            </a:r>
            <a:r>
              <a:rPr lang="es-ES" sz="3200" b="1" dirty="0">
                <a:solidFill>
                  <a:srgbClr val="C00000"/>
                </a:solidFill>
              </a:rPr>
              <a:t>,</a:t>
            </a:r>
            <a:r>
              <a:rPr lang="pt-BR" sz="3200" dirty="0"/>
              <a:t> </a:t>
            </a:r>
            <a:r>
              <a:rPr lang="pt-BR" sz="3200" b="1" dirty="0" err="1">
                <a:solidFill>
                  <a:srgbClr val="C00000"/>
                </a:solidFill>
              </a:rPr>
              <a:t>nomeD</a:t>
            </a:r>
            <a:endParaRPr lang="es-ES" sz="3200" dirty="0"/>
          </a:p>
        </p:txBody>
      </p:sp>
      <p:sp>
        <p:nvSpPr>
          <p:cNvPr id="18" name="2 Flecha abajo"/>
          <p:cNvSpPr/>
          <p:nvPr/>
        </p:nvSpPr>
        <p:spPr>
          <a:xfrm>
            <a:off x="1547664" y="4149080"/>
            <a:ext cx="482224" cy="504056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9 Flecha abajo"/>
          <p:cNvSpPr/>
          <p:nvPr/>
        </p:nvSpPr>
        <p:spPr>
          <a:xfrm>
            <a:off x="2505600" y="4149080"/>
            <a:ext cx="482224" cy="504056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10 Flecha abajo"/>
          <p:cNvSpPr/>
          <p:nvPr/>
        </p:nvSpPr>
        <p:spPr>
          <a:xfrm>
            <a:off x="3491880" y="4149080"/>
            <a:ext cx="482224" cy="504056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11 Flecha abajo"/>
          <p:cNvSpPr/>
          <p:nvPr/>
        </p:nvSpPr>
        <p:spPr>
          <a:xfrm>
            <a:off x="4449816" y="4149080"/>
            <a:ext cx="482224" cy="504056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12 Flecha abajo"/>
          <p:cNvSpPr/>
          <p:nvPr/>
        </p:nvSpPr>
        <p:spPr>
          <a:xfrm>
            <a:off x="5436096" y="4149080"/>
            <a:ext cx="482224" cy="504056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13 Flecha abajo"/>
          <p:cNvSpPr/>
          <p:nvPr/>
        </p:nvSpPr>
        <p:spPr>
          <a:xfrm>
            <a:off x="6394032" y="4149080"/>
            <a:ext cx="482224" cy="504056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Retângulo 3"/>
          <p:cNvSpPr/>
          <p:nvPr/>
        </p:nvSpPr>
        <p:spPr>
          <a:xfrm>
            <a:off x="137697" y="5120695"/>
            <a:ext cx="61206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2800" dirty="0"/>
              <a:t>R1 (</a:t>
            </a:r>
            <a:r>
              <a:rPr lang="pt-BR" sz="2800" b="1" u="sng" dirty="0">
                <a:solidFill>
                  <a:srgbClr val="C00000"/>
                </a:solidFill>
              </a:rPr>
              <a:t>bilhete</a:t>
            </a:r>
            <a:r>
              <a:rPr lang="pt-BR" sz="2800" b="1" dirty="0">
                <a:solidFill>
                  <a:srgbClr val="C00000"/>
                </a:solidFill>
              </a:rPr>
              <a:t>, </a:t>
            </a:r>
            <a:r>
              <a:rPr lang="es-ES" sz="2800" b="1" dirty="0" err="1">
                <a:solidFill>
                  <a:srgbClr val="C00000"/>
                </a:solidFill>
              </a:rPr>
              <a:t>telefone</a:t>
            </a:r>
            <a:r>
              <a:rPr lang="pt-PT" sz="2800" dirty="0"/>
              <a:t>)</a:t>
            </a:r>
            <a:endParaRPr lang="pt-PT" sz="2800" dirty="0">
              <a:effectLst/>
            </a:endParaRPr>
          </a:p>
        </p:txBody>
      </p:sp>
      <p:sp>
        <p:nvSpPr>
          <p:cNvPr id="25" name="Retângulo 3"/>
          <p:cNvSpPr/>
          <p:nvPr/>
        </p:nvSpPr>
        <p:spPr>
          <a:xfrm>
            <a:off x="122697" y="4613934"/>
            <a:ext cx="69056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2800" dirty="0"/>
              <a:t>R (</a:t>
            </a:r>
            <a:r>
              <a:rPr lang="pt-BR" sz="2800" b="1" dirty="0" err="1">
                <a:solidFill>
                  <a:srgbClr val="C00000"/>
                </a:solidFill>
              </a:rPr>
              <a:t>nomeP</a:t>
            </a:r>
            <a:r>
              <a:rPr lang="pt-BR" sz="2800" b="1" dirty="0">
                <a:solidFill>
                  <a:srgbClr val="C00000"/>
                </a:solidFill>
              </a:rPr>
              <a:t>, CD</a:t>
            </a:r>
            <a:r>
              <a:rPr lang="es-ES" sz="2800" b="1" dirty="0">
                <a:solidFill>
                  <a:srgbClr val="C00000"/>
                </a:solidFill>
              </a:rPr>
              <a:t>, </a:t>
            </a:r>
            <a:r>
              <a:rPr lang="pt-BR" sz="2800" b="1" u="sng" dirty="0">
                <a:solidFill>
                  <a:srgbClr val="C00000"/>
                </a:solidFill>
              </a:rPr>
              <a:t>bilhete</a:t>
            </a:r>
            <a:r>
              <a:rPr lang="pt-PT" sz="2800" dirty="0"/>
              <a:t>)</a:t>
            </a:r>
            <a:endParaRPr lang="pt-PT" sz="2800" dirty="0">
              <a:effectLst/>
            </a:endParaRPr>
          </a:p>
        </p:txBody>
      </p:sp>
      <p:sp>
        <p:nvSpPr>
          <p:cNvPr id="26" name="Retângulo 3"/>
          <p:cNvSpPr/>
          <p:nvPr/>
        </p:nvSpPr>
        <p:spPr>
          <a:xfrm>
            <a:off x="179512" y="6313393"/>
            <a:ext cx="82089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2800" dirty="0"/>
              <a:t>R22 (</a:t>
            </a:r>
            <a:r>
              <a:rPr lang="pt-BR" sz="2800" b="1" u="sng" dirty="0" err="1">
                <a:solidFill>
                  <a:srgbClr val="C00000"/>
                </a:solidFill>
              </a:rPr>
              <a:t>nomeDE</a:t>
            </a:r>
            <a:r>
              <a:rPr lang="pt-BR" sz="2800" b="1" dirty="0">
                <a:solidFill>
                  <a:srgbClr val="C00000"/>
                </a:solidFill>
              </a:rPr>
              <a:t>, QP</a:t>
            </a:r>
            <a:r>
              <a:rPr lang="pt-PT" sz="2800" dirty="0"/>
              <a:t>)</a:t>
            </a:r>
            <a:endParaRPr lang="pt-PT" sz="2800" dirty="0">
              <a:effectLst/>
            </a:endParaRPr>
          </a:p>
        </p:txBody>
      </p:sp>
      <p:cxnSp>
        <p:nvCxnSpPr>
          <p:cNvPr id="27" name="Conector reto 12"/>
          <p:cNvCxnSpPr/>
          <p:nvPr/>
        </p:nvCxnSpPr>
        <p:spPr>
          <a:xfrm flipH="1">
            <a:off x="1691680" y="764704"/>
            <a:ext cx="4392488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recto"/>
          <p:cNvCxnSpPr/>
          <p:nvPr/>
        </p:nvCxnSpPr>
        <p:spPr>
          <a:xfrm>
            <a:off x="6084168" y="764704"/>
            <a:ext cx="0" cy="162159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28 Conector recto de flecha"/>
          <p:cNvCxnSpPr/>
          <p:nvPr/>
        </p:nvCxnSpPr>
        <p:spPr>
          <a:xfrm>
            <a:off x="1691680" y="764704"/>
            <a:ext cx="0" cy="162159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12"/>
          <p:cNvCxnSpPr/>
          <p:nvPr/>
        </p:nvCxnSpPr>
        <p:spPr>
          <a:xfrm flipH="1">
            <a:off x="6228184" y="746561"/>
            <a:ext cx="108012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30 Conector recto"/>
          <p:cNvCxnSpPr/>
          <p:nvPr/>
        </p:nvCxnSpPr>
        <p:spPr>
          <a:xfrm>
            <a:off x="7308304" y="746561"/>
            <a:ext cx="0" cy="162159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31 Conector recto de flecha"/>
          <p:cNvCxnSpPr/>
          <p:nvPr/>
        </p:nvCxnSpPr>
        <p:spPr>
          <a:xfrm>
            <a:off x="6228184" y="746561"/>
            <a:ext cx="0" cy="162159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tângulo 3"/>
          <p:cNvSpPr/>
          <p:nvPr/>
        </p:nvSpPr>
        <p:spPr>
          <a:xfrm>
            <a:off x="179512" y="5665321"/>
            <a:ext cx="82089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2800" dirty="0"/>
              <a:t>R21 (</a:t>
            </a:r>
            <a:r>
              <a:rPr lang="pt-BR" sz="2800" b="1" u="sng" dirty="0" err="1">
                <a:solidFill>
                  <a:srgbClr val="C00000"/>
                </a:solidFill>
              </a:rPr>
              <a:t>nomeD</a:t>
            </a:r>
            <a:r>
              <a:rPr lang="pt-BR" sz="2800" b="1" dirty="0">
                <a:solidFill>
                  <a:srgbClr val="C00000"/>
                </a:solidFill>
              </a:rPr>
              <a:t>, QH, descrição, </a:t>
            </a:r>
            <a:r>
              <a:rPr lang="pt-BR" sz="2800" b="1" dirty="0" err="1">
                <a:solidFill>
                  <a:srgbClr val="C00000"/>
                </a:solidFill>
              </a:rPr>
              <a:t>nomeDE</a:t>
            </a:r>
            <a:r>
              <a:rPr lang="pt-PT" sz="2800" dirty="0"/>
              <a:t>)</a:t>
            </a:r>
            <a:endParaRPr lang="pt-PT" sz="2800" dirty="0">
              <a:effectLst/>
            </a:endParaRPr>
          </a:p>
        </p:txBody>
      </p:sp>
      <p:sp>
        <p:nvSpPr>
          <p:cNvPr id="35" name="Texto explicativo em seta para a esquerda 33"/>
          <p:cNvSpPr/>
          <p:nvPr/>
        </p:nvSpPr>
        <p:spPr>
          <a:xfrm>
            <a:off x="7157196" y="5426060"/>
            <a:ext cx="1582996" cy="1173868"/>
          </a:xfrm>
          <a:prstGeom prst="leftArrowCallou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2000" dirty="0"/>
              <a:t>Está em 3ra FN</a:t>
            </a:r>
          </a:p>
        </p:txBody>
      </p:sp>
    </p:spTree>
    <p:extLst>
      <p:ext uri="{BB962C8B-B14F-4D97-AF65-F5344CB8AC3E}">
        <p14:creationId xmlns:p14="http://schemas.microsoft.com/office/powerpoint/2010/main" val="659301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34" grpId="0"/>
      <p:bldP spid="3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3"/>
          <p:cNvSpPr/>
          <p:nvPr/>
        </p:nvSpPr>
        <p:spPr>
          <a:xfrm>
            <a:off x="179512" y="2348880"/>
            <a:ext cx="61206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2800" dirty="0"/>
              <a:t>R1 (</a:t>
            </a:r>
            <a:r>
              <a:rPr lang="pt-BR" sz="2800" b="1" u="sng" dirty="0">
                <a:solidFill>
                  <a:srgbClr val="C00000"/>
                </a:solidFill>
              </a:rPr>
              <a:t>bilhete</a:t>
            </a:r>
            <a:r>
              <a:rPr lang="pt-BR" sz="2800" b="1" dirty="0">
                <a:solidFill>
                  <a:srgbClr val="C00000"/>
                </a:solidFill>
              </a:rPr>
              <a:t>, </a:t>
            </a:r>
            <a:r>
              <a:rPr lang="es-ES" sz="2800" b="1" u="sng" dirty="0" err="1">
                <a:solidFill>
                  <a:srgbClr val="C00000"/>
                </a:solidFill>
              </a:rPr>
              <a:t>telefone</a:t>
            </a:r>
            <a:r>
              <a:rPr lang="pt-PT" sz="2800" dirty="0"/>
              <a:t>)</a:t>
            </a:r>
            <a:endParaRPr lang="pt-PT" sz="2800" dirty="0">
              <a:effectLst/>
            </a:endParaRPr>
          </a:p>
        </p:txBody>
      </p:sp>
      <p:sp>
        <p:nvSpPr>
          <p:cNvPr id="17" name="Retângulo 3"/>
          <p:cNvSpPr/>
          <p:nvPr/>
        </p:nvSpPr>
        <p:spPr>
          <a:xfrm>
            <a:off x="179512" y="-10546"/>
            <a:ext cx="816034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2800" dirty="0"/>
              <a:t>R (</a:t>
            </a:r>
            <a:r>
              <a:rPr lang="pt-BR" sz="2800" b="1" dirty="0" err="1">
                <a:solidFill>
                  <a:srgbClr val="C00000"/>
                </a:solidFill>
              </a:rPr>
              <a:t>nomeP</a:t>
            </a:r>
            <a:r>
              <a:rPr lang="pt-BR" sz="2800" b="1" dirty="0">
                <a:solidFill>
                  <a:srgbClr val="C00000"/>
                </a:solidFill>
              </a:rPr>
              <a:t>, CD, </a:t>
            </a:r>
            <a:r>
              <a:rPr lang="es-ES" sz="2800" b="1" dirty="0" err="1">
                <a:solidFill>
                  <a:srgbClr val="C00000"/>
                </a:solidFill>
              </a:rPr>
              <a:t>telefones</a:t>
            </a:r>
            <a:r>
              <a:rPr lang="es-ES" sz="2800" b="1" dirty="0">
                <a:solidFill>
                  <a:srgbClr val="C00000"/>
                </a:solidFill>
              </a:rPr>
              <a:t>, </a:t>
            </a:r>
            <a:r>
              <a:rPr lang="pt-BR" sz="2800" b="1" u="sng" dirty="0">
                <a:solidFill>
                  <a:srgbClr val="C00000"/>
                </a:solidFill>
              </a:rPr>
              <a:t>bilhete</a:t>
            </a:r>
            <a:r>
              <a:rPr lang="pt-BR" sz="2800" b="1" dirty="0">
                <a:solidFill>
                  <a:srgbClr val="C00000"/>
                </a:solidFill>
              </a:rPr>
              <a:t>, </a:t>
            </a:r>
            <a:r>
              <a:rPr lang="pt-BR" sz="2800" b="1" dirty="0" err="1">
                <a:solidFill>
                  <a:srgbClr val="C00000"/>
                </a:solidFill>
              </a:rPr>
              <a:t>nomeD</a:t>
            </a:r>
            <a:r>
              <a:rPr lang="pt-BR" sz="2800" b="1" dirty="0">
                <a:solidFill>
                  <a:srgbClr val="C00000"/>
                </a:solidFill>
              </a:rPr>
              <a:t>, QH, descrição, </a:t>
            </a:r>
            <a:r>
              <a:rPr lang="pt-BR" sz="2800" b="1" dirty="0" err="1">
                <a:solidFill>
                  <a:srgbClr val="C00000"/>
                </a:solidFill>
              </a:rPr>
              <a:t>nomeDE</a:t>
            </a:r>
            <a:r>
              <a:rPr lang="pt-BR" sz="2800" b="1" dirty="0">
                <a:solidFill>
                  <a:srgbClr val="C00000"/>
                </a:solidFill>
              </a:rPr>
              <a:t>, QP</a:t>
            </a:r>
            <a:r>
              <a:rPr lang="pt-PT" sz="2800" dirty="0"/>
              <a:t>)</a:t>
            </a:r>
            <a:endParaRPr lang="pt-PT" sz="2800" dirty="0">
              <a:effectLst/>
            </a:endParaRPr>
          </a:p>
        </p:txBody>
      </p:sp>
      <p:sp>
        <p:nvSpPr>
          <p:cNvPr id="18" name="Retângulo 3"/>
          <p:cNvSpPr/>
          <p:nvPr/>
        </p:nvSpPr>
        <p:spPr>
          <a:xfrm>
            <a:off x="179512" y="1484784"/>
            <a:ext cx="690567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2800" dirty="0"/>
              <a:t>R (</a:t>
            </a:r>
            <a:r>
              <a:rPr lang="pt-BR" sz="2800" b="1" dirty="0" err="1">
                <a:solidFill>
                  <a:srgbClr val="C00000"/>
                </a:solidFill>
              </a:rPr>
              <a:t>nomeP</a:t>
            </a:r>
            <a:r>
              <a:rPr lang="pt-BR" sz="2800" b="1" dirty="0">
                <a:solidFill>
                  <a:srgbClr val="C00000"/>
                </a:solidFill>
              </a:rPr>
              <a:t>, CD</a:t>
            </a:r>
            <a:r>
              <a:rPr lang="es-ES" sz="2800" b="1" dirty="0">
                <a:solidFill>
                  <a:srgbClr val="C00000"/>
                </a:solidFill>
              </a:rPr>
              <a:t>, </a:t>
            </a:r>
            <a:r>
              <a:rPr lang="pt-BR" sz="2800" b="1" u="sng" dirty="0">
                <a:solidFill>
                  <a:srgbClr val="C00000"/>
                </a:solidFill>
              </a:rPr>
              <a:t>bilhete</a:t>
            </a:r>
            <a:r>
              <a:rPr lang="pt-BR" sz="2800" b="1" dirty="0">
                <a:solidFill>
                  <a:srgbClr val="C00000"/>
                </a:solidFill>
              </a:rPr>
              <a:t>, </a:t>
            </a:r>
            <a:r>
              <a:rPr lang="pt-BR" sz="2800" b="1" dirty="0" err="1">
                <a:solidFill>
                  <a:srgbClr val="C00000"/>
                </a:solidFill>
              </a:rPr>
              <a:t>nomeD</a:t>
            </a:r>
            <a:r>
              <a:rPr lang="pt-BR" sz="2800" b="1" dirty="0">
                <a:solidFill>
                  <a:srgbClr val="C00000"/>
                </a:solidFill>
              </a:rPr>
              <a:t>, QH, descrição, </a:t>
            </a:r>
            <a:r>
              <a:rPr lang="pt-BR" sz="2800" b="1" dirty="0" err="1">
                <a:solidFill>
                  <a:srgbClr val="C00000"/>
                </a:solidFill>
              </a:rPr>
              <a:t>nomeDE</a:t>
            </a:r>
            <a:r>
              <a:rPr lang="pt-BR" sz="2800" b="1" dirty="0">
                <a:solidFill>
                  <a:srgbClr val="C00000"/>
                </a:solidFill>
              </a:rPr>
              <a:t>, QP</a:t>
            </a:r>
            <a:r>
              <a:rPr lang="pt-PT" sz="2800" dirty="0"/>
              <a:t>)</a:t>
            </a:r>
            <a:endParaRPr lang="pt-PT" sz="2800" dirty="0">
              <a:effectLst/>
            </a:endParaRPr>
          </a:p>
        </p:txBody>
      </p:sp>
      <p:sp>
        <p:nvSpPr>
          <p:cNvPr id="19" name="2 Flecha abajo"/>
          <p:cNvSpPr/>
          <p:nvPr/>
        </p:nvSpPr>
        <p:spPr>
          <a:xfrm>
            <a:off x="1115616" y="980728"/>
            <a:ext cx="482224" cy="504056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9 Flecha abajo"/>
          <p:cNvSpPr/>
          <p:nvPr/>
        </p:nvSpPr>
        <p:spPr>
          <a:xfrm>
            <a:off x="2073552" y="980728"/>
            <a:ext cx="482224" cy="504056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10 Flecha abajo"/>
          <p:cNvSpPr/>
          <p:nvPr/>
        </p:nvSpPr>
        <p:spPr>
          <a:xfrm>
            <a:off x="3059832" y="980728"/>
            <a:ext cx="482224" cy="504056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11 Flecha abajo"/>
          <p:cNvSpPr/>
          <p:nvPr/>
        </p:nvSpPr>
        <p:spPr>
          <a:xfrm>
            <a:off x="4017768" y="980728"/>
            <a:ext cx="482224" cy="504056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12 Flecha abajo"/>
          <p:cNvSpPr/>
          <p:nvPr/>
        </p:nvSpPr>
        <p:spPr>
          <a:xfrm>
            <a:off x="5004048" y="980728"/>
            <a:ext cx="482224" cy="504056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13 Flecha abajo"/>
          <p:cNvSpPr/>
          <p:nvPr/>
        </p:nvSpPr>
        <p:spPr>
          <a:xfrm>
            <a:off x="5961984" y="980728"/>
            <a:ext cx="482224" cy="504056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2 Flecha abajo"/>
          <p:cNvSpPr/>
          <p:nvPr/>
        </p:nvSpPr>
        <p:spPr>
          <a:xfrm>
            <a:off x="1115616" y="2924944"/>
            <a:ext cx="482224" cy="504056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9 Flecha abajo"/>
          <p:cNvSpPr/>
          <p:nvPr/>
        </p:nvSpPr>
        <p:spPr>
          <a:xfrm>
            <a:off x="2073552" y="2924944"/>
            <a:ext cx="482224" cy="504056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10 Flecha abajo"/>
          <p:cNvSpPr/>
          <p:nvPr/>
        </p:nvSpPr>
        <p:spPr>
          <a:xfrm>
            <a:off x="3059832" y="2924944"/>
            <a:ext cx="482224" cy="504056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11 Flecha abajo"/>
          <p:cNvSpPr/>
          <p:nvPr/>
        </p:nvSpPr>
        <p:spPr>
          <a:xfrm>
            <a:off x="4017768" y="2924944"/>
            <a:ext cx="482224" cy="504056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12 Flecha abajo"/>
          <p:cNvSpPr/>
          <p:nvPr/>
        </p:nvSpPr>
        <p:spPr>
          <a:xfrm>
            <a:off x="5004048" y="2924944"/>
            <a:ext cx="482224" cy="504056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13 Flecha abajo"/>
          <p:cNvSpPr/>
          <p:nvPr/>
        </p:nvSpPr>
        <p:spPr>
          <a:xfrm>
            <a:off x="5961984" y="2924944"/>
            <a:ext cx="482224" cy="504056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Texto explicativo em seta para a esquerda 3"/>
          <p:cNvSpPr/>
          <p:nvPr/>
        </p:nvSpPr>
        <p:spPr>
          <a:xfrm>
            <a:off x="6660232" y="1700808"/>
            <a:ext cx="2295984" cy="1296144"/>
          </a:xfrm>
          <a:prstGeom prst="leftArrowCallou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2800" dirty="0"/>
              <a:t>Está em 1ra FN</a:t>
            </a:r>
          </a:p>
        </p:txBody>
      </p:sp>
      <p:sp>
        <p:nvSpPr>
          <p:cNvPr id="32" name="Retângulo 3"/>
          <p:cNvSpPr/>
          <p:nvPr/>
        </p:nvSpPr>
        <p:spPr>
          <a:xfrm>
            <a:off x="251520" y="4233974"/>
            <a:ext cx="61206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2800" dirty="0"/>
              <a:t>R1 (</a:t>
            </a:r>
            <a:r>
              <a:rPr lang="pt-BR" sz="2800" b="1" u="sng" dirty="0">
                <a:solidFill>
                  <a:srgbClr val="C00000"/>
                </a:solidFill>
              </a:rPr>
              <a:t>bilhete</a:t>
            </a:r>
            <a:r>
              <a:rPr lang="pt-BR" sz="2800" b="1" dirty="0">
                <a:solidFill>
                  <a:srgbClr val="C00000"/>
                </a:solidFill>
              </a:rPr>
              <a:t>, </a:t>
            </a:r>
            <a:r>
              <a:rPr lang="es-ES" sz="2800" b="1" u="sng" dirty="0" err="1">
                <a:solidFill>
                  <a:srgbClr val="C00000"/>
                </a:solidFill>
              </a:rPr>
              <a:t>telefone</a:t>
            </a:r>
            <a:r>
              <a:rPr lang="pt-PT" sz="2800" dirty="0"/>
              <a:t>)</a:t>
            </a:r>
            <a:endParaRPr lang="pt-PT" sz="2800" dirty="0">
              <a:effectLst/>
            </a:endParaRPr>
          </a:p>
        </p:txBody>
      </p:sp>
      <p:sp>
        <p:nvSpPr>
          <p:cNvPr id="33" name="Retângulo 3"/>
          <p:cNvSpPr/>
          <p:nvPr/>
        </p:nvSpPr>
        <p:spPr>
          <a:xfrm>
            <a:off x="251520" y="3356992"/>
            <a:ext cx="690567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2800" dirty="0"/>
              <a:t>R (</a:t>
            </a:r>
            <a:r>
              <a:rPr lang="pt-BR" sz="2800" b="1" dirty="0" err="1">
                <a:solidFill>
                  <a:srgbClr val="C00000"/>
                </a:solidFill>
              </a:rPr>
              <a:t>nomeP</a:t>
            </a:r>
            <a:r>
              <a:rPr lang="pt-BR" sz="2800" b="1" dirty="0">
                <a:solidFill>
                  <a:srgbClr val="C00000"/>
                </a:solidFill>
              </a:rPr>
              <a:t>, CD</a:t>
            </a:r>
            <a:r>
              <a:rPr lang="es-ES" sz="2800" b="1" dirty="0">
                <a:solidFill>
                  <a:srgbClr val="C00000"/>
                </a:solidFill>
              </a:rPr>
              <a:t>, </a:t>
            </a:r>
            <a:r>
              <a:rPr lang="pt-BR" sz="2800" b="1" u="sng" dirty="0">
                <a:solidFill>
                  <a:srgbClr val="C00000"/>
                </a:solidFill>
              </a:rPr>
              <a:t>bilhete</a:t>
            </a:r>
            <a:r>
              <a:rPr lang="pt-BR" sz="2800" b="1" dirty="0">
                <a:solidFill>
                  <a:srgbClr val="C00000"/>
                </a:solidFill>
              </a:rPr>
              <a:t>, </a:t>
            </a:r>
            <a:r>
              <a:rPr lang="pt-BR" sz="2800" b="1" dirty="0" err="1">
                <a:solidFill>
                  <a:srgbClr val="C00000"/>
                </a:solidFill>
              </a:rPr>
              <a:t>nomeD</a:t>
            </a:r>
            <a:r>
              <a:rPr lang="pt-BR" sz="2800" b="1" dirty="0">
                <a:solidFill>
                  <a:srgbClr val="C00000"/>
                </a:solidFill>
              </a:rPr>
              <a:t>, QH, descrição, </a:t>
            </a:r>
            <a:r>
              <a:rPr lang="pt-BR" sz="2800" b="1" dirty="0" err="1">
                <a:solidFill>
                  <a:srgbClr val="C00000"/>
                </a:solidFill>
              </a:rPr>
              <a:t>nomeDE</a:t>
            </a:r>
            <a:r>
              <a:rPr lang="pt-BR" sz="2800" b="1" dirty="0">
                <a:solidFill>
                  <a:srgbClr val="C00000"/>
                </a:solidFill>
              </a:rPr>
              <a:t>, QP</a:t>
            </a:r>
            <a:r>
              <a:rPr lang="pt-PT" sz="2800" dirty="0"/>
              <a:t>)</a:t>
            </a:r>
            <a:endParaRPr lang="pt-PT" sz="2800" dirty="0">
              <a:effectLst/>
            </a:endParaRPr>
          </a:p>
        </p:txBody>
      </p:sp>
      <p:sp>
        <p:nvSpPr>
          <p:cNvPr id="34" name="Texto explicativo em seta para a esquerda 33"/>
          <p:cNvSpPr/>
          <p:nvPr/>
        </p:nvSpPr>
        <p:spPr>
          <a:xfrm>
            <a:off x="6660232" y="3821090"/>
            <a:ext cx="2295984" cy="1296144"/>
          </a:xfrm>
          <a:prstGeom prst="leftArrowCallou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2800" dirty="0"/>
              <a:t>Está em 2da FN</a:t>
            </a:r>
          </a:p>
        </p:txBody>
      </p:sp>
      <p:sp>
        <p:nvSpPr>
          <p:cNvPr id="31" name="2 Flecha abajo"/>
          <p:cNvSpPr/>
          <p:nvPr/>
        </p:nvSpPr>
        <p:spPr>
          <a:xfrm>
            <a:off x="1115616" y="4829202"/>
            <a:ext cx="482224" cy="504056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9 Flecha abajo"/>
          <p:cNvSpPr/>
          <p:nvPr/>
        </p:nvSpPr>
        <p:spPr>
          <a:xfrm>
            <a:off x="2073552" y="4829202"/>
            <a:ext cx="482224" cy="504056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10 Flecha abajo"/>
          <p:cNvSpPr/>
          <p:nvPr/>
        </p:nvSpPr>
        <p:spPr>
          <a:xfrm>
            <a:off x="3059832" y="4829202"/>
            <a:ext cx="482224" cy="504056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11 Flecha abajo"/>
          <p:cNvSpPr/>
          <p:nvPr/>
        </p:nvSpPr>
        <p:spPr>
          <a:xfrm>
            <a:off x="4017768" y="4829202"/>
            <a:ext cx="482224" cy="504056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12 Flecha abajo"/>
          <p:cNvSpPr/>
          <p:nvPr/>
        </p:nvSpPr>
        <p:spPr>
          <a:xfrm>
            <a:off x="5004048" y="4829202"/>
            <a:ext cx="482224" cy="504056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" name="13 Flecha abajo"/>
          <p:cNvSpPr/>
          <p:nvPr/>
        </p:nvSpPr>
        <p:spPr>
          <a:xfrm>
            <a:off x="5961984" y="4829202"/>
            <a:ext cx="482224" cy="504056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0" name="Retângulo 3"/>
          <p:cNvSpPr/>
          <p:nvPr/>
        </p:nvSpPr>
        <p:spPr>
          <a:xfrm>
            <a:off x="107504" y="5582962"/>
            <a:ext cx="61206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2800" dirty="0"/>
              <a:t>R1 (</a:t>
            </a:r>
            <a:r>
              <a:rPr lang="pt-BR" sz="2800" b="1" u="sng" dirty="0">
                <a:solidFill>
                  <a:srgbClr val="C00000"/>
                </a:solidFill>
              </a:rPr>
              <a:t>bilhete</a:t>
            </a:r>
            <a:r>
              <a:rPr lang="pt-BR" sz="2800" b="1" dirty="0">
                <a:solidFill>
                  <a:srgbClr val="C00000"/>
                </a:solidFill>
              </a:rPr>
              <a:t>, </a:t>
            </a:r>
            <a:r>
              <a:rPr lang="es-ES" sz="2800" b="1" u="sng" dirty="0" err="1">
                <a:solidFill>
                  <a:srgbClr val="C00000"/>
                </a:solidFill>
              </a:rPr>
              <a:t>telefone</a:t>
            </a:r>
            <a:r>
              <a:rPr lang="pt-PT" sz="2800" dirty="0"/>
              <a:t>)</a:t>
            </a:r>
            <a:endParaRPr lang="pt-PT" sz="2800" dirty="0">
              <a:effectLst/>
            </a:endParaRPr>
          </a:p>
        </p:txBody>
      </p:sp>
      <p:sp>
        <p:nvSpPr>
          <p:cNvPr id="41" name="Retângulo 3"/>
          <p:cNvSpPr/>
          <p:nvPr/>
        </p:nvSpPr>
        <p:spPr>
          <a:xfrm>
            <a:off x="107504" y="5210036"/>
            <a:ext cx="44644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2800" dirty="0"/>
              <a:t>R (</a:t>
            </a:r>
            <a:r>
              <a:rPr lang="pt-BR" sz="2800" b="1" dirty="0" err="1">
                <a:solidFill>
                  <a:srgbClr val="C00000"/>
                </a:solidFill>
              </a:rPr>
              <a:t>nomeP</a:t>
            </a:r>
            <a:r>
              <a:rPr lang="pt-BR" sz="2800" b="1" dirty="0">
                <a:solidFill>
                  <a:srgbClr val="C00000"/>
                </a:solidFill>
              </a:rPr>
              <a:t>, CD</a:t>
            </a:r>
            <a:r>
              <a:rPr lang="es-ES" sz="2800" b="1" dirty="0">
                <a:solidFill>
                  <a:srgbClr val="C00000"/>
                </a:solidFill>
              </a:rPr>
              <a:t>, </a:t>
            </a:r>
            <a:r>
              <a:rPr lang="pt-BR" sz="2800" b="1" u="sng" dirty="0">
                <a:solidFill>
                  <a:srgbClr val="C00000"/>
                </a:solidFill>
              </a:rPr>
              <a:t>bilhete</a:t>
            </a:r>
            <a:r>
              <a:rPr lang="pt-PT" sz="2800" dirty="0"/>
              <a:t>)</a:t>
            </a:r>
            <a:endParaRPr lang="pt-PT" sz="2800" dirty="0">
              <a:effectLst/>
            </a:endParaRPr>
          </a:p>
        </p:txBody>
      </p:sp>
      <p:sp>
        <p:nvSpPr>
          <p:cNvPr id="42" name="Retângulo 3"/>
          <p:cNvSpPr/>
          <p:nvPr/>
        </p:nvSpPr>
        <p:spPr>
          <a:xfrm>
            <a:off x="207837" y="6378316"/>
            <a:ext cx="40073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2800" dirty="0"/>
              <a:t>R21 (</a:t>
            </a:r>
            <a:r>
              <a:rPr lang="pt-BR" sz="2800" b="1" u="sng" dirty="0" err="1">
                <a:solidFill>
                  <a:srgbClr val="C00000"/>
                </a:solidFill>
              </a:rPr>
              <a:t>nomeDE</a:t>
            </a:r>
            <a:r>
              <a:rPr lang="pt-BR" sz="2800" b="1" dirty="0">
                <a:solidFill>
                  <a:srgbClr val="C00000"/>
                </a:solidFill>
              </a:rPr>
              <a:t>, QP</a:t>
            </a:r>
            <a:r>
              <a:rPr lang="pt-PT" sz="2800" dirty="0"/>
              <a:t>)</a:t>
            </a:r>
            <a:endParaRPr lang="pt-PT" sz="2800" dirty="0">
              <a:effectLst/>
            </a:endParaRPr>
          </a:p>
        </p:txBody>
      </p:sp>
      <p:sp>
        <p:nvSpPr>
          <p:cNvPr id="43" name="Retângulo 3"/>
          <p:cNvSpPr/>
          <p:nvPr/>
        </p:nvSpPr>
        <p:spPr>
          <a:xfrm>
            <a:off x="179512" y="6016171"/>
            <a:ext cx="82089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2800" dirty="0"/>
              <a:t>R22 (</a:t>
            </a:r>
            <a:r>
              <a:rPr lang="pt-BR" sz="2800" b="1" u="sng" dirty="0" err="1">
                <a:solidFill>
                  <a:srgbClr val="C00000"/>
                </a:solidFill>
              </a:rPr>
              <a:t>nomeD</a:t>
            </a:r>
            <a:r>
              <a:rPr lang="pt-BR" sz="2800" b="1" dirty="0">
                <a:solidFill>
                  <a:srgbClr val="C00000"/>
                </a:solidFill>
              </a:rPr>
              <a:t>, QH, descrição, </a:t>
            </a:r>
            <a:r>
              <a:rPr lang="pt-BR" sz="2800" b="1" dirty="0" err="1">
                <a:solidFill>
                  <a:srgbClr val="C00000"/>
                </a:solidFill>
              </a:rPr>
              <a:t>nomeDE</a:t>
            </a:r>
            <a:r>
              <a:rPr lang="pt-PT" sz="2800" dirty="0"/>
              <a:t>)</a:t>
            </a:r>
            <a:endParaRPr lang="pt-PT" sz="2800" dirty="0">
              <a:effectLst/>
            </a:endParaRPr>
          </a:p>
        </p:txBody>
      </p:sp>
      <p:sp>
        <p:nvSpPr>
          <p:cNvPr id="44" name="Texto explicativo em seta para a esquerda 33"/>
          <p:cNvSpPr/>
          <p:nvPr/>
        </p:nvSpPr>
        <p:spPr>
          <a:xfrm>
            <a:off x="7085188" y="5517232"/>
            <a:ext cx="1655004" cy="1296144"/>
          </a:xfrm>
          <a:prstGeom prst="leftArrowCallou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Está em 3ra FN</a:t>
            </a:r>
          </a:p>
        </p:txBody>
      </p:sp>
    </p:spTree>
    <p:extLst>
      <p:ext uri="{BB962C8B-B14F-4D97-AF65-F5344CB8AC3E}">
        <p14:creationId xmlns:p14="http://schemas.microsoft.com/office/powerpoint/2010/main" val="1388874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2" grpId="0"/>
      <p:bldP spid="43" grpId="0"/>
      <p:bldP spid="4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170938" y="1196752"/>
            <a:ext cx="8568952" cy="523379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PT" dirty="0"/>
              <a:t> - MACHADO, Felipe; MACHADO, Abreu - Projecto de banco de dados, Uma visão prática. 15ª edição - CHEN, P. (1990).</a:t>
            </a:r>
          </a:p>
          <a:p>
            <a:pPr algn="just">
              <a:buFontTx/>
              <a:buChar char="-"/>
            </a:pPr>
            <a:r>
              <a:rPr lang="pt-PT" dirty="0"/>
              <a:t>Gerenciando Banco de Dados - A Abordagem Entidade-Relacionamento para </a:t>
            </a:r>
            <a:r>
              <a:rPr lang="pt-PT" dirty="0" err="1"/>
              <a:t>Projeto</a:t>
            </a:r>
            <a:endParaRPr lang="pt-PT" dirty="0"/>
          </a:p>
          <a:p>
            <a:pPr algn="just">
              <a:buFontTx/>
              <a:buChar char="-"/>
            </a:pPr>
            <a:r>
              <a:rPr lang="pt-PT" dirty="0"/>
              <a:t>- Lógico. Editora </a:t>
            </a:r>
            <a:r>
              <a:rPr lang="pt-PT" dirty="0" err="1"/>
              <a:t>MCGraw</a:t>
            </a:r>
            <a:r>
              <a:rPr lang="pt-PT" dirty="0"/>
              <a:t>-Hill - KORTH, Henry F.; SILBERSCHATZ, Abraham - Sistema de Banco de Dados. </a:t>
            </a:r>
            <a:r>
              <a:rPr lang="pt-PT" dirty="0" err="1"/>
              <a:t>Makro</a:t>
            </a:r>
            <a:r>
              <a:rPr lang="pt-PT" dirty="0"/>
              <a:t> </a:t>
            </a:r>
            <a:r>
              <a:rPr lang="pt-PT" dirty="0" err="1"/>
              <a:t>Books</a:t>
            </a:r>
            <a:r>
              <a:rPr lang="pt-PT" dirty="0"/>
              <a:t> </a:t>
            </a:r>
          </a:p>
          <a:p>
            <a:pPr algn="just">
              <a:buFontTx/>
              <a:buChar char="-"/>
            </a:pPr>
            <a:r>
              <a:rPr lang="pt-PT" dirty="0"/>
              <a:t>- DATE, C. J. (1999) - Uma Introdução ao Sistema de Banco de Dados. Tradução da 6ª edição americana. - </a:t>
            </a:r>
            <a:r>
              <a:rPr lang="pt-PT" dirty="0" err="1"/>
              <a:t>Edgard</a:t>
            </a:r>
            <a:r>
              <a:rPr lang="pt-PT" dirty="0"/>
              <a:t> </a:t>
            </a:r>
            <a:r>
              <a:rPr lang="pt-PT" dirty="0" err="1"/>
              <a:t>Blucher</a:t>
            </a:r>
            <a:r>
              <a:rPr lang="pt-PT" dirty="0"/>
              <a:t>.</a:t>
            </a:r>
          </a:p>
          <a:p>
            <a:pPr marL="0" indent="0" algn="just">
              <a:buNone/>
            </a:pPr>
            <a:r>
              <a:rPr lang="pt-PT" dirty="0"/>
              <a:t>- RAMOS, Pedro Nogueira - Desenhar Bases de Dados com UML. 2ª edição, Edições Silabo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79512" y="194737"/>
            <a:ext cx="35237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b="1" dirty="0" err="1">
                <a:solidFill>
                  <a:srgbClr val="FF0000"/>
                </a:solidFill>
              </a:rPr>
              <a:t>Bibliografia</a:t>
            </a:r>
            <a:r>
              <a:rPr lang="es-ES" sz="4000" b="1" dirty="0">
                <a:solidFill>
                  <a:srgbClr val="FF0000"/>
                </a:solidFill>
              </a:rPr>
              <a:t>:</a:t>
            </a:r>
            <a:endParaRPr lang="pt-PT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4134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24314" y="332656"/>
            <a:ext cx="1970411" cy="7078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pt-PT" sz="4000" dirty="0">
                <a:solidFill>
                  <a:schemeClr val="tx1"/>
                </a:solidFill>
              </a:rPr>
              <a:t>Passo 1</a:t>
            </a:r>
          </a:p>
        </p:txBody>
      </p:sp>
      <p:sp>
        <p:nvSpPr>
          <p:cNvPr id="3" name="Retângulo 2"/>
          <p:cNvSpPr/>
          <p:nvPr/>
        </p:nvSpPr>
        <p:spPr>
          <a:xfrm>
            <a:off x="2483768" y="1517643"/>
            <a:ext cx="36455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3200" dirty="0"/>
              <a:t>Relação Universal</a:t>
            </a:r>
          </a:p>
        </p:txBody>
      </p:sp>
      <p:sp>
        <p:nvSpPr>
          <p:cNvPr id="4" name="Retângulo 3"/>
          <p:cNvSpPr/>
          <p:nvPr/>
        </p:nvSpPr>
        <p:spPr>
          <a:xfrm>
            <a:off x="683568" y="2828836"/>
            <a:ext cx="777686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200" dirty="0"/>
              <a:t>O agrupamento em uma relação (R), todos os atributos envolvidos, e são significativas no tratado de contexto.</a:t>
            </a:r>
            <a:endParaRPr lang="pt-PT" sz="3200" dirty="0">
              <a:effectLst/>
            </a:endParaRPr>
          </a:p>
        </p:txBody>
      </p:sp>
      <p:cxnSp>
        <p:nvCxnSpPr>
          <p:cNvPr id="6" name="Conector reto 5"/>
          <p:cNvCxnSpPr/>
          <p:nvPr/>
        </p:nvCxnSpPr>
        <p:spPr>
          <a:xfrm>
            <a:off x="2411760" y="2132856"/>
            <a:ext cx="3816424" cy="0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/>
          <p:cNvCxnSpPr/>
          <p:nvPr/>
        </p:nvCxnSpPr>
        <p:spPr>
          <a:xfrm>
            <a:off x="2699792" y="2204864"/>
            <a:ext cx="3240360" cy="0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>
            <a:off x="3140224" y="2276872"/>
            <a:ext cx="2367880" cy="0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4382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251520" y="188640"/>
            <a:ext cx="8363272" cy="648072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800" dirty="0"/>
              <a:t>Desenhe uma BD disponível para uma universidade. Esta deve incluir informação sobre: departamentos, professores e as disciplinas que se repartem. Dos professores se conhece o nome (</a:t>
            </a:r>
            <a:r>
              <a:rPr lang="pt-BR" sz="2800" b="1" dirty="0" err="1">
                <a:solidFill>
                  <a:srgbClr val="C00000"/>
                </a:solidFill>
              </a:rPr>
              <a:t>nomeP</a:t>
            </a:r>
            <a:r>
              <a:rPr lang="pt-BR" sz="2800" dirty="0"/>
              <a:t>), a categoria docente (</a:t>
            </a:r>
            <a:r>
              <a:rPr lang="pt-BR" sz="2800" b="1" dirty="0">
                <a:solidFill>
                  <a:srgbClr val="C00000"/>
                </a:solidFill>
              </a:rPr>
              <a:t>CD</a:t>
            </a:r>
            <a:r>
              <a:rPr lang="pt-BR" sz="2800" dirty="0"/>
              <a:t>), </a:t>
            </a:r>
            <a:r>
              <a:rPr lang="es-ES" sz="2800" dirty="0" err="1"/>
              <a:t>seus</a:t>
            </a:r>
            <a:r>
              <a:rPr lang="es-ES" sz="2800" dirty="0"/>
              <a:t> </a:t>
            </a:r>
            <a:r>
              <a:rPr lang="es-ES" sz="2800" dirty="0" err="1"/>
              <a:t>telefones</a:t>
            </a:r>
            <a:r>
              <a:rPr lang="es-ES" sz="2800" dirty="0"/>
              <a:t> (</a:t>
            </a:r>
            <a:r>
              <a:rPr lang="es-ES" sz="2800" b="1" dirty="0" err="1">
                <a:solidFill>
                  <a:srgbClr val="C00000"/>
                </a:solidFill>
              </a:rPr>
              <a:t>telefones</a:t>
            </a:r>
            <a:r>
              <a:rPr lang="es-ES" sz="2800" dirty="0"/>
              <a:t>)</a:t>
            </a:r>
            <a:r>
              <a:rPr lang="pt-BR" sz="2800" dirty="0"/>
              <a:t> e seu bilhete (</a:t>
            </a:r>
            <a:r>
              <a:rPr lang="pt-BR" sz="2800" b="1" dirty="0">
                <a:solidFill>
                  <a:srgbClr val="C00000"/>
                </a:solidFill>
              </a:rPr>
              <a:t>bilhete</a:t>
            </a:r>
            <a:r>
              <a:rPr lang="pt-BR" sz="2800" dirty="0"/>
              <a:t>). Das disciplinas se conhece seu nome (</a:t>
            </a:r>
            <a:r>
              <a:rPr lang="pt-BR" sz="2800" b="1" dirty="0" err="1">
                <a:solidFill>
                  <a:srgbClr val="C00000"/>
                </a:solidFill>
              </a:rPr>
              <a:t>nomeD</a:t>
            </a:r>
            <a:r>
              <a:rPr lang="pt-BR" sz="2800" dirty="0"/>
              <a:t>), quantidade de horas (</a:t>
            </a:r>
            <a:r>
              <a:rPr lang="pt-BR" sz="2800" b="1" dirty="0">
                <a:solidFill>
                  <a:srgbClr val="C00000"/>
                </a:solidFill>
              </a:rPr>
              <a:t>QH</a:t>
            </a:r>
            <a:r>
              <a:rPr lang="pt-BR" sz="2800" dirty="0"/>
              <a:t>) e sua descrição</a:t>
            </a:r>
            <a:r>
              <a:rPr lang="pt-BR" sz="2800" dirty="0">
                <a:solidFill>
                  <a:srgbClr val="C00000"/>
                </a:solidFill>
              </a:rPr>
              <a:t> </a:t>
            </a:r>
            <a:r>
              <a:rPr lang="pt-BR" sz="2800" dirty="0"/>
              <a:t>(</a:t>
            </a:r>
            <a:r>
              <a:rPr lang="pt-BR" sz="2800" b="1" dirty="0">
                <a:solidFill>
                  <a:srgbClr val="C00000"/>
                </a:solidFill>
              </a:rPr>
              <a:t>descrição</a:t>
            </a:r>
            <a:r>
              <a:rPr lang="pt-BR" sz="2800" dirty="0"/>
              <a:t>)</a:t>
            </a:r>
            <a:r>
              <a:rPr lang="pt-BR" sz="2800" dirty="0">
                <a:solidFill>
                  <a:srgbClr val="C00000"/>
                </a:solidFill>
              </a:rPr>
              <a:t> </a:t>
            </a:r>
            <a:r>
              <a:rPr lang="pt-BR" sz="2800" dirty="0"/>
              <a:t>e dos departamentos seu nome (</a:t>
            </a:r>
            <a:r>
              <a:rPr lang="pt-BR" sz="2800" b="1" dirty="0" err="1">
                <a:solidFill>
                  <a:srgbClr val="C00000"/>
                </a:solidFill>
              </a:rPr>
              <a:t>nomeDE</a:t>
            </a:r>
            <a:r>
              <a:rPr lang="pt-BR" sz="2800" dirty="0"/>
              <a:t>) e a quantidade de professores (</a:t>
            </a:r>
            <a:r>
              <a:rPr lang="pt-BR" sz="2800" b="1" dirty="0">
                <a:solidFill>
                  <a:srgbClr val="C00000"/>
                </a:solidFill>
              </a:rPr>
              <a:t>QP</a:t>
            </a:r>
            <a:r>
              <a:rPr lang="pt-BR" sz="2800" dirty="0"/>
              <a:t>) que trabalham nele. Um departamento pode repartir várias disciplinas e um professor só pode repartir uma única disciplina. Uma disciplina não é repartida em mais de um departamento mas sim por mais de um professor.  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639970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24314" y="332656"/>
            <a:ext cx="1970411" cy="7078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pt-PT" sz="4000" dirty="0">
                <a:solidFill>
                  <a:schemeClr val="tx1"/>
                </a:solidFill>
              </a:rPr>
              <a:t>Passo 1</a:t>
            </a:r>
          </a:p>
        </p:txBody>
      </p:sp>
      <p:sp>
        <p:nvSpPr>
          <p:cNvPr id="3" name="Retângulo 2"/>
          <p:cNvSpPr/>
          <p:nvPr/>
        </p:nvSpPr>
        <p:spPr>
          <a:xfrm>
            <a:off x="4139952" y="416858"/>
            <a:ext cx="450796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4000" dirty="0"/>
              <a:t>Relação Universal</a:t>
            </a:r>
          </a:p>
        </p:txBody>
      </p:sp>
      <p:sp>
        <p:nvSpPr>
          <p:cNvPr id="4" name="Retângulo 3"/>
          <p:cNvSpPr/>
          <p:nvPr/>
        </p:nvSpPr>
        <p:spPr>
          <a:xfrm>
            <a:off x="539552" y="2564904"/>
            <a:ext cx="777686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600" dirty="0"/>
              <a:t>R (</a:t>
            </a:r>
            <a:r>
              <a:rPr lang="pt-BR" sz="3600" b="1" dirty="0" err="1">
                <a:solidFill>
                  <a:srgbClr val="C00000"/>
                </a:solidFill>
              </a:rPr>
              <a:t>nomeP</a:t>
            </a:r>
            <a:r>
              <a:rPr lang="pt-BR" sz="3600" b="1" dirty="0">
                <a:solidFill>
                  <a:srgbClr val="C00000"/>
                </a:solidFill>
              </a:rPr>
              <a:t>, CD, </a:t>
            </a:r>
            <a:r>
              <a:rPr lang="es-ES" sz="3600" b="1" dirty="0" err="1">
                <a:solidFill>
                  <a:srgbClr val="C00000"/>
                </a:solidFill>
              </a:rPr>
              <a:t>telefones</a:t>
            </a:r>
            <a:r>
              <a:rPr lang="es-ES" sz="3600" b="1" dirty="0">
                <a:solidFill>
                  <a:srgbClr val="C00000"/>
                </a:solidFill>
              </a:rPr>
              <a:t>, </a:t>
            </a:r>
            <a:r>
              <a:rPr lang="pt-BR" sz="3600" b="1" dirty="0">
                <a:solidFill>
                  <a:srgbClr val="C00000"/>
                </a:solidFill>
              </a:rPr>
              <a:t>bilhete, </a:t>
            </a:r>
            <a:r>
              <a:rPr lang="pt-BR" sz="3600" b="1" dirty="0" err="1">
                <a:solidFill>
                  <a:srgbClr val="C00000"/>
                </a:solidFill>
              </a:rPr>
              <a:t>nomeD</a:t>
            </a:r>
            <a:r>
              <a:rPr lang="pt-BR" sz="3600" b="1" dirty="0">
                <a:solidFill>
                  <a:srgbClr val="C00000"/>
                </a:solidFill>
              </a:rPr>
              <a:t>, QH, descrição, </a:t>
            </a:r>
            <a:r>
              <a:rPr lang="pt-BR" sz="3600" b="1" dirty="0" err="1">
                <a:solidFill>
                  <a:srgbClr val="C00000"/>
                </a:solidFill>
              </a:rPr>
              <a:t>nomeDE</a:t>
            </a:r>
            <a:r>
              <a:rPr lang="pt-BR" sz="3600" b="1" dirty="0">
                <a:solidFill>
                  <a:srgbClr val="C00000"/>
                </a:solidFill>
              </a:rPr>
              <a:t>, QP</a:t>
            </a:r>
            <a:r>
              <a:rPr lang="pt-PT" sz="3600" dirty="0"/>
              <a:t>)</a:t>
            </a:r>
            <a:endParaRPr lang="pt-PT" sz="3600" dirty="0">
              <a:effectLst/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1907704" y="5273671"/>
            <a:ext cx="5601213" cy="70788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s-ES" sz="4000" b="1" dirty="0"/>
              <a:t>Esquema Relacional</a:t>
            </a:r>
          </a:p>
        </p:txBody>
      </p:sp>
    </p:spTree>
    <p:extLst>
      <p:ext uri="{BB962C8B-B14F-4D97-AF65-F5344CB8AC3E}">
        <p14:creationId xmlns:p14="http://schemas.microsoft.com/office/powerpoint/2010/main" val="1811667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251520" y="188640"/>
            <a:ext cx="8363272" cy="60486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800" dirty="0"/>
              <a:t>Desenhe uma BD disponível para uma universidade. Esta deve incluir informação sobre: departamentos, professores e as disciplinas que se repartem. Dos professores se conhece o nome (</a:t>
            </a:r>
            <a:r>
              <a:rPr lang="pt-BR" sz="2800" b="1" dirty="0" err="1">
                <a:solidFill>
                  <a:srgbClr val="C00000"/>
                </a:solidFill>
              </a:rPr>
              <a:t>nomeP</a:t>
            </a:r>
            <a:r>
              <a:rPr lang="pt-BR" sz="2800" dirty="0"/>
              <a:t>), a categoria docente (</a:t>
            </a:r>
            <a:r>
              <a:rPr lang="pt-BR" sz="2800" b="1" dirty="0">
                <a:solidFill>
                  <a:srgbClr val="C00000"/>
                </a:solidFill>
              </a:rPr>
              <a:t>CD</a:t>
            </a:r>
            <a:r>
              <a:rPr lang="pt-BR" sz="2800" dirty="0"/>
              <a:t>), </a:t>
            </a:r>
            <a:r>
              <a:rPr lang="es-ES" sz="2800" dirty="0" err="1"/>
              <a:t>seus</a:t>
            </a:r>
            <a:r>
              <a:rPr lang="es-ES" sz="2800" dirty="0"/>
              <a:t> </a:t>
            </a:r>
            <a:r>
              <a:rPr lang="es-ES" sz="2800" dirty="0" err="1"/>
              <a:t>telefones</a:t>
            </a:r>
            <a:r>
              <a:rPr lang="es-ES" sz="2800" dirty="0"/>
              <a:t> (</a:t>
            </a:r>
            <a:r>
              <a:rPr lang="es-ES" sz="2800" b="1" dirty="0" err="1">
                <a:solidFill>
                  <a:srgbClr val="C00000"/>
                </a:solidFill>
              </a:rPr>
              <a:t>telefones</a:t>
            </a:r>
            <a:r>
              <a:rPr lang="es-ES" sz="2800" dirty="0"/>
              <a:t>)</a:t>
            </a:r>
            <a:r>
              <a:rPr lang="pt-BR" sz="2800" dirty="0"/>
              <a:t> e seu bilhete (</a:t>
            </a:r>
            <a:r>
              <a:rPr lang="pt-BR" sz="2800" b="1" dirty="0">
                <a:solidFill>
                  <a:srgbClr val="C00000"/>
                </a:solidFill>
              </a:rPr>
              <a:t>bilhete</a:t>
            </a:r>
            <a:r>
              <a:rPr lang="pt-BR" sz="2800" dirty="0"/>
              <a:t>). Das disciplinas se conhece seu nome (</a:t>
            </a:r>
            <a:r>
              <a:rPr lang="pt-BR" sz="2800" b="1" dirty="0" err="1">
                <a:solidFill>
                  <a:srgbClr val="C00000"/>
                </a:solidFill>
              </a:rPr>
              <a:t>nomeD</a:t>
            </a:r>
            <a:r>
              <a:rPr lang="pt-BR" sz="2800" dirty="0"/>
              <a:t>), quantidade de horas (</a:t>
            </a:r>
            <a:r>
              <a:rPr lang="pt-BR" sz="2800" b="1" dirty="0">
                <a:solidFill>
                  <a:srgbClr val="C00000"/>
                </a:solidFill>
              </a:rPr>
              <a:t>QH</a:t>
            </a:r>
            <a:r>
              <a:rPr lang="pt-BR" sz="2800" dirty="0"/>
              <a:t>) e sua descrição</a:t>
            </a:r>
            <a:r>
              <a:rPr lang="pt-BR" sz="2800" dirty="0">
                <a:solidFill>
                  <a:srgbClr val="C00000"/>
                </a:solidFill>
              </a:rPr>
              <a:t> </a:t>
            </a:r>
            <a:r>
              <a:rPr lang="pt-BR" sz="2800" dirty="0"/>
              <a:t>(</a:t>
            </a:r>
            <a:r>
              <a:rPr lang="pt-BR" sz="2800" b="1" dirty="0">
                <a:solidFill>
                  <a:srgbClr val="C00000"/>
                </a:solidFill>
              </a:rPr>
              <a:t>descrição</a:t>
            </a:r>
            <a:r>
              <a:rPr lang="pt-BR" sz="2800" dirty="0"/>
              <a:t>)</a:t>
            </a:r>
            <a:r>
              <a:rPr lang="pt-BR" sz="2800" dirty="0">
                <a:solidFill>
                  <a:srgbClr val="C00000"/>
                </a:solidFill>
              </a:rPr>
              <a:t> </a:t>
            </a:r>
            <a:r>
              <a:rPr lang="pt-BR" sz="2800" dirty="0"/>
              <a:t>e dos departamentos seu nome (</a:t>
            </a:r>
            <a:r>
              <a:rPr lang="pt-BR" sz="2800" b="1" dirty="0" err="1">
                <a:solidFill>
                  <a:srgbClr val="C00000"/>
                </a:solidFill>
              </a:rPr>
              <a:t>nomeDE</a:t>
            </a:r>
            <a:r>
              <a:rPr lang="pt-BR" sz="2800" dirty="0"/>
              <a:t>) e a quantidade de professores (</a:t>
            </a:r>
            <a:r>
              <a:rPr lang="pt-BR" sz="2800" b="1" dirty="0">
                <a:solidFill>
                  <a:srgbClr val="C00000"/>
                </a:solidFill>
              </a:rPr>
              <a:t>QP</a:t>
            </a:r>
            <a:r>
              <a:rPr lang="pt-BR" sz="2800" dirty="0"/>
              <a:t>) que trabalham nele. Um departamento pode repartir várias disciplinas e um professor só pode repartir uma única disciplina. Uma disciplina não é repartida em mais de um departamento mas sim por mais de um professor.  </a:t>
            </a:r>
            <a:endParaRPr lang="es-ES" sz="2800" dirty="0"/>
          </a:p>
        </p:txBody>
      </p:sp>
      <p:sp>
        <p:nvSpPr>
          <p:cNvPr id="3" name="2 Rectángulo redondeado"/>
          <p:cNvSpPr/>
          <p:nvPr/>
        </p:nvSpPr>
        <p:spPr>
          <a:xfrm>
            <a:off x="899592" y="836712"/>
            <a:ext cx="7632848" cy="367240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3200" dirty="0"/>
              <a:t>Desenhe uma BD disponível para uma universidade. Esta deve incluir informação sobre: departamentos, professores e as disciplinas que se repartem.</a:t>
            </a:r>
            <a:endParaRPr lang="es-ES" sz="3200" dirty="0"/>
          </a:p>
        </p:txBody>
      </p:sp>
      <p:sp>
        <p:nvSpPr>
          <p:cNvPr id="6" name="5 Rectángulo redondeado"/>
          <p:cNvSpPr/>
          <p:nvPr/>
        </p:nvSpPr>
        <p:spPr>
          <a:xfrm>
            <a:off x="899592" y="836712"/>
            <a:ext cx="7632848" cy="367240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3200" dirty="0"/>
              <a:t>Dos professores se conhece o nome (</a:t>
            </a:r>
            <a:r>
              <a:rPr lang="pt-BR" sz="3200" b="1" dirty="0" err="1">
                <a:solidFill>
                  <a:srgbClr val="C00000"/>
                </a:solidFill>
              </a:rPr>
              <a:t>nomeP</a:t>
            </a:r>
            <a:r>
              <a:rPr lang="pt-BR" sz="3200" dirty="0"/>
              <a:t>), a categoria docente (</a:t>
            </a:r>
            <a:r>
              <a:rPr lang="pt-BR" sz="3200" b="1" dirty="0">
                <a:solidFill>
                  <a:srgbClr val="C00000"/>
                </a:solidFill>
              </a:rPr>
              <a:t>CD</a:t>
            </a:r>
            <a:r>
              <a:rPr lang="pt-BR" sz="3200" dirty="0"/>
              <a:t>), </a:t>
            </a:r>
            <a:r>
              <a:rPr lang="es-ES" sz="3200" dirty="0" err="1"/>
              <a:t>seus</a:t>
            </a:r>
            <a:r>
              <a:rPr lang="es-ES" sz="3200" dirty="0"/>
              <a:t> </a:t>
            </a:r>
            <a:r>
              <a:rPr lang="es-ES" sz="3200" dirty="0" err="1"/>
              <a:t>telefones</a:t>
            </a:r>
            <a:r>
              <a:rPr lang="es-ES" sz="3200" dirty="0"/>
              <a:t> (</a:t>
            </a:r>
            <a:r>
              <a:rPr lang="es-ES" sz="3200" b="1" dirty="0" err="1">
                <a:solidFill>
                  <a:srgbClr val="C00000"/>
                </a:solidFill>
              </a:rPr>
              <a:t>telefones</a:t>
            </a:r>
            <a:r>
              <a:rPr lang="es-ES" sz="3200" dirty="0"/>
              <a:t>)</a:t>
            </a:r>
            <a:r>
              <a:rPr lang="pt-BR" sz="3200" dirty="0"/>
              <a:t> e seu bilhete (</a:t>
            </a:r>
            <a:r>
              <a:rPr lang="pt-BR" sz="3200" b="1" dirty="0">
                <a:solidFill>
                  <a:srgbClr val="C00000"/>
                </a:solidFill>
              </a:rPr>
              <a:t>bilhete</a:t>
            </a:r>
            <a:r>
              <a:rPr lang="pt-BR" sz="3200" dirty="0"/>
              <a:t>).</a:t>
            </a:r>
            <a:endParaRPr lang="es-ES" sz="3200" dirty="0"/>
          </a:p>
        </p:txBody>
      </p:sp>
      <p:sp>
        <p:nvSpPr>
          <p:cNvPr id="7" name="6 Rectángulo redondeado"/>
          <p:cNvSpPr/>
          <p:nvPr/>
        </p:nvSpPr>
        <p:spPr>
          <a:xfrm>
            <a:off x="911410" y="836712"/>
            <a:ext cx="7632848" cy="367240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3200" dirty="0"/>
              <a:t>Das disciplinas se conhece seu nome (</a:t>
            </a:r>
            <a:r>
              <a:rPr lang="pt-BR" sz="3200" b="1" dirty="0" err="1">
                <a:solidFill>
                  <a:srgbClr val="C00000"/>
                </a:solidFill>
              </a:rPr>
              <a:t>nomeD</a:t>
            </a:r>
            <a:r>
              <a:rPr lang="pt-BR" sz="3200" dirty="0"/>
              <a:t>), quantidade de horas (</a:t>
            </a:r>
            <a:r>
              <a:rPr lang="pt-BR" sz="3200" b="1" dirty="0">
                <a:solidFill>
                  <a:srgbClr val="C00000"/>
                </a:solidFill>
              </a:rPr>
              <a:t>QH</a:t>
            </a:r>
            <a:r>
              <a:rPr lang="pt-BR" sz="3200" dirty="0"/>
              <a:t>) e sua descrição</a:t>
            </a:r>
            <a:r>
              <a:rPr lang="pt-BR" sz="3200" dirty="0">
                <a:solidFill>
                  <a:srgbClr val="C00000"/>
                </a:solidFill>
              </a:rPr>
              <a:t> </a:t>
            </a:r>
            <a:r>
              <a:rPr lang="pt-BR" sz="3200" dirty="0"/>
              <a:t>(</a:t>
            </a:r>
            <a:r>
              <a:rPr lang="pt-BR" sz="3200" b="1" dirty="0">
                <a:solidFill>
                  <a:srgbClr val="C00000"/>
                </a:solidFill>
              </a:rPr>
              <a:t>descrição</a:t>
            </a:r>
            <a:r>
              <a:rPr lang="pt-BR" sz="3200" dirty="0"/>
              <a:t>)</a:t>
            </a:r>
            <a:endParaRPr lang="es-ES" sz="3200" dirty="0"/>
          </a:p>
        </p:txBody>
      </p:sp>
      <p:sp>
        <p:nvSpPr>
          <p:cNvPr id="8" name="7 Rectángulo redondeado"/>
          <p:cNvSpPr/>
          <p:nvPr/>
        </p:nvSpPr>
        <p:spPr>
          <a:xfrm>
            <a:off x="899592" y="807489"/>
            <a:ext cx="7632848" cy="367240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3200" dirty="0"/>
              <a:t>e dos departamentos seu nome (</a:t>
            </a:r>
            <a:r>
              <a:rPr lang="pt-BR" sz="3200" b="1" dirty="0" err="1">
                <a:solidFill>
                  <a:srgbClr val="C00000"/>
                </a:solidFill>
              </a:rPr>
              <a:t>nomeDE</a:t>
            </a:r>
            <a:r>
              <a:rPr lang="pt-BR" sz="3200" dirty="0"/>
              <a:t>) e a quantidade de professores (</a:t>
            </a:r>
            <a:r>
              <a:rPr lang="pt-BR" sz="3200" b="1" dirty="0">
                <a:solidFill>
                  <a:srgbClr val="C00000"/>
                </a:solidFill>
              </a:rPr>
              <a:t>QP</a:t>
            </a:r>
            <a:r>
              <a:rPr lang="pt-BR" sz="3200" dirty="0"/>
              <a:t>) que trabalham nele. </a:t>
            </a:r>
            <a:endParaRPr lang="es-ES" sz="3200" dirty="0"/>
          </a:p>
        </p:txBody>
      </p:sp>
      <p:sp>
        <p:nvSpPr>
          <p:cNvPr id="10" name="9 Rectángulo redondeado"/>
          <p:cNvSpPr/>
          <p:nvPr/>
        </p:nvSpPr>
        <p:spPr>
          <a:xfrm>
            <a:off x="896602" y="807489"/>
            <a:ext cx="7632848" cy="367240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3200" dirty="0"/>
              <a:t>Um departamento pode repartir várias disciplinas e um professor só pode repartir uma única disciplina. Uma disciplina não é repartida em mais de um departamento mas sim por mais de um professor.  </a:t>
            </a:r>
            <a:endParaRPr lang="es-ES" sz="3200" dirty="0"/>
          </a:p>
          <a:p>
            <a:pPr algn="ctr"/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1223097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  <p:bldP spid="8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24314" y="332656"/>
            <a:ext cx="1970411" cy="7078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pt-PT" sz="4000" dirty="0">
                <a:solidFill>
                  <a:schemeClr val="tx1"/>
                </a:solidFill>
              </a:rPr>
              <a:t>Passo 2</a:t>
            </a:r>
          </a:p>
        </p:txBody>
      </p:sp>
      <p:sp>
        <p:nvSpPr>
          <p:cNvPr id="5" name="4 Rectángulo"/>
          <p:cNvSpPr/>
          <p:nvPr/>
        </p:nvSpPr>
        <p:spPr>
          <a:xfrm>
            <a:off x="2987824" y="332656"/>
            <a:ext cx="563006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3600" dirty="0" err="1"/>
              <a:t>Dependências</a:t>
            </a:r>
            <a:r>
              <a:rPr lang="es-ES" sz="3600" dirty="0"/>
              <a:t> </a:t>
            </a:r>
            <a:r>
              <a:rPr lang="es-ES" sz="3600" dirty="0" err="1"/>
              <a:t>Funcionais</a:t>
            </a:r>
            <a:endParaRPr lang="es-ES" sz="3600" dirty="0"/>
          </a:p>
        </p:txBody>
      </p:sp>
      <p:sp>
        <p:nvSpPr>
          <p:cNvPr id="3" name="2 Rectángulo"/>
          <p:cNvSpPr/>
          <p:nvPr/>
        </p:nvSpPr>
        <p:spPr>
          <a:xfrm>
            <a:off x="35496" y="2564904"/>
            <a:ext cx="88569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b="1" dirty="0">
                <a:solidFill>
                  <a:srgbClr val="C00000"/>
                </a:solidFill>
              </a:rPr>
              <a:t>bilhete </a:t>
            </a:r>
            <a:r>
              <a:rPr lang="es-ES" sz="3200" dirty="0">
                <a:latin typeface="Wingdings" charset="2"/>
              </a:rPr>
              <a:t> </a:t>
            </a:r>
            <a:r>
              <a:rPr lang="pt-BR" sz="3200" b="1" dirty="0" err="1">
                <a:solidFill>
                  <a:srgbClr val="C00000"/>
                </a:solidFill>
              </a:rPr>
              <a:t>nomeP</a:t>
            </a:r>
            <a:r>
              <a:rPr lang="pt-BR" sz="3200" b="1" dirty="0">
                <a:solidFill>
                  <a:srgbClr val="C00000"/>
                </a:solidFill>
              </a:rPr>
              <a:t>, CD, </a:t>
            </a:r>
            <a:r>
              <a:rPr lang="es-ES" sz="3200" b="1" dirty="0" err="1">
                <a:solidFill>
                  <a:srgbClr val="C00000"/>
                </a:solidFill>
              </a:rPr>
              <a:t>telefones</a:t>
            </a:r>
            <a:r>
              <a:rPr lang="es-ES" sz="3200" b="1" dirty="0">
                <a:solidFill>
                  <a:srgbClr val="C00000"/>
                </a:solidFill>
              </a:rPr>
              <a:t>,</a:t>
            </a:r>
            <a:r>
              <a:rPr lang="pt-BR" sz="3200" dirty="0"/>
              <a:t> </a:t>
            </a:r>
            <a:r>
              <a:rPr lang="pt-BR" sz="3200" b="1" dirty="0" err="1">
                <a:solidFill>
                  <a:srgbClr val="C00000"/>
                </a:solidFill>
              </a:rPr>
              <a:t>nomeD</a:t>
            </a:r>
            <a:endParaRPr lang="es-ES" sz="3200" dirty="0"/>
          </a:p>
        </p:txBody>
      </p:sp>
      <p:sp>
        <p:nvSpPr>
          <p:cNvPr id="11" name="10 Rectángulo"/>
          <p:cNvSpPr/>
          <p:nvPr/>
        </p:nvSpPr>
        <p:spPr>
          <a:xfrm>
            <a:off x="35496" y="3492297"/>
            <a:ext cx="80441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b="1" dirty="0" err="1">
                <a:solidFill>
                  <a:srgbClr val="C00000"/>
                </a:solidFill>
              </a:rPr>
              <a:t>nomeD</a:t>
            </a:r>
            <a:r>
              <a:rPr lang="pt-BR" sz="3200" b="1" dirty="0">
                <a:solidFill>
                  <a:srgbClr val="C00000"/>
                </a:solidFill>
              </a:rPr>
              <a:t> </a:t>
            </a:r>
            <a:r>
              <a:rPr lang="es-ES" sz="3200" dirty="0">
                <a:latin typeface="Wingdings" charset="2"/>
              </a:rPr>
              <a:t> </a:t>
            </a:r>
            <a:r>
              <a:rPr lang="pt-BR" sz="3200" b="1" dirty="0">
                <a:solidFill>
                  <a:srgbClr val="C00000"/>
                </a:solidFill>
              </a:rPr>
              <a:t>QH, descrição, </a:t>
            </a:r>
            <a:r>
              <a:rPr lang="pt-BR" sz="3200" b="1" dirty="0" err="1">
                <a:solidFill>
                  <a:srgbClr val="C00000"/>
                </a:solidFill>
              </a:rPr>
              <a:t>nomeDE</a:t>
            </a:r>
            <a:r>
              <a:rPr lang="es-ES" sz="3200" dirty="0">
                <a:latin typeface="Wingdings" charset="2"/>
              </a:rPr>
              <a:t> </a:t>
            </a:r>
            <a:endParaRPr lang="es-ES" sz="3200" dirty="0"/>
          </a:p>
        </p:txBody>
      </p:sp>
      <p:sp>
        <p:nvSpPr>
          <p:cNvPr id="12" name="11 Rectángulo"/>
          <p:cNvSpPr/>
          <p:nvPr/>
        </p:nvSpPr>
        <p:spPr>
          <a:xfrm>
            <a:off x="35496" y="4428401"/>
            <a:ext cx="358303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b="1" dirty="0" err="1">
                <a:solidFill>
                  <a:srgbClr val="C00000"/>
                </a:solidFill>
              </a:rPr>
              <a:t>nomeDE</a:t>
            </a:r>
            <a:r>
              <a:rPr lang="pt-BR" sz="3200" b="1" dirty="0">
                <a:solidFill>
                  <a:srgbClr val="C00000"/>
                </a:solidFill>
              </a:rPr>
              <a:t> </a:t>
            </a:r>
            <a:r>
              <a:rPr lang="es-ES" sz="3200" dirty="0">
                <a:latin typeface="Wingdings" charset="2"/>
              </a:rPr>
              <a:t> </a:t>
            </a:r>
            <a:r>
              <a:rPr lang="es-ES" sz="3200" b="1" dirty="0">
                <a:solidFill>
                  <a:srgbClr val="C00000"/>
                </a:solidFill>
              </a:rPr>
              <a:t>QP</a:t>
            </a: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3812120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24314" y="332656"/>
            <a:ext cx="1970411" cy="7078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pt-PT" sz="4000" dirty="0">
                <a:solidFill>
                  <a:schemeClr val="tx1"/>
                </a:solidFill>
              </a:rPr>
              <a:t>Passo 3</a:t>
            </a:r>
          </a:p>
        </p:txBody>
      </p:sp>
      <p:sp>
        <p:nvSpPr>
          <p:cNvPr id="5" name="4 Rectángulo"/>
          <p:cNvSpPr/>
          <p:nvPr/>
        </p:nvSpPr>
        <p:spPr>
          <a:xfrm>
            <a:off x="6300192" y="395736"/>
            <a:ext cx="168507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000" dirty="0"/>
              <a:t>Chave</a:t>
            </a:r>
          </a:p>
        </p:txBody>
      </p:sp>
      <p:sp>
        <p:nvSpPr>
          <p:cNvPr id="6" name="5 Rectángulo"/>
          <p:cNvSpPr/>
          <p:nvPr/>
        </p:nvSpPr>
        <p:spPr>
          <a:xfrm>
            <a:off x="467544" y="2276872"/>
            <a:ext cx="8064896" cy="15696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pt-BR" sz="3200" dirty="0"/>
              <a:t>É o atributo ou o conjunto de atributo mediante o qual, pode-se chegar ao resto dos atributos da relação universal.</a:t>
            </a:r>
            <a:endParaRPr lang="es-ES" sz="3200" dirty="0"/>
          </a:p>
        </p:txBody>
      </p:sp>
      <p:sp>
        <p:nvSpPr>
          <p:cNvPr id="7" name="6 Rectángulo"/>
          <p:cNvSpPr/>
          <p:nvPr/>
        </p:nvSpPr>
        <p:spPr>
          <a:xfrm>
            <a:off x="467544" y="4708301"/>
            <a:ext cx="806489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/>
              <a:t>Podem haver mais de um atributo que cumpra com a condição, de ser assim, todos são chaves candidatas, mas sempre ficamos com a mínima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17980196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lcão Envidraçado">
  <a:themeElements>
    <a:clrScheme name="Balcão Envidraçado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Balcão Envidraçado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1365</TotalTime>
  <Words>2499</Words>
  <Application>Microsoft Office PowerPoint</Application>
  <PresentationFormat>Apresentação no Ecrã (4:3)</PresentationFormat>
  <Paragraphs>304</Paragraphs>
  <Slides>36</Slides>
  <Notes>28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36</vt:i4>
      </vt:variant>
    </vt:vector>
  </HeadingPairs>
  <TitlesOfParts>
    <vt:vector size="43" baseType="lpstr">
      <vt:lpstr>Arial</vt:lpstr>
      <vt:lpstr>Calibri</vt:lpstr>
      <vt:lpstr>Century Schoolbook</vt:lpstr>
      <vt:lpstr>Tahoma</vt:lpstr>
      <vt:lpstr>Wingdings</vt:lpstr>
      <vt:lpstr>Wingdings 2</vt:lpstr>
      <vt:lpstr>Balcão Envidraçado</vt:lpstr>
      <vt:lpstr>Estrutura de Base de Dados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Bases de Dados I </dc:title>
  <dc:creator>h</dc:creator>
  <cp:lastModifiedBy>Zinga Pd</cp:lastModifiedBy>
  <cp:revision>260</cp:revision>
  <dcterms:created xsi:type="dcterms:W3CDTF">2014-02-25T15:14:59Z</dcterms:created>
  <dcterms:modified xsi:type="dcterms:W3CDTF">2019-05-27T07:44:40Z</dcterms:modified>
</cp:coreProperties>
</file>