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6" r:id="rId18"/>
    <p:sldId id="274" r:id="rId19"/>
    <p:sldId id="265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8" r:id="rId32"/>
    <p:sldId id="289" r:id="rId33"/>
    <p:sldId id="285" r:id="rId3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47" autoAdjust="0"/>
    <p:restoredTop sz="84080" autoAdjust="0"/>
  </p:normalViewPr>
  <p:slideViewPr>
    <p:cSldViewPr>
      <p:cViewPr>
        <p:scale>
          <a:sx n="60" d="100"/>
          <a:sy n="60" d="100"/>
        </p:scale>
        <p:origin x="-141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7661-887F-4354-BFBD-0D9818FAB2ED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F625-4547-4179-BB84-D2749C378CE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>
                <a:solidFill>
                  <a:srgbClr val="FFFFFF"/>
                </a:solidFill>
                <a:latin typeface="Arial" charset="0"/>
                <a:ea typeface="+mn-ea"/>
              </a:rPr>
              <a:t>Garantizar que los autores estén asociados a todos los socios registrados </a:t>
            </a:r>
          </a:p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03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184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18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18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30-05-2014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30-05-2014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30-05-2014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30-05-2014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30-05-2014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30-05-2014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30-05-2014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30-05-2014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30-05-2014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30-05-2014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30-05-2014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pPr/>
              <a:t>30-05-2014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www.angolaformativa.com/admin/common/thumb.php?src=//admin/common/files/1358627086_logoukb.jpg&amp;w=250&amp;8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3688" y="1520788"/>
            <a:ext cx="5544616" cy="792088"/>
          </a:xfrm>
        </p:spPr>
        <p:txBody>
          <a:bodyPr>
            <a:noAutofit/>
          </a:bodyPr>
          <a:lstStyle/>
          <a:p>
            <a:pPr algn="ctr"/>
            <a:r>
              <a:rPr lang="pt-PT" sz="4400" dirty="0"/>
              <a:t>Bases de Dados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30020" y="2780928"/>
            <a:ext cx="6362460" cy="3168352"/>
          </a:xfrm>
        </p:spPr>
        <p:txBody>
          <a:bodyPr>
            <a:noAutofit/>
          </a:bodyPr>
          <a:lstStyle/>
          <a:p>
            <a:r>
              <a:rPr lang="pt-PT" sz="3200" dirty="0"/>
              <a:t>Tema </a:t>
            </a:r>
            <a:r>
              <a:rPr lang="pt-PT" sz="3200" dirty="0" smtClean="0"/>
              <a:t>3: </a:t>
            </a:r>
            <a:r>
              <a:rPr lang="pt-PT" sz="3200" dirty="0"/>
              <a:t>Desenho de Bases de </a:t>
            </a:r>
            <a:r>
              <a:rPr lang="pt-PT" sz="3200" dirty="0" smtClean="0"/>
              <a:t>Dados</a:t>
            </a:r>
          </a:p>
          <a:p>
            <a:endParaRPr lang="pt-PT" sz="3200" dirty="0" smtClean="0"/>
          </a:p>
          <a:p>
            <a:pPr algn="r"/>
            <a:r>
              <a:rPr lang="pt-PT" sz="3200" dirty="0" smtClean="0"/>
              <a:t>Conferência 8: </a:t>
            </a:r>
          </a:p>
          <a:p>
            <a:pPr algn="r"/>
            <a:r>
              <a:rPr lang="en-US" sz="3200" dirty="0" err="1"/>
              <a:t>Álgebra</a:t>
            </a:r>
            <a:r>
              <a:rPr lang="en-US" sz="3200" dirty="0"/>
              <a:t> </a:t>
            </a:r>
            <a:r>
              <a:rPr lang="en-US" sz="3200" dirty="0" err="1"/>
              <a:t>Relacional</a:t>
            </a:r>
            <a:endParaRPr lang="pt-PT" sz="3200" dirty="0"/>
          </a:p>
        </p:txBody>
      </p:sp>
      <p:pic>
        <p:nvPicPr>
          <p:cNvPr id="1026" name="Picture 2" descr="Universidade Katyavala Bwila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83332"/>
            <a:ext cx="1428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76056" y="164081"/>
            <a:ext cx="36022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400" b="1" dirty="0">
                <a:solidFill>
                  <a:schemeClr val="accent1">
                    <a:lumMod val="75000"/>
                  </a:schemeClr>
                </a:solidFill>
              </a:rPr>
              <a:t>Intersecção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0701" y="1124744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b="1" dirty="0"/>
              <a:t>A </a:t>
            </a:r>
            <a:r>
              <a:rPr lang="pt-PT" sz="3600" b="1" dirty="0" smtClean="0"/>
              <a:t>  Intersecção  B</a:t>
            </a:r>
            <a:endParaRPr lang="pt-PT" sz="3600" b="1" dirty="0"/>
          </a:p>
        </p:txBody>
      </p:sp>
      <p:sp>
        <p:nvSpPr>
          <p:cNvPr id="5" name="Retângulo 4"/>
          <p:cNvSpPr/>
          <p:nvPr/>
        </p:nvSpPr>
        <p:spPr>
          <a:xfrm>
            <a:off x="611560" y="2204864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Conjunto de todas as tuplas que pertencem A e B. </a:t>
            </a:r>
            <a:endParaRPr lang="pt-PT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PT" sz="3200" dirty="0" smtClean="0"/>
              <a:t>A </a:t>
            </a:r>
            <a:r>
              <a:rPr lang="pt-PT" sz="3200" dirty="0"/>
              <a:t>e B devem ter o mesmo grau. </a:t>
            </a:r>
            <a:endParaRPr lang="pt-PT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pt-PT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PT" sz="3200" dirty="0" smtClean="0"/>
              <a:t>Ai </a:t>
            </a:r>
            <a:r>
              <a:rPr lang="pt-PT" sz="3200" dirty="0"/>
              <a:t>e Bi (1 &lt;= i &lt;= n), definida no mesmo domínio.</a:t>
            </a:r>
          </a:p>
        </p:txBody>
      </p:sp>
    </p:spTree>
    <p:extLst>
      <p:ext uri="{BB962C8B-B14F-4D97-AF65-F5344CB8AC3E}">
        <p14:creationId xmlns:p14="http://schemas.microsoft.com/office/powerpoint/2010/main" val="29336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/>
          <p:cNvSpPr/>
          <p:nvPr/>
        </p:nvSpPr>
        <p:spPr>
          <a:xfrm>
            <a:off x="323528" y="5373216"/>
            <a:ext cx="1354460" cy="115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51895"/>
              </p:ext>
            </p:extLst>
          </p:nvPr>
        </p:nvGraphicFramePr>
        <p:xfrm>
          <a:off x="1541636" y="447582"/>
          <a:ext cx="6883622" cy="162451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44932"/>
                <a:gridCol w="3783771"/>
                <a:gridCol w="1854919"/>
              </a:tblGrid>
              <a:tr h="409046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CodD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lang="pt-PT" sz="2800" b="1" dirty="0" smtClean="0"/>
                        <a:t>NOME 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QH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201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de Dados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/>
                </a:tc>
              </a:tr>
              <a:tr h="584015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Redes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/>
                </a:tc>
              </a:tr>
            </a:tbl>
          </a:graphicData>
        </a:graphic>
      </p:graphicFrame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735216" y="906379"/>
            <a:ext cx="70418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pt-PT" sz="4800" dirty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734646" y="2909958"/>
            <a:ext cx="703629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pt-PT" sz="4800" dirty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61180" y="4365104"/>
            <a:ext cx="3709045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  <a:latin typeface="Arial" charset="0"/>
                <a:cs typeface="Arial" charset="0"/>
              </a:rPr>
              <a:t>A </a:t>
            </a:r>
            <a:r>
              <a:rPr lang="es-ES" altLang="pt-PT" sz="3600" dirty="0" err="1">
                <a:solidFill>
                  <a:schemeClr val="tx1"/>
                </a:solidFill>
                <a:latin typeface="Arial" charset="0"/>
                <a:cs typeface="Arial" charset="0"/>
              </a:rPr>
              <a:t>Intersecção</a:t>
            </a:r>
            <a:r>
              <a:rPr lang="es-ES" altLang="pt-PT" sz="3600" dirty="0">
                <a:solidFill>
                  <a:schemeClr val="tx1"/>
                </a:solidFill>
                <a:latin typeface="Arial" charset="0"/>
                <a:cs typeface="Arial" charset="0"/>
              </a:rPr>
              <a:t> B</a:t>
            </a:r>
          </a:p>
        </p:txBody>
      </p:sp>
      <p:graphicFrame>
        <p:nvGraphicFramePr>
          <p:cNvPr id="15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003383"/>
              </p:ext>
            </p:extLst>
          </p:nvPr>
        </p:nvGraphicFramePr>
        <p:xfrm>
          <a:off x="1541636" y="2564904"/>
          <a:ext cx="6856730" cy="156605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30164"/>
                <a:gridCol w="3807045"/>
                <a:gridCol w="1819521"/>
              </a:tblGrid>
              <a:tr h="40925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CodD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219" marB="4680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lang="pt-PT" sz="2800" b="1" dirty="0" smtClean="0"/>
                        <a:t>NOME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219" marB="4680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QH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219" marB="4680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442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/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de Dados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</a:tr>
              <a:tr h="472442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S3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Estructura de Dados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</a:tr>
            </a:tbl>
          </a:graphicData>
        </a:graphic>
      </p:graphicFrame>
      <p:graphicFrame>
        <p:nvGraphicFramePr>
          <p:cNvPr id="1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73285"/>
              </p:ext>
            </p:extLst>
          </p:nvPr>
        </p:nvGraphicFramePr>
        <p:xfrm>
          <a:off x="2627784" y="5085184"/>
          <a:ext cx="6410325" cy="98750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24136"/>
                <a:gridCol w="3744416"/>
                <a:gridCol w="1441773"/>
              </a:tblGrid>
              <a:tr h="409083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CodD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78" marB="4678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lang="pt-PT" sz="2400" b="1" dirty="0" smtClean="0"/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78" marB="4678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QH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78" marB="4678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244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de Dados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</a:tr>
            </a:tbl>
          </a:graphicData>
        </a:graphic>
      </p:graphicFrame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1143000" y="5643563"/>
            <a:ext cx="415925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PT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1143000" y="6215063"/>
            <a:ext cx="415925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PT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1082675" y="6000750"/>
            <a:ext cx="595313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PT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1082675" y="5786438"/>
            <a:ext cx="595313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PT"/>
          </a:p>
        </p:txBody>
      </p:sp>
      <p:sp>
        <p:nvSpPr>
          <p:cNvPr id="31" name="Elipse 30"/>
          <p:cNvSpPr/>
          <p:nvPr/>
        </p:nvSpPr>
        <p:spPr>
          <a:xfrm>
            <a:off x="1057300" y="5383857"/>
            <a:ext cx="1354460" cy="11521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6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05739"/>
              </p:ext>
            </p:extLst>
          </p:nvPr>
        </p:nvGraphicFramePr>
        <p:xfrm>
          <a:off x="214313" y="1320800"/>
          <a:ext cx="4429124" cy="174783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43043"/>
                <a:gridCol w="1917075"/>
                <a:gridCol w="869006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IdA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Luigi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Italia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12907"/>
              </p:ext>
            </p:extLst>
          </p:nvPr>
        </p:nvGraphicFramePr>
        <p:xfrm>
          <a:off x="4872038" y="1335088"/>
          <a:ext cx="3949700" cy="173355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14474"/>
                <a:gridCol w="1813880"/>
                <a:gridCol w="721346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Chen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China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EEUU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I6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428625" y="692150"/>
            <a:ext cx="169545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Autor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4860925" y="692696"/>
            <a:ext cx="17272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428625" y="3212976"/>
            <a:ext cx="8215313" cy="864542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sz="2800" dirty="0">
                <a:solidFill>
                  <a:schemeClr val="bg1"/>
                </a:solidFill>
              </a:rPr>
              <a:t>Mostrar todos os autores que são os editores de seus livros</a:t>
            </a:r>
            <a:endParaRPr lang="es-ES" sz="2800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68211"/>
              </p:ext>
            </p:extLst>
          </p:nvPr>
        </p:nvGraphicFramePr>
        <p:xfrm>
          <a:off x="3491880" y="5474264"/>
          <a:ext cx="5544615" cy="109056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03376"/>
                <a:gridCol w="2417104"/>
                <a:gridCol w="1224135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251395" y="4716463"/>
            <a:ext cx="4608637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200" dirty="0">
                <a:solidFill>
                  <a:schemeClr val="tx1"/>
                </a:solidFill>
              </a:rPr>
              <a:t>Autor </a:t>
            </a:r>
            <a:r>
              <a:rPr lang="es-ES" altLang="pt-PT" sz="3200" dirty="0" err="1">
                <a:solidFill>
                  <a:schemeClr val="tx1"/>
                </a:solidFill>
                <a:latin typeface="Arial" charset="0"/>
                <a:cs typeface="Arial" charset="0"/>
              </a:rPr>
              <a:t>Intersecção</a:t>
            </a:r>
            <a:r>
              <a:rPr lang="es-ES" altLang="pt-PT" sz="3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s-ES" altLang="pt-PT" sz="3200" dirty="0" smtClean="0">
                <a:solidFill>
                  <a:schemeClr val="tx1"/>
                </a:solidFill>
              </a:rPr>
              <a:t>Editor</a:t>
            </a:r>
            <a:endParaRPr lang="es-ES" altLang="pt-PT" sz="3200" dirty="0">
              <a:solidFill>
                <a:schemeClr val="tx1"/>
              </a:solidFill>
            </a:endParaRPr>
          </a:p>
        </p:txBody>
      </p:sp>
      <p:sp>
        <p:nvSpPr>
          <p:cNvPr id="9" name="Freeform 61"/>
          <p:cNvSpPr>
            <a:spLocks noChangeArrowheads="1"/>
          </p:cNvSpPr>
          <p:nvPr/>
        </p:nvSpPr>
        <p:spPr bwMode="auto">
          <a:xfrm rot="11160000" flipH="1">
            <a:off x="1843088" y="5429250"/>
            <a:ext cx="1538287" cy="457200"/>
          </a:xfrm>
          <a:custGeom>
            <a:avLst/>
            <a:gdLst>
              <a:gd name="T0" fmla="*/ 1309687 w 1538287"/>
              <a:gd name="T1" fmla="*/ 0 h 457200"/>
              <a:gd name="T2" fmla="*/ 1309687 w 1538287"/>
              <a:gd name="T3" fmla="*/ 228600 h 457200"/>
              <a:gd name="T4" fmla="*/ 57150 w 1538287"/>
              <a:gd name="T5" fmla="*/ 457200 h 457200"/>
              <a:gd name="T6" fmla="*/ 1538287 w 1538287"/>
              <a:gd name="T7" fmla="*/ 11430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1538287"/>
              <a:gd name="T13" fmla="*/ 0 h 457200"/>
              <a:gd name="T14" fmla="*/ 1538287 w 1538287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8287" h="457200">
                <a:moveTo>
                  <a:pt x="0" y="457200"/>
                </a:moveTo>
                <a:lnTo>
                  <a:pt x="0" y="257175"/>
                </a:lnTo>
                <a:cubicBezTo>
                  <a:pt x="0" y="146704"/>
                  <a:pt x="89554" y="57150"/>
                  <a:pt x="200024" y="57150"/>
                </a:cubicBezTo>
                <a:lnTo>
                  <a:pt x="1309687" y="57150"/>
                </a:lnTo>
                <a:lnTo>
                  <a:pt x="1309687" y="0"/>
                </a:lnTo>
                <a:lnTo>
                  <a:pt x="1538287" y="114300"/>
                </a:lnTo>
                <a:lnTo>
                  <a:pt x="1309687" y="228600"/>
                </a:lnTo>
                <a:lnTo>
                  <a:pt x="1309687" y="171450"/>
                </a:lnTo>
                <a:lnTo>
                  <a:pt x="200025" y="171450"/>
                </a:lnTo>
                <a:lnTo>
                  <a:pt x="200024" y="171450"/>
                </a:lnTo>
                <a:cubicBezTo>
                  <a:pt x="152680" y="171450"/>
                  <a:pt x="114300" y="209830"/>
                  <a:pt x="114300" y="257174"/>
                </a:cubicBezTo>
                <a:lnTo>
                  <a:pt x="114300" y="457200"/>
                </a:lnTo>
                <a:close/>
              </a:path>
            </a:pathLst>
          </a:custGeom>
          <a:solidFill>
            <a:srgbClr val="AAE2CA"/>
          </a:solidFill>
          <a:ln w="25560">
            <a:solidFill>
              <a:srgbClr val="7CA6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  <p:sp>
        <p:nvSpPr>
          <p:cNvPr id="10" name="AutoShape 62"/>
          <p:cNvSpPr>
            <a:spLocks noChangeArrowheads="1"/>
          </p:cNvSpPr>
          <p:nvPr/>
        </p:nvSpPr>
        <p:spPr bwMode="auto">
          <a:xfrm>
            <a:off x="1835150" y="4256881"/>
            <a:ext cx="144463" cy="503237"/>
          </a:xfrm>
          <a:prstGeom prst="upDownArrow">
            <a:avLst>
              <a:gd name="adj1" fmla="val 50000"/>
              <a:gd name="adj2" fmla="val 49995"/>
            </a:avLst>
          </a:prstGeom>
          <a:solidFill>
            <a:srgbClr val="AAE2CA"/>
          </a:solidFill>
          <a:ln w="25560">
            <a:solidFill>
              <a:srgbClr val="7CA69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</p:spTree>
    <p:extLst>
      <p:ext uri="{BB962C8B-B14F-4D97-AF65-F5344CB8AC3E}">
        <p14:creationId xmlns:p14="http://schemas.microsoft.com/office/powerpoint/2010/main" val="36906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08104" y="154628"/>
            <a:ext cx="30684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400" b="1" dirty="0">
                <a:solidFill>
                  <a:schemeClr val="accent1">
                    <a:lumMod val="75000"/>
                  </a:schemeClr>
                </a:solidFill>
              </a:rPr>
              <a:t>Diferença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0701" y="1124744"/>
            <a:ext cx="3047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b="1" dirty="0"/>
              <a:t>A </a:t>
            </a:r>
            <a:r>
              <a:rPr lang="pt-PT" sz="3600" b="1" dirty="0" smtClean="0"/>
              <a:t>  Minus  B</a:t>
            </a:r>
            <a:endParaRPr lang="pt-PT" sz="3600" b="1" dirty="0"/>
          </a:p>
        </p:txBody>
      </p:sp>
      <p:sp>
        <p:nvSpPr>
          <p:cNvPr id="3" name="Retângulo 2"/>
          <p:cNvSpPr/>
          <p:nvPr/>
        </p:nvSpPr>
        <p:spPr>
          <a:xfrm>
            <a:off x="539552" y="2204864"/>
            <a:ext cx="78488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Conjunto de todas as tuplas que pertencem a A e não pertencem a B. </a:t>
            </a:r>
            <a:endParaRPr lang="pt-PT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/>
              <a:t>A </a:t>
            </a:r>
            <a:r>
              <a:rPr lang="pt-PT" sz="3200" dirty="0"/>
              <a:t>e B devem ter o mesmo </a:t>
            </a:r>
            <a:r>
              <a:rPr lang="pt-PT" sz="3200" dirty="0" smtClean="0"/>
              <a:t>grau.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PT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PT" sz="3200" dirty="0" smtClean="0"/>
              <a:t>Ai </a:t>
            </a:r>
            <a:r>
              <a:rPr lang="pt-PT" sz="3200" dirty="0"/>
              <a:t>e Bi (1 &lt;= i &lt;= n), definida no mesmo domínio.</a:t>
            </a:r>
          </a:p>
        </p:txBody>
      </p:sp>
    </p:spTree>
    <p:extLst>
      <p:ext uri="{BB962C8B-B14F-4D97-AF65-F5344CB8AC3E}">
        <p14:creationId xmlns:p14="http://schemas.microsoft.com/office/powerpoint/2010/main" val="3857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/>
          <p:cNvSpPr/>
          <p:nvPr/>
        </p:nvSpPr>
        <p:spPr>
          <a:xfrm>
            <a:off x="323528" y="5373216"/>
            <a:ext cx="1354460" cy="115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36047"/>
              </p:ext>
            </p:extLst>
          </p:nvPr>
        </p:nvGraphicFramePr>
        <p:xfrm>
          <a:off x="1541636" y="447582"/>
          <a:ext cx="6883622" cy="162451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44932"/>
                <a:gridCol w="3783771"/>
                <a:gridCol w="1854919"/>
              </a:tblGrid>
              <a:tr h="409046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CodD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lang="pt-PT" sz="2800" b="1" dirty="0" smtClean="0"/>
                        <a:t>NOME 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QH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201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de Dados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/>
                </a:tc>
              </a:tr>
              <a:tr h="584015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Redes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/>
                </a:tc>
              </a:tr>
            </a:tbl>
          </a:graphicData>
        </a:graphic>
      </p:graphicFrame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735216" y="906379"/>
            <a:ext cx="70418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pt-PT" sz="4800" dirty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734646" y="2909958"/>
            <a:ext cx="703629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pt-PT" sz="4800" dirty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61181" y="4365104"/>
            <a:ext cx="289865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  <a:latin typeface="Arial" charset="0"/>
                <a:cs typeface="Arial" charset="0"/>
              </a:rPr>
              <a:t>A </a:t>
            </a:r>
            <a:r>
              <a:rPr lang="es-ES" altLang="pt-PT" sz="3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MINUS  B</a:t>
            </a:r>
            <a:endParaRPr lang="es-ES" altLang="pt-PT" sz="36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5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88726"/>
              </p:ext>
            </p:extLst>
          </p:nvPr>
        </p:nvGraphicFramePr>
        <p:xfrm>
          <a:off x="1541636" y="2564904"/>
          <a:ext cx="6856730" cy="156605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30164"/>
                <a:gridCol w="3807045"/>
                <a:gridCol w="1819521"/>
              </a:tblGrid>
              <a:tr h="40925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CodD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219" marB="4680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lang="pt-PT" sz="2800" b="1" dirty="0" smtClean="0"/>
                        <a:t>NOME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219" marB="4680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QH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219" marB="4680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442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/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de Dados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</a:tr>
              <a:tr h="472442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S3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Estructura de Dados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</a:tr>
            </a:tbl>
          </a:graphicData>
        </a:graphic>
      </p:graphicFrame>
      <p:graphicFrame>
        <p:nvGraphicFramePr>
          <p:cNvPr id="1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73855"/>
              </p:ext>
            </p:extLst>
          </p:nvPr>
        </p:nvGraphicFramePr>
        <p:xfrm>
          <a:off x="2915816" y="5249808"/>
          <a:ext cx="5688632" cy="98750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6319"/>
                <a:gridCol w="2874120"/>
                <a:gridCol w="1728193"/>
              </a:tblGrid>
              <a:tr h="409083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CodD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78" marB="4678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lang="pt-PT" sz="2400" b="1" dirty="0" smtClean="0"/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78" marB="4678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QH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78" marB="4678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244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Redes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</a:tr>
            </a:tbl>
          </a:graphicData>
        </a:graphic>
      </p:graphicFrame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336444" y="5925469"/>
            <a:ext cx="720856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PT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584833" y="6381329"/>
            <a:ext cx="674799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PT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437559" y="6237313"/>
            <a:ext cx="64975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PT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326919" y="6093296"/>
            <a:ext cx="759541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PT"/>
          </a:p>
        </p:txBody>
      </p:sp>
      <p:sp>
        <p:nvSpPr>
          <p:cNvPr id="31" name="Elipse 30"/>
          <p:cNvSpPr/>
          <p:nvPr/>
        </p:nvSpPr>
        <p:spPr>
          <a:xfrm>
            <a:off x="1057300" y="5383857"/>
            <a:ext cx="1354460" cy="11521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11560" y="5517232"/>
            <a:ext cx="674799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437559" y="5661248"/>
            <a:ext cx="75006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PT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55445" y="5805264"/>
            <a:ext cx="759541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8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70562"/>
              </p:ext>
            </p:extLst>
          </p:nvPr>
        </p:nvGraphicFramePr>
        <p:xfrm>
          <a:off x="214313" y="1105322"/>
          <a:ext cx="4429124" cy="174783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43043"/>
                <a:gridCol w="1917075"/>
                <a:gridCol w="869006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IdA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Luigi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Italia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28700"/>
              </p:ext>
            </p:extLst>
          </p:nvPr>
        </p:nvGraphicFramePr>
        <p:xfrm>
          <a:off x="4872038" y="1119610"/>
          <a:ext cx="3949700" cy="173355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14474"/>
                <a:gridCol w="1813880"/>
                <a:gridCol w="721346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Chen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China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EEUU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I6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428625" y="476672"/>
            <a:ext cx="169545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Autor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4860925" y="477218"/>
            <a:ext cx="17272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428625" y="3212976"/>
            <a:ext cx="8215313" cy="864542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sz="2800" dirty="0">
                <a:solidFill>
                  <a:schemeClr val="bg1"/>
                </a:solidFill>
              </a:rPr>
              <a:t>Mostrar todos os autores que </a:t>
            </a:r>
            <a:r>
              <a:rPr lang="pt-PT" sz="2800" dirty="0" smtClean="0">
                <a:solidFill>
                  <a:schemeClr val="bg1"/>
                </a:solidFill>
              </a:rPr>
              <a:t>n</a:t>
            </a:r>
            <a:r>
              <a:rPr lang="pt-PT" sz="2800" dirty="0">
                <a:solidFill>
                  <a:schemeClr val="bg1"/>
                </a:solidFill>
              </a:rPr>
              <a:t>ão</a:t>
            </a:r>
            <a:r>
              <a:rPr lang="pt-PT" sz="2800" dirty="0" smtClean="0">
                <a:solidFill>
                  <a:schemeClr val="bg1"/>
                </a:solidFill>
              </a:rPr>
              <a:t> são editores </a:t>
            </a:r>
            <a:r>
              <a:rPr lang="pt-PT" sz="2800" dirty="0">
                <a:solidFill>
                  <a:schemeClr val="bg1"/>
                </a:solidFill>
              </a:rPr>
              <a:t>de seus livros</a:t>
            </a:r>
            <a:endParaRPr lang="es-ES" sz="2800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50701"/>
              </p:ext>
            </p:extLst>
          </p:nvPr>
        </p:nvGraphicFramePr>
        <p:xfrm>
          <a:off x="3491880" y="5474264"/>
          <a:ext cx="5544615" cy="109056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03376"/>
                <a:gridCol w="2417104"/>
                <a:gridCol w="1224135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Luigi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Italia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251395" y="4716463"/>
            <a:ext cx="4608637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200" dirty="0">
                <a:solidFill>
                  <a:schemeClr val="tx1"/>
                </a:solidFill>
              </a:rPr>
              <a:t>Autor </a:t>
            </a:r>
            <a:r>
              <a:rPr lang="es-ES" altLang="pt-PT" sz="3200" dirty="0">
                <a:solidFill>
                  <a:schemeClr val="tx1"/>
                </a:solidFill>
                <a:latin typeface="Arial" charset="0"/>
                <a:cs typeface="Arial" charset="0"/>
              </a:rPr>
              <a:t>MINUS </a:t>
            </a:r>
            <a:r>
              <a:rPr lang="es-ES" altLang="pt-PT" sz="3200" dirty="0" smtClean="0">
                <a:solidFill>
                  <a:schemeClr val="tx1"/>
                </a:solidFill>
              </a:rPr>
              <a:t>Editor</a:t>
            </a:r>
            <a:endParaRPr lang="es-ES" altLang="pt-PT" sz="3200" dirty="0">
              <a:solidFill>
                <a:schemeClr val="tx1"/>
              </a:solidFill>
            </a:endParaRPr>
          </a:p>
        </p:txBody>
      </p:sp>
      <p:sp>
        <p:nvSpPr>
          <p:cNvPr id="9" name="Freeform 61"/>
          <p:cNvSpPr>
            <a:spLocks noChangeArrowheads="1"/>
          </p:cNvSpPr>
          <p:nvPr/>
        </p:nvSpPr>
        <p:spPr bwMode="auto">
          <a:xfrm rot="11160000" flipH="1">
            <a:off x="1843088" y="5429250"/>
            <a:ext cx="1538287" cy="457200"/>
          </a:xfrm>
          <a:custGeom>
            <a:avLst/>
            <a:gdLst>
              <a:gd name="T0" fmla="*/ 1309687 w 1538287"/>
              <a:gd name="T1" fmla="*/ 0 h 457200"/>
              <a:gd name="T2" fmla="*/ 1309687 w 1538287"/>
              <a:gd name="T3" fmla="*/ 228600 h 457200"/>
              <a:gd name="T4" fmla="*/ 57150 w 1538287"/>
              <a:gd name="T5" fmla="*/ 457200 h 457200"/>
              <a:gd name="T6" fmla="*/ 1538287 w 1538287"/>
              <a:gd name="T7" fmla="*/ 11430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1538287"/>
              <a:gd name="T13" fmla="*/ 0 h 457200"/>
              <a:gd name="T14" fmla="*/ 1538287 w 1538287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8287" h="457200">
                <a:moveTo>
                  <a:pt x="0" y="457200"/>
                </a:moveTo>
                <a:lnTo>
                  <a:pt x="0" y="257175"/>
                </a:lnTo>
                <a:cubicBezTo>
                  <a:pt x="0" y="146704"/>
                  <a:pt x="89554" y="57150"/>
                  <a:pt x="200024" y="57150"/>
                </a:cubicBezTo>
                <a:lnTo>
                  <a:pt x="1309687" y="57150"/>
                </a:lnTo>
                <a:lnTo>
                  <a:pt x="1309687" y="0"/>
                </a:lnTo>
                <a:lnTo>
                  <a:pt x="1538287" y="114300"/>
                </a:lnTo>
                <a:lnTo>
                  <a:pt x="1309687" y="228600"/>
                </a:lnTo>
                <a:lnTo>
                  <a:pt x="1309687" y="171450"/>
                </a:lnTo>
                <a:lnTo>
                  <a:pt x="200025" y="171450"/>
                </a:lnTo>
                <a:lnTo>
                  <a:pt x="200024" y="171450"/>
                </a:lnTo>
                <a:cubicBezTo>
                  <a:pt x="152680" y="171450"/>
                  <a:pt x="114300" y="209830"/>
                  <a:pt x="114300" y="257174"/>
                </a:cubicBezTo>
                <a:lnTo>
                  <a:pt x="114300" y="457200"/>
                </a:lnTo>
                <a:close/>
              </a:path>
            </a:pathLst>
          </a:custGeom>
          <a:solidFill>
            <a:srgbClr val="AAE2CA"/>
          </a:solidFill>
          <a:ln w="25560">
            <a:solidFill>
              <a:srgbClr val="7CA6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  <p:sp>
        <p:nvSpPr>
          <p:cNvPr id="10" name="AutoShape 62"/>
          <p:cNvSpPr>
            <a:spLocks noChangeArrowheads="1"/>
          </p:cNvSpPr>
          <p:nvPr/>
        </p:nvSpPr>
        <p:spPr bwMode="auto">
          <a:xfrm>
            <a:off x="1835150" y="4256881"/>
            <a:ext cx="144463" cy="503237"/>
          </a:xfrm>
          <a:prstGeom prst="upDownArrow">
            <a:avLst>
              <a:gd name="adj1" fmla="val 50000"/>
              <a:gd name="adj2" fmla="val 49995"/>
            </a:avLst>
          </a:prstGeom>
          <a:solidFill>
            <a:srgbClr val="AAE2CA"/>
          </a:solidFill>
          <a:ln w="25560">
            <a:solidFill>
              <a:srgbClr val="7CA69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</p:spTree>
    <p:extLst>
      <p:ext uri="{BB962C8B-B14F-4D97-AF65-F5344CB8AC3E}">
        <p14:creationId xmlns:p14="http://schemas.microsoft.com/office/powerpoint/2010/main" val="10888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35696" y="154772"/>
            <a:ext cx="68002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400" b="1" dirty="0">
                <a:solidFill>
                  <a:schemeClr val="accent1">
                    <a:lumMod val="75000"/>
                  </a:schemeClr>
                </a:solidFill>
              </a:rPr>
              <a:t>Cartesiana do </a:t>
            </a:r>
            <a:r>
              <a:rPr lang="pt-PT" sz="4400" b="1" dirty="0" smtClean="0">
                <a:solidFill>
                  <a:schemeClr val="accent1">
                    <a:lumMod val="75000"/>
                  </a:schemeClr>
                </a:solidFill>
              </a:rPr>
              <a:t>produto</a:t>
            </a:r>
            <a:endParaRPr lang="pt-PT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30701" y="1124744"/>
            <a:ext cx="3211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b="1" dirty="0"/>
              <a:t>A </a:t>
            </a:r>
            <a:r>
              <a:rPr lang="pt-PT" sz="3600" b="1" dirty="0" smtClean="0"/>
              <a:t>  TIMES  B</a:t>
            </a:r>
            <a:endParaRPr lang="pt-PT" sz="3600" b="1" dirty="0"/>
          </a:p>
        </p:txBody>
      </p:sp>
      <p:sp>
        <p:nvSpPr>
          <p:cNvPr id="5" name="Retângulo 4"/>
          <p:cNvSpPr/>
          <p:nvPr/>
        </p:nvSpPr>
        <p:spPr>
          <a:xfrm>
            <a:off x="539552" y="2564904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3200" dirty="0"/>
              <a:t>Conjunto de tuplas t tal que t é a concatenação de uma tupla </a:t>
            </a:r>
            <a:r>
              <a:rPr lang="pt-PT" sz="3200" dirty="0" smtClean="0"/>
              <a:t>a Є </a:t>
            </a:r>
            <a:r>
              <a:rPr lang="pt-PT" sz="3200" dirty="0"/>
              <a:t>A e uma tupla </a:t>
            </a:r>
            <a:r>
              <a:rPr lang="pt-PT" sz="3200" dirty="0" smtClean="0"/>
              <a:t>b Є B.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21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3000" y="2514600"/>
            <a:ext cx="938213" cy="2486025"/>
          </a:xfrm>
          <a:prstGeom prst="rect">
            <a:avLst/>
          </a:prstGeom>
          <a:solidFill>
            <a:srgbClr val="0099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900"/>
              </a:spcBef>
              <a:buClrTx/>
              <a:buFontTx/>
              <a:buNone/>
            </a:pPr>
            <a:r>
              <a:rPr lang="es-ES" altLang="pt-PT" sz="3600">
                <a:solidFill>
                  <a:srgbClr val="FFFFFF"/>
                </a:solidFill>
                <a:latin typeface="Arial" charset="0"/>
                <a:cs typeface="Arial" charset="0"/>
              </a:rPr>
              <a:t>A</a:t>
            </a:r>
          </a:p>
          <a:p>
            <a:pPr algn="ctr" eaLnBrk="1" hangingPunct="1">
              <a:spcBef>
                <a:spcPts val="900"/>
              </a:spcBef>
              <a:buClrTx/>
              <a:buFontTx/>
              <a:buNone/>
            </a:pPr>
            <a:r>
              <a:rPr lang="es-ES" altLang="pt-PT" sz="3600">
                <a:solidFill>
                  <a:srgbClr val="FFFFFF"/>
                </a:solidFill>
                <a:latin typeface="Arial" charset="0"/>
                <a:cs typeface="Arial" charset="0"/>
              </a:rPr>
              <a:t>B</a:t>
            </a:r>
          </a:p>
          <a:p>
            <a:pPr algn="ctr" eaLnBrk="1" hangingPunct="1">
              <a:spcBef>
                <a:spcPts val="900"/>
              </a:spcBef>
              <a:buClrTx/>
              <a:buFontTx/>
              <a:buNone/>
            </a:pPr>
            <a:r>
              <a:rPr lang="es-ES" altLang="pt-PT" sz="3600">
                <a:solidFill>
                  <a:srgbClr val="FFFFFF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2514600"/>
            <a:ext cx="838200" cy="1628775"/>
          </a:xfrm>
          <a:prstGeom prst="rect">
            <a:avLst/>
          </a:prstGeom>
          <a:solidFill>
            <a:srgbClr val="0099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s-ES" altLang="pt-PT" sz="3600">
              <a:solidFill>
                <a:srgbClr val="FFFFFF"/>
              </a:solidFill>
              <a:latin typeface="Arial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s-ES" altLang="pt-PT" sz="3600">
                <a:solidFill>
                  <a:srgbClr val="FFFFFF"/>
                </a:solidFill>
                <a:latin typeface="Arial" charset="0"/>
              </a:rPr>
              <a:t>X</a:t>
            </a:r>
          </a:p>
          <a:p>
            <a:pPr algn="ctr" eaLnBrk="1" hangingPunct="1">
              <a:buClrTx/>
              <a:buFontTx/>
              <a:buNone/>
            </a:pPr>
            <a:r>
              <a:rPr lang="es-ES" altLang="pt-PT" sz="3600">
                <a:solidFill>
                  <a:srgbClr val="FFFFFF"/>
                </a:solidFill>
                <a:latin typeface="Arial" charset="0"/>
              </a:rPr>
              <a:t>Y</a:t>
            </a:r>
          </a:p>
          <a:p>
            <a:pPr algn="ctr" eaLnBrk="1" hangingPunct="1">
              <a:buClrTx/>
              <a:buFontTx/>
              <a:buNone/>
            </a:pPr>
            <a:endParaRPr lang="es-ES" altLang="pt-PT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472113" y="2514600"/>
            <a:ext cx="1752600" cy="3276600"/>
          </a:xfrm>
          <a:prstGeom prst="rect">
            <a:avLst/>
          </a:prstGeom>
          <a:solidFill>
            <a:srgbClr val="0099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pt-PT" sz="3600" dirty="0">
                <a:solidFill>
                  <a:srgbClr val="FFFFFF"/>
                </a:solidFill>
                <a:latin typeface="Arial" charset="0"/>
              </a:rPr>
              <a:t>A </a:t>
            </a:r>
            <a:r>
              <a:rPr lang="es-ES" altLang="pt-PT" sz="3600" dirty="0" smtClean="0">
                <a:solidFill>
                  <a:srgbClr val="FFFFFF"/>
                </a:solidFill>
                <a:latin typeface="Arial" charset="0"/>
              </a:rPr>
              <a:t>X</a:t>
            </a:r>
          </a:p>
          <a:p>
            <a:pPr algn="ctr" eaLnBrk="1" hangingPunct="1">
              <a:buClrTx/>
              <a:buFontTx/>
              <a:buNone/>
            </a:pPr>
            <a:r>
              <a:rPr lang="es-ES" altLang="pt-PT" sz="3600" dirty="0" smtClean="0">
                <a:solidFill>
                  <a:srgbClr val="FFFFFF"/>
                </a:solidFill>
                <a:latin typeface="Arial" charset="0"/>
              </a:rPr>
              <a:t>A </a:t>
            </a:r>
            <a:r>
              <a:rPr lang="es-ES" altLang="pt-PT" sz="3600" dirty="0">
                <a:solidFill>
                  <a:srgbClr val="FFFFFF"/>
                </a:solidFill>
                <a:latin typeface="Arial" charset="0"/>
              </a:rPr>
              <a:t>Y</a:t>
            </a:r>
          </a:p>
          <a:p>
            <a:pPr algn="ctr" eaLnBrk="1" hangingPunct="1">
              <a:buClrTx/>
              <a:buFontTx/>
              <a:buNone/>
            </a:pPr>
            <a:r>
              <a:rPr lang="es-ES" altLang="pt-PT" sz="3600" dirty="0">
                <a:solidFill>
                  <a:srgbClr val="FFFFFF"/>
                </a:solidFill>
                <a:latin typeface="Arial" charset="0"/>
              </a:rPr>
              <a:t>B X</a:t>
            </a:r>
          </a:p>
          <a:p>
            <a:pPr algn="ctr" eaLnBrk="1" hangingPunct="1">
              <a:buClrTx/>
              <a:buFontTx/>
              <a:buNone/>
            </a:pPr>
            <a:r>
              <a:rPr lang="es-ES" altLang="pt-PT" sz="3600" dirty="0">
                <a:solidFill>
                  <a:srgbClr val="FFFFFF"/>
                </a:solidFill>
                <a:latin typeface="Arial" charset="0"/>
              </a:rPr>
              <a:t>B Y</a:t>
            </a:r>
          </a:p>
          <a:p>
            <a:pPr algn="ctr" eaLnBrk="1" hangingPunct="1">
              <a:buClrTx/>
              <a:buFontTx/>
              <a:buNone/>
            </a:pPr>
            <a:r>
              <a:rPr lang="es-ES" altLang="pt-PT" sz="3600" dirty="0">
                <a:solidFill>
                  <a:srgbClr val="FFFFFF"/>
                </a:solidFill>
                <a:latin typeface="Arial" charset="0"/>
              </a:rPr>
              <a:t>C X</a:t>
            </a:r>
          </a:p>
          <a:p>
            <a:pPr algn="ctr" eaLnBrk="1" hangingPunct="1">
              <a:buClrTx/>
              <a:buFontTx/>
              <a:buNone/>
            </a:pPr>
            <a:r>
              <a:rPr lang="es-ES" altLang="pt-PT" sz="3600" dirty="0">
                <a:solidFill>
                  <a:srgbClr val="FFFFFF"/>
                </a:solidFill>
                <a:latin typeface="Arial" charset="0"/>
              </a:rPr>
              <a:t>C 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13829" y="1828800"/>
            <a:ext cx="503238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pt-PT" sz="4000" dirty="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62548" y="1828800"/>
            <a:ext cx="433388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pt-PT" sz="4000" dirty="0">
                <a:solidFill>
                  <a:schemeClr val="tx1"/>
                </a:solidFill>
                <a:latin typeface="Arial" charset="0"/>
              </a:rPr>
              <a:t>B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280992" y="1797050"/>
            <a:ext cx="281940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pt-PT" sz="4000">
                <a:solidFill>
                  <a:schemeClr val="tx1"/>
                </a:solidFill>
                <a:latin typeface="Arial" charset="0"/>
              </a:rPr>
              <a:t>A TIMES B</a:t>
            </a:r>
          </a:p>
        </p:txBody>
      </p:sp>
      <p:cxnSp>
        <p:nvCxnSpPr>
          <p:cNvPr id="10" name="AutoShape 8"/>
          <p:cNvCxnSpPr>
            <a:cxnSpLocks noChangeShapeType="1"/>
          </p:cNvCxnSpPr>
          <p:nvPr/>
        </p:nvCxnSpPr>
        <p:spPr bwMode="auto">
          <a:xfrm>
            <a:off x="1857375" y="3071813"/>
            <a:ext cx="1571625" cy="1587"/>
          </a:xfrm>
          <a:prstGeom prst="straightConnector1">
            <a:avLst/>
          </a:prstGeom>
          <a:noFill/>
          <a:ln w="3816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 type="triangle" w="med" len="med"/>
          </a:ln>
          <a:effectLst>
            <a:outerShdw dist="110430" dir="722555" algn="ctr" rotWithShape="0">
              <a:srgbClr val="000000">
                <a:alpha val="35036"/>
              </a:srgbClr>
            </a:outerShdw>
          </a:effectLst>
        </p:spPr>
      </p:cxnSp>
      <p:cxnSp>
        <p:nvCxnSpPr>
          <p:cNvPr id="11" name="AutoShape 9"/>
          <p:cNvCxnSpPr>
            <a:cxnSpLocks noChangeShapeType="1"/>
          </p:cNvCxnSpPr>
          <p:nvPr/>
        </p:nvCxnSpPr>
        <p:spPr bwMode="auto">
          <a:xfrm>
            <a:off x="1857375" y="3143250"/>
            <a:ext cx="1643063" cy="500063"/>
          </a:xfrm>
          <a:prstGeom prst="straightConnector1">
            <a:avLst/>
          </a:prstGeom>
          <a:noFill/>
          <a:ln w="3816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 type="triangle" w="med" len="med"/>
          </a:ln>
          <a:effectLst>
            <a:outerShdw dist="110430" dir="722555" algn="ctr" rotWithShape="0">
              <a:srgbClr val="000000">
                <a:alpha val="35036"/>
              </a:srgbClr>
            </a:outerShdw>
          </a:effectLst>
        </p:spPr>
      </p:cxnSp>
      <p:cxnSp>
        <p:nvCxnSpPr>
          <p:cNvPr id="12" name="AutoShape 10"/>
          <p:cNvCxnSpPr>
            <a:cxnSpLocks noChangeShapeType="1"/>
          </p:cNvCxnSpPr>
          <p:nvPr/>
        </p:nvCxnSpPr>
        <p:spPr bwMode="auto">
          <a:xfrm flipV="1">
            <a:off x="1928813" y="3141663"/>
            <a:ext cx="1428750" cy="569912"/>
          </a:xfrm>
          <a:prstGeom prst="straightConnector1">
            <a:avLst/>
          </a:prstGeom>
          <a:noFill/>
          <a:ln w="38160">
            <a:solidFill>
              <a:srgbClr val="C00000"/>
            </a:solidFill>
            <a:miter lim="800000"/>
            <a:headEnd/>
            <a:tailEnd type="triangle" w="med" len="med"/>
          </a:ln>
          <a:effectLst>
            <a:outerShdw dist="110430" dir="722555" algn="ctr" rotWithShape="0">
              <a:srgbClr val="000000">
                <a:alpha val="35036"/>
              </a:srgbClr>
            </a:outerShdw>
          </a:effectLst>
        </p:spPr>
      </p:cxnSp>
      <p:cxnSp>
        <p:nvCxnSpPr>
          <p:cNvPr id="13" name="AutoShape 11"/>
          <p:cNvCxnSpPr>
            <a:cxnSpLocks noChangeShapeType="1"/>
          </p:cNvCxnSpPr>
          <p:nvPr/>
        </p:nvCxnSpPr>
        <p:spPr bwMode="auto">
          <a:xfrm flipV="1">
            <a:off x="2000250" y="3714750"/>
            <a:ext cx="1428750" cy="71438"/>
          </a:xfrm>
          <a:prstGeom prst="straightConnector1">
            <a:avLst/>
          </a:prstGeom>
          <a:noFill/>
          <a:ln w="38160">
            <a:solidFill>
              <a:srgbClr val="C00000"/>
            </a:solidFill>
            <a:miter lim="800000"/>
            <a:headEnd/>
            <a:tailEnd type="triangle" w="med" len="med"/>
          </a:ln>
          <a:effectLst>
            <a:outerShdw dist="110430" dir="722555" algn="ctr" rotWithShape="0">
              <a:srgbClr val="000000">
                <a:alpha val="35036"/>
              </a:srgbClr>
            </a:outerShdw>
          </a:effectLst>
        </p:spPr>
      </p:cxnSp>
      <p:cxnSp>
        <p:nvCxnSpPr>
          <p:cNvPr id="14" name="AutoShape 12"/>
          <p:cNvCxnSpPr>
            <a:cxnSpLocks noChangeShapeType="1"/>
          </p:cNvCxnSpPr>
          <p:nvPr/>
        </p:nvCxnSpPr>
        <p:spPr bwMode="auto">
          <a:xfrm flipV="1">
            <a:off x="1928813" y="3135313"/>
            <a:ext cx="1571625" cy="1141412"/>
          </a:xfrm>
          <a:prstGeom prst="straightConnector1">
            <a:avLst/>
          </a:prstGeom>
          <a:noFill/>
          <a:ln w="38160">
            <a:solidFill>
              <a:srgbClr val="66FF66"/>
            </a:solidFill>
            <a:miter lim="800000"/>
            <a:headEnd/>
            <a:tailEnd type="triangle" w="med" len="med"/>
          </a:ln>
          <a:effectLst>
            <a:outerShdw dist="110430" dir="722555" algn="ctr" rotWithShape="0">
              <a:srgbClr val="000000">
                <a:alpha val="35036"/>
              </a:srgbClr>
            </a:outerShdw>
          </a:effectLst>
        </p:spPr>
      </p:cxnSp>
      <p:cxnSp>
        <p:nvCxnSpPr>
          <p:cNvPr id="15" name="AutoShape 13"/>
          <p:cNvCxnSpPr>
            <a:cxnSpLocks noChangeShapeType="1"/>
          </p:cNvCxnSpPr>
          <p:nvPr/>
        </p:nvCxnSpPr>
        <p:spPr bwMode="auto">
          <a:xfrm flipV="1">
            <a:off x="2009775" y="3778250"/>
            <a:ext cx="1490663" cy="650875"/>
          </a:xfrm>
          <a:prstGeom prst="straightConnector1">
            <a:avLst/>
          </a:prstGeom>
          <a:noFill/>
          <a:ln w="38160">
            <a:solidFill>
              <a:srgbClr val="66FF66"/>
            </a:solidFill>
            <a:miter lim="800000"/>
            <a:headEnd/>
            <a:tailEnd type="triangle" w="med" len="med"/>
          </a:ln>
          <a:effectLst>
            <a:outerShdw dist="110430" dir="722555" algn="ctr" rotWithShape="0">
              <a:srgbClr val="000000">
                <a:alpha val="35036"/>
              </a:srgbClr>
            </a:outerShdw>
          </a:effectLst>
        </p:spPr>
      </p:cxnSp>
      <p:sp>
        <p:nvSpPr>
          <p:cNvPr id="16" name="Retângulo 15"/>
          <p:cNvSpPr/>
          <p:nvPr/>
        </p:nvSpPr>
        <p:spPr>
          <a:xfrm>
            <a:off x="1835696" y="154772"/>
            <a:ext cx="68002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400" b="1" dirty="0">
                <a:solidFill>
                  <a:schemeClr val="accent1">
                    <a:lumMod val="75000"/>
                  </a:schemeClr>
                </a:solidFill>
              </a:rPr>
              <a:t>Cartesiana do </a:t>
            </a:r>
            <a:r>
              <a:rPr lang="pt-PT" sz="4400" b="1" dirty="0" smtClean="0">
                <a:solidFill>
                  <a:schemeClr val="accent1">
                    <a:lumMod val="75000"/>
                  </a:schemeClr>
                </a:solidFill>
              </a:rPr>
              <a:t>produto</a:t>
            </a:r>
            <a:endParaRPr lang="pt-PT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10305"/>
              </p:ext>
            </p:extLst>
          </p:nvPr>
        </p:nvGraphicFramePr>
        <p:xfrm>
          <a:off x="214313" y="1105322"/>
          <a:ext cx="4429124" cy="104933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43043"/>
                <a:gridCol w="1917075"/>
                <a:gridCol w="869006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IdA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07606"/>
              </p:ext>
            </p:extLst>
          </p:nvPr>
        </p:nvGraphicFramePr>
        <p:xfrm>
          <a:off x="4872038" y="1119610"/>
          <a:ext cx="3949700" cy="103981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52090"/>
                <a:gridCol w="1440160"/>
                <a:gridCol w="165745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IdS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País</a:t>
                      </a:r>
                    </a:p>
                  </a:txBody>
                  <a:tcPr marL="44280" marR="44280" marT="50400" marB="0" horzOverflow="overflow"/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1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Claudio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Portugal</a:t>
                      </a:r>
                    </a:p>
                  </a:txBody>
                  <a:tcPr marL="44280" marR="44280" marT="50400" marB="0"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2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Amelia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Rusia</a:t>
                      </a: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428625" y="476672"/>
            <a:ext cx="169545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Autor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4860925" y="477218"/>
            <a:ext cx="17272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 err="1">
                <a:solidFill>
                  <a:schemeClr val="tx1"/>
                </a:solidFill>
              </a:rPr>
              <a:t>Sócios</a:t>
            </a:r>
            <a:endParaRPr lang="es-ES" altLang="pt-PT" sz="3600" dirty="0">
              <a:solidFill>
                <a:schemeClr val="tx1"/>
              </a:solidFill>
            </a:endParaRP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410369" y="2420888"/>
            <a:ext cx="8215313" cy="1008112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sz="2800" dirty="0">
                <a:solidFill>
                  <a:schemeClr val="bg1"/>
                </a:solidFill>
              </a:rPr>
              <a:t>Certifique-se de que os autores estão associados a todos os usuários registrados</a:t>
            </a:r>
            <a:endParaRPr lang="es-ES" sz="2800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80009"/>
              </p:ext>
            </p:extLst>
          </p:nvPr>
        </p:nvGraphicFramePr>
        <p:xfrm>
          <a:off x="228366" y="4581128"/>
          <a:ext cx="8520098" cy="167321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57826"/>
                <a:gridCol w="2137736"/>
                <a:gridCol w="1008112"/>
                <a:gridCol w="1152128"/>
                <a:gridCol w="1296144"/>
                <a:gridCol w="1368152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IdS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País</a:t>
                      </a:r>
                    </a:p>
                  </a:txBody>
                  <a:tcPr marL="44280" marR="44280" marT="50400" marB="0"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1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Claudio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Portugal</a:t>
                      </a:r>
                    </a:p>
                  </a:txBody>
                  <a:tcPr marL="44280" marR="44280" marT="50400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2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Amelia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Rusia</a:t>
                      </a:r>
                    </a:p>
                  </a:txBody>
                  <a:tcPr marL="44280" marR="44280" marT="50400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1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Claudio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Portugal</a:t>
                      </a:r>
                    </a:p>
                  </a:txBody>
                  <a:tcPr marL="44280" marR="44280" marT="50400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2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Amelia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Rusia</a:t>
                      </a: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2699891" y="3635644"/>
            <a:ext cx="4104357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200" dirty="0">
                <a:solidFill>
                  <a:schemeClr val="tx1"/>
                </a:solidFill>
              </a:rPr>
              <a:t>Autor </a:t>
            </a:r>
            <a:r>
              <a:rPr lang="es-ES" altLang="pt-PT" sz="3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TIMES </a:t>
            </a:r>
            <a:r>
              <a:rPr lang="es-ES" altLang="pt-PT" sz="3200" dirty="0" err="1">
                <a:solidFill>
                  <a:schemeClr val="tx1"/>
                </a:solidFill>
              </a:rPr>
              <a:t>Sócios</a:t>
            </a:r>
            <a:endParaRPr lang="es-ES" altLang="pt-PT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39752" y="2276872"/>
            <a:ext cx="4464496" cy="21236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pt-PT" sz="4400" b="1" dirty="0"/>
              <a:t>Operadores </a:t>
            </a:r>
            <a:endParaRPr lang="pt-PT" sz="4400" b="1" dirty="0" smtClean="0"/>
          </a:p>
          <a:p>
            <a:pPr algn="ctr"/>
            <a:r>
              <a:rPr lang="pt-PT" sz="4400" b="1" dirty="0" smtClean="0"/>
              <a:t>Relacionais </a:t>
            </a:r>
          </a:p>
          <a:p>
            <a:pPr algn="ctr"/>
            <a:r>
              <a:rPr lang="pt-PT" sz="4400" b="1" dirty="0" smtClean="0"/>
              <a:t>Especiais</a:t>
            </a:r>
            <a:endParaRPr lang="pt-PT" sz="4400" b="1" dirty="0"/>
          </a:p>
        </p:txBody>
      </p:sp>
    </p:spTree>
    <p:extLst>
      <p:ext uri="{BB962C8B-B14F-4D97-AF65-F5344CB8AC3E}">
        <p14:creationId xmlns:p14="http://schemas.microsoft.com/office/powerpoint/2010/main" val="34760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1988840"/>
            <a:ext cx="8208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3200" dirty="0"/>
              <a:t>Os operadores da álgebra </a:t>
            </a:r>
            <a:r>
              <a:rPr lang="pt-PT" sz="3200" dirty="0" smtClean="0"/>
              <a:t>relacional.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3200" dirty="0" smtClean="0"/>
              <a:t>Os </a:t>
            </a:r>
            <a:r>
              <a:rPr lang="pt-PT" sz="3200" dirty="0"/>
              <a:t>operadores </a:t>
            </a:r>
            <a:r>
              <a:rPr lang="pt-PT" sz="3200" dirty="0" smtClean="0"/>
              <a:t>históricos. (OH)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3200" dirty="0" smtClean="0"/>
              <a:t>Operadores </a:t>
            </a:r>
            <a:r>
              <a:rPr lang="pt-PT" sz="3200" dirty="0"/>
              <a:t>relacionais especiais</a:t>
            </a:r>
            <a:r>
              <a:rPr lang="pt-PT" sz="3200" dirty="0" smtClean="0"/>
              <a:t>. (ORE)</a:t>
            </a:r>
            <a:endParaRPr lang="pt-PT" sz="3200" dirty="0"/>
          </a:p>
        </p:txBody>
      </p:sp>
      <p:sp>
        <p:nvSpPr>
          <p:cNvPr id="5" name="Retângulo 4"/>
          <p:cNvSpPr/>
          <p:nvPr/>
        </p:nvSpPr>
        <p:spPr>
          <a:xfrm>
            <a:off x="6084168" y="332656"/>
            <a:ext cx="2376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000" b="1" dirty="0" smtClean="0">
                <a:solidFill>
                  <a:schemeClr val="accent1">
                    <a:lumMod val="75000"/>
                  </a:schemeClr>
                </a:solidFill>
              </a:rPr>
              <a:t>Resumo</a:t>
            </a:r>
            <a:endParaRPr lang="pt-PT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68144" y="154627"/>
            <a:ext cx="25731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400" b="1" dirty="0">
                <a:solidFill>
                  <a:schemeClr val="accent1">
                    <a:lumMod val="75000"/>
                  </a:schemeClr>
                </a:solidFill>
              </a:rPr>
              <a:t>Seleção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0701" y="1124744"/>
            <a:ext cx="4358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R </a:t>
            </a:r>
            <a:r>
              <a:rPr lang="en-US" sz="3600" b="1" dirty="0" smtClean="0"/>
              <a:t> WHERE  X </a:t>
            </a:r>
            <a:r>
              <a:rPr lang="en-US" sz="3600" b="1" dirty="0"/>
              <a:t>θ Y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0701" y="2060848"/>
            <a:ext cx="81819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39725" eaLnBrk="0" hangingPunct="0">
              <a:spcBef>
                <a:spcPts val="900"/>
              </a:spcBef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6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39775" indent="-282575" eaLnBrk="0" hangingPunct="0">
              <a:spcBef>
                <a:spcPts val="800"/>
              </a:spcBef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2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pt-PT" dirty="0">
                <a:solidFill>
                  <a:schemeClr val="tx1"/>
                </a:solidFill>
              </a:rPr>
              <a:t>	</a:t>
            </a:r>
            <a:r>
              <a:rPr lang="pt-PT" altLang="pt-PT" dirty="0">
                <a:solidFill>
                  <a:schemeClr val="tx1"/>
                </a:solidFill>
              </a:rPr>
              <a:t>Conjunto de todas as tuplas t de R   tais que a comparação </a:t>
            </a:r>
            <a:r>
              <a:rPr lang="es-ES" altLang="pt-PT" dirty="0" err="1" smtClean="0">
                <a:solidFill>
                  <a:schemeClr val="tx1"/>
                </a:solidFill>
              </a:rPr>
              <a:t>t.x</a:t>
            </a:r>
            <a:r>
              <a:rPr lang="es-ES" altLang="pt-PT" dirty="0" smtClean="0">
                <a:solidFill>
                  <a:schemeClr val="tx1"/>
                </a:solidFill>
              </a:rPr>
              <a:t> </a:t>
            </a:r>
            <a:r>
              <a:rPr lang="es-ES" altLang="pt-PT" dirty="0">
                <a:solidFill>
                  <a:schemeClr val="tx1"/>
                </a:solidFill>
              </a:rPr>
              <a:t>θ </a:t>
            </a:r>
            <a:r>
              <a:rPr lang="es-ES" altLang="pt-PT" dirty="0" err="1" smtClean="0">
                <a:solidFill>
                  <a:schemeClr val="tx1"/>
                </a:solidFill>
              </a:rPr>
              <a:t>t.y</a:t>
            </a:r>
            <a:r>
              <a:rPr lang="es-ES" altLang="pt-PT" dirty="0">
                <a:solidFill>
                  <a:schemeClr val="tx1"/>
                </a:solidFill>
              </a:rPr>
              <a:t> toma valor </a:t>
            </a:r>
            <a:r>
              <a:rPr lang="es-ES" altLang="pt-PT" dirty="0" err="1">
                <a:solidFill>
                  <a:schemeClr val="tx1"/>
                </a:solidFill>
              </a:rPr>
              <a:t>certo</a:t>
            </a:r>
            <a:r>
              <a:rPr lang="es-ES" altLang="pt-PT" dirty="0">
                <a:solidFill>
                  <a:schemeClr val="tx1"/>
                </a:solidFill>
              </a:rPr>
              <a:t>.</a:t>
            </a:r>
          </a:p>
          <a:p>
            <a:pPr marL="3175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s-ES" altLang="pt-PT" dirty="0">
                <a:solidFill>
                  <a:schemeClr val="tx1"/>
                </a:solidFill>
              </a:rPr>
              <a:t> 	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pt-PT" sz="2800" dirty="0">
                <a:solidFill>
                  <a:schemeClr val="tx1"/>
                </a:solidFill>
              </a:rPr>
              <a:t>X, </a:t>
            </a:r>
            <a:r>
              <a:rPr lang="es-ES" altLang="pt-PT" sz="2800" dirty="0" smtClean="0">
                <a:solidFill>
                  <a:schemeClr val="tx1"/>
                </a:solidFill>
              </a:rPr>
              <a:t>Y: </a:t>
            </a:r>
            <a:r>
              <a:rPr lang="pt-PT" altLang="pt-PT" sz="2800" dirty="0">
                <a:solidFill>
                  <a:schemeClr val="tx1"/>
                </a:solidFill>
              </a:rPr>
              <a:t>atributos ou constantes definidos no mesmo domínio.</a:t>
            </a:r>
            <a:endParaRPr lang="es-ES" altLang="pt-PT" sz="28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pt-PT" sz="2800" dirty="0">
                <a:solidFill>
                  <a:schemeClr val="tx1"/>
                </a:solidFill>
              </a:rPr>
              <a:t>θ (operador de </a:t>
            </a:r>
            <a:r>
              <a:rPr lang="es-ES" altLang="pt-PT" sz="2800" dirty="0" err="1">
                <a:solidFill>
                  <a:schemeClr val="tx1"/>
                </a:solidFill>
              </a:rPr>
              <a:t>relação</a:t>
            </a:r>
            <a:r>
              <a:rPr lang="es-ES" altLang="pt-PT" sz="28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340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97889"/>
              </p:ext>
            </p:extLst>
          </p:nvPr>
        </p:nvGraphicFramePr>
        <p:xfrm>
          <a:off x="1259632" y="225020"/>
          <a:ext cx="6883622" cy="220852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44932"/>
                <a:gridCol w="3783771"/>
                <a:gridCol w="1854919"/>
              </a:tblGrid>
              <a:tr h="409046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CodD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lang="pt-PT" sz="2800" b="1" dirty="0" smtClean="0"/>
                        <a:t>NOME 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QH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201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de Dados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</a:t>
                      </a:r>
                    </a:p>
                  </a:txBody>
                  <a:tcPr marL="90000" marR="90000" marT="97169" marB="46785" horzOverflow="overflow"/>
                </a:tc>
              </a:tr>
              <a:tr h="584015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Redes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/>
                </a:tc>
              </a:tr>
              <a:tr h="584015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S3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</a:t>
                      </a: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/>
                </a:tc>
              </a:tr>
            </a:tbl>
          </a:graphicData>
        </a:graphic>
      </p:graphicFrame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83123" y="620688"/>
            <a:ext cx="70418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pt-PT" sz="4800" dirty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</a:p>
        </p:txBody>
      </p:sp>
      <p:graphicFrame>
        <p:nvGraphicFramePr>
          <p:cNvPr id="1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01447"/>
              </p:ext>
            </p:extLst>
          </p:nvPr>
        </p:nvGraphicFramePr>
        <p:xfrm>
          <a:off x="1259632" y="5589240"/>
          <a:ext cx="5688632" cy="98750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6319"/>
                <a:gridCol w="2874120"/>
                <a:gridCol w="1728193"/>
              </a:tblGrid>
              <a:tr h="409083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CodD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78" marB="4678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lang="pt-PT" sz="2400" b="1" dirty="0" smtClean="0"/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78" marB="4678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QH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78" marB="4678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244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Redes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</a:tr>
            </a:tbl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83122" y="4149080"/>
            <a:ext cx="7861285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pt-PT"/>
            </a:defPPr>
            <a:lvl1pPr>
              <a:spcBef>
                <a:spcPts val="22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600">
                <a:latin typeface="Arial" charset="0"/>
                <a:ea typeface="DejaVu Sans" charset="0"/>
                <a:cs typeface="Arial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r>
              <a:rPr lang="es-ES" altLang="pt-PT" b="1" dirty="0">
                <a:latin typeface="+mn-lt"/>
                <a:ea typeface="+mn-ea"/>
                <a:cs typeface="+mn-cs"/>
              </a:rPr>
              <a:t>Reposta:  </a:t>
            </a:r>
            <a:r>
              <a:rPr lang="es-ES" altLang="pt-PT" dirty="0">
                <a:latin typeface="+mn-lt"/>
                <a:ea typeface="+mn-ea"/>
                <a:cs typeface="+mn-cs"/>
              </a:rPr>
              <a:t>A  WHERE  QH = 60</a:t>
            </a:r>
            <a:endParaRPr lang="es-ES" altLang="pt-PT" dirty="0">
              <a:latin typeface="+mn-lt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3528" y="270892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600" b="1" dirty="0" smtClean="0"/>
              <a:t>Pergunta: </a:t>
            </a:r>
            <a:r>
              <a:rPr lang="pt-PT" sz="3600" dirty="0" smtClean="0"/>
              <a:t>Devolva </a:t>
            </a:r>
            <a:r>
              <a:rPr lang="pt-PT" sz="3600" dirty="0"/>
              <a:t>todas as disciplinas que têm 60 horas de </a:t>
            </a:r>
            <a:r>
              <a:rPr lang="pt-PT" sz="3600" dirty="0" smtClean="0"/>
              <a:t>aulas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78952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69914"/>
              </p:ext>
            </p:extLst>
          </p:nvPr>
        </p:nvGraphicFramePr>
        <p:xfrm>
          <a:off x="1757284" y="251265"/>
          <a:ext cx="6631140" cy="18429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07633"/>
                <a:gridCol w="1712332"/>
                <a:gridCol w="2003151"/>
                <a:gridCol w="908024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País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</a:t>
                      </a:r>
                      <a:endParaRPr kumimoji="0" lang="es-E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43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35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68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55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179512" y="476672"/>
            <a:ext cx="136815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Autor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323528" y="2276872"/>
            <a:ext cx="8215313" cy="864542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2800" dirty="0">
                <a:solidFill>
                  <a:schemeClr val="bg1"/>
                </a:solidFill>
              </a:rPr>
              <a:t>Mostrar todos os autores com nacionalidade angolana</a:t>
            </a:r>
            <a:endParaRPr lang="es-ES" sz="2800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94069"/>
              </p:ext>
            </p:extLst>
          </p:nvPr>
        </p:nvGraphicFramePr>
        <p:xfrm>
          <a:off x="323527" y="5013176"/>
          <a:ext cx="8215313" cy="125978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520281"/>
                <a:gridCol w="2736304"/>
                <a:gridCol w="1695602"/>
                <a:gridCol w="1263126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35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55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428625" y="4005063"/>
            <a:ext cx="8110216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200" dirty="0">
                <a:solidFill>
                  <a:schemeClr val="tx1"/>
                </a:solidFill>
              </a:rPr>
              <a:t>Autor </a:t>
            </a:r>
            <a:r>
              <a:rPr lang="es-ES" altLang="pt-PT" sz="3200" dirty="0" smtClean="0">
                <a:solidFill>
                  <a:schemeClr val="tx1"/>
                </a:solidFill>
              </a:rPr>
              <a:t> 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WHERE </a:t>
            </a:r>
            <a:r>
              <a:rPr lang="es-ES" altLang="pt-PT" sz="3200" dirty="0" smtClean="0">
                <a:solidFill>
                  <a:schemeClr val="tx1"/>
                </a:solidFill>
              </a:rPr>
              <a:t> País = ‘Angola’</a:t>
            </a:r>
            <a:endParaRPr lang="es-ES" altLang="pt-PT" sz="3200" dirty="0">
              <a:solidFill>
                <a:schemeClr val="tx1"/>
              </a:solidFill>
            </a:endParaRPr>
          </a:p>
        </p:txBody>
      </p:sp>
      <p:sp>
        <p:nvSpPr>
          <p:cNvPr id="10" name="AutoShape 62"/>
          <p:cNvSpPr>
            <a:spLocks noChangeArrowheads="1"/>
          </p:cNvSpPr>
          <p:nvPr/>
        </p:nvSpPr>
        <p:spPr bwMode="auto">
          <a:xfrm>
            <a:off x="1403648" y="3212976"/>
            <a:ext cx="288032" cy="648071"/>
          </a:xfrm>
          <a:prstGeom prst="upDownArrow">
            <a:avLst>
              <a:gd name="adj1" fmla="val 50000"/>
              <a:gd name="adj2" fmla="val 49995"/>
            </a:avLst>
          </a:prstGeom>
          <a:solidFill>
            <a:srgbClr val="AAE2CA"/>
          </a:solidFill>
          <a:ln w="25560">
            <a:solidFill>
              <a:srgbClr val="7CA69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</p:spTree>
    <p:extLst>
      <p:ext uri="{BB962C8B-B14F-4D97-AF65-F5344CB8AC3E}">
        <p14:creationId xmlns:p14="http://schemas.microsoft.com/office/powerpoint/2010/main" val="42104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83568" y="1690062"/>
            <a:ext cx="7560840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800" dirty="0"/>
              <a:t>As comparações </a:t>
            </a:r>
            <a:r>
              <a:rPr lang="pt-BR" sz="4800" dirty="0" smtClean="0"/>
              <a:t>podem    </a:t>
            </a:r>
            <a:r>
              <a:rPr lang="pt-BR" sz="4800" dirty="0"/>
              <a:t>ser combinadas com alguns operadores lógicos: </a:t>
            </a:r>
            <a:endParaRPr lang="pt-BR" sz="4800" dirty="0" smtClean="0"/>
          </a:p>
          <a:p>
            <a:pPr algn="ctr"/>
            <a:r>
              <a:rPr lang="pt-BR" sz="4800" b="1" dirty="0" smtClean="0"/>
              <a:t>AND, OR, NOT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55648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55270"/>
              </p:ext>
            </p:extLst>
          </p:nvPr>
        </p:nvGraphicFramePr>
        <p:xfrm>
          <a:off x="1757284" y="251265"/>
          <a:ext cx="6631140" cy="18429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07633"/>
                <a:gridCol w="1712332"/>
                <a:gridCol w="2003151"/>
                <a:gridCol w="908024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País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</a:t>
                      </a:r>
                      <a:endParaRPr kumimoji="0" lang="es-E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43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35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68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55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179512" y="476672"/>
            <a:ext cx="136815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Autor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323528" y="2276872"/>
            <a:ext cx="8215313" cy="864542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2800" dirty="0">
                <a:solidFill>
                  <a:schemeClr val="bg1"/>
                </a:solidFill>
              </a:rPr>
              <a:t>Mostrar todos os autores com nacionalidade angolana, cuja idade seja maior que 40 </a:t>
            </a:r>
            <a:r>
              <a:rPr lang="pt-BR" sz="2800" dirty="0" smtClean="0">
                <a:solidFill>
                  <a:schemeClr val="bg1"/>
                </a:solidFill>
              </a:rPr>
              <a:t>anos.</a:t>
            </a:r>
            <a:endParaRPr lang="es-E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323528" y="4005064"/>
            <a:ext cx="8110216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200" dirty="0">
                <a:solidFill>
                  <a:schemeClr val="tx1"/>
                </a:solidFill>
              </a:rPr>
              <a:t>Autor </a:t>
            </a:r>
            <a:r>
              <a:rPr lang="es-ES" altLang="pt-PT" sz="3200" dirty="0" smtClean="0">
                <a:solidFill>
                  <a:schemeClr val="tx1"/>
                </a:solidFill>
              </a:rPr>
              <a:t> 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WHERE </a:t>
            </a:r>
            <a:r>
              <a:rPr lang="es-ES" altLang="pt-PT" sz="3200" dirty="0" smtClean="0">
                <a:solidFill>
                  <a:schemeClr val="tx1"/>
                </a:solidFill>
              </a:rPr>
              <a:t> (País = ‘Angola’) 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AND </a:t>
            </a:r>
          </a:p>
          <a:p>
            <a:pPr eaLnBrk="1" hangingPunct="1">
              <a:buClrTx/>
              <a:buFontTx/>
              <a:buNone/>
            </a:pPr>
            <a:r>
              <a:rPr lang="es-ES" altLang="pt-PT" sz="3200" b="1" dirty="0">
                <a:solidFill>
                  <a:schemeClr val="tx1"/>
                </a:solidFill>
              </a:rPr>
              <a:t>	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							</a:t>
            </a:r>
            <a:r>
              <a:rPr lang="es-ES" altLang="pt-PT" sz="3200" dirty="0" smtClean="0">
                <a:solidFill>
                  <a:schemeClr val="tx1"/>
                </a:solidFill>
              </a:rPr>
              <a:t>(</a:t>
            </a:r>
            <a:r>
              <a:rPr lang="es-ES" altLang="pt-PT" sz="3200" dirty="0" err="1" smtClean="0">
                <a:solidFill>
                  <a:schemeClr val="tx1"/>
                </a:solidFill>
              </a:rPr>
              <a:t>Idade</a:t>
            </a:r>
            <a:r>
              <a:rPr lang="es-ES" altLang="pt-PT" sz="3200" dirty="0" smtClean="0">
                <a:solidFill>
                  <a:schemeClr val="tx1"/>
                </a:solidFill>
              </a:rPr>
              <a:t> &gt; 40)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 </a:t>
            </a:r>
            <a:endParaRPr lang="es-ES" altLang="pt-PT" sz="3200" b="1" dirty="0">
              <a:solidFill>
                <a:schemeClr val="tx1"/>
              </a:solidFill>
            </a:endParaRPr>
          </a:p>
        </p:txBody>
      </p:sp>
      <p:sp>
        <p:nvSpPr>
          <p:cNvPr id="10" name="AutoShape 62"/>
          <p:cNvSpPr>
            <a:spLocks noChangeArrowheads="1"/>
          </p:cNvSpPr>
          <p:nvPr/>
        </p:nvSpPr>
        <p:spPr bwMode="auto">
          <a:xfrm>
            <a:off x="1403648" y="3212976"/>
            <a:ext cx="288032" cy="648071"/>
          </a:xfrm>
          <a:prstGeom prst="upDownArrow">
            <a:avLst>
              <a:gd name="adj1" fmla="val 50000"/>
              <a:gd name="adj2" fmla="val 49995"/>
            </a:avLst>
          </a:prstGeom>
          <a:solidFill>
            <a:srgbClr val="AAE2CA"/>
          </a:solidFill>
          <a:ln w="25560">
            <a:solidFill>
              <a:srgbClr val="7CA69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  <p:graphicFrame>
        <p:nvGraphicFramePr>
          <p:cNvPr id="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2961"/>
              </p:ext>
            </p:extLst>
          </p:nvPr>
        </p:nvGraphicFramePr>
        <p:xfrm>
          <a:off x="323527" y="5301208"/>
          <a:ext cx="8215313" cy="83816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520281"/>
                <a:gridCol w="2736304"/>
                <a:gridCol w="1695602"/>
                <a:gridCol w="1263126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55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1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82071" y="293747"/>
            <a:ext cx="3013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>
                <a:solidFill>
                  <a:schemeClr val="accent1">
                    <a:lumMod val="75000"/>
                  </a:schemeClr>
                </a:solidFill>
              </a:rPr>
              <a:t>Projeção</a:t>
            </a:r>
            <a:endParaRPr lang="pt-PT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43095" y="1509464"/>
            <a:ext cx="36022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R </a:t>
            </a:r>
            <a:r>
              <a:rPr lang="en-US" sz="4400" b="1" dirty="0" smtClean="0"/>
              <a:t> </a:t>
            </a:r>
            <a:r>
              <a:rPr lang="en-US" sz="4400" b="1" dirty="0" smtClean="0"/>
              <a:t>{x, y, …z}</a:t>
            </a:r>
            <a:endParaRPr lang="en-US" sz="4400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0700" y="2780928"/>
            <a:ext cx="818197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39725" eaLnBrk="0" hangingPunct="0">
              <a:spcBef>
                <a:spcPts val="900"/>
              </a:spcBef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6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39775" indent="-282575" eaLnBrk="0" hangingPunct="0">
              <a:spcBef>
                <a:spcPts val="800"/>
              </a:spcBef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2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pt-PT" dirty="0" smtClean="0">
                <a:solidFill>
                  <a:schemeClr val="tx1"/>
                </a:solidFill>
              </a:rPr>
              <a:t>	</a:t>
            </a:r>
            <a:r>
              <a:rPr lang="pt-PT" altLang="pt-PT" dirty="0" smtClean="0">
                <a:solidFill>
                  <a:schemeClr val="tx1"/>
                </a:solidFill>
              </a:rPr>
              <a:t>Conjunto de todas as tuplas (x, y,... z) tais </a:t>
            </a:r>
            <a:r>
              <a:rPr lang="pt-BR" altLang="pt-PT" dirty="0" smtClean="0">
                <a:solidFill>
                  <a:schemeClr val="tx1"/>
                </a:solidFill>
              </a:rPr>
              <a:t>que </a:t>
            </a:r>
            <a:r>
              <a:rPr lang="pt-BR" altLang="pt-PT" dirty="0">
                <a:solidFill>
                  <a:schemeClr val="tx1"/>
                </a:solidFill>
              </a:rPr>
              <a:t>uma </a:t>
            </a:r>
            <a:r>
              <a:rPr lang="pt-BR" altLang="pt-PT" dirty="0" err="1">
                <a:solidFill>
                  <a:schemeClr val="tx1"/>
                </a:solidFill>
              </a:rPr>
              <a:t>tupla</a:t>
            </a:r>
            <a:r>
              <a:rPr lang="pt-BR" altLang="pt-PT" dirty="0">
                <a:solidFill>
                  <a:schemeClr val="tx1"/>
                </a:solidFill>
              </a:rPr>
              <a:t> t  aparece em R com o valor x em X, </a:t>
            </a:r>
            <a:r>
              <a:rPr lang="pt-BR" altLang="pt-PT" dirty="0" smtClean="0">
                <a:solidFill>
                  <a:schemeClr val="tx1"/>
                </a:solidFill>
              </a:rPr>
              <a:t>y </a:t>
            </a:r>
            <a:r>
              <a:rPr lang="pt-BR" altLang="pt-PT" dirty="0">
                <a:solidFill>
                  <a:schemeClr val="tx1"/>
                </a:solidFill>
              </a:rPr>
              <a:t>em </a:t>
            </a:r>
            <a:r>
              <a:rPr lang="pt-BR" altLang="pt-PT" dirty="0" smtClean="0">
                <a:solidFill>
                  <a:schemeClr val="tx1"/>
                </a:solidFill>
              </a:rPr>
              <a:t>Y,... </a:t>
            </a:r>
            <a:r>
              <a:rPr lang="pt-BR" altLang="pt-PT" dirty="0">
                <a:solidFill>
                  <a:schemeClr val="tx1"/>
                </a:solidFill>
              </a:rPr>
              <a:t>e z </a:t>
            </a:r>
            <a:r>
              <a:rPr lang="pt-BR" altLang="pt-PT" dirty="0" smtClean="0">
                <a:solidFill>
                  <a:schemeClr val="tx1"/>
                </a:solidFill>
              </a:rPr>
              <a:t>em Z.</a:t>
            </a:r>
            <a:endParaRPr lang="pt-BR" alt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35282"/>
              </p:ext>
            </p:extLst>
          </p:nvPr>
        </p:nvGraphicFramePr>
        <p:xfrm>
          <a:off x="1757284" y="251265"/>
          <a:ext cx="6631140" cy="18429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07633"/>
                <a:gridCol w="1712332"/>
                <a:gridCol w="2003151"/>
                <a:gridCol w="908024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País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</a:t>
                      </a:r>
                      <a:endParaRPr kumimoji="0" lang="es-E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43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35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68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55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179512" y="476672"/>
            <a:ext cx="136815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Autor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323528" y="2276872"/>
            <a:ext cx="8215313" cy="1152128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3600" dirty="0">
                <a:solidFill>
                  <a:schemeClr val="bg1"/>
                </a:solidFill>
              </a:rPr>
              <a:t>Mostrar o nome e o país de todos os </a:t>
            </a:r>
            <a:r>
              <a:rPr lang="pt-BR" sz="3600" dirty="0" smtClean="0">
                <a:solidFill>
                  <a:schemeClr val="bg1"/>
                </a:solidFill>
              </a:rPr>
              <a:t>autores.</a:t>
            </a:r>
            <a:endParaRPr lang="es-ES" sz="3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323528" y="4210195"/>
            <a:ext cx="381642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200" dirty="0">
                <a:solidFill>
                  <a:schemeClr val="tx1"/>
                </a:solidFill>
              </a:rPr>
              <a:t>Autor </a:t>
            </a:r>
            <a:r>
              <a:rPr lang="es-ES" altLang="pt-PT" sz="3200" dirty="0" smtClean="0">
                <a:solidFill>
                  <a:schemeClr val="tx1"/>
                </a:solidFill>
              </a:rPr>
              <a:t> 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{</a:t>
            </a:r>
            <a:r>
              <a:rPr lang="es-ES" altLang="pt-PT" sz="3200" b="1" dirty="0" err="1" smtClean="0">
                <a:solidFill>
                  <a:schemeClr val="tx1"/>
                </a:solidFill>
              </a:rPr>
              <a:t>Nome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, País}</a:t>
            </a:r>
            <a:endParaRPr lang="es-ES" altLang="pt-PT" sz="3200" b="1" dirty="0">
              <a:solidFill>
                <a:schemeClr val="tx1"/>
              </a:solidFill>
            </a:endParaRPr>
          </a:p>
        </p:txBody>
      </p:sp>
      <p:sp>
        <p:nvSpPr>
          <p:cNvPr id="10" name="AutoShape 62"/>
          <p:cNvSpPr>
            <a:spLocks noChangeArrowheads="1"/>
          </p:cNvSpPr>
          <p:nvPr/>
        </p:nvSpPr>
        <p:spPr bwMode="auto">
          <a:xfrm>
            <a:off x="1403648" y="3501009"/>
            <a:ext cx="288032" cy="648071"/>
          </a:xfrm>
          <a:prstGeom prst="upDownArrow">
            <a:avLst>
              <a:gd name="adj1" fmla="val 50000"/>
              <a:gd name="adj2" fmla="val 49995"/>
            </a:avLst>
          </a:prstGeom>
          <a:solidFill>
            <a:srgbClr val="AAE2CA"/>
          </a:solidFill>
          <a:ln w="25560">
            <a:solidFill>
              <a:srgbClr val="7CA69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  <p:graphicFrame>
        <p:nvGraphicFramePr>
          <p:cNvPr id="1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57641"/>
              </p:ext>
            </p:extLst>
          </p:nvPr>
        </p:nvGraphicFramePr>
        <p:xfrm>
          <a:off x="4211960" y="4509120"/>
          <a:ext cx="4345377" cy="210810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45162"/>
                <a:gridCol w="2000215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País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24331"/>
              </p:ext>
            </p:extLst>
          </p:nvPr>
        </p:nvGraphicFramePr>
        <p:xfrm>
          <a:off x="1757284" y="116632"/>
          <a:ext cx="6631140" cy="18429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07633"/>
                <a:gridCol w="1712332"/>
                <a:gridCol w="2003151"/>
                <a:gridCol w="908024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País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</a:t>
                      </a:r>
                      <a:endParaRPr kumimoji="0" lang="es-E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43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35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68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55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179512" y="342039"/>
            <a:ext cx="136815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Autor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323528" y="2070231"/>
            <a:ext cx="8215313" cy="864542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2800" dirty="0">
                <a:solidFill>
                  <a:schemeClr val="bg1"/>
                </a:solidFill>
              </a:rPr>
              <a:t>Mostrar todos os autores com nacionalidade angolana, cuja idade seja maior que 40 </a:t>
            </a:r>
            <a:r>
              <a:rPr lang="pt-BR" sz="2800" dirty="0" smtClean="0">
                <a:solidFill>
                  <a:schemeClr val="bg1"/>
                </a:solidFill>
              </a:rPr>
              <a:t>anos.</a:t>
            </a:r>
            <a:endParaRPr lang="es-ES" sz="2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428625" y="3717032"/>
            <a:ext cx="8110216" cy="107939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200" dirty="0">
                <a:solidFill>
                  <a:schemeClr val="tx1"/>
                </a:solidFill>
              </a:rPr>
              <a:t>Autor </a:t>
            </a:r>
            <a:r>
              <a:rPr lang="es-ES" altLang="pt-PT" sz="3200" dirty="0" smtClean="0">
                <a:solidFill>
                  <a:schemeClr val="tx1"/>
                </a:solidFill>
              </a:rPr>
              <a:t> 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WHERE </a:t>
            </a:r>
            <a:r>
              <a:rPr lang="es-ES" altLang="pt-PT" sz="3200" dirty="0" smtClean="0">
                <a:solidFill>
                  <a:schemeClr val="tx1"/>
                </a:solidFill>
              </a:rPr>
              <a:t> (País = ‘Angola’) 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AND </a:t>
            </a:r>
          </a:p>
          <a:p>
            <a:pPr eaLnBrk="1" hangingPunct="1">
              <a:buClrTx/>
              <a:buFontTx/>
              <a:buNone/>
            </a:pPr>
            <a:r>
              <a:rPr lang="es-ES" altLang="pt-PT" sz="3200" b="1" dirty="0">
                <a:solidFill>
                  <a:schemeClr val="tx1"/>
                </a:solidFill>
              </a:rPr>
              <a:t>	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							</a:t>
            </a:r>
            <a:r>
              <a:rPr lang="es-ES" altLang="pt-PT" sz="3200" dirty="0" smtClean="0">
                <a:solidFill>
                  <a:schemeClr val="tx1"/>
                </a:solidFill>
              </a:rPr>
              <a:t>(</a:t>
            </a:r>
            <a:r>
              <a:rPr lang="es-ES" altLang="pt-PT" sz="3200" dirty="0" err="1" smtClean="0">
                <a:solidFill>
                  <a:schemeClr val="tx1"/>
                </a:solidFill>
              </a:rPr>
              <a:t>Idade</a:t>
            </a:r>
            <a:r>
              <a:rPr lang="es-ES" altLang="pt-PT" sz="3200" dirty="0" smtClean="0">
                <a:solidFill>
                  <a:schemeClr val="tx1"/>
                </a:solidFill>
              </a:rPr>
              <a:t> &gt; 40)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 </a:t>
            </a:r>
            <a:endParaRPr lang="es-ES" altLang="pt-PT" sz="3200" b="1" dirty="0">
              <a:solidFill>
                <a:schemeClr val="tx1"/>
              </a:solidFill>
            </a:endParaRPr>
          </a:p>
        </p:txBody>
      </p:sp>
      <p:sp>
        <p:nvSpPr>
          <p:cNvPr id="10" name="AutoShape 62"/>
          <p:cNvSpPr>
            <a:spLocks noChangeArrowheads="1"/>
          </p:cNvSpPr>
          <p:nvPr/>
        </p:nvSpPr>
        <p:spPr bwMode="auto">
          <a:xfrm>
            <a:off x="1403648" y="2996953"/>
            <a:ext cx="288032" cy="648071"/>
          </a:xfrm>
          <a:prstGeom prst="upDownArrow">
            <a:avLst>
              <a:gd name="adj1" fmla="val 50000"/>
              <a:gd name="adj2" fmla="val 49995"/>
            </a:avLst>
          </a:prstGeom>
          <a:solidFill>
            <a:srgbClr val="AAE2CA"/>
          </a:solidFill>
          <a:ln w="25560">
            <a:solidFill>
              <a:srgbClr val="7CA69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  <p:sp>
        <p:nvSpPr>
          <p:cNvPr id="11" name="Text Box 60"/>
          <p:cNvSpPr txBox="1">
            <a:spLocks noChangeArrowheads="1"/>
          </p:cNvSpPr>
          <p:nvPr/>
        </p:nvSpPr>
        <p:spPr bwMode="auto">
          <a:xfrm>
            <a:off x="251520" y="4881113"/>
            <a:ext cx="8568952" cy="107939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200" dirty="0" smtClean="0">
                <a:solidFill>
                  <a:schemeClr val="tx1"/>
                </a:solidFill>
              </a:rPr>
              <a:t>Autor {</a:t>
            </a:r>
            <a:r>
              <a:rPr lang="es-ES" altLang="pt-PT" sz="3200" dirty="0" err="1" smtClean="0">
                <a:solidFill>
                  <a:schemeClr val="tx1"/>
                </a:solidFill>
              </a:rPr>
              <a:t>Nome</a:t>
            </a:r>
            <a:r>
              <a:rPr lang="es-ES" altLang="pt-PT" sz="3200" dirty="0" smtClean="0">
                <a:solidFill>
                  <a:schemeClr val="tx1"/>
                </a:solidFill>
              </a:rPr>
              <a:t>, País} 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WHERE </a:t>
            </a:r>
            <a:r>
              <a:rPr lang="es-ES" altLang="pt-PT" sz="3200" dirty="0" smtClean="0">
                <a:solidFill>
                  <a:schemeClr val="tx1"/>
                </a:solidFill>
              </a:rPr>
              <a:t> (País = ‘Angola’) 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AND 	</a:t>
            </a:r>
            <a:r>
              <a:rPr lang="es-ES" altLang="pt-PT" sz="3200" dirty="0" smtClean="0">
                <a:solidFill>
                  <a:schemeClr val="tx1"/>
                </a:solidFill>
              </a:rPr>
              <a:t>(</a:t>
            </a:r>
            <a:r>
              <a:rPr lang="es-ES" altLang="pt-PT" sz="3200" dirty="0" err="1" smtClean="0">
                <a:solidFill>
                  <a:schemeClr val="tx1"/>
                </a:solidFill>
              </a:rPr>
              <a:t>Idade</a:t>
            </a:r>
            <a:r>
              <a:rPr lang="es-ES" altLang="pt-PT" sz="3200" dirty="0" smtClean="0">
                <a:solidFill>
                  <a:schemeClr val="tx1"/>
                </a:solidFill>
              </a:rPr>
              <a:t> &gt; 40)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 </a:t>
            </a:r>
            <a:endParaRPr lang="es-ES" altLang="pt-PT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29556"/>
              </p:ext>
            </p:extLst>
          </p:nvPr>
        </p:nvGraphicFramePr>
        <p:xfrm>
          <a:off x="354567" y="5061784"/>
          <a:ext cx="8215313" cy="83816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520281"/>
                <a:gridCol w="2736304"/>
                <a:gridCol w="1695602"/>
                <a:gridCol w="1263126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55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graphicFrame>
        <p:nvGraphicFramePr>
          <p:cNvPr id="13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95045"/>
              </p:ext>
            </p:extLst>
          </p:nvPr>
        </p:nvGraphicFramePr>
        <p:xfrm>
          <a:off x="2123727" y="6021199"/>
          <a:ext cx="5256585" cy="73212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520281"/>
                <a:gridCol w="2736304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Joao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06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 projeção pode reordenar os atributos.</a:t>
            </a:r>
          </a:p>
          <a:p>
            <a:endParaRPr lang="pt-BR" sz="3200" dirty="0"/>
          </a:p>
          <a:p>
            <a:r>
              <a:rPr lang="pt-BR" sz="3200" dirty="0"/>
              <a:t>Não devem repetir-se atributos. </a:t>
            </a:r>
          </a:p>
          <a:p>
            <a:endParaRPr lang="pt-BR" sz="3200" dirty="0"/>
          </a:p>
          <a:p>
            <a:r>
              <a:rPr lang="pt-BR" sz="3200" dirty="0"/>
              <a:t>As </a:t>
            </a:r>
            <a:r>
              <a:rPr lang="pt-BR" sz="3200" dirty="0" err="1"/>
              <a:t>tuplas</a:t>
            </a:r>
            <a:r>
              <a:rPr lang="pt-BR" sz="3200" dirty="0"/>
              <a:t> repetidas são eliminadas.</a:t>
            </a:r>
            <a:endParaRPr lang="es-ES" sz="3200" dirty="0"/>
          </a:p>
        </p:txBody>
      </p:sp>
      <p:sp>
        <p:nvSpPr>
          <p:cNvPr id="4" name="3 Rectángulo"/>
          <p:cNvSpPr/>
          <p:nvPr/>
        </p:nvSpPr>
        <p:spPr>
          <a:xfrm>
            <a:off x="179512" y="188640"/>
            <a:ext cx="84866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b="1" dirty="0" err="1">
                <a:solidFill>
                  <a:schemeClr val="accent1">
                    <a:lumMod val="75000"/>
                  </a:schemeClr>
                </a:solidFill>
              </a:rPr>
              <a:t>Propriedades</a:t>
            </a:r>
            <a:r>
              <a:rPr lang="es-ES" sz="4800" b="1" dirty="0">
                <a:solidFill>
                  <a:schemeClr val="accent1">
                    <a:lumMod val="75000"/>
                  </a:schemeClr>
                </a:solidFill>
              </a:rPr>
              <a:t> da </a:t>
            </a:r>
            <a:r>
              <a:rPr lang="es-ES" sz="4800" b="1" dirty="0" err="1">
                <a:solidFill>
                  <a:schemeClr val="accent1">
                    <a:lumMod val="75000"/>
                  </a:schemeClr>
                </a:solidFill>
              </a:rPr>
              <a:t>Projeção</a:t>
            </a:r>
            <a:endParaRPr lang="es-E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91680" y="283373"/>
            <a:ext cx="70455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 smtClean="0">
                <a:solidFill>
                  <a:schemeClr val="accent1">
                    <a:lumMod val="75000"/>
                  </a:schemeClr>
                </a:solidFill>
              </a:rPr>
              <a:t>Concatenação (JOIN)</a:t>
            </a:r>
            <a:endParaRPr lang="pt-PT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509" y="2132856"/>
            <a:ext cx="818197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39725" eaLnBrk="0" hangingPunct="0">
              <a:spcBef>
                <a:spcPts val="900"/>
              </a:spcBef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6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39775" indent="-282575" eaLnBrk="0" hangingPunct="0">
              <a:spcBef>
                <a:spcPts val="800"/>
              </a:spcBef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2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pt-PT" sz="4400" dirty="0" smtClean="0">
                <a:solidFill>
                  <a:schemeClr val="tx1"/>
                </a:solidFill>
              </a:rPr>
              <a:t>	</a:t>
            </a:r>
            <a:r>
              <a:rPr lang="pt-BR" altLang="pt-PT" sz="4400" dirty="0">
                <a:solidFill>
                  <a:schemeClr val="tx1"/>
                </a:solidFill>
              </a:rPr>
              <a:t>A concatenação de dois ou mais relacione que tenham ao menos um atributo em </a:t>
            </a:r>
            <a:r>
              <a:rPr lang="pt-BR" altLang="pt-PT" sz="4400" dirty="0" smtClean="0">
                <a:solidFill>
                  <a:schemeClr val="tx1"/>
                </a:solidFill>
              </a:rPr>
              <a:t>comum.</a:t>
            </a:r>
            <a:endParaRPr lang="pt-BR" altLang="pt-PT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3568" y="4221088"/>
            <a:ext cx="7560840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PT" sz="3200" dirty="0"/>
              <a:t>O conceito matemático subjacente ao modelo relacional é a relação da teoria dos conjuntos.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43608" y="1268760"/>
            <a:ext cx="6715125" cy="7080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Modelo Relacional </a:t>
            </a:r>
          </a:p>
        </p:txBody>
      </p:sp>
      <p:sp>
        <p:nvSpPr>
          <p:cNvPr id="6" name="Seta entalhada para a direita 5"/>
          <p:cNvSpPr/>
          <p:nvPr/>
        </p:nvSpPr>
        <p:spPr>
          <a:xfrm rot="5400000">
            <a:off x="3563888" y="2348880"/>
            <a:ext cx="1296144" cy="1296144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43945"/>
              </p:ext>
            </p:extLst>
          </p:nvPr>
        </p:nvGraphicFramePr>
        <p:xfrm>
          <a:off x="107504" y="1105322"/>
          <a:ext cx="4429124" cy="174783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43043"/>
                <a:gridCol w="1917075"/>
                <a:gridCol w="869006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Pais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Shakespeare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Inglaterra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I1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Luigi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Italia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07249"/>
              </p:ext>
            </p:extLst>
          </p:nvPr>
        </p:nvGraphicFramePr>
        <p:xfrm>
          <a:off x="4849738" y="1109944"/>
          <a:ext cx="3682702" cy="173355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27198"/>
                <a:gridCol w="890088"/>
                <a:gridCol w="1699624"/>
                <a:gridCol w="56579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IdL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NomeL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</a:t>
                      </a:r>
                      <a:endParaRPr kumimoji="0" lang="es-E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Livro1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Livro2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Livro3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L4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Livro4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428625" y="476672"/>
            <a:ext cx="169545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3600" dirty="0">
                <a:solidFill>
                  <a:prstClr val="black"/>
                </a:solidFill>
              </a:rPr>
              <a:t>Autor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4932040" y="332656"/>
            <a:ext cx="17272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3600" dirty="0" err="1" smtClean="0">
                <a:solidFill>
                  <a:prstClr val="black"/>
                </a:solidFill>
              </a:rPr>
              <a:t>Livro</a:t>
            </a:r>
            <a:endParaRPr lang="es-ES" altLang="pt-PT" sz="3600" dirty="0">
              <a:solidFill>
                <a:prstClr val="black"/>
              </a:solidFill>
            </a:endParaRPr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63315"/>
              </p:ext>
            </p:extLst>
          </p:nvPr>
        </p:nvGraphicFramePr>
        <p:xfrm>
          <a:off x="251522" y="4149080"/>
          <a:ext cx="8424934" cy="215611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48272"/>
                <a:gridCol w="1368152"/>
                <a:gridCol w="792088"/>
                <a:gridCol w="1080118"/>
                <a:gridCol w="1656184"/>
                <a:gridCol w="1080120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Pais</a:t>
                      </a:r>
                      <a:endParaRPr kumimoji="0" lang="es-E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kumimoji="0" lang="es-ES" sz="3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2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IdL</a:t>
                      </a:r>
                      <a:endParaRPr kumimoji="0" lang="es-ES" sz="3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2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NomeL</a:t>
                      </a:r>
                      <a:endParaRPr kumimoji="0" lang="es-ES" sz="3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</a:t>
                      </a:r>
                      <a:endParaRPr kumimoji="0" lang="es-ES" sz="3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45324" marB="0"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</a:t>
                      </a:r>
                      <a:endParaRPr kumimoji="0" lang="es-ES" sz="2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Livro1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4280" marR="44280" marT="50400" marB="0"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</a:t>
                      </a:r>
                      <a:endParaRPr kumimoji="0" lang="es-ES" sz="2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Livro2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44280" marR="44280" marT="50400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I3</a:t>
                      </a:r>
                      <a:endParaRPr kumimoji="0" lang="es-ES" sz="2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Livro3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4280" marR="44280" marT="50400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Luigi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Italia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I4</a:t>
                      </a:r>
                      <a:endParaRPr kumimoji="0" lang="es-ES" sz="2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L4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Livro4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1907704" y="3150981"/>
            <a:ext cx="5256808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4000" dirty="0">
                <a:solidFill>
                  <a:prstClr val="black"/>
                </a:solidFill>
              </a:rPr>
              <a:t>Autor </a:t>
            </a:r>
            <a:r>
              <a:rPr lang="es-ES" altLang="pt-PT" sz="4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JOIN </a:t>
            </a:r>
            <a:r>
              <a:rPr lang="es-ES" altLang="pt-PT" sz="4000" dirty="0" smtClean="0">
                <a:solidFill>
                  <a:prstClr val="black"/>
                </a:solidFill>
              </a:rPr>
              <a:t>Editor</a:t>
            </a:r>
            <a:endParaRPr lang="es-ES" altLang="pt-PT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34134"/>
              </p:ext>
            </p:extLst>
          </p:nvPr>
        </p:nvGraphicFramePr>
        <p:xfrm>
          <a:off x="179512" y="1105322"/>
          <a:ext cx="4248472" cy="174783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72208"/>
                <a:gridCol w="889254"/>
                <a:gridCol w="1487010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Pais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Luigi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Italia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428625" y="476672"/>
            <a:ext cx="169545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3600" dirty="0">
                <a:solidFill>
                  <a:prstClr val="black"/>
                </a:solidFill>
              </a:rPr>
              <a:t>Autor</a:t>
            </a: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500633" y="2924944"/>
            <a:ext cx="8319839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4000" dirty="0" smtClean="0">
                <a:solidFill>
                  <a:prstClr val="black"/>
                </a:solidFill>
              </a:rPr>
              <a:t>Autor {</a:t>
            </a:r>
            <a:r>
              <a:rPr lang="es-ES" altLang="pt-PT" sz="4000" dirty="0" err="1" smtClean="0">
                <a:solidFill>
                  <a:prstClr val="black"/>
                </a:solidFill>
              </a:rPr>
              <a:t>Nome</a:t>
            </a:r>
            <a:r>
              <a:rPr lang="es-ES" altLang="pt-PT" sz="4000" dirty="0" smtClean="0">
                <a:solidFill>
                  <a:prstClr val="black"/>
                </a:solidFill>
              </a:rPr>
              <a:t>, </a:t>
            </a:r>
            <a:r>
              <a:rPr lang="es-ES" altLang="pt-PT" sz="4000" dirty="0" err="1" smtClean="0">
                <a:solidFill>
                  <a:prstClr val="black"/>
                </a:solidFill>
              </a:rPr>
              <a:t>Pais</a:t>
            </a:r>
            <a:r>
              <a:rPr lang="es-ES" altLang="pt-PT" sz="4000" dirty="0" smtClean="0">
                <a:solidFill>
                  <a:prstClr val="black"/>
                </a:solidFill>
              </a:rPr>
              <a:t>, </a:t>
            </a:r>
            <a:r>
              <a:rPr lang="es-ES" altLang="pt-PT" sz="4000" b="1" dirty="0" smtClean="0">
                <a:solidFill>
                  <a:srgbClr val="C00000"/>
                </a:solidFill>
              </a:rPr>
              <a:t>Id</a:t>
            </a:r>
            <a:r>
              <a:rPr lang="es-ES" altLang="pt-PT" sz="4000" dirty="0" smtClean="0">
                <a:solidFill>
                  <a:prstClr val="black"/>
                </a:solidFill>
              </a:rPr>
              <a:t>} </a:t>
            </a:r>
            <a:r>
              <a:rPr lang="es-ES" altLang="pt-PT" sz="40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JOIN</a:t>
            </a:r>
            <a:r>
              <a:rPr lang="es-ES" altLang="pt-PT" sz="4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s-ES" altLang="pt-PT" sz="4000" dirty="0" err="1" smtClean="0">
                <a:solidFill>
                  <a:prstClr val="black"/>
                </a:solidFill>
              </a:rPr>
              <a:t>Livro</a:t>
            </a:r>
            <a:r>
              <a:rPr lang="es-ES" altLang="pt-PT" sz="4000" dirty="0" smtClean="0">
                <a:solidFill>
                  <a:prstClr val="black"/>
                </a:solidFill>
              </a:rPr>
              <a:t> {</a:t>
            </a:r>
            <a:r>
              <a:rPr lang="es-ES" altLang="pt-PT" sz="4000" b="1" dirty="0" smtClean="0">
                <a:solidFill>
                  <a:srgbClr val="C00000"/>
                </a:solidFill>
              </a:rPr>
              <a:t>Id</a:t>
            </a:r>
            <a:r>
              <a:rPr lang="es-ES" altLang="pt-PT" sz="4000" dirty="0" smtClean="0">
                <a:solidFill>
                  <a:prstClr val="black"/>
                </a:solidFill>
              </a:rPr>
              <a:t>, </a:t>
            </a:r>
            <a:r>
              <a:rPr lang="es-ES" altLang="pt-PT" sz="4000" dirty="0" err="1" smtClean="0">
                <a:solidFill>
                  <a:prstClr val="black"/>
                </a:solidFill>
              </a:rPr>
              <a:t>IdL</a:t>
            </a:r>
            <a:r>
              <a:rPr lang="es-ES" altLang="pt-PT" sz="4000" dirty="0" smtClean="0">
                <a:solidFill>
                  <a:prstClr val="black"/>
                </a:solidFill>
              </a:rPr>
              <a:t>, </a:t>
            </a:r>
            <a:r>
              <a:rPr lang="es-ES" altLang="pt-PT" sz="4000" dirty="0" err="1" smtClean="0">
                <a:solidFill>
                  <a:prstClr val="black"/>
                </a:solidFill>
              </a:rPr>
              <a:t>NomeL</a:t>
            </a:r>
            <a:r>
              <a:rPr lang="es-ES" altLang="pt-PT" sz="4000" dirty="0" smtClean="0">
                <a:solidFill>
                  <a:prstClr val="black"/>
                </a:solidFill>
              </a:rPr>
              <a:t>, QC}</a:t>
            </a:r>
            <a:endParaRPr lang="es-ES" altLang="pt-PT" sz="4000" dirty="0">
              <a:solidFill>
                <a:prstClr val="black"/>
              </a:solidFill>
            </a:endParaRPr>
          </a:p>
        </p:txBody>
      </p:sp>
      <p:graphicFrame>
        <p:nvGraphicFramePr>
          <p:cNvPr id="9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89770"/>
              </p:ext>
            </p:extLst>
          </p:nvPr>
        </p:nvGraphicFramePr>
        <p:xfrm>
          <a:off x="4849738" y="1109944"/>
          <a:ext cx="3682702" cy="173355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27198"/>
                <a:gridCol w="890088"/>
                <a:gridCol w="1699624"/>
                <a:gridCol w="56579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IdL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NomeL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</a:t>
                      </a:r>
                      <a:endParaRPr kumimoji="0" lang="es-E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Livro1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Livro2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Livro3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L4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Livro4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4932040" y="332656"/>
            <a:ext cx="17272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3600" dirty="0" err="1" smtClean="0">
                <a:solidFill>
                  <a:prstClr val="black"/>
                </a:solidFill>
              </a:rPr>
              <a:t>Livro</a:t>
            </a:r>
            <a:endParaRPr lang="es-ES" altLang="pt-PT" sz="3600" dirty="0">
              <a:solidFill>
                <a:prstClr val="black"/>
              </a:solidFill>
            </a:endParaRPr>
          </a:p>
        </p:txBody>
      </p:sp>
      <p:graphicFrame>
        <p:nvGraphicFramePr>
          <p:cNvPr id="1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59021"/>
              </p:ext>
            </p:extLst>
          </p:nvPr>
        </p:nvGraphicFramePr>
        <p:xfrm>
          <a:off x="251522" y="4441237"/>
          <a:ext cx="8424934" cy="215611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48272"/>
                <a:gridCol w="1368152"/>
                <a:gridCol w="792088"/>
                <a:gridCol w="1080118"/>
                <a:gridCol w="1656184"/>
                <a:gridCol w="1080120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Pais</a:t>
                      </a:r>
                      <a:endParaRPr kumimoji="0" lang="es-E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kumimoji="0" lang="es-ES" sz="3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2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IdL</a:t>
                      </a:r>
                      <a:endParaRPr kumimoji="0" lang="es-ES" sz="3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2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NomeL</a:t>
                      </a:r>
                      <a:endParaRPr kumimoji="0" lang="es-ES" sz="3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3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</a:t>
                      </a:r>
                      <a:endParaRPr kumimoji="0" lang="es-ES" sz="32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45324" marB="0"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</a:t>
                      </a:r>
                      <a:endParaRPr kumimoji="0" lang="es-ES" sz="2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Livro1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4280" marR="44280" marT="50400" marB="0"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</a:t>
                      </a:r>
                      <a:endParaRPr kumimoji="0" lang="es-ES" sz="2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Livro2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44280" marR="44280" marT="50400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I3</a:t>
                      </a:r>
                      <a:endParaRPr kumimoji="0" lang="es-ES" sz="2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Livro3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4280" marR="44280" marT="50400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Luigi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Italia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I4</a:t>
                      </a:r>
                      <a:endParaRPr kumimoji="0" lang="es-ES" sz="2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L4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Livro4</a:t>
                      </a: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72587"/>
              </p:ext>
            </p:extLst>
          </p:nvPr>
        </p:nvGraphicFramePr>
        <p:xfrm>
          <a:off x="179512" y="889298"/>
          <a:ext cx="4248472" cy="174783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72208"/>
                <a:gridCol w="889254"/>
                <a:gridCol w="1487010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Pais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Luigi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Italia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428625" y="116632"/>
            <a:ext cx="169545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3600" dirty="0">
                <a:solidFill>
                  <a:prstClr val="black"/>
                </a:solidFill>
              </a:rPr>
              <a:t>Autor</a:t>
            </a: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362996" y="4581128"/>
            <a:ext cx="8319839" cy="132562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4000" dirty="0" smtClean="0">
                <a:solidFill>
                  <a:prstClr val="black"/>
                </a:solidFill>
              </a:rPr>
              <a:t>Autor {</a:t>
            </a:r>
            <a:r>
              <a:rPr lang="es-ES" altLang="pt-PT" sz="4000" dirty="0" err="1" smtClean="0">
                <a:solidFill>
                  <a:prstClr val="black"/>
                </a:solidFill>
              </a:rPr>
              <a:t>Nome</a:t>
            </a:r>
            <a:r>
              <a:rPr lang="es-ES" altLang="pt-PT" sz="4000" dirty="0" smtClean="0">
                <a:solidFill>
                  <a:prstClr val="black"/>
                </a:solidFill>
              </a:rPr>
              <a:t>, </a:t>
            </a:r>
            <a:r>
              <a:rPr lang="es-ES" altLang="pt-PT" sz="4000" b="1" dirty="0" smtClean="0">
                <a:solidFill>
                  <a:srgbClr val="C00000"/>
                </a:solidFill>
              </a:rPr>
              <a:t>Id</a:t>
            </a:r>
            <a:r>
              <a:rPr lang="es-ES" altLang="pt-PT" sz="4000" dirty="0" smtClean="0">
                <a:solidFill>
                  <a:prstClr val="black"/>
                </a:solidFill>
              </a:rPr>
              <a:t>} </a:t>
            </a:r>
            <a:r>
              <a:rPr lang="es-ES" altLang="pt-PT" sz="40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JOIN</a:t>
            </a:r>
            <a:r>
              <a:rPr lang="es-ES" altLang="pt-PT" sz="4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s-ES" altLang="pt-PT" sz="4000" dirty="0" err="1" smtClean="0">
                <a:solidFill>
                  <a:prstClr val="black"/>
                </a:solidFill>
              </a:rPr>
              <a:t>Livro</a:t>
            </a:r>
            <a:r>
              <a:rPr lang="es-ES" altLang="pt-PT" sz="4000" dirty="0" smtClean="0">
                <a:solidFill>
                  <a:prstClr val="black"/>
                </a:solidFill>
              </a:rPr>
              <a:t> {</a:t>
            </a:r>
            <a:r>
              <a:rPr lang="es-ES" altLang="pt-PT" sz="4000" b="1" dirty="0" smtClean="0">
                <a:solidFill>
                  <a:srgbClr val="C00000"/>
                </a:solidFill>
              </a:rPr>
              <a:t>Id</a:t>
            </a:r>
            <a:r>
              <a:rPr lang="es-ES" altLang="pt-PT" sz="4000" dirty="0" smtClean="0">
                <a:solidFill>
                  <a:prstClr val="black"/>
                </a:solidFill>
              </a:rPr>
              <a:t>, QC} WHERE QC = 12 {</a:t>
            </a:r>
            <a:r>
              <a:rPr lang="es-ES" altLang="pt-PT" sz="4000" dirty="0" err="1" smtClean="0">
                <a:solidFill>
                  <a:prstClr val="black"/>
                </a:solidFill>
              </a:rPr>
              <a:t>Nome</a:t>
            </a:r>
            <a:r>
              <a:rPr lang="es-ES" altLang="pt-PT" sz="4000" dirty="0" smtClean="0">
                <a:solidFill>
                  <a:prstClr val="black"/>
                </a:solidFill>
              </a:rPr>
              <a:t>}</a:t>
            </a:r>
            <a:endParaRPr lang="es-ES" altLang="pt-PT" sz="4000" dirty="0">
              <a:solidFill>
                <a:prstClr val="black"/>
              </a:solidFill>
            </a:endParaRPr>
          </a:p>
        </p:txBody>
      </p:sp>
      <p:graphicFrame>
        <p:nvGraphicFramePr>
          <p:cNvPr id="9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30749"/>
              </p:ext>
            </p:extLst>
          </p:nvPr>
        </p:nvGraphicFramePr>
        <p:xfrm>
          <a:off x="4849738" y="893920"/>
          <a:ext cx="3682702" cy="173355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27198"/>
                <a:gridCol w="890088"/>
                <a:gridCol w="1699624"/>
                <a:gridCol w="565792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IdL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NomeL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</a:t>
                      </a:r>
                      <a:endParaRPr kumimoji="0" lang="es-E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Livro1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Livro2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Livro3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L4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Livro4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kumimoji="0" lang="es-E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4932040" y="116632"/>
            <a:ext cx="17272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r>
              <a:rPr lang="es-ES" altLang="pt-PT" sz="3600" dirty="0" err="1" smtClean="0">
                <a:solidFill>
                  <a:prstClr val="black"/>
                </a:solidFill>
              </a:rPr>
              <a:t>Livro</a:t>
            </a:r>
            <a:endParaRPr lang="es-ES" altLang="pt-PT" sz="3600" dirty="0">
              <a:solidFill>
                <a:prstClr val="black"/>
              </a:solidFill>
            </a:endParaRPr>
          </a:p>
        </p:txBody>
      </p:sp>
      <p:sp>
        <p:nvSpPr>
          <p:cNvPr id="12" name="AutoShape 36"/>
          <p:cNvSpPr>
            <a:spLocks noChangeArrowheads="1"/>
          </p:cNvSpPr>
          <p:nvPr/>
        </p:nvSpPr>
        <p:spPr bwMode="auto">
          <a:xfrm>
            <a:off x="323525" y="3068960"/>
            <a:ext cx="8215313" cy="1152128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3600" dirty="0">
                <a:solidFill>
                  <a:schemeClr val="bg1"/>
                </a:solidFill>
              </a:rPr>
              <a:t>O nome do autor que tenha 12 cópias vendidas de um mesmo livro</a:t>
            </a:r>
            <a:endParaRPr lang="es-ES" sz="3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0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916832"/>
            <a:ext cx="7731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Conjunto de operadores que satisfaçam: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91880" y="332656"/>
            <a:ext cx="5107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b="1" dirty="0">
                <a:solidFill>
                  <a:schemeClr val="accent1">
                    <a:lumMod val="75000"/>
                  </a:schemeClr>
                </a:solidFill>
              </a:rPr>
              <a:t>Á</a:t>
            </a:r>
            <a:r>
              <a:rPr lang="pt-PT" sz="4000" b="1" dirty="0" smtClean="0">
                <a:solidFill>
                  <a:schemeClr val="accent1">
                    <a:lumMod val="75000"/>
                  </a:schemeClr>
                </a:solidFill>
              </a:rPr>
              <a:t>lgebra </a:t>
            </a:r>
            <a:r>
              <a:rPr lang="pt-PT" sz="4000" b="1" dirty="0">
                <a:solidFill>
                  <a:schemeClr val="accent1">
                    <a:lumMod val="75000"/>
                  </a:schemeClr>
                </a:solidFill>
              </a:rPr>
              <a:t>relacional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4355" y="4642513"/>
            <a:ext cx="1974887" cy="838200"/>
          </a:xfrm>
          <a:prstGeom prst="rect">
            <a:avLst/>
          </a:prstGeom>
          <a:solidFill>
            <a:srgbClr val="00999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ts val="9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dirty="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rPr>
              <a:t>relação</a:t>
            </a:r>
            <a:endParaRPr lang="es-ES" altLang="pt-PT" sz="3600" dirty="0">
              <a:solidFill>
                <a:schemeClr val="bg1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3124200"/>
            <a:ext cx="1974887" cy="838200"/>
          </a:xfrm>
          <a:prstGeom prst="rect">
            <a:avLst/>
          </a:prstGeom>
          <a:solidFill>
            <a:srgbClr val="00999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900"/>
              </a:spcBef>
              <a:buClrTx/>
              <a:buFontTx/>
              <a:buNone/>
            </a:pPr>
            <a:r>
              <a:rPr lang="pt-PT" sz="4000" dirty="0"/>
              <a:t>relação</a:t>
            </a:r>
            <a:endParaRPr lang="es-ES" altLang="pt-PT" sz="36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25227" y="3962400"/>
            <a:ext cx="1966664" cy="838200"/>
          </a:xfrm>
          <a:prstGeom prst="rect">
            <a:avLst/>
          </a:prstGeom>
          <a:solidFill>
            <a:srgbClr val="00999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ts val="9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dirty="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rPr>
              <a:t>relação</a:t>
            </a:r>
            <a:endParaRPr lang="es-ES" altLang="pt-PT" sz="3600" dirty="0">
              <a:solidFill>
                <a:schemeClr val="bg1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535360" y="4363765"/>
            <a:ext cx="76200" cy="1524000"/>
          </a:xfrm>
          <a:prstGeom prst="leftBracket">
            <a:avLst>
              <a:gd name="adj" fmla="val 166667"/>
            </a:avLst>
          </a:prstGeom>
          <a:noFill/>
          <a:ln w="3816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 altLang="pt-PT"/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2658455" y="4381500"/>
            <a:ext cx="152400" cy="1522413"/>
          </a:xfrm>
          <a:prstGeom prst="rightBracket">
            <a:avLst>
              <a:gd name="adj" fmla="val 83247"/>
            </a:avLst>
          </a:prstGeom>
          <a:noFill/>
          <a:ln w="3816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 altLang="pt-PT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601052" y="3861048"/>
            <a:ext cx="2133600" cy="10668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s-ES" altLang="pt-PT" sz="3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operador</a:t>
            </a:r>
            <a:endParaRPr lang="es-ES" altLang="pt-PT" sz="28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2867627" y="4797425"/>
            <a:ext cx="533400" cy="387350"/>
          </a:xfrm>
          <a:prstGeom prst="line">
            <a:avLst/>
          </a:prstGeom>
          <a:noFill/>
          <a:ln w="5724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867627" y="3789040"/>
            <a:ext cx="609600" cy="304800"/>
          </a:xfrm>
          <a:prstGeom prst="line">
            <a:avLst/>
          </a:prstGeom>
          <a:noFill/>
          <a:ln w="5724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839427" y="4419600"/>
            <a:ext cx="609600" cy="1588"/>
          </a:xfrm>
          <a:prstGeom prst="line">
            <a:avLst/>
          </a:prstGeom>
          <a:noFill/>
          <a:ln w="5724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05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4355" y="1706953"/>
            <a:ext cx="1974887" cy="838200"/>
          </a:xfrm>
          <a:prstGeom prst="rect">
            <a:avLst/>
          </a:prstGeom>
          <a:solidFill>
            <a:srgbClr val="00999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ts val="9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dirty="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rPr>
              <a:t>relação</a:t>
            </a:r>
            <a:endParaRPr lang="es-ES" altLang="pt-PT" sz="3600" dirty="0">
              <a:solidFill>
                <a:schemeClr val="bg1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188640"/>
            <a:ext cx="1974887" cy="838200"/>
          </a:xfrm>
          <a:prstGeom prst="rect">
            <a:avLst/>
          </a:prstGeom>
          <a:solidFill>
            <a:srgbClr val="00999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900"/>
              </a:spcBef>
              <a:buClrTx/>
              <a:buFontTx/>
              <a:buNone/>
            </a:pPr>
            <a:r>
              <a:rPr lang="pt-PT" sz="4000" dirty="0"/>
              <a:t>relação</a:t>
            </a:r>
            <a:endParaRPr lang="es-ES" altLang="pt-PT" sz="36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25227" y="1026840"/>
            <a:ext cx="1966664" cy="838200"/>
          </a:xfrm>
          <a:prstGeom prst="rect">
            <a:avLst/>
          </a:prstGeom>
          <a:solidFill>
            <a:srgbClr val="00999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ts val="9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dirty="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rPr>
              <a:t>relação</a:t>
            </a:r>
            <a:endParaRPr lang="es-ES" altLang="pt-PT" sz="3600" dirty="0">
              <a:solidFill>
                <a:schemeClr val="bg1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535360" y="1428205"/>
            <a:ext cx="76200" cy="1524000"/>
          </a:xfrm>
          <a:prstGeom prst="leftBracket">
            <a:avLst>
              <a:gd name="adj" fmla="val 166667"/>
            </a:avLst>
          </a:prstGeom>
          <a:noFill/>
          <a:ln w="3816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 altLang="pt-PT"/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2658455" y="1445940"/>
            <a:ext cx="152400" cy="1522413"/>
          </a:xfrm>
          <a:prstGeom prst="rightBracket">
            <a:avLst>
              <a:gd name="adj" fmla="val 83247"/>
            </a:avLst>
          </a:prstGeom>
          <a:noFill/>
          <a:ln w="3816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 altLang="pt-PT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601052" y="925488"/>
            <a:ext cx="2133600" cy="10668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s-ES" altLang="pt-PT" sz="320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operador</a:t>
            </a:r>
            <a:endParaRPr lang="es-ES" altLang="pt-PT" sz="280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2867627" y="1861865"/>
            <a:ext cx="533400" cy="387350"/>
          </a:xfrm>
          <a:prstGeom prst="line">
            <a:avLst/>
          </a:prstGeom>
          <a:noFill/>
          <a:ln w="5724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867627" y="853480"/>
            <a:ext cx="609600" cy="304800"/>
          </a:xfrm>
          <a:prstGeom prst="line">
            <a:avLst/>
          </a:prstGeom>
          <a:noFill/>
          <a:ln w="5724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839427" y="1484040"/>
            <a:ext cx="609600" cy="1588"/>
          </a:xfrm>
          <a:prstGeom prst="line">
            <a:avLst/>
          </a:prstGeom>
          <a:noFill/>
          <a:ln w="5724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3" name="Seta entalhada para a direita 12"/>
          <p:cNvSpPr/>
          <p:nvPr/>
        </p:nvSpPr>
        <p:spPr>
          <a:xfrm rot="5400000">
            <a:off x="4067826" y="2397420"/>
            <a:ext cx="1344308" cy="963761"/>
          </a:xfrm>
          <a:prstGeom prst="notched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/>
          <p:cNvSpPr/>
          <p:nvPr/>
        </p:nvSpPr>
        <p:spPr>
          <a:xfrm>
            <a:off x="323529" y="3717032"/>
            <a:ext cx="8352928" cy="2880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tângulo 14"/>
          <p:cNvSpPr/>
          <p:nvPr/>
        </p:nvSpPr>
        <p:spPr>
          <a:xfrm>
            <a:off x="323529" y="3796585"/>
            <a:ext cx="434432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u="sng" dirty="0" smtClean="0"/>
              <a:t>OH</a:t>
            </a:r>
            <a:r>
              <a:rPr lang="pt-PT" sz="3200" dirty="0" smtClean="0"/>
              <a:t>:</a:t>
            </a:r>
          </a:p>
          <a:p>
            <a:endParaRPr lang="pt-P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União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Intersecção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Diferença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Cartesiana </a:t>
            </a:r>
            <a:r>
              <a:rPr lang="pt-PT" sz="2800" dirty="0"/>
              <a:t>do produto</a:t>
            </a:r>
            <a:endParaRPr lang="pt-PT" sz="2800" dirty="0">
              <a:effectLst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234722" y="3815592"/>
            <a:ext cx="32571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u="sng" dirty="0" smtClean="0"/>
              <a:t>ORE:</a:t>
            </a:r>
          </a:p>
          <a:p>
            <a:endParaRPr lang="pt-PT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Seleção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Projeção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Concatenação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Divisão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2755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996952"/>
            <a:ext cx="6784230" cy="76944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>
            <a:spAutoFit/>
          </a:bodyPr>
          <a:lstStyle/>
          <a:p>
            <a:r>
              <a:rPr lang="pt-PT" sz="4400" b="1" dirty="0" smtClean="0"/>
              <a:t>Operadores Históricos</a:t>
            </a:r>
            <a:endParaRPr lang="pt-PT" sz="4400" b="1" dirty="0"/>
          </a:p>
        </p:txBody>
      </p:sp>
    </p:spTree>
    <p:extLst>
      <p:ext uri="{BB962C8B-B14F-4D97-AF65-F5344CB8AC3E}">
        <p14:creationId xmlns:p14="http://schemas.microsoft.com/office/powerpoint/2010/main" val="39826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588224" y="164082"/>
            <a:ext cx="19383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400" b="1" dirty="0">
                <a:solidFill>
                  <a:schemeClr val="accent1">
                    <a:lumMod val="75000"/>
                  </a:schemeClr>
                </a:solidFill>
              </a:rPr>
              <a:t>União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430701" y="2018776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Conjunto de tuplas que pertencem a A ou B (ou ambos</a:t>
            </a:r>
            <a:r>
              <a:rPr lang="pt-PT" sz="3200" dirty="0" smtClean="0"/>
              <a:t>).</a:t>
            </a:r>
          </a:p>
          <a:p>
            <a:endParaRPr lang="pt-PT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PT" sz="3200" dirty="0"/>
              <a:t>A e B devem ter o mesmo grau. </a:t>
            </a:r>
            <a:endParaRPr lang="pt-PT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pt-PT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PT" sz="3200" dirty="0" smtClean="0"/>
              <a:t>Ai </a:t>
            </a:r>
            <a:r>
              <a:rPr lang="pt-PT" sz="3200" dirty="0"/>
              <a:t>e Bi (1 &lt;= i &lt;= n), definida no mesmo domínio.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0701" y="1124744"/>
            <a:ext cx="2597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b="1" dirty="0" smtClean="0"/>
              <a:t>A União B</a:t>
            </a:r>
            <a:endParaRPr lang="pt-PT" sz="3600" b="1" dirty="0"/>
          </a:p>
        </p:txBody>
      </p:sp>
    </p:spTree>
    <p:extLst>
      <p:ext uri="{BB962C8B-B14F-4D97-AF65-F5344CB8AC3E}">
        <p14:creationId xmlns:p14="http://schemas.microsoft.com/office/powerpoint/2010/main" val="33757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81671"/>
              </p:ext>
            </p:extLst>
          </p:nvPr>
        </p:nvGraphicFramePr>
        <p:xfrm>
          <a:off x="1541636" y="447582"/>
          <a:ext cx="6883622" cy="162451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44932"/>
                <a:gridCol w="3783771"/>
                <a:gridCol w="1854919"/>
              </a:tblGrid>
              <a:tr h="409046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CodD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lang="pt-PT" sz="2800" b="1" dirty="0" smtClean="0"/>
                        <a:t>NOME 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QH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201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de Dados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/>
                </a:tc>
              </a:tr>
              <a:tr h="584015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Redes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18" marB="46785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69" marB="46785" horzOverflow="overflow"/>
                </a:tc>
              </a:tr>
            </a:tbl>
          </a:graphicData>
        </a:graphic>
      </p:graphicFrame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735216" y="906379"/>
            <a:ext cx="70418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pt-PT" sz="4800" dirty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734646" y="2909958"/>
            <a:ext cx="703629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pt-PT" sz="4800" dirty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42875" y="4216400"/>
            <a:ext cx="259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  <a:latin typeface="Arial" charset="0"/>
                <a:cs typeface="Arial" charset="0"/>
              </a:rPr>
              <a:t>A </a:t>
            </a:r>
            <a:r>
              <a:rPr lang="es-ES" altLang="pt-PT" sz="3600" dirty="0" err="1">
                <a:solidFill>
                  <a:schemeClr val="tx1"/>
                </a:solidFill>
                <a:latin typeface="Arial" charset="0"/>
                <a:cs typeface="Arial" charset="0"/>
              </a:rPr>
              <a:t>União</a:t>
            </a:r>
            <a:r>
              <a:rPr lang="es-ES" altLang="pt-PT" sz="3600" dirty="0">
                <a:solidFill>
                  <a:schemeClr val="tx1"/>
                </a:solidFill>
                <a:latin typeface="Arial" charset="0"/>
                <a:cs typeface="Arial" charset="0"/>
              </a:rPr>
              <a:t> B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85750" y="4986338"/>
            <a:ext cx="2199781" cy="1612916"/>
            <a:chOff x="180" y="3141"/>
            <a:chExt cx="1248" cy="848"/>
          </a:xfrm>
        </p:grpSpPr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80" y="3141"/>
              <a:ext cx="832" cy="64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 altLang="pt-PT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596" y="3344"/>
              <a:ext cx="832" cy="64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 altLang="pt-PT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180" y="3465"/>
              <a:ext cx="1069" cy="45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358" y="3192"/>
              <a:ext cx="1069" cy="50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180" y="3344"/>
              <a:ext cx="1188" cy="50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270" y="3272"/>
              <a:ext cx="1129" cy="50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201" y="3572"/>
              <a:ext cx="914" cy="39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536" y="3141"/>
              <a:ext cx="892" cy="45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>
                <a:ln>
                  <a:solidFill>
                    <a:schemeClr val="tx1"/>
                  </a:solidFill>
                </a:ln>
              </a:endParaRPr>
            </a:p>
          </p:txBody>
        </p:sp>
      </p:grpSp>
      <p:graphicFrame>
        <p:nvGraphicFramePr>
          <p:cNvPr id="15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63239"/>
              </p:ext>
            </p:extLst>
          </p:nvPr>
        </p:nvGraphicFramePr>
        <p:xfrm>
          <a:off x="1541636" y="2564904"/>
          <a:ext cx="6856730" cy="156605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30164"/>
                <a:gridCol w="3807045"/>
                <a:gridCol w="1819521"/>
              </a:tblGrid>
              <a:tr h="409255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CodD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219" marB="4680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lang="pt-PT" sz="2800" b="1" dirty="0" smtClean="0"/>
                        <a:t>NOME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219" marB="4680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QH</a:t>
                      </a: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219" marB="4680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442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/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de Dados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</a:tr>
              <a:tr h="472442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S3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Estructura de Dados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73" marB="46809" horzOverflow="overflow"/>
                </a:tc>
              </a:tr>
            </a:tbl>
          </a:graphicData>
        </a:graphic>
      </p:graphicFrame>
      <p:graphicFrame>
        <p:nvGraphicFramePr>
          <p:cNvPr id="1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17779"/>
              </p:ext>
            </p:extLst>
          </p:nvPr>
        </p:nvGraphicFramePr>
        <p:xfrm>
          <a:off x="2627784" y="4533571"/>
          <a:ext cx="6410325" cy="216040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24136"/>
                <a:gridCol w="3744416"/>
                <a:gridCol w="1441773"/>
              </a:tblGrid>
              <a:tr h="409083"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CodD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78" marB="4678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lang="pt-PT" sz="2400" b="1" dirty="0" smtClean="0"/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78" marB="4678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39725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QH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97178" marB="46789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2244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S1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de Dados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</a:tr>
              <a:tr h="587242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S2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Redes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</a:tr>
              <a:tr h="585655"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S3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Estructura de Dados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  <a:tc>
                  <a:txBody>
                    <a:bodyPr/>
                    <a:lstStyle/>
                    <a:p>
                      <a:pPr marL="342900" marR="0" lvl="0" indent="-339725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s-E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6" charset="0"/>
                      </a:endParaRPr>
                    </a:p>
                  </a:txBody>
                  <a:tcPr marL="90000" marR="90000" marT="107328" marB="46789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4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18412"/>
              </p:ext>
            </p:extLst>
          </p:nvPr>
        </p:nvGraphicFramePr>
        <p:xfrm>
          <a:off x="214313" y="1320800"/>
          <a:ext cx="4429124" cy="174783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43043"/>
                <a:gridCol w="1917075"/>
                <a:gridCol w="869006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IdA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Luigi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Italia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94835"/>
              </p:ext>
            </p:extLst>
          </p:nvPr>
        </p:nvGraphicFramePr>
        <p:xfrm>
          <a:off x="4872038" y="1335088"/>
          <a:ext cx="3949700" cy="173355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14474"/>
                <a:gridCol w="1813880"/>
                <a:gridCol w="721346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Chen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China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I5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EEUU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I6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</a:tr>
            </a:tbl>
          </a:graphicData>
        </a:graphic>
      </p:graphicFrame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428625" y="692150"/>
            <a:ext cx="169545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Autor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4860925" y="692696"/>
            <a:ext cx="17272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600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428625" y="3284538"/>
            <a:ext cx="8215313" cy="576262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PT" sz="2800" dirty="0">
                <a:solidFill>
                  <a:schemeClr val="bg1"/>
                </a:solidFill>
              </a:rPr>
              <a:t>Mostrar todos os autores e editores registrados</a:t>
            </a:r>
            <a:endParaRPr lang="es-ES" sz="2800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87140"/>
              </p:ext>
            </p:extLst>
          </p:nvPr>
        </p:nvGraphicFramePr>
        <p:xfrm>
          <a:off x="4071938" y="4292600"/>
          <a:ext cx="4786313" cy="229076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43063"/>
                <a:gridCol w="1785938"/>
                <a:gridCol w="1357312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Nacionalidade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s-E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Shakespeare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Inglaterra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5040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I1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Ana Paula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Angola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I2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Carpentier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Cuba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I3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Luigi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Italia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I4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Chen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China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I5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EEUU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I6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44280" marR="44280" marT="45324" marB="0" horzOverflow="overflow"/>
                </a:tc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179388" y="4716463"/>
            <a:ext cx="396081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pt-PT" sz="3200" dirty="0">
                <a:solidFill>
                  <a:schemeClr val="tx1"/>
                </a:solidFill>
              </a:rPr>
              <a:t>Autor </a:t>
            </a:r>
            <a:r>
              <a:rPr lang="es-ES" altLang="pt-PT" sz="3200" b="1" dirty="0" smtClean="0">
                <a:solidFill>
                  <a:schemeClr val="tx1"/>
                </a:solidFill>
              </a:rPr>
              <a:t>UNIÃO </a:t>
            </a:r>
            <a:r>
              <a:rPr lang="es-ES" altLang="pt-PT" sz="3200" dirty="0" smtClean="0">
                <a:solidFill>
                  <a:schemeClr val="tx1"/>
                </a:solidFill>
              </a:rPr>
              <a:t>Editor</a:t>
            </a:r>
            <a:endParaRPr lang="es-ES" altLang="pt-PT" sz="3200" dirty="0">
              <a:solidFill>
                <a:schemeClr val="tx1"/>
              </a:solidFill>
            </a:endParaRPr>
          </a:p>
        </p:txBody>
      </p:sp>
      <p:sp>
        <p:nvSpPr>
          <p:cNvPr id="9" name="Freeform 61"/>
          <p:cNvSpPr>
            <a:spLocks noChangeArrowheads="1"/>
          </p:cNvSpPr>
          <p:nvPr/>
        </p:nvSpPr>
        <p:spPr bwMode="auto">
          <a:xfrm rot="11160000" flipH="1">
            <a:off x="1843088" y="5429250"/>
            <a:ext cx="1538287" cy="457200"/>
          </a:xfrm>
          <a:custGeom>
            <a:avLst/>
            <a:gdLst>
              <a:gd name="T0" fmla="*/ 1309687 w 1538287"/>
              <a:gd name="T1" fmla="*/ 0 h 457200"/>
              <a:gd name="T2" fmla="*/ 1309687 w 1538287"/>
              <a:gd name="T3" fmla="*/ 228600 h 457200"/>
              <a:gd name="T4" fmla="*/ 57150 w 1538287"/>
              <a:gd name="T5" fmla="*/ 457200 h 457200"/>
              <a:gd name="T6" fmla="*/ 1538287 w 1538287"/>
              <a:gd name="T7" fmla="*/ 11430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1538287"/>
              <a:gd name="T13" fmla="*/ 0 h 457200"/>
              <a:gd name="T14" fmla="*/ 1538287 w 1538287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8287" h="457200">
                <a:moveTo>
                  <a:pt x="0" y="457200"/>
                </a:moveTo>
                <a:lnTo>
                  <a:pt x="0" y="257175"/>
                </a:lnTo>
                <a:cubicBezTo>
                  <a:pt x="0" y="146704"/>
                  <a:pt x="89554" y="57150"/>
                  <a:pt x="200024" y="57150"/>
                </a:cubicBezTo>
                <a:lnTo>
                  <a:pt x="1309687" y="57150"/>
                </a:lnTo>
                <a:lnTo>
                  <a:pt x="1309687" y="0"/>
                </a:lnTo>
                <a:lnTo>
                  <a:pt x="1538287" y="114300"/>
                </a:lnTo>
                <a:lnTo>
                  <a:pt x="1309687" y="228600"/>
                </a:lnTo>
                <a:lnTo>
                  <a:pt x="1309687" y="171450"/>
                </a:lnTo>
                <a:lnTo>
                  <a:pt x="200025" y="171450"/>
                </a:lnTo>
                <a:lnTo>
                  <a:pt x="200024" y="171450"/>
                </a:lnTo>
                <a:cubicBezTo>
                  <a:pt x="152680" y="171450"/>
                  <a:pt x="114300" y="209830"/>
                  <a:pt x="114300" y="257174"/>
                </a:cubicBezTo>
                <a:lnTo>
                  <a:pt x="114300" y="457200"/>
                </a:lnTo>
                <a:close/>
              </a:path>
            </a:pathLst>
          </a:custGeom>
          <a:solidFill>
            <a:srgbClr val="AAE2CA"/>
          </a:solidFill>
          <a:ln w="25560">
            <a:solidFill>
              <a:srgbClr val="7CA6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  <p:sp>
        <p:nvSpPr>
          <p:cNvPr id="10" name="AutoShape 62"/>
          <p:cNvSpPr>
            <a:spLocks noChangeArrowheads="1"/>
          </p:cNvSpPr>
          <p:nvPr/>
        </p:nvSpPr>
        <p:spPr bwMode="auto">
          <a:xfrm>
            <a:off x="1835150" y="4005263"/>
            <a:ext cx="144463" cy="503237"/>
          </a:xfrm>
          <a:prstGeom prst="upDownArrow">
            <a:avLst>
              <a:gd name="adj1" fmla="val 50000"/>
              <a:gd name="adj2" fmla="val 49995"/>
            </a:avLst>
          </a:prstGeom>
          <a:solidFill>
            <a:srgbClr val="AAE2CA"/>
          </a:solidFill>
          <a:ln w="25560">
            <a:solidFill>
              <a:srgbClr val="7CA69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pt-PT"/>
          </a:p>
        </p:txBody>
      </p:sp>
    </p:spTree>
    <p:extLst>
      <p:ext uri="{BB962C8B-B14F-4D97-AF65-F5344CB8AC3E}">
        <p14:creationId xmlns:p14="http://schemas.microsoft.com/office/powerpoint/2010/main" val="11959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2084</TotalTime>
  <Words>1204</Words>
  <Application>Microsoft Office PowerPoint</Application>
  <PresentationFormat>Presentación en pantalla (4:3)</PresentationFormat>
  <Paragraphs>714</Paragraphs>
  <Slides>33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Balcão Envidraçado</vt:lpstr>
      <vt:lpstr>Bases de Dados 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Nara</cp:lastModifiedBy>
  <cp:revision>298</cp:revision>
  <dcterms:created xsi:type="dcterms:W3CDTF">2014-02-25T15:14:59Z</dcterms:created>
  <dcterms:modified xsi:type="dcterms:W3CDTF">2014-05-31T10:43:54Z</dcterms:modified>
</cp:coreProperties>
</file>