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62" r:id="rId4"/>
    <p:sldId id="290" r:id="rId5"/>
    <p:sldId id="291" r:id="rId6"/>
    <p:sldId id="292" r:id="rId7"/>
    <p:sldId id="261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2" r:id="rId17"/>
    <p:sldId id="301" r:id="rId18"/>
    <p:sldId id="303" r:id="rId19"/>
    <p:sldId id="285" r:id="rId2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47" autoAdjust="0"/>
    <p:restoredTop sz="84080" autoAdjust="0"/>
  </p:normalViewPr>
  <p:slideViewPr>
    <p:cSldViewPr>
      <p:cViewPr>
        <p:scale>
          <a:sx n="60" d="100"/>
          <a:sy n="60" d="100"/>
        </p:scale>
        <p:origin x="-142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A7661-887F-4354-BFBD-0D9818FAB2ED}" type="datetimeFigureOut">
              <a:rPr lang="es-ES" smtClean="0"/>
              <a:pPr/>
              <a:t>04/06/2014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6F625-4547-4179-BB84-D2749C378CE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89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smtClean="0">
                <a:solidFill>
                  <a:srgbClr val="FFFFFF"/>
                </a:solidFill>
                <a:latin typeface="Arial" charset="0"/>
              </a:rPr>
              <a:t> Existe un valor de T tal que cuando se sustituye en todas las ocurrencias libres de T en p, el predicado p toma valor verdadero.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270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smtClean="0">
                <a:solidFill>
                  <a:srgbClr val="FFFFFF"/>
                </a:solidFill>
                <a:latin typeface="Arial" charset="0"/>
              </a:rPr>
              <a:t>Cualquier valor de T que se sustituya en las ocurrencias libres de T en p, hace que el predicado p tome valor verdadero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19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04-06-2014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04-06-2014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04-06-2014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04-06-2014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04-06-2014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04-06-2014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04-06-2014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04-06-2014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04-06-2014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04-06-2014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04-06-2014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pPr/>
              <a:t>04-06-2014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www.angolaformativa.com/admin/common/thumb.php?src=//admin/common/files/1358627086_logoukb.jpg&amp;w=250&amp;8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3688" y="1520788"/>
            <a:ext cx="5544616" cy="792088"/>
          </a:xfrm>
        </p:spPr>
        <p:txBody>
          <a:bodyPr>
            <a:noAutofit/>
          </a:bodyPr>
          <a:lstStyle/>
          <a:p>
            <a:pPr algn="ctr"/>
            <a:r>
              <a:rPr lang="pt-PT" sz="4400" dirty="0"/>
              <a:t>Bases de Dados I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30020" y="2780928"/>
            <a:ext cx="6362460" cy="3168352"/>
          </a:xfrm>
        </p:spPr>
        <p:txBody>
          <a:bodyPr>
            <a:noAutofit/>
          </a:bodyPr>
          <a:lstStyle/>
          <a:p>
            <a:r>
              <a:rPr lang="pt-PT" sz="3200" dirty="0"/>
              <a:t>Tema </a:t>
            </a:r>
            <a:r>
              <a:rPr lang="pt-PT" sz="3200" dirty="0" smtClean="0"/>
              <a:t>3: </a:t>
            </a:r>
            <a:r>
              <a:rPr lang="pt-PT" sz="3200" dirty="0"/>
              <a:t>Desenho de Bases de </a:t>
            </a:r>
            <a:r>
              <a:rPr lang="pt-PT" sz="3200" dirty="0" smtClean="0"/>
              <a:t>Dados</a:t>
            </a:r>
          </a:p>
          <a:p>
            <a:endParaRPr lang="pt-PT" sz="3200" dirty="0" smtClean="0"/>
          </a:p>
          <a:p>
            <a:pPr algn="r"/>
            <a:r>
              <a:rPr lang="pt-PT" sz="3200" dirty="0" smtClean="0"/>
              <a:t>Conferência </a:t>
            </a:r>
            <a:r>
              <a:rPr lang="pt-PT" sz="3200" dirty="0" smtClean="0"/>
              <a:t>9: </a:t>
            </a:r>
            <a:endParaRPr lang="pt-PT" sz="3200" dirty="0" smtClean="0"/>
          </a:p>
          <a:p>
            <a:pPr algn="r"/>
            <a:r>
              <a:rPr lang="en-US" sz="3200" dirty="0" err="1"/>
              <a:t>Cálculo</a:t>
            </a:r>
            <a:r>
              <a:rPr lang="en-US" sz="3200" dirty="0"/>
              <a:t> </a:t>
            </a:r>
            <a:r>
              <a:rPr lang="en-US" sz="3200" dirty="0" err="1"/>
              <a:t>Relacional</a:t>
            </a:r>
            <a:endParaRPr lang="pt-PT" sz="3200" dirty="0"/>
          </a:p>
        </p:txBody>
      </p:sp>
      <p:pic>
        <p:nvPicPr>
          <p:cNvPr id="1026" name="Picture 2" descr="Universidade Katyavala Bwila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83332"/>
            <a:ext cx="1428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43995"/>
              </p:ext>
            </p:extLst>
          </p:nvPr>
        </p:nvGraphicFramePr>
        <p:xfrm>
          <a:off x="3923928" y="673274"/>
          <a:ext cx="4824536" cy="184299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944216"/>
                <a:gridCol w="1933733"/>
                <a:gridCol w="946587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Pais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IdA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Shakespeare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Inglaterra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I1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Joao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4426272" y="44624"/>
            <a:ext cx="169545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600" dirty="0">
                <a:solidFill>
                  <a:schemeClr val="tx1"/>
                </a:solidFill>
              </a:rPr>
              <a:t>Autor</a:t>
            </a: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428625" y="2708920"/>
            <a:ext cx="8215313" cy="93630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38160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sz="2800" dirty="0">
                <a:solidFill>
                  <a:schemeClr val="bg1"/>
                </a:solidFill>
              </a:rPr>
              <a:t>Mostrar </a:t>
            </a:r>
            <a:r>
              <a:rPr lang="pt-PT" sz="2800" dirty="0" smtClean="0">
                <a:solidFill>
                  <a:schemeClr val="bg1"/>
                </a:solidFill>
              </a:rPr>
              <a:t>o nome de todos </a:t>
            </a:r>
            <a:r>
              <a:rPr lang="pt-PT" sz="2800" dirty="0">
                <a:solidFill>
                  <a:schemeClr val="bg1"/>
                </a:solidFill>
              </a:rPr>
              <a:t>os autores </a:t>
            </a:r>
            <a:r>
              <a:rPr lang="pt-PT" sz="2800" dirty="0" smtClean="0">
                <a:solidFill>
                  <a:schemeClr val="bg1"/>
                </a:solidFill>
              </a:rPr>
              <a:t>angolanos</a:t>
            </a:r>
            <a:endParaRPr lang="es-ES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467172" y="4716463"/>
            <a:ext cx="3960812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s-ES" altLang="pt-PT" sz="3200" dirty="0" err="1" smtClean="0">
                <a:solidFill>
                  <a:schemeClr val="tx1"/>
                </a:solidFill>
              </a:rPr>
              <a:t>A.Nome</a:t>
            </a:r>
            <a:r>
              <a:rPr lang="es-ES" altLang="pt-PT" sz="3200" dirty="0">
                <a:solidFill>
                  <a:schemeClr val="tx1"/>
                </a:solidFill>
              </a:rPr>
              <a:t> </a:t>
            </a:r>
            <a:r>
              <a:rPr lang="es-ES" altLang="pt-PT" sz="3200" dirty="0" smtClean="0">
                <a:solidFill>
                  <a:schemeClr val="tx1"/>
                </a:solidFill>
              </a:rPr>
              <a:t>WHERE </a:t>
            </a:r>
            <a:r>
              <a:rPr lang="es-ES" altLang="pt-PT" sz="3200" dirty="0" err="1" smtClean="0">
                <a:solidFill>
                  <a:schemeClr val="tx1"/>
                </a:solidFill>
              </a:rPr>
              <a:t>A.Pais</a:t>
            </a:r>
            <a:r>
              <a:rPr lang="es-ES" altLang="pt-PT" sz="3200" dirty="0" smtClean="0">
                <a:solidFill>
                  <a:schemeClr val="tx1"/>
                </a:solidFill>
              </a:rPr>
              <a:t> = </a:t>
            </a:r>
            <a:r>
              <a:rPr lang="es-ES" altLang="pt-PT" sz="3200" dirty="0">
                <a:solidFill>
                  <a:schemeClr val="tx1"/>
                </a:solidFill>
              </a:rPr>
              <a:t>‘Angola</a:t>
            </a:r>
            <a:r>
              <a:rPr lang="es-ES" altLang="pt-PT" sz="3200" dirty="0" smtClean="0">
                <a:solidFill>
                  <a:schemeClr val="tx1"/>
                </a:solidFill>
              </a:rPr>
              <a:t>’</a:t>
            </a:r>
            <a:endParaRPr lang="es-ES" altLang="pt-PT" sz="3200" dirty="0">
              <a:solidFill>
                <a:schemeClr val="tx1"/>
              </a:solidFill>
            </a:endParaRPr>
          </a:p>
        </p:txBody>
      </p:sp>
      <p:sp>
        <p:nvSpPr>
          <p:cNvPr id="9" name="Freeform 61"/>
          <p:cNvSpPr>
            <a:spLocks noChangeArrowheads="1"/>
          </p:cNvSpPr>
          <p:nvPr/>
        </p:nvSpPr>
        <p:spPr bwMode="auto">
          <a:xfrm rot="10096196" flipH="1">
            <a:off x="2732632" y="5812841"/>
            <a:ext cx="1538287" cy="457200"/>
          </a:xfrm>
          <a:custGeom>
            <a:avLst/>
            <a:gdLst>
              <a:gd name="T0" fmla="*/ 1309687 w 1538287"/>
              <a:gd name="T1" fmla="*/ 0 h 457200"/>
              <a:gd name="T2" fmla="*/ 1309687 w 1538287"/>
              <a:gd name="T3" fmla="*/ 228600 h 457200"/>
              <a:gd name="T4" fmla="*/ 57150 w 1538287"/>
              <a:gd name="T5" fmla="*/ 457200 h 457200"/>
              <a:gd name="T6" fmla="*/ 1538287 w 1538287"/>
              <a:gd name="T7" fmla="*/ 114300 h 457200"/>
              <a:gd name="T8" fmla="*/ 0 60000 65536"/>
              <a:gd name="T9" fmla="*/ 0 60000 65536"/>
              <a:gd name="T10" fmla="*/ 0 60000 65536"/>
              <a:gd name="T11" fmla="*/ 0 60000 65536"/>
              <a:gd name="T12" fmla="*/ 0 w 1538287"/>
              <a:gd name="T13" fmla="*/ 0 h 457200"/>
              <a:gd name="T14" fmla="*/ 1538287 w 1538287"/>
              <a:gd name="T15" fmla="*/ 457200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8287" h="457200">
                <a:moveTo>
                  <a:pt x="0" y="457200"/>
                </a:moveTo>
                <a:lnTo>
                  <a:pt x="0" y="257175"/>
                </a:lnTo>
                <a:cubicBezTo>
                  <a:pt x="0" y="146704"/>
                  <a:pt x="89554" y="57150"/>
                  <a:pt x="200024" y="57150"/>
                </a:cubicBezTo>
                <a:lnTo>
                  <a:pt x="1309687" y="57150"/>
                </a:lnTo>
                <a:lnTo>
                  <a:pt x="1309687" y="0"/>
                </a:lnTo>
                <a:lnTo>
                  <a:pt x="1538287" y="114300"/>
                </a:lnTo>
                <a:lnTo>
                  <a:pt x="1309687" y="228600"/>
                </a:lnTo>
                <a:lnTo>
                  <a:pt x="1309687" y="171450"/>
                </a:lnTo>
                <a:lnTo>
                  <a:pt x="200025" y="171450"/>
                </a:lnTo>
                <a:lnTo>
                  <a:pt x="200024" y="171450"/>
                </a:lnTo>
                <a:cubicBezTo>
                  <a:pt x="152680" y="171450"/>
                  <a:pt x="114300" y="209830"/>
                  <a:pt x="114300" y="257174"/>
                </a:cubicBezTo>
                <a:lnTo>
                  <a:pt x="114300" y="457200"/>
                </a:lnTo>
                <a:close/>
              </a:path>
            </a:pathLst>
          </a:custGeom>
          <a:solidFill>
            <a:srgbClr val="AAE2CA"/>
          </a:solidFill>
          <a:ln w="25560">
            <a:solidFill>
              <a:srgbClr val="7CA69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pt-PT"/>
          </a:p>
        </p:txBody>
      </p:sp>
      <p:sp>
        <p:nvSpPr>
          <p:cNvPr id="10" name="AutoShape 62"/>
          <p:cNvSpPr>
            <a:spLocks noChangeArrowheads="1"/>
          </p:cNvSpPr>
          <p:nvPr/>
        </p:nvSpPr>
        <p:spPr bwMode="auto">
          <a:xfrm>
            <a:off x="1835150" y="4005263"/>
            <a:ext cx="144463" cy="503237"/>
          </a:xfrm>
          <a:prstGeom prst="upDownArrow">
            <a:avLst>
              <a:gd name="adj1" fmla="val 50000"/>
              <a:gd name="adj2" fmla="val 49995"/>
            </a:avLst>
          </a:prstGeom>
          <a:solidFill>
            <a:srgbClr val="AAE2CA"/>
          </a:solidFill>
          <a:ln w="25560">
            <a:solidFill>
              <a:srgbClr val="7CA69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pt-PT"/>
          </a:p>
        </p:txBody>
      </p:sp>
      <p:sp>
        <p:nvSpPr>
          <p:cNvPr id="12" name="11 Rectángulo"/>
          <p:cNvSpPr/>
          <p:nvPr/>
        </p:nvSpPr>
        <p:spPr>
          <a:xfrm>
            <a:off x="235385" y="1162971"/>
            <a:ext cx="3488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RANGE OF </a:t>
            </a:r>
            <a:r>
              <a:rPr lang="en-US" sz="2400" dirty="0" smtClean="0"/>
              <a:t>A </a:t>
            </a:r>
            <a:r>
              <a:rPr lang="en-US" sz="2400" dirty="0"/>
              <a:t>IS </a:t>
            </a:r>
            <a:r>
              <a:rPr lang="en-US" sz="2400" dirty="0" err="1" smtClean="0"/>
              <a:t>Autor</a:t>
            </a:r>
            <a:endParaRPr lang="en-US" sz="2400" dirty="0"/>
          </a:p>
        </p:txBody>
      </p:sp>
      <p:graphicFrame>
        <p:nvGraphicFramePr>
          <p:cNvPr id="1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29881"/>
              </p:ext>
            </p:extLst>
          </p:nvPr>
        </p:nvGraphicFramePr>
        <p:xfrm>
          <a:off x="4788024" y="4716463"/>
          <a:ext cx="3063826" cy="158319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063826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3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3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3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Joao</a:t>
                      </a:r>
                      <a:endParaRPr kumimoji="0" lang="es-E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2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423932" y="1412776"/>
            <a:ext cx="169545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600" dirty="0">
                <a:solidFill>
                  <a:schemeClr val="tx1"/>
                </a:solidFill>
              </a:rPr>
              <a:t>Autor</a:t>
            </a: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193675" y="2923241"/>
            <a:ext cx="8215313" cy="93630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38160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sz="2800" dirty="0">
                <a:solidFill>
                  <a:schemeClr val="bg1"/>
                </a:solidFill>
              </a:rPr>
              <a:t>Mostrar </a:t>
            </a:r>
            <a:r>
              <a:rPr lang="pt-PT" sz="2800" dirty="0" smtClean="0">
                <a:solidFill>
                  <a:schemeClr val="bg1"/>
                </a:solidFill>
              </a:rPr>
              <a:t>o nome de todos </a:t>
            </a:r>
            <a:r>
              <a:rPr lang="pt-PT" sz="2800" dirty="0">
                <a:solidFill>
                  <a:schemeClr val="bg1"/>
                </a:solidFill>
              </a:rPr>
              <a:t>os autores </a:t>
            </a:r>
            <a:r>
              <a:rPr lang="pt-PT" sz="2800" dirty="0" smtClean="0">
                <a:solidFill>
                  <a:schemeClr val="bg1"/>
                </a:solidFill>
              </a:rPr>
              <a:t>angolanos, </a:t>
            </a:r>
            <a:r>
              <a:rPr lang="pt-BR" sz="2800" dirty="0">
                <a:solidFill>
                  <a:schemeClr val="bg1"/>
                </a:solidFill>
              </a:rPr>
              <a:t>cuja idade seja maior que 40 anos</a:t>
            </a:r>
            <a:endParaRPr lang="es-ES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242557" y="4381584"/>
            <a:ext cx="849694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s-ES" altLang="pt-PT" sz="2800" dirty="0" err="1" smtClean="0">
                <a:solidFill>
                  <a:schemeClr val="tx1"/>
                </a:solidFill>
              </a:rPr>
              <a:t>A.Nome</a:t>
            </a:r>
            <a:r>
              <a:rPr lang="es-ES" altLang="pt-PT" sz="2800" dirty="0">
                <a:solidFill>
                  <a:schemeClr val="tx1"/>
                </a:solidFill>
              </a:rPr>
              <a:t> </a:t>
            </a:r>
            <a:r>
              <a:rPr lang="es-ES" altLang="pt-PT" sz="2800" dirty="0" smtClean="0">
                <a:solidFill>
                  <a:schemeClr val="tx1"/>
                </a:solidFill>
              </a:rPr>
              <a:t>WHERE </a:t>
            </a:r>
            <a:r>
              <a:rPr lang="es-ES" altLang="pt-PT" sz="2800" dirty="0" err="1" smtClean="0">
                <a:solidFill>
                  <a:schemeClr val="tx1"/>
                </a:solidFill>
              </a:rPr>
              <a:t>A.Pais</a:t>
            </a:r>
            <a:r>
              <a:rPr lang="es-ES" altLang="pt-PT" sz="2800" dirty="0" smtClean="0">
                <a:solidFill>
                  <a:schemeClr val="tx1"/>
                </a:solidFill>
              </a:rPr>
              <a:t> = </a:t>
            </a:r>
            <a:r>
              <a:rPr lang="es-ES" altLang="pt-PT" sz="2800" dirty="0">
                <a:solidFill>
                  <a:schemeClr val="tx1"/>
                </a:solidFill>
              </a:rPr>
              <a:t>‘Angola</a:t>
            </a:r>
            <a:r>
              <a:rPr lang="es-ES" altLang="pt-PT" sz="2800" dirty="0" smtClean="0">
                <a:solidFill>
                  <a:schemeClr val="tx1"/>
                </a:solidFill>
              </a:rPr>
              <a:t>’ AND </a:t>
            </a:r>
            <a:r>
              <a:rPr lang="es-ES" altLang="pt-PT" sz="2800" dirty="0" err="1" smtClean="0">
                <a:solidFill>
                  <a:schemeClr val="tx1"/>
                </a:solidFill>
              </a:rPr>
              <a:t>A.Idade</a:t>
            </a:r>
            <a:r>
              <a:rPr lang="es-ES" altLang="pt-PT" sz="2800" dirty="0" smtClean="0">
                <a:solidFill>
                  <a:schemeClr val="tx1"/>
                </a:solidFill>
              </a:rPr>
              <a:t> &gt; 40</a:t>
            </a:r>
            <a:endParaRPr lang="es-ES" altLang="pt-PT" sz="2800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703350" y="159023"/>
            <a:ext cx="3488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RANGE OF </a:t>
            </a:r>
            <a:r>
              <a:rPr lang="en-US" sz="2400" dirty="0" smtClean="0"/>
              <a:t>A </a:t>
            </a:r>
            <a:r>
              <a:rPr lang="en-US" sz="2400" dirty="0"/>
              <a:t>IS </a:t>
            </a:r>
            <a:r>
              <a:rPr lang="en-US" sz="2400" dirty="0" err="1" smtClean="0"/>
              <a:t>Autor</a:t>
            </a:r>
            <a:endParaRPr lang="en-US" sz="2400" dirty="0"/>
          </a:p>
        </p:txBody>
      </p:sp>
      <p:graphicFrame>
        <p:nvGraphicFramePr>
          <p:cNvPr id="1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617"/>
              </p:ext>
            </p:extLst>
          </p:nvPr>
        </p:nvGraphicFramePr>
        <p:xfrm>
          <a:off x="2959116" y="5445224"/>
          <a:ext cx="3063826" cy="10801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063826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3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55239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3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Joao</a:t>
                      </a:r>
                      <a:endParaRPr kumimoji="0" lang="es-E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graphicFrame>
        <p:nvGraphicFramePr>
          <p:cNvPr id="1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602927"/>
              </p:ext>
            </p:extLst>
          </p:nvPr>
        </p:nvGraphicFramePr>
        <p:xfrm>
          <a:off x="1835696" y="928440"/>
          <a:ext cx="6631140" cy="184299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07633"/>
                <a:gridCol w="1712332"/>
                <a:gridCol w="2003151"/>
                <a:gridCol w="908024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País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Idade</a:t>
                      </a:r>
                      <a:endParaRPr kumimoji="0" lang="es-E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IdA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Shakespeare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Inglaterra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43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I1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35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68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Joao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55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1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51855" y="1700808"/>
            <a:ext cx="797808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/>
              <a:t>Cada ocorrência de uma variável de </a:t>
            </a:r>
            <a:r>
              <a:rPr lang="pt-BR" sz="3200" dirty="0" err="1"/>
              <a:t>tupla</a:t>
            </a:r>
            <a:r>
              <a:rPr lang="pt-BR" sz="3200" dirty="0"/>
              <a:t> dentro de um predicado pode estar livre ou </a:t>
            </a:r>
            <a:r>
              <a:rPr lang="pt-BR" sz="3200" dirty="0" smtClean="0"/>
              <a:t>demarcada (</a:t>
            </a:r>
            <a:r>
              <a:rPr lang="pt-BR" sz="3200" dirty="0" err="1"/>
              <a:t>acotada</a:t>
            </a:r>
            <a:r>
              <a:rPr lang="pt-BR" sz="3200" dirty="0" smtClean="0"/>
              <a:t>).</a:t>
            </a:r>
            <a:endParaRPr lang="pt-BR" sz="3200" dirty="0"/>
          </a:p>
          <a:p>
            <a:endParaRPr lang="pt-BR" sz="3200" dirty="0" smtClean="0"/>
          </a:p>
          <a:p>
            <a:r>
              <a:rPr lang="pt-BR" sz="3200" dirty="0" smtClean="0"/>
              <a:t>É demarcada (</a:t>
            </a:r>
            <a:r>
              <a:rPr lang="pt-BR" sz="3200" dirty="0" err="1" smtClean="0"/>
              <a:t>acotada</a:t>
            </a:r>
            <a:r>
              <a:rPr lang="pt-BR" sz="3200" dirty="0" smtClean="0"/>
              <a:t>) </a:t>
            </a:r>
            <a:r>
              <a:rPr lang="pt-BR" sz="3200" dirty="0"/>
              <a:t>se foi introduzida por um </a:t>
            </a:r>
            <a:r>
              <a:rPr lang="pt-BR" sz="3200" dirty="0" err="1"/>
              <a:t>cuantificador</a:t>
            </a:r>
            <a:r>
              <a:rPr lang="pt-BR" sz="3200" dirty="0"/>
              <a:t>. Em caso contrário é livre: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483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548680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C00000"/>
                </a:solidFill>
              </a:rPr>
              <a:t>As ocorrências de uma variável podem aparecer assim:</a:t>
            </a:r>
            <a:endParaRPr lang="es-ES" sz="3600" dirty="0">
              <a:solidFill>
                <a:srgbClr val="C0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83568" y="2204864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ES" sz="4000" dirty="0"/>
              <a:t>T.A</a:t>
            </a:r>
          </a:p>
          <a:p>
            <a:pPr marL="285750" indent="-285750">
              <a:buFont typeface="Wingdings" pitchFamily="2" charset="2"/>
              <a:buChar char="Ø"/>
            </a:pPr>
            <a:endParaRPr lang="es-ES" sz="4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s-ES" sz="4000" dirty="0" smtClean="0"/>
              <a:t>EXISTS T</a:t>
            </a:r>
            <a:endParaRPr lang="es-ES" sz="4000" dirty="0"/>
          </a:p>
          <a:p>
            <a:pPr marL="285750" indent="-285750">
              <a:buFont typeface="Wingdings" pitchFamily="2" charset="2"/>
              <a:buChar char="Ø"/>
            </a:pPr>
            <a:endParaRPr lang="es-ES" sz="4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s-ES" sz="4000" dirty="0" smtClean="0"/>
              <a:t>FORALL  </a:t>
            </a:r>
            <a:r>
              <a:rPr lang="es-ES" sz="4000" dirty="0"/>
              <a:t>T</a:t>
            </a:r>
          </a:p>
        </p:txBody>
      </p:sp>
      <p:sp>
        <p:nvSpPr>
          <p:cNvPr id="7" name="Seta entalhada para a direita 5"/>
          <p:cNvSpPr/>
          <p:nvPr/>
        </p:nvSpPr>
        <p:spPr>
          <a:xfrm>
            <a:off x="2483768" y="2318892"/>
            <a:ext cx="590271" cy="462036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 entalhada para a direita 5"/>
          <p:cNvSpPr/>
          <p:nvPr/>
        </p:nvSpPr>
        <p:spPr>
          <a:xfrm>
            <a:off x="3837713" y="3558895"/>
            <a:ext cx="590271" cy="462036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 entalhada para a direita 5"/>
          <p:cNvSpPr/>
          <p:nvPr/>
        </p:nvSpPr>
        <p:spPr>
          <a:xfrm>
            <a:off x="4285248" y="4725144"/>
            <a:ext cx="590271" cy="462036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10 Rectángulo"/>
          <p:cNvSpPr/>
          <p:nvPr/>
        </p:nvSpPr>
        <p:spPr>
          <a:xfrm>
            <a:off x="3512896" y="2132856"/>
            <a:ext cx="33409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/>
              <a:t>variável</a:t>
            </a:r>
            <a:r>
              <a:rPr lang="es-ES" sz="4000" dirty="0"/>
              <a:t> </a:t>
            </a:r>
            <a:r>
              <a:rPr lang="es-ES" sz="4000" dirty="0" err="1"/>
              <a:t>livre</a:t>
            </a:r>
            <a:endParaRPr lang="es-ES" sz="4000" dirty="0"/>
          </a:p>
        </p:txBody>
      </p:sp>
      <p:sp>
        <p:nvSpPr>
          <p:cNvPr id="12" name="11 Rectángulo"/>
          <p:cNvSpPr/>
          <p:nvPr/>
        </p:nvSpPr>
        <p:spPr>
          <a:xfrm>
            <a:off x="4687405" y="3356992"/>
            <a:ext cx="40927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/>
              <a:t>variável</a:t>
            </a:r>
            <a:r>
              <a:rPr lang="es-ES" sz="4000" dirty="0"/>
              <a:t> </a:t>
            </a:r>
            <a:r>
              <a:rPr lang="es-ES" sz="4000" dirty="0" smtClean="0"/>
              <a:t>acotada</a:t>
            </a:r>
            <a:endParaRPr lang="es-ES" sz="4000" dirty="0"/>
          </a:p>
        </p:txBody>
      </p:sp>
      <p:sp>
        <p:nvSpPr>
          <p:cNvPr id="13" name="12 Rectángulo"/>
          <p:cNvSpPr/>
          <p:nvPr/>
        </p:nvSpPr>
        <p:spPr>
          <a:xfrm>
            <a:off x="5047445" y="4509120"/>
            <a:ext cx="40927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/>
              <a:t>variável</a:t>
            </a:r>
            <a:r>
              <a:rPr lang="es-ES" sz="4000" dirty="0"/>
              <a:t> acotada</a:t>
            </a:r>
          </a:p>
        </p:txBody>
      </p:sp>
    </p:spTree>
    <p:extLst>
      <p:ext uri="{BB962C8B-B14F-4D97-AF65-F5344CB8AC3E}">
        <p14:creationId xmlns:p14="http://schemas.microsoft.com/office/powerpoint/2010/main" val="222212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423932" y="1412776"/>
            <a:ext cx="169545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600" dirty="0">
                <a:solidFill>
                  <a:schemeClr val="tx1"/>
                </a:solidFill>
              </a:rPr>
              <a:t>Autor</a:t>
            </a: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193675" y="2923241"/>
            <a:ext cx="8215313" cy="93630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38160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sz="2800" dirty="0">
                <a:solidFill>
                  <a:schemeClr val="bg1"/>
                </a:solidFill>
              </a:rPr>
              <a:t>Mostrar </a:t>
            </a:r>
            <a:r>
              <a:rPr lang="pt-PT" sz="2800" dirty="0" smtClean="0">
                <a:solidFill>
                  <a:schemeClr val="bg1"/>
                </a:solidFill>
              </a:rPr>
              <a:t>o nome de todos </a:t>
            </a:r>
            <a:r>
              <a:rPr lang="pt-PT" sz="2800" dirty="0">
                <a:solidFill>
                  <a:schemeClr val="bg1"/>
                </a:solidFill>
              </a:rPr>
              <a:t>os autores </a:t>
            </a:r>
            <a:r>
              <a:rPr lang="pt-PT" sz="2800" dirty="0" smtClean="0">
                <a:solidFill>
                  <a:schemeClr val="bg1"/>
                </a:solidFill>
              </a:rPr>
              <a:t>angolanos, </a:t>
            </a:r>
            <a:r>
              <a:rPr lang="pt-BR" sz="2800" dirty="0">
                <a:solidFill>
                  <a:schemeClr val="bg1"/>
                </a:solidFill>
              </a:rPr>
              <a:t>cuja idade seja maior que 40 anos</a:t>
            </a:r>
            <a:endParaRPr lang="es-ES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242557" y="4381584"/>
            <a:ext cx="849694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s-ES" altLang="pt-PT" sz="2800" dirty="0" err="1" smtClean="0">
                <a:solidFill>
                  <a:schemeClr val="tx1"/>
                </a:solidFill>
              </a:rPr>
              <a:t>A.Nome</a:t>
            </a:r>
            <a:r>
              <a:rPr lang="es-ES" altLang="pt-PT" sz="2800" dirty="0">
                <a:solidFill>
                  <a:schemeClr val="tx1"/>
                </a:solidFill>
              </a:rPr>
              <a:t> </a:t>
            </a:r>
            <a:r>
              <a:rPr lang="es-ES" altLang="pt-PT" sz="2800" dirty="0" smtClean="0">
                <a:solidFill>
                  <a:schemeClr val="tx1"/>
                </a:solidFill>
              </a:rPr>
              <a:t>WHERE </a:t>
            </a:r>
            <a:r>
              <a:rPr lang="es-ES" altLang="pt-PT" sz="2800" dirty="0" err="1" smtClean="0">
                <a:solidFill>
                  <a:schemeClr val="tx1"/>
                </a:solidFill>
              </a:rPr>
              <a:t>A.Pais</a:t>
            </a:r>
            <a:r>
              <a:rPr lang="es-ES" altLang="pt-PT" sz="2800" dirty="0" smtClean="0">
                <a:solidFill>
                  <a:schemeClr val="tx1"/>
                </a:solidFill>
              </a:rPr>
              <a:t> = </a:t>
            </a:r>
            <a:r>
              <a:rPr lang="es-ES" altLang="pt-PT" sz="2800" dirty="0">
                <a:solidFill>
                  <a:schemeClr val="tx1"/>
                </a:solidFill>
              </a:rPr>
              <a:t>‘Angola</a:t>
            </a:r>
            <a:r>
              <a:rPr lang="es-ES" altLang="pt-PT" sz="2800" dirty="0" smtClean="0">
                <a:solidFill>
                  <a:schemeClr val="tx1"/>
                </a:solidFill>
              </a:rPr>
              <a:t>’ AND </a:t>
            </a:r>
            <a:r>
              <a:rPr lang="es-ES" altLang="pt-PT" sz="2800" dirty="0" err="1" smtClean="0">
                <a:solidFill>
                  <a:schemeClr val="tx1"/>
                </a:solidFill>
              </a:rPr>
              <a:t>A.Idade</a:t>
            </a:r>
            <a:r>
              <a:rPr lang="es-ES" altLang="pt-PT" sz="2800" dirty="0" smtClean="0">
                <a:solidFill>
                  <a:schemeClr val="tx1"/>
                </a:solidFill>
              </a:rPr>
              <a:t> &gt; 40</a:t>
            </a:r>
            <a:endParaRPr lang="es-ES" altLang="pt-PT" sz="2800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703350" y="159023"/>
            <a:ext cx="3488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RANGE OF </a:t>
            </a:r>
            <a:r>
              <a:rPr lang="en-US" sz="2400" dirty="0" smtClean="0"/>
              <a:t>A </a:t>
            </a:r>
            <a:r>
              <a:rPr lang="en-US" sz="2400" dirty="0"/>
              <a:t>IS </a:t>
            </a:r>
            <a:r>
              <a:rPr lang="en-US" sz="2400" dirty="0" err="1" smtClean="0"/>
              <a:t>Autor</a:t>
            </a:r>
            <a:endParaRPr lang="en-US" sz="2400" dirty="0"/>
          </a:p>
        </p:txBody>
      </p:sp>
      <p:graphicFrame>
        <p:nvGraphicFramePr>
          <p:cNvPr id="1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534320"/>
              </p:ext>
            </p:extLst>
          </p:nvPr>
        </p:nvGraphicFramePr>
        <p:xfrm>
          <a:off x="1835696" y="928440"/>
          <a:ext cx="6631140" cy="184299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07633"/>
                <a:gridCol w="1712332"/>
                <a:gridCol w="2003151"/>
                <a:gridCol w="908024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País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Idade</a:t>
                      </a:r>
                      <a:endParaRPr kumimoji="0" lang="es-E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IdA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Shakespeare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Inglaterra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43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I1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35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68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Joao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55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sp>
        <p:nvSpPr>
          <p:cNvPr id="9" name="8 Rectángulo"/>
          <p:cNvSpPr/>
          <p:nvPr/>
        </p:nvSpPr>
        <p:spPr>
          <a:xfrm>
            <a:off x="823456" y="5291717"/>
            <a:ext cx="695575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5400" dirty="0" smtClean="0"/>
              <a:t>A </a:t>
            </a:r>
            <a:r>
              <a:rPr lang="es-ES" sz="5400" dirty="0" err="1" smtClean="0"/>
              <a:t>variável</a:t>
            </a:r>
            <a:r>
              <a:rPr lang="es-ES" sz="5400" dirty="0" smtClean="0"/>
              <a:t> «A» é </a:t>
            </a:r>
            <a:r>
              <a:rPr lang="es-ES" sz="5400" dirty="0" err="1" smtClean="0"/>
              <a:t>livre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26701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1484784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b="1" dirty="0"/>
              <a:t>EXISTS T (p): </a:t>
            </a:r>
          </a:p>
          <a:p>
            <a:pPr algn="just"/>
            <a:endParaRPr lang="pt-BR" sz="3600" dirty="0" smtClean="0"/>
          </a:p>
          <a:p>
            <a:pPr algn="just"/>
            <a:r>
              <a:rPr lang="pt-BR" sz="3600" dirty="0" smtClean="0"/>
              <a:t>Existe </a:t>
            </a:r>
            <a:r>
              <a:rPr lang="pt-BR" sz="3600" dirty="0"/>
              <a:t>um valor de T tal que quando se substitui em todas as ocorrências livres de T em p, o predicado p toma valor verdadeiro.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68211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1628800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b="1" dirty="0"/>
              <a:t>FORALL T (p): </a:t>
            </a:r>
            <a:endParaRPr lang="pt-BR" sz="3600" b="1" dirty="0" smtClean="0"/>
          </a:p>
          <a:p>
            <a:pPr algn="just"/>
            <a:endParaRPr lang="pt-BR" sz="3600" dirty="0"/>
          </a:p>
          <a:p>
            <a:pPr algn="just"/>
            <a:r>
              <a:rPr lang="pt-BR" sz="3600" dirty="0" smtClean="0"/>
              <a:t>Qualquer </a:t>
            </a:r>
            <a:r>
              <a:rPr lang="pt-BR" sz="3600" dirty="0"/>
              <a:t>valor de T que se substitua nas ocorrências livres de T em p, faz que o predicado p tome valor verdadeiro. 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87031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548680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C00000"/>
                </a:solidFill>
              </a:rPr>
              <a:t>Exemplo de predicado com uma variável </a:t>
            </a:r>
            <a:r>
              <a:rPr lang="pt-BR" sz="3600" dirty="0" smtClean="0">
                <a:solidFill>
                  <a:srgbClr val="C00000"/>
                </a:solidFill>
              </a:rPr>
              <a:t>demarcada (</a:t>
            </a:r>
            <a:r>
              <a:rPr lang="pt-BR" sz="3600" dirty="0" err="1" smtClean="0">
                <a:solidFill>
                  <a:srgbClr val="C00000"/>
                </a:solidFill>
              </a:rPr>
              <a:t>acotada</a:t>
            </a:r>
            <a:r>
              <a:rPr lang="pt-BR" sz="3600" dirty="0" smtClean="0">
                <a:solidFill>
                  <a:srgbClr val="C00000"/>
                </a:solidFill>
              </a:rPr>
              <a:t>):</a:t>
            </a:r>
            <a:endParaRPr lang="es-ES" sz="3600" dirty="0">
              <a:solidFill>
                <a:srgbClr val="C00000"/>
              </a:solidFill>
            </a:endParaRPr>
          </a:p>
        </p:txBody>
      </p:sp>
      <p:sp>
        <p:nvSpPr>
          <p:cNvPr id="3" name="Text Box 60"/>
          <p:cNvSpPr txBox="1">
            <a:spLocks noChangeArrowheads="1"/>
          </p:cNvSpPr>
          <p:nvPr/>
        </p:nvSpPr>
        <p:spPr bwMode="auto">
          <a:xfrm>
            <a:off x="227232" y="2442514"/>
            <a:ext cx="8073859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s-ES" altLang="pt-PT" sz="3600" dirty="0" smtClean="0">
                <a:solidFill>
                  <a:schemeClr val="tx1"/>
                </a:solidFill>
              </a:rPr>
              <a:t>…</a:t>
            </a:r>
            <a:r>
              <a:rPr lang="es-ES" altLang="pt-PT" sz="3600" dirty="0" smtClean="0">
                <a:solidFill>
                  <a:schemeClr val="tx1"/>
                </a:solidFill>
              </a:rPr>
              <a:t> </a:t>
            </a:r>
            <a:r>
              <a:rPr lang="es-ES" altLang="pt-PT" sz="3600" dirty="0">
                <a:solidFill>
                  <a:schemeClr val="tx1"/>
                </a:solidFill>
              </a:rPr>
              <a:t>WHERE </a:t>
            </a:r>
            <a:r>
              <a:rPr lang="es-ES" altLang="pt-PT" sz="3600" i="1" dirty="0">
                <a:solidFill>
                  <a:schemeClr val="tx1"/>
                </a:solidFill>
              </a:rPr>
              <a:t>EXISTS</a:t>
            </a:r>
            <a:r>
              <a:rPr lang="es-ES" altLang="pt-PT" sz="3600" dirty="0">
                <a:solidFill>
                  <a:schemeClr val="tx1"/>
                </a:solidFill>
              </a:rPr>
              <a:t> </a:t>
            </a:r>
            <a:r>
              <a:rPr lang="es-ES" altLang="pt-PT" sz="3600" b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s-ES" altLang="pt-PT" sz="3600" dirty="0" smtClean="0">
                <a:solidFill>
                  <a:schemeClr val="tx1"/>
                </a:solidFill>
              </a:rPr>
              <a:t> (</a:t>
            </a:r>
            <a:r>
              <a:rPr lang="es-ES" altLang="pt-PT" sz="3600" dirty="0" err="1" smtClean="0">
                <a:solidFill>
                  <a:schemeClr val="tx1"/>
                </a:solidFill>
              </a:rPr>
              <a:t>A.Pais</a:t>
            </a:r>
            <a:r>
              <a:rPr lang="es-ES" altLang="pt-PT" sz="3600" dirty="0" smtClean="0">
                <a:solidFill>
                  <a:schemeClr val="tx1"/>
                </a:solidFill>
              </a:rPr>
              <a:t> = </a:t>
            </a:r>
            <a:r>
              <a:rPr lang="es-ES" altLang="pt-PT" sz="3600" dirty="0">
                <a:solidFill>
                  <a:schemeClr val="tx1"/>
                </a:solidFill>
              </a:rPr>
              <a:t>‘Angola</a:t>
            </a:r>
            <a:r>
              <a:rPr lang="es-ES" altLang="pt-PT" sz="3600" dirty="0" smtClean="0">
                <a:solidFill>
                  <a:schemeClr val="tx1"/>
                </a:solidFill>
              </a:rPr>
              <a:t>’ AND </a:t>
            </a:r>
            <a:r>
              <a:rPr lang="es-ES" altLang="pt-PT" sz="3600" dirty="0" err="1" smtClean="0">
                <a:solidFill>
                  <a:schemeClr val="tx1"/>
                </a:solidFill>
              </a:rPr>
              <a:t>A.Id</a:t>
            </a:r>
            <a:r>
              <a:rPr lang="es-ES" altLang="pt-PT" sz="3600" dirty="0" smtClean="0">
                <a:solidFill>
                  <a:schemeClr val="tx1"/>
                </a:solidFill>
              </a:rPr>
              <a:t> = </a:t>
            </a:r>
            <a:r>
              <a:rPr lang="es-ES" altLang="pt-PT" sz="36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s-ES" altLang="pt-PT" sz="3600" dirty="0" err="1" smtClean="0">
                <a:solidFill>
                  <a:schemeClr val="tx1"/>
                </a:solidFill>
              </a:rPr>
              <a:t>.Id</a:t>
            </a:r>
            <a:r>
              <a:rPr lang="es-ES" altLang="pt-PT" sz="3600" dirty="0" smtClean="0">
                <a:solidFill>
                  <a:schemeClr val="tx1"/>
                </a:solidFill>
              </a:rPr>
              <a:t>)</a:t>
            </a:r>
            <a:endParaRPr lang="es-ES" altLang="pt-PT" sz="3600" dirty="0">
              <a:solidFill>
                <a:schemeClr val="tx1"/>
              </a:solidFill>
            </a:endParaRPr>
          </a:p>
        </p:txBody>
      </p:sp>
      <p:sp>
        <p:nvSpPr>
          <p:cNvPr id="4" name="Text Box 60"/>
          <p:cNvSpPr txBox="1">
            <a:spLocks noChangeArrowheads="1"/>
          </p:cNvSpPr>
          <p:nvPr/>
        </p:nvSpPr>
        <p:spPr bwMode="auto">
          <a:xfrm>
            <a:off x="242557" y="4221088"/>
            <a:ext cx="8073859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s-ES" altLang="pt-PT" sz="3600" dirty="0" smtClean="0">
                <a:solidFill>
                  <a:schemeClr val="tx1"/>
                </a:solidFill>
              </a:rPr>
              <a:t>…</a:t>
            </a:r>
            <a:r>
              <a:rPr lang="es-ES" altLang="pt-PT" sz="3600" dirty="0" smtClean="0">
                <a:solidFill>
                  <a:schemeClr val="tx1"/>
                </a:solidFill>
              </a:rPr>
              <a:t> </a:t>
            </a:r>
            <a:r>
              <a:rPr lang="es-ES" altLang="pt-PT" sz="3600" dirty="0">
                <a:solidFill>
                  <a:schemeClr val="tx1"/>
                </a:solidFill>
              </a:rPr>
              <a:t>WHERE </a:t>
            </a:r>
            <a:r>
              <a:rPr lang="es-ES" altLang="pt-PT" sz="3600" i="1" dirty="0" smtClean="0">
                <a:solidFill>
                  <a:schemeClr val="tx1"/>
                </a:solidFill>
              </a:rPr>
              <a:t>FORALL </a:t>
            </a:r>
            <a:r>
              <a:rPr lang="es-ES" altLang="pt-PT" sz="3600" b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s-ES" altLang="pt-PT" sz="3600" dirty="0" smtClean="0">
                <a:solidFill>
                  <a:schemeClr val="tx1"/>
                </a:solidFill>
              </a:rPr>
              <a:t> (</a:t>
            </a:r>
            <a:r>
              <a:rPr lang="es-ES" altLang="pt-PT" sz="3600" b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s-ES" altLang="pt-PT" sz="3600" dirty="0">
                <a:solidFill>
                  <a:schemeClr val="tx1"/>
                </a:solidFill>
              </a:rPr>
              <a:t>. </a:t>
            </a:r>
            <a:r>
              <a:rPr lang="es-ES" altLang="pt-PT" sz="3600" dirty="0" err="1" smtClean="0">
                <a:solidFill>
                  <a:schemeClr val="tx1"/>
                </a:solidFill>
              </a:rPr>
              <a:t>preço</a:t>
            </a:r>
            <a:r>
              <a:rPr lang="es-ES" altLang="pt-PT" sz="3600" dirty="0" smtClean="0">
                <a:solidFill>
                  <a:schemeClr val="tx1"/>
                </a:solidFill>
              </a:rPr>
              <a:t> = 2000)</a:t>
            </a:r>
            <a:endParaRPr lang="es-ES" altLang="pt-PT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0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915382" y="77294"/>
            <a:ext cx="2767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b="1" dirty="0" smtClean="0">
                <a:solidFill>
                  <a:schemeClr val="accent1">
                    <a:lumMod val="75000"/>
                  </a:schemeClr>
                </a:solidFill>
              </a:rPr>
              <a:t>Exemplos</a:t>
            </a:r>
            <a:endParaRPr lang="pt-PT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4"/>
          <p:cNvSpPr/>
          <p:nvPr/>
        </p:nvSpPr>
        <p:spPr>
          <a:xfrm>
            <a:off x="251520" y="7647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s-ES" sz="2400" dirty="0">
                <a:latin typeface="Tahoma" pitchFamily="32" charset="0"/>
              </a:rPr>
              <a:t>EMP(</a:t>
            </a:r>
            <a:r>
              <a:rPr lang="es-ES" sz="2400" u="sng" dirty="0" err="1">
                <a:latin typeface="Tahoma" pitchFamily="32" charset="0"/>
              </a:rPr>
              <a:t>cod</a:t>
            </a:r>
            <a:r>
              <a:rPr lang="es-ES" sz="2400" dirty="0">
                <a:latin typeface="Tahoma" pitchFamily="32" charset="0"/>
              </a:rPr>
              <a:t>, </a:t>
            </a:r>
            <a:r>
              <a:rPr lang="es-ES" sz="2400" dirty="0" err="1" smtClean="0">
                <a:latin typeface="Tahoma" pitchFamily="32" charset="0"/>
              </a:rPr>
              <a:t>nomeemp</a:t>
            </a:r>
            <a:r>
              <a:rPr lang="es-ES" sz="2400" dirty="0" smtClean="0">
                <a:latin typeface="Tahoma" pitchFamily="32" charset="0"/>
              </a:rPr>
              <a:t>, </a:t>
            </a:r>
            <a:r>
              <a:rPr lang="es-ES" sz="2400" dirty="0" err="1" smtClean="0">
                <a:latin typeface="Tahoma" pitchFamily="32" charset="0"/>
              </a:rPr>
              <a:t>f_nac</a:t>
            </a:r>
            <a:r>
              <a:rPr lang="es-ES" sz="2400" dirty="0">
                <a:latin typeface="Tahoma" pitchFamily="32" charset="0"/>
              </a:rPr>
              <a:t>, </a:t>
            </a:r>
            <a:r>
              <a:rPr lang="es-ES" sz="2400" dirty="0" err="1">
                <a:latin typeface="Tahoma" pitchFamily="32" charset="0"/>
              </a:rPr>
              <a:t>endereço</a:t>
            </a:r>
            <a:r>
              <a:rPr lang="es-ES" sz="2400" dirty="0">
                <a:latin typeface="Tahoma" pitchFamily="32" charset="0"/>
              </a:rPr>
              <a:t>, sexo, </a:t>
            </a:r>
            <a:r>
              <a:rPr lang="es-ES" sz="2400" dirty="0" smtClean="0">
                <a:latin typeface="Tahoma" pitchFamily="32" charset="0"/>
              </a:rPr>
              <a:t>salario)</a:t>
            </a:r>
            <a:endParaRPr lang="es-ES" sz="2400" dirty="0">
              <a:latin typeface="Tahoma" pitchFamily="32" charset="0"/>
            </a:endParaRPr>
          </a:p>
          <a:p>
            <a:pPr>
              <a:buClrTx/>
              <a:buFontTx/>
              <a:buNone/>
            </a:pPr>
            <a:endParaRPr lang="es-ES" sz="2400" dirty="0">
              <a:latin typeface="Tahoma" pitchFamily="32" charset="0"/>
            </a:endParaRPr>
          </a:p>
          <a:p>
            <a:pPr>
              <a:buClrTx/>
              <a:buFontTx/>
              <a:buNone/>
            </a:pPr>
            <a:r>
              <a:rPr lang="es-ES" sz="2400" dirty="0" smtClean="0">
                <a:latin typeface="Tahoma" pitchFamily="32" charset="0"/>
              </a:rPr>
              <a:t>DPTO(</a:t>
            </a:r>
            <a:r>
              <a:rPr lang="es-ES" sz="2400" u="sng" dirty="0" err="1" smtClean="0">
                <a:latin typeface="Tahoma" pitchFamily="32" charset="0"/>
              </a:rPr>
              <a:t>numdpto</a:t>
            </a:r>
            <a:r>
              <a:rPr lang="es-ES" sz="2400" dirty="0" smtClean="0">
                <a:latin typeface="Tahoma" pitchFamily="32" charset="0"/>
              </a:rPr>
              <a:t>, objetivo)</a:t>
            </a:r>
            <a:endParaRPr lang="es-ES" sz="2400" dirty="0">
              <a:latin typeface="Tahoma" pitchFamily="32" charset="0"/>
            </a:endParaRPr>
          </a:p>
          <a:p>
            <a:pPr>
              <a:buClrTx/>
              <a:buFontTx/>
              <a:buNone/>
            </a:pPr>
            <a:endParaRPr lang="es-ES" sz="2400" dirty="0">
              <a:latin typeface="Tahoma" pitchFamily="32" charset="0"/>
            </a:endParaRPr>
          </a:p>
          <a:p>
            <a:pPr>
              <a:buClrTx/>
              <a:buFontTx/>
              <a:buNone/>
            </a:pPr>
            <a:r>
              <a:rPr lang="es-ES" sz="2400" dirty="0" smtClean="0">
                <a:latin typeface="Tahoma" pitchFamily="32" charset="0"/>
              </a:rPr>
              <a:t>PROJETO(</a:t>
            </a:r>
            <a:r>
              <a:rPr lang="es-ES" sz="2400" u="sng" dirty="0" err="1" smtClean="0">
                <a:latin typeface="Tahoma" pitchFamily="32" charset="0"/>
              </a:rPr>
              <a:t>numproy</a:t>
            </a:r>
            <a:r>
              <a:rPr lang="es-ES" sz="2400" dirty="0" err="1" smtClean="0">
                <a:latin typeface="Tahoma" pitchFamily="32" charset="0"/>
              </a:rPr>
              <a:t>,nomeproy,f_inicio,f_fin,numdpto</a:t>
            </a:r>
            <a:r>
              <a:rPr lang="es-ES" sz="2400" dirty="0">
                <a:latin typeface="Tahoma" pitchFamily="32" charset="0"/>
              </a:rPr>
              <a:t>)</a:t>
            </a:r>
          </a:p>
          <a:p>
            <a:pPr>
              <a:buClrTx/>
              <a:buFontTx/>
              <a:buNone/>
            </a:pPr>
            <a:endParaRPr lang="es-ES" sz="2400" dirty="0">
              <a:latin typeface="Tahoma" pitchFamily="32" charset="0"/>
            </a:endParaRPr>
          </a:p>
          <a:p>
            <a:pPr>
              <a:buClrTx/>
              <a:buFontTx/>
              <a:buNone/>
            </a:pPr>
            <a:r>
              <a:rPr lang="es-ES" sz="2400" dirty="0" smtClean="0">
                <a:latin typeface="Tahoma" pitchFamily="32" charset="0"/>
              </a:rPr>
              <a:t>TRABALHA-EM(</a:t>
            </a:r>
            <a:r>
              <a:rPr lang="es-ES" sz="2400" u="sng" dirty="0" err="1" smtClean="0">
                <a:latin typeface="Tahoma" pitchFamily="32" charset="0"/>
              </a:rPr>
              <a:t>cod</a:t>
            </a:r>
            <a:r>
              <a:rPr lang="es-ES" sz="2400" u="sng" dirty="0">
                <a:latin typeface="Tahoma" pitchFamily="32" charset="0"/>
              </a:rPr>
              <a:t>, </a:t>
            </a:r>
            <a:r>
              <a:rPr lang="es-ES" sz="2400" u="sng" dirty="0" err="1">
                <a:latin typeface="Tahoma" pitchFamily="32" charset="0"/>
              </a:rPr>
              <a:t>numproy</a:t>
            </a:r>
            <a:r>
              <a:rPr lang="es-ES" sz="2400" dirty="0">
                <a:latin typeface="Tahoma" pitchFamily="32" charset="0"/>
              </a:rPr>
              <a:t>, horas</a:t>
            </a:r>
            <a:r>
              <a:rPr lang="es-ES" sz="2400" dirty="0" smtClean="0">
                <a:latin typeface="Tahoma" pitchFamily="32" charset="0"/>
              </a:rPr>
              <a:t>)</a:t>
            </a:r>
            <a:endParaRPr lang="es-ES" sz="2400" dirty="0">
              <a:latin typeface="Tahoma" pitchFamily="32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801787" y="3608180"/>
            <a:ext cx="5497147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RANGE OF </a:t>
            </a:r>
            <a:r>
              <a:rPr lang="en-US" sz="2800" dirty="0" smtClean="0">
                <a:solidFill>
                  <a:srgbClr val="C00000"/>
                </a:solidFill>
              </a:rPr>
              <a:t>E</a:t>
            </a:r>
            <a:r>
              <a:rPr lang="en-US" sz="2800" dirty="0" smtClean="0"/>
              <a:t> IS </a:t>
            </a:r>
            <a:r>
              <a:rPr lang="es-ES" sz="2800" dirty="0">
                <a:latin typeface="Tahoma" pitchFamily="32" charset="0"/>
              </a:rPr>
              <a:t>EMP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RANGE </a:t>
            </a:r>
            <a:r>
              <a:rPr lang="en-US" sz="2800" dirty="0"/>
              <a:t>OF </a:t>
            </a:r>
            <a:r>
              <a:rPr lang="en-US" sz="2800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s-ES" sz="2800" dirty="0" smtClean="0">
                <a:latin typeface="Tahoma" pitchFamily="32" charset="0"/>
              </a:rPr>
              <a:t>DPTO</a:t>
            </a:r>
          </a:p>
          <a:p>
            <a:endParaRPr lang="en-US" sz="2800" dirty="0" smtClean="0"/>
          </a:p>
          <a:p>
            <a:r>
              <a:rPr lang="en-US" sz="2800" dirty="0" smtClean="0"/>
              <a:t>RANGE </a:t>
            </a:r>
            <a:r>
              <a:rPr lang="en-US" sz="2800" dirty="0"/>
              <a:t>OF </a:t>
            </a:r>
            <a:r>
              <a:rPr lang="en-US" sz="2800" dirty="0" smtClean="0">
                <a:solidFill>
                  <a:srgbClr val="C00000"/>
                </a:solidFill>
              </a:rPr>
              <a:t>P</a:t>
            </a:r>
            <a:r>
              <a:rPr lang="en-US" sz="2800" dirty="0" smtClean="0"/>
              <a:t>  </a:t>
            </a:r>
            <a:r>
              <a:rPr lang="en-US" sz="2800" dirty="0"/>
              <a:t>IS </a:t>
            </a:r>
            <a:r>
              <a:rPr lang="es-ES" sz="2800" dirty="0" smtClean="0">
                <a:latin typeface="Tahoma" pitchFamily="32" charset="0"/>
              </a:rPr>
              <a:t>PROJETO</a:t>
            </a:r>
          </a:p>
          <a:p>
            <a:endParaRPr lang="en-US" sz="2800" dirty="0" smtClean="0"/>
          </a:p>
          <a:p>
            <a:r>
              <a:rPr lang="en-US" sz="2800" dirty="0" smtClean="0"/>
              <a:t>RANGE </a:t>
            </a:r>
            <a:r>
              <a:rPr lang="en-US" sz="2800" dirty="0"/>
              <a:t>OF </a:t>
            </a:r>
            <a:r>
              <a:rPr lang="en-US" sz="2800" dirty="0" smtClean="0">
                <a:solidFill>
                  <a:srgbClr val="C00000"/>
                </a:solidFill>
              </a:rPr>
              <a:t>T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s-ES" sz="2800" dirty="0" smtClean="0">
                <a:latin typeface="Tahoma" pitchFamily="32" charset="0"/>
              </a:rPr>
              <a:t>TRABALHA-EM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11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6"/>
          <p:cNvSpPr>
            <a:spLocks noChangeArrowheads="1"/>
          </p:cNvSpPr>
          <p:nvPr/>
        </p:nvSpPr>
        <p:spPr bwMode="auto">
          <a:xfrm>
            <a:off x="395536" y="692696"/>
            <a:ext cx="8215313" cy="93630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38160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sz="2800" dirty="0">
                <a:solidFill>
                  <a:schemeClr val="bg1"/>
                </a:solidFill>
              </a:rPr>
              <a:t>Mostrar </a:t>
            </a:r>
            <a:r>
              <a:rPr lang="pt-PT" sz="2800" dirty="0" smtClean="0">
                <a:solidFill>
                  <a:schemeClr val="bg1"/>
                </a:solidFill>
              </a:rPr>
              <a:t>o nome de todos </a:t>
            </a:r>
            <a:r>
              <a:rPr lang="pt-PT" sz="2800" dirty="0">
                <a:solidFill>
                  <a:schemeClr val="bg1"/>
                </a:solidFill>
              </a:rPr>
              <a:t>os </a:t>
            </a:r>
            <a:r>
              <a:rPr lang="pt-PT" sz="2800" dirty="0">
                <a:solidFill>
                  <a:schemeClr val="bg1"/>
                </a:solidFill>
              </a:rPr>
              <a:t>empregados, </a:t>
            </a:r>
            <a:r>
              <a:rPr lang="pt-BR" sz="2800" dirty="0">
                <a:solidFill>
                  <a:schemeClr val="bg1"/>
                </a:solidFill>
              </a:rPr>
              <a:t>que trabalham no projeto número 5</a:t>
            </a:r>
            <a:endParaRPr lang="es-ES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8908" y="2060848"/>
            <a:ext cx="7773664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s-ES" sz="2400" dirty="0" err="1" smtClean="0">
                <a:latin typeface="Tahoma" pitchFamily="32" charset="0"/>
              </a:rPr>
              <a:t>E.nomeemp</a:t>
            </a:r>
            <a:r>
              <a:rPr lang="es-ES" sz="2400" dirty="0" smtClean="0">
                <a:latin typeface="Tahoma" pitchFamily="32" charset="0"/>
              </a:rPr>
              <a:t> WHERE EXISTS T (</a:t>
            </a:r>
            <a:r>
              <a:rPr lang="es-ES" sz="2400" dirty="0" err="1" smtClean="0">
                <a:latin typeface="Tahoma" pitchFamily="32" charset="0"/>
              </a:rPr>
              <a:t>E.cod</a:t>
            </a:r>
            <a:r>
              <a:rPr lang="es-ES" sz="2400" dirty="0" smtClean="0">
                <a:latin typeface="Tahoma" pitchFamily="32" charset="0"/>
              </a:rPr>
              <a:t> = </a:t>
            </a:r>
            <a:r>
              <a:rPr lang="es-ES" sz="2400" dirty="0" err="1" smtClean="0">
                <a:latin typeface="Tahoma" pitchFamily="32" charset="0"/>
              </a:rPr>
              <a:t>T.cod</a:t>
            </a:r>
            <a:r>
              <a:rPr lang="es-ES" sz="2400" dirty="0" smtClean="0">
                <a:latin typeface="Tahoma" pitchFamily="32" charset="0"/>
              </a:rPr>
              <a:t> AND </a:t>
            </a:r>
            <a:r>
              <a:rPr lang="es-ES" sz="2400" dirty="0" err="1" smtClean="0">
                <a:latin typeface="Tahoma" pitchFamily="32" charset="0"/>
              </a:rPr>
              <a:t>T.numproy</a:t>
            </a:r>
            <a:r>
              <a:rPr lang="es-ES" sz="2400" dirty="0">
                <a:latin typeface="Tahoma" pitchFamily="32" charset="0"/>
              </a:rPr>
              <a:t> </a:t>
            </a:r>
            <a:r>
              <a:rPr lang="es-ES" sz="2400" dirty="0" smtClean="0">
                <a:latin typeface="Tahoma" pitchFamily="32" charset="0"/>
              </a:rPr>
              <a:t>= 5</a:t>
            </a:r>
            <a:r>
              <a:rPr lang="es-ES" sz="2400" dirty="0" smtClean="0">
                <a:latin typeface="Tahoma" pitchFamily="32" charset="0"/>
              </a:rPr>
              <a:t>)</a:t>
            </a:r>
            <a:endParaRPr lang="es-ES" sz="2400" dirty="0">
              <a:latin typeface="Tahoma" pitchFamily="32" charset="0"/>
            </a:endParaRP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372587" y="3429000"/>
            <a:ext cx="8215313" cy="93630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38160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sz="2800" dirty="0">
                <a:solidFill>
                  <a:schemeClr val="bg1"/>
                </a:solidFill>
              </a:rPr>
              <a:t>Mostrar </a:t>
            </a:r>
            <a:r>
              <a:rPr lang="pt-PT" sz="2800" dirty="0" smtClean="0">
                <a:solidFill>
                  <a:schemeClr val="bg1"/>
                </a:solidFill>
              </a:rPr>
              <a:t>o nome de todos </a:t>
            </a:r>
            <a:r>
              <a:rPr lang="pt-PT" sz="2800" dirty="0">
                <a:solidFill>
                  <a:schemeClr val="bg1"/>
                </a:solidFill>
              </a:rPr>
              <a:t>os </a:t>
            </a:r>
            <a:r>
              <a:rPr lang="pt-PT" sz="2800" dirty="0" smtClean="0">
                <a:solidFill>
                  <a:schemeClr val="bg1"/>
                </a:solidFill>
              </a:rPr>
              <a:t>empregados</a:t>
            </a:r>
            <a:r>
              <a:rPr lang="es-ES" sz="2800" dirty="0">
                <a:solidFill>
                  <a:schemeClr val="bg1"/>
                </a:solidFill>
              </a:rPr>
              <a:t> e as horas </a:t>
            </a:r>
            <a:r>
              <a:rPr lang="es-ES" sz="2800" dirty="0" err="1">
                <a:solidFill>
                  <a:schemeClr val="bg1"/>
                </a:solidFill>
              </a:rPr>
              <a:t>trabalhadas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no </a:t>
            </a:r>
            <a:r>
              <a:rPr lang="pt-BR" sz="2800" dirty="0">
                <a:solidFill>
                  <a:schemeClr val="bg1"/>
                </a:solidFill>
              </a:rPr>
              <a:t>projeto número 5</a:t>
            </a:r>
            <a:endParaRPr lang="es-ES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tângulo 4"/>
          <p:cNvSpPr/>
          <p:nvPr/>
        </p:nvSpPr>
        <p:spPr>
          <a:xfrm>
            <a:off x="542752" y="4869160"/>
            <a:ext cx="7773664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s-ES" sz="2400" dirty="0" err="1" smtClean="0">
                <a:latin typeface="Tahoma" pitchFamily="32" charset="0"/>
              </a:rPr>
              <a:t>E.nomeemp</a:t>
            </a:r>
            <a:r>
              <a:rPr lang="es-ES" sz="2400" dirty="0" smtClean="0">
                <a:latin typeface="Tahoma" pitchFamily="32" charset="0"/>
              </a:rPr>
              <a:t>, </a:t>
            </a:r>
            <a:r>
              <a:rPr lang="es-ES" sz="2400" dirty="0" err="1" smtClean="0">
                <a:latin typeface="Tahoma" pitchFamily="32" charset="0"/>
              </a:rPr>
              <a:t>T.horas</a:t>
            </a:r>
            <a:r>
              <a:rPr lang="es-ES" sz="2400" dirty="0" smtClean="0">
                <a:latin typeface="Tahoma" pitchFamily="32" charset="0"/>
              </a:rPr>
              <a:t> WHERE (</a:t>
            </a:r>
            <a:r>
              <a:rPr lang="es-ES" sz="2400" dirty="0" err="1" smtClean="0">
                <a:latin typeface="Tahoma" pitchFamily="32" charset="0"/>
              </a:rPr>
              <a:t>E.cod</a:t>
            </a:r>
            <a:r>
              <a:rPr lang="es-ES" sz="2400" dirty="0" smtClean="0">
                <a:latin typeface="Tahoma" pitchFamily="32" charset="0"/>
              </a:rPr>
              <a:t> = </a:t>
            </a:r>
            <a:r>
              <a:rPr lang="es-ES" sz="2400" dirty="0" err="1" smtClean="0">
                <a:latin typeface="Tahoma" pitchFamily="32" charset="0"/>
              </a:rPr>
              <a:t>T.cod</a:t>
            </a:r>
            <a:r>
              <a:rPr lang="es-ES" sz="2400" dirty="0" smtClean="0">
                <a:latin typeface="Tahoma" pitchFamily="32" charset="0"/>
              </a:rPr>
              <a:t> AND </a:t>
            </a:r>
            <a:r>
              <a:rPr lang="es-ES" sz="2400" dirty="0" err="1" smtClean="0">
                <a:latin typeface="Tahoma" pitchFamily="32" charset="0"/>
              </a:rPr>
              <a:t>T.numproy</a:t>
            </a:r>
            <a:r>
              <a:rPr lang="es-ES" sz="2400" dirty="0">
                <a:latin typeface="Tahoma" pitchFamily="32" charset="0"/>
              </a:rPr>
              <a:t> </a:t>
            </a:r>
            <a:r>
              <a:rPr lang="es-ES" sz="2400" dirty="0" smtClean="0">
                <a:latin typeface="Tahoma" pitchFamily="32" charset="0"/>
              </a:rPr>
              <a:t>= 5</a:t>
            </a:r>
            <a:r>
              <a:rPr lang="es-ES" sz="2400" dirty="0" smtClean="0">
                <a:latin typeface="Tahoma" pitchFamily="32" charset="0"/>
              </a:rPr>
              <a:t>)</a:t>
            </a:r>
            <a:endParaRPr lang="es-ES" sz="2400" dirty="0">
              <a:latin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0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3356992"/>
            <a:ext cx="4032448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800" b="1" dirty="0" err="1"/>
              <a:t>Algebra</a:t>
            </a:r>
            <a:r>
              <a:rPr lang="pt-BR" sz="2800" b="1" dirty="0"/>
              <a:t> Relacional: </a:t>
            </a:r>
            <a:r>
              <a:rPr lang="pt-BR" sz="2800" dirty="0"/>
              <a:t>É uma notação algébrica, na qual as consultas se expressam aplicando operadores especializados às relações.</a:t>
            </a:r>
            <a:endParaRPr lang="pt-PT" sz="2800" dirty="0"/>
          </a:p>
        </p:txBody>
      </p:sp>
      <p:sp>
        <p:nvSpPr>
          <p:cNvPr id="6" name="Seta entalhada para a direita 5"/>
          <p:cNvSpPr/>
          <p:nvPr/>
        </p:nvSpPr>
        <p:spPr>
          <a:xfrm rot="5400000">
            <a:off x="1763688" y="1844824"/>
            <a:ext cx="1296144" cy="1296144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1 Rectángulo"/>
          <p:cNvSpPr/>
          <p:nvPr/>
        </p:nvSpPr>
        <p:spPr>
          <a:xfrm>
            <a:off x="311938" y="260648"/>
            <a:ext cx="82925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rgbClr val="FF0000"/>
                </a:solidFill>
              </a:rPr>
              <a:t>Existem duas formas diferentes de notações para expressar as operações entre as relações:</a:t>
            </a:r>
            <a:endParaRPr lang="es-ES" sz="3200" dirty="0">
              <a:solidFill>
                <a:srgbClr val="FF0000"/>
              </a:solidFill>
            </a:endParaRPr>
          </a:p>
        </p:txBody>
      </p:sp>
      <p:sp>
        <p:nvSpPr>
          <p:cNvPr id="7" name="Seta entalhada para a direita 5"/>
          <p:cNvSpPr/>
          <p:nvPr/>
        </p:nvSpPr>
        <p:spPr>
          <a:xfrm rot="5400000">
            <a:off x="6228184" y="1830308"/>
            <a:ext cx="1296144" cy="1296144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3"/>
          <p:cNvSpPr/>
          <p:nvPr/>
        </p:nvSpPr>
        <p:spPr>
          <a:xfrm>
            <a:off x="4458192" y="3284984"/>
            <a:ext cx="4434288" cy="35394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800" b="1" dirty="0"/>
              <a:t>Cálculo Relacional:  </a:t>
            </a:r>
            <a:endParaRPr lang="pt-BR" sz="2800" b="1" dirty="0" smtClean="0"/>
          </a:p>
          <a:p>
            <a:pPr algn="ctr"/>
            <a:r>
              <a:rPr lang="pt-BR" sz="2800" dirty="0" smtClean="0"/>
              <a:t>É </a:t>
            </a:r>
            <a:r>
              <a:rPr lang="pt-BR" sz="2800" dirty="0"/>
              <a:t>uma notação lógica, onde as consultas se expressam formulando algumas restrições lógicas que as </a:t>
            </a:r>
            <a:r>
              <a:rPr lang="pt-BR" sz="2800" dirty="0" err="1"/>
              <a:t>tuplas</a:t>
            </a:r>
            <a:r>
              <a:rPr lang="pt-BR" sz="2800" dirty="0"/>
              <a:t> das respostas devem satisfazer. 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580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4886" y="1284691"/>
            <a:ext cx="56973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400" b="1" dirty="0" smtClean="0">
                <a:solidFill>
                  <a:schemeClr val="accent1">
                    <a:lumMod val="75000"/>
                  </a:schemeClr>
                </a:solidFill>
              </a:rPr>
              <a:t>Cálculo Relacional</a:t>
            </a:r>
            <a:endParaRPr lang="pt-PT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30701" y="3212976"/>
            <a:ext cx="7992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err="1" smtClean="0"/>
              <a:t>Apóia-se</a:t>
            </a:r>
            <a:r>
              <a:rPr lang="pt-BR" sz="3200" dirty="0" smtClean="0"/>
              <a:t> </a:t>
            </a:r>
            <a:r>
              <a:rPr lang="pt-BR" sz="3200" dirty="0"/>
              <a:t>em um ramo da lógica chamada cálculo de predicados.  </a:t>
            </a:r>
          </a:p>
        </p:txBody>
      </p:sp>
    </p:spTree>
    <p:extLst>
      <p:ext uri="{BB962C8B-B14F-4D97-AF65-F5344CB8AC3E}">
        <p14:creationId xmlns:p14="http://schemas.microsoft.com/office/powerpoint/2010/main" val="33757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9456" y="519865"/>
            <a:ext cx="54040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400" b="1" dirty="0">
                <a:solidFill>
                  <a:schemeClr val="accent1">
                    <a:lumMod val="75000"/>
                  </a:schemeClr>
                </a:solidFill>
              </a:rPr>
              <a:t>Variável de tupla </a:t>
            </a:r>
            <a:endParaRPr lang="pt-PT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29455" y="3225551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T</a:t>
            </a:r>
            <a:r>
              <a:rPr lang="pt-BR" sz="3200" dirty="0"/>
              <a:t> é a variável de </a:t>
            </a:r>
            <a:r>
              <a:rPr lang="pt-BR" sz="3200" dirty="0" err="1"/>
              <a:t>tupla</a:t>
            </a:r>
            <a:r>
              <a:rPr lang="pt-BR" sz="3200" dirty="0"/>
              <a:t> e </a:t>
            </a:r>
            <a:r>
              <a:rPr lang="pt-BR" sz="3200" b="1" dirty="0">
                <a:solidFill>
                  <a:srgbClr val="0070C0"/>
                </a:solidFill>
              </a:rPr>
              <a:t>R</a:t>
            </a:r>
            <a:r>
              <a:rPr lang="pt-BR" sz="3200" dirty="0"/>
              <a:t> uma relação</a:t>
            </a:r>
            <a:endParaRPr lang="pt-BR" sz="3200" dirty="0"/>
          </a:p>
        </p:txBody>
      </p:sp>
      <p:sp>
        <p:nvSpPr>
          <p:cNvPr id="4" name="Retângulo 2"/>
          <p:cNvSpPr/>
          <p:nvPr/>
        </p:nvSpPr>
        <p:spPr>
          <a:xfrm>
            <a:off x="1547664" y="1768460"/>
            <a:ext cx="540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RANGE OF </a:t>
            </a:r>
            <a:r>
              <a:rPr lang="pt-BR" sz="4000" b="1" dirty="0" smtClean="0">
                <a:solidFill>
                  <a:srgbClr val="FF0000"/>
                </a:solidFill>
              </a:rPr>
              <a:t>T</a:t>
            </a:r>
            <a:r>
              <a:rPr lang="pt-BR" sz="4000" b="1" dirty="0" smtClean="0"/>
              <a:t> IS </a:t>
            </a:r>
            <a:r>
              <a:rPr lang="pt-BR" sz="4000" b="1" dirty="0" smtClean="0">
                <a:solidFill>
                  <a:srgbClr val="0070C0"/>
                </a:solidFill>
              </a:rPr>
              <a:t>R</a:t>
            </a:r>
            <a:r>
              <a:rPr lang="pt-BR" sz="4000" b="1" dirty="0" smtClean="0"/>
              <a:t> </a:t>
            </a:r>
            <a:endParaRPr lang="pt-BR" sz="4000" dirty="0"/>
          </a:p>
        </p:txBody>
      </p:sp>
      <p:sp>
        <p:nvSpPr>
          <p:cNvPr id="5" name="4 Rectángulo"/>
          <p:cNvSpPr/>
          <p:nvPr/>
        </p:nvSpPr>
        <p:spPr>
          <a:xfrm>
            <a:off x="429455" y="4653136"/>
            <a:ext cx="79941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Em qualquer momento do tempo, T representa a alguma </a:t>
            </a:r>
            <a:r>
              <a:rPr lang="pt-BR" sz="3200" dirty="0" err="1"/>
              <a:t>tupla</a:t>
            </a:r>
            <a:r>
              <a:rPr lang="pt-BR" sz="3200" dirty="0"/>
              <a:t> t do R.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2664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9456" y="116632"/>
            <a:ext cx="27446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400" b="1" dirty="0" smtClean="0">
                <a:solidFill>
                  <a:schemeClr val="accent1">
                    <a:lumMod val="75000"/>
                  </a:schemeClr>
                </a:solidFill>
              </a:rPr>
              <a:t>Exemplo</a:t>
            </a:r>
            <a:endParaRPr lang="pt-PT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4"/>
          <p:cNvSpPr/>
          <p:nvPr/>
        </p:nvSpPr>
        <p:spPr>
          <a:xfrm>
            <a:off x="251520" y="93052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s-ES" sz="2400" dirty="0">
                <a:latin typeface="Tahoma" pitchFamily="32" charset="0"/>
              </a:rPr>
              <a:t>EMP(</a:t>
            </a:r>
            <a:r>
              <a:rPr lang="es-ES" sz="2400" u="sng" dirty="0" err="1">
                <a:latin typeface="Tahoma" pitchFamily="32" charset="0"/>
              </a:rPr>
              <a:t>cod</a:t>
            </a:r>
            <a:r>
              <a:rPr lang="es-ES" sz="2400" dirty="0">
                <a:latin typeface="Tahoma" pitchFamily="32" charset="0"/>
              </a:rPr>
              <a:t>, </a:t>
            </a:r>
            <a:r>
              <a:rPr lang="es-ES" sz="2400" dirty="0" err="1" smtClean="0">
                <a:latin typeface="Tahoma" pitchFamily="32" charset="0"/>
              </a:rPr>
              <a:t>nomeemp</a:t>
            </a:r>
            <a:r>
              <a:rPr lang="es-ES" sz="2400" dirty="0" smtClean="0">
                <a:latin typeface="Tahoma" pitchFamily="32" charset="0"/>
              </a:rPr>
              <a:t>, </a:t>
            </a:r>
            <a:r>
              <a:rPr lang="es-ES" sz="2400" dirty="0" err="1" smtClean="0">
                <a:latin typeface="Tahoma" pitchFamily="32" charset="0"/>
              </a:rPr>
              <a:t>f_nac</a:t>
            </a:r>
            <a:r>
              <a:rPr lang="es-ES" sz="2400" dirty="0">
                <a:latin typeface="Tahoma" pitchFamily="32" charset="0"/>
              </a:rPr>
              <a:t>, </a:t>
            </a:r>
            <a:r>
              <a:rPr lang="es-ES" sz="2400" dirty="0" err="1">
                <a:latin typeface="Tahoma" pitchFamily="32" charset="0"/>
              </a:rPr>
              <a:t>endereço</a:t>
            </a:r>
            <a:r>
              <a:rPr lang="es-ES" sz="2400" dirty="0">
                <a:latin typeface="Tahoma" pitchFamily="32" charset="0"/>
              </a:rPr>
              <a:t>, sexo, </a:t>
            </a:r>
            <a:r>
              <a:rPr lang="es-ES" sz="2400" dirty="0" smtClean="0">
                <a:latin typeface="Tahoma" pitchFamily="32" charset="0"/>
              </a:rPr>
              <a:t>salario)</a:t>
            </a:r>
            <a:endParaRPr lang="es-ES" sz="2400" dirty="0">
              <a:latin typeface="Tahoma" pitchFamily="32" charset="0"/>
            </a:endParaRPr>
          </a:p>
          <a:p>
            <a:pPr>
              <a:buClrTx/>
              <a:buFontTx/>
              <a:buNone/>
            </a:pPr>
            <a:endParaRPr lang="es-ES" sz="2400" dirty="0">
              <a:latin typeface="Tahoma" pitchFamily="32" charset="0"/>
            </a:endParaRPr>
          </a:p>
          <a:p>
            <a:pPr>
              <a:buClrTx/>
              <a:buFontTx/>
              <a:buNone/>
            </a:pPr>
            <a:r>
              <a:rPr lang="es-ES" sz="2400" dirty="0" smtClean="0">
                <a:latin typeface="Tahoma" pitchFamily="32" charset="0"/>
              </a:rPr>
              <a:t>DPTO(</a:t>
            </a:r>
            <a:r>
              <a:rPr lang="es-ES" sz="2400" u="sng" dirty="0" err="1" smtClean="0">
                <a:latin typeface="Tahoma" pitchFamily="32" charset="0"/>
              </a:rPr>
              <a:t>numdpto</a:t>
            </a:r>
            <a:r>
              <a:rPr lang="es-ES" sz="2400" dirty="0" smtClean="0">
                <a:latin typeface="Tahoma" pitchFamily="32" charset="0"/>
              </a:rPr>
              <a:t>, objetivo)</a:t>
            </a:r>
            <a:endParaRPr lang="es-ES" sz="2400" dirty="0">
              <a:latin typeface="Tahoma" pitchFamily="32" charset="0"/>
            </a:endParaRPr>
          </a:p>
          <a:p>
            <a:pPr>
              <a:buClrTx/>
              <a:buFontTx/>
              <a:buNone/>
            </a:pPr>
            <a:endParaRPr lang="es-ES" sz="2400" dirty="0">
              <a:latin typeface="Tahoma" pitchFamily="32" charset="0"/>
            </a:endParaRPr>
          </a:p>
          <a:p>
            <a:pPr>
              <a:buClrTx/>
              <a:buFontTx/>
              <a:buNone/>
            </a:pPr>
            <a:r>
              <a:rPr lang="es-ES" sz="2400" dirty="0" smtClean="0">
                <a:latin typeface="Tahoma" pitchFamily="32" charset="0"/>
              </a:rPr>
              <a:t>PROJETO(</a:t>
            </a:r>
            <a:r>
              <a:rPr lang="es-ES" sz="2400" u="sng" dirty="0" err="1" smtClean="0">
                <a:latin typeface="Tahoma" pitchFamily="32" charset="0"/>
              </a:rPr>
              <a:t>numproy</a:t>
            </a:r>
            <a:r>
              <a:rPr lang="es-ES" sz="2400" dirty="0" err="1" smtClean="0">
                <a:latin typeface="Tahoma" pitchFamily="32" charset="0"/>
              </a:rPr>
              <a:t>,nomeproy,f_inicio,f_fin,numdpto</a:t>
            </a:r>
            <a:r>
              <a:rPr lang="es-ES" sz="2400" dirty="0">
                <a:latin typeface="Tahoma" pitchFamily="32" charset="0"/>
              </a:rPr>
              <a:t>)</a:t>
            </a:r>
          </a:p>
          <a:p>
            <a:pPr>
              <a:buClrTx/>
              <a:buFontTx/>
              <a:buNone/>
            </a:pPr>
            <a:endParaRPr lang="es-ES" sz="2400" dirty="0">
              <a:latin typeface="Tahoma" pitchFamily="32" charset="0"/>
            </a:endParaRPr>
          </a:p>
          <a:p>
            <a:pPr>
              <a:buClrTx/>
              <a:buFontTx/>
              <a:buNone/>
            </a:pPr>
            <a:r>
              <a:rPr lang="es-ES" sz="2400" dirty="0" smtClean="0">
                <a:latin typeface="Tahoma" pitchFamily="32" charset="0"/>
              </a:rPr>
              <a:t>TRABALHA-EM(</a:t>
            </a:r>
            <a:r>
              <a:rPr lang="es-ES" sz="2400" u="sng" dirty="0" err="1" smtClean="0">
                <a:latin typeface="Tahoma" pitchFamily="32" charset="0"/>
              </a:rPr>
              <a:t>cod</a:t>
            </a:r>
            <a:r>
              <a:rPr lang="es-ES" sz="2400" u="sng" dirty="0">
                <a:latin typeface="Tahoma" pitchFamily="32" charset="0"/>
              </a:rPr>
              <a:t>, </a:t>
            </a:r>
            <a:r>
              <a:rPr lang="es-ES" sz="2400" u="sng" dirty="0" err="1">
                <a:latin typeface="Tahoma" pitchFamily="32" charset="0"/>
              </a:rPr>
              <a:t>numproy</a:t>
            </a:r>
            <a:r>
              <a:rPr lang="es-ES" sz="2400" dirty="0">
                <a:latin typeface="Tahoma" pitchFamily="32" charset="0"/>
              </a:rPr>
              <a:t>, horas</a:t>
            </a:r>
            <a:r>
              <a:rPr lang="es-ES" sz="2400" dirty="0" smtClean="0">
                <a:latin typeface="Tahoma" pitchFamily="32" charset="0"/>
              </a:rPr>
              <a:t>)</a:t>
            </a:r>
            <a:endParaRPr lang="es-ES" sz="2400" dirty="0">
              <a:latin typeface="Tahoma" pitchFamily="32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29456" y="5053554"/>
            <a:ext cx="2965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Podemos definir: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467341" y="3717032"/>
            <a:ext cx="5497147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RANGE OF </a:t>
            </a:r>
            <a:r>
              <a:rPr lang="en-US" sz="2800" dirty="0" smtClean="0">
                <a:solidFill>
                  <a:srgbClr val="C00000"/>
                </a:solidFill>
              </a:rPr>
              <a:t>E</a:t>
            </a:r>
            <a:r>
              <a:rPr lang="en-US" sz="2800" dirty="0" smtClean="0"/>
              <a:t> IS </a:t>
            </a:r>
            <a:r>
              <a:rPr lang="es-ES" sz="2800" dirty="0">
                <a:latin typeface="Tahoma" pitchFamily="32" charset="0"/>
              </a:rPr>
              <a:t>EMP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RANGE </a:t>
            </a:r>
            <a:r>
              <a:rPr lang="en-US" sz="2800" dirty="0"/>
              <a:t>OF </a:t>
            </a:r>
            <a:r>
              <a:rPr lang="en-US" sz="2800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s-ES" sz="2800" dirty="0" smtClean="0">
                <a:latin typeface="Tahoma" pitchFamily="32" charset="0"/>
              </a:rPr>
              <a:t>DPTO</a:t>
            </a:r>
          </a:p>
          <a:p>
            <a:endParaRPr lang="en-US" sz="2800" dirty="0" smtClean="0"/>
          </a:p>
          <a:p>
            <a:r>
              <a:rPr lang="en-US" sz="2800" dirty="0" smtClean="0"/>
              <a:t>RANGE </a:t>
            </a:r>
            <a:r>
              <a:rPr lang="en-US" sz="2800" dirty="0"/>
              <a:t>OF </a:t>
            </a:r>
            <a:r>
              <a:rPr lang="en-US" sz="2800" dirty="0" smtClean="0">
                <a:solidFill>
                  <a:srgbClr val="C00000"/>
                </a:solidFill>
              </a:rPr>
              <a:t>P</a:t>
            </a:r>
            <a:r>
              <a:rPr lang="en-US" sz="2800" dirty="0" smtClean="0"/>
              <a:t>  </a:t>
            </a:r>
            <a:r>
              <a:rPr lang="en-US" sz="2800" dirty="0"/>
              <a:t>IS </a:t>
            </a:r>
            <a:r>
              <a:rPr lang="es-ES" sz="2800" dirty="0" smtClean="0">
                <a:latin typeface="Tahoma" pitchFamily="32" charset="0"/>
              </a:rPr>
              <a:t>PROJETO</a:t>
            </a:r>
          </a:p>
          <a:p>
            <a:endParaRPr lang="en-US" sz="2800" dirty="0" smtClean="0"/>
          </a:p>
          <a:p>
            <a:r>
              <a:rPr lang="en-US" sz="2800" dirty="0" smtClean="0"/>
              <a:t>RANGE </a:t>
            </a:r>
            <a:r>
              <a:rPr lang="en-US" sz="2800" dirty="0"/>
              <a:t>OF </a:t>
            </a:r>
            <a:r>
              <a:rPr lang="en-US" sz="2800" dirty="0" smtClean="0">
                <a:solidFill>
                  <a:srgbClr val="C00000"/>
                </a:solidFill>
              </a:rPr>
              <a:t>T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s-ES" sz="2800" dirty="0" smtClean="0">
                <a:latin typeface="Tahoma" pitchFamily="32" charset="0"/>
              </a:rPr>
              <a:t>TRABALHA-EM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62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473028"/>
            <a:ext cx="8392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b="1" dirty="0">
                <a:solidFill>
                  <a:schemeClr val="accent1">
                    <a:lumMod val="75000"/>
                  </a:schemeClr>
                </a:solidFill>
              </a:rPr>
              <a:t>Expresiones </a:t>
            </a: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</a:rPr>
              <a:t>do </a:t>
            </a:r>
            <a:r>
              <a:rPr lang="pt-PT" sz="3600" b="1" dirty="0">
                <a:solidFill>
                  <a:schemeClr val="accent1">
                    <a:lumMod val="75000"/>
                  </a:schemeClr>
                </a:solidFill>
              </a:rPr>
              <a:t>cálculo relacional</a:t>
            </a:r>
            <a:endParaRPr lang="pt-P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79512" y="2060848"/>
            <a:ext cx="8560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/>
              <a:t>&lt;Lista objeto&gt; [ WHERE &lt; predicado&gt;]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67544" y="3573016"/>
            <a:ext cx="2421607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800" dirty="0" err="1" smtClean="0">
                <a:latin typeface="Tahoma" pitchFamily="32" charset="0"/>
              </a:rPr>
              <a:t>E.Nomeemp</a:t>
            </a:r>
            <a:endParaRPr lang="es-ES" sz="2800" dirty="0" smtClean="0">
              <a:latin typeface="Tahoma" pitchFamily="32" charset="0"/>
            </a:endParaRPr>
          </a:p>
          <a:p>
            <a:endParaRPr lang="es-ES" sz="2800" dirty="0" smtClean="0">
              <a:latin typeface="Tahoma" pitchFamily="32" charset="0"/>
            </a:endParaRPr>
          </a:p>
          <a:p>
            <a:r>
              <a:rPr lang="es-ES" sz="2800" dirty="0" err="1" smtClean="0">
                <a:latin typeface="Tahoma" pitchFamily="32" charset="0"/>
              </a:rPr>
              <a:t>D.Numdpto</a:t>
            </a:r>
            <a:endParaRPr lang="es-ES" sz="2800" dirty="0" smtClean="0">
              <a:latin typeface="Tahoma" pitchFamily="32" charset="0"/>
            </a:endParaRPr>
          </a:p>
          <a:p>
            <a:endParaRPr lang="es-ES" sz="2800" dirty="0" smtClean="0">
              <a:latin typeface="Tahoma" pitchFamily="32" charset="0"/>
            </a:endParaRPr>
          </a:p>
          <a:p>
            <a:r>
              <a:rPr lang="es-ES" sz="2800" dirty="0" smtClean="0">
                <a:latin typeface="Tahoma" pitchFamily="32" charset="0"/>
              </a:rPr>
              <a:t>P.</a:t>
            </a:r>
            <a:r>
              <a:rPr lang="es-ES" sz="2800" dirty="0">
                <a:latin typeface="Tahoma" pitchFamily="32" charset="0"/>
              </a:rPr>
              <a:t> </a:t>
            </a:r>
            <a:r>
              <a:rPr lang="es-ES" sz="2800" dirty="0" err="1" smtClean="0">
                <a:latin typeface="Tahoma" pitchFamily="32" charset="0"/>
              </a:rPr>
              <a:t>Nomeproy</a:t>
            </a:r>
            <a:endParaRPr lang="es-ES" sz="2800" dirty="0" smtClean="0">
              <a:latin typeface="Tahoma" pitchFamily="32" charset="0"/>
            </a:endParaRPr>
          </a:p>
          <a:p>
            <a:endParaRPr lang="es-ES" sz="2800" dirty="0" smtClean="0">
              <a:latin typeface="Tahoma" pitchFamily="32" charset="0"/>
            </a:endParaRPr>
          </a:p>
          <a:p>
            <a:r>
              <a:rPr lang="es-ES" sz="2800" dirty="0" err="1" smtClean="0">
                <a:latin typeface="Tahoma" pitchFamily="32" charset="0"/>
              </a:rPr>
              <a:t>T.horas</a:t>
            </a:r>
            <a:endParaRPr lang="es-ES" sz="2800" dirty="0"/>
          </a:p>
        </p:txBody>
      </p:sp>
      <p:sp>
        <p:nvSpPr>
          <p:cNvPr id="9" name="Seta entalhada para a direita 5"/>
          <p:cNvSpPr/>
          <p:nvPr/>
        </p:nvSpPr>
        <p:spPr>
          <a:xfrm rot="5400000">
            <a:off x="1245785" y="2902846"/>
            <a:ext cx="590271" cy="462036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58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53365"/>
              </p:ext>
            </p:extLst>
          </p:nvPr>
        </p:nvGraphicFramePr>
        <p:xfrm>
          <a:off x="4211960" y="673274"/>
          <a:ext cx="4429124" cy="174783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43043"/>
                <a:gridCol w="1917075"/>
                <a:gridCol w="869006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Pais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IdA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Shakespeare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Inglaterra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Luigi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Italia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4426272" y="44624"/>
            <a:ext cx="169545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600" dirty="0">
                <a:solidFill>
                  <a:schemeClr val="tx1"/>
                </a:solidFill>
              </a:rPr>
              <a:t>Autor</a:t>
            </a: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428625" y="2708920"/>
            <a:ext cx="8215313" cy="93630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38160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sz="2800" dirty="0">
                <a:solidFill>
                  <a:schemeClr val="bg1"/>
                </a:solidFill>
              </a:rPr>
              <a:t>Mostrar </a:t>
            </a:r>
            <a:r>
              <a:rPr lang="pt-PT" sz="2800" dirty="0" smtClean="0">
                <a:solidFill>
                  <a:schemeClr val="bg1"/>
                </a:solidFill>
              </a:rPr>
              <a:t>o nome e o pais de todos </a:t>
            </a:r>
            <a:r>
              <a:rPr lang="pt-PT" sz="2800" dirty="0">
                <a:solidFill>
                  <a:schemeClr val="bg1"/>
                </a:solidFill>
              </a:rPr>
              <a:t>os autores </a:t>
            </a:r>
            <a:r>
              <a:rPr lang="pt-PT" sz="2800" dirty="0" smtClean="0">
                <a:solidFill>
                  <a:schemeClr val="bg1"/>
                </a:solidFill>
              </a:rPr>
              <a:t>registrados</a:t>
            </a:r>
            <a:endParaRPr lang="es-ES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467172" y="4716463"/>
            <a:ext cx="3960812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200" dirty="0" err="1" smtClean="0">
                <a:solidFill>
                  <a:schemeClr val="tx1"/>
                </a:solidFill>
              </a:rPr>
              <a:t>A.Nome</a:t>
            </a:r>
            <a:r>
              <a:rPr lang="es-ES" altLang="pt-PT" sz="3200" dirty="0" smtClean="0">
                <a:solidFill>
                  <a:schemeClr val="tx1"/>
                </a:solidFill>
              </a:rPr>
              <a:t>, </a:t>
            </a:r>
            <a:r>
              <a:rPr lang="es-ES" altLang="pt-PT" sz="3200" dirty="0" err="1" smtClean="0">
                <a:solidFill>
                  <a:schemeClr val="tx1"/>
                </a:solidFill>
              </a:rPr>
              <a:t>A.Pais</a:t>
            </a:r>
            <a:endParaRPr lang="es-ES" altLang="pt-PT" sz="3200" dirty="0">
              <a:solidFill>
                <a:schemeClr val="tx1"/>
              </a:solidFill>
            </a:endParaRPr>
          </a:p>
        </p:txBody>
      </p:sp>
      <p:sp>
        <p:nvSpPr>
          <p:cNvPr id="9" name="Freeform 61"/>
          <p:cNvSpPr>
            <a:spLocks noChangeArrowheads="1"/>
          </p:cNvSpPr>
          <p:nvPr/>
        </p:nvSpPr>
        <p:spPr bwMode="auto">
          <a:xfrm rot="11160000" flipH="1">
            <a:off x="1843088" y="5429250"/>
            <a:ext cx="1538287" cy="457200"/>
          </a:xfrm>
          <a:custGeom>
            <a:avLst/>
            <a:gdLst>
              <a:gd name="T0" fmla="*/ 1309687 w 1538287"/>
              <a:gd name="T1" fmla="*/ 0 h 457200"/>
              <a:gd name="T2" fmla="*/ 1309687 w 1538287"/>
              <a:gd name="T3" fmla="*/ 228600 h 457200"/>
              <a:gd name="T4" fmla="*/ 57150 w 1538287"/>
              <a:gd name="T5" fmla="*/ 457200 h 457200"/>
              <a:gd name="T6" fmla="*/ 1538287 w 1538287"/>
              <a:gd name="T7" fmla="*/ 114300 h 457200"/>
              <a:gd name="T8" fmla="*/ 0 60000 65536"/>
              <a:gd name="T9" fmla="*/ 0 60000 65536"/>
              <a:gd name="T10" fmla="*/ 0 60000 65536"/>
              <a:gd name="T11" fmla="*/ 0 60000 65536"/>
              <a:gd name="T12" fmla="*/ 0 w 1538287"/>
              <a:gd name="T13" fmla="*/ 0 h 457200"/>
              <a:gd name="T14" fmla="*/ 1538287 w 1538287"/>
              <a:gd name="T15" fmla="*/ 457200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8287" h="457200">
                <a:moveTo>
                  <a:pt x="0" y="457200"/>
                </a:moveTo>
                <a:lnTo>
                  <a:pt x="0" y="257175"/>
                </a:lnTo>
                <a:cubicBezTo>
                  <a:pt x="0" y="146704"/>
                  <a:pt x="89554" y="57150"/>
                  <a:pt x="200024" y="57150"/>
                </a:cubicBezTo>
                <a:lnTo>
                  <a:pt x="1309687" y="57150"/>
                </a:lnTo>
                <a:lnTo>
                  <a:pt x="1309687" y="0"/>
                </a:lnTo>
                <a:lnTo>
                  <a:pt x="1538287" y="114300"/>
                </a:lnTo>
                <a:lnTo>
                  <a:pt x="1309687" y="228600"/>
                </a:lnTo>
                <a:lnTo>
                  <a:pt x="1309687" y="171450"/>
                </a:lnTo>
                <a:lnTo>
                  <a:pt x="200025" y="171450"/>
                </a:lnTo>
                <a:lnTo>
                  <a:pt x="200024" y="171450"/>
                </a:lnTo>
                <a:cubicBezTo>
                  <a:pt x="152680" y="171450"/>
                  <a:pt x="114300" y="209830"/>
                  <a:pt x="114300" y="257174"/>
                </a:cubicBezTo>
                <a:lnTo>
                  <a:pt x="114300" y="457200"/>
                </a:lnTo>
                <a:close/>
              </a:path>
            </a:pathLst>
          </a:custGeom>
          <a:solidFill>
            <a:srgbClr val="AAE2CA"/>
          </a:solidFill>
          <a:ln w="25560">
            <a:solidFill>
              <a:srgbClr val="7CA69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pt-PT"/>
          </a:p>
        </p:txBody>
      </p:sp>
      <p:sp>
        <p:nvSpPr>
          <p:cNvPr id="10" name="AutoShape 62"/>
          <p:cNvSpPr>
            <a:spLocks noChangeArrowheads="1"/>
          </p:cNvSpPr>
          <p:nvPr/>
        </p:nvSpPr>
        <p:spPr bwMode="auto">
          <a:xfrm>
            <a:off x="1835150" y="4005263"/>
            <a:ext cx="144463" cy="503237"/>
          </a:xfrm>
          <a:prstGeom prst="upDownArrow">
            <a:avLst>
              <a:gd name="adj1" fmla="val 50000"/>
              <a:gd name="adj2" fmla="val 49995"/>
            </a:avLst>
          </a:prstGeom>
          <a:solidFill>
            <a:srgbClr val="AAE2CA"/>
          </a:solidFill>
          <a:ln w="25560">
            <a:solidFill>
              <a:srgbClr val="7CA69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pt-PT"/>
          </a:p>
        </p:txBody>
      </p:sp>
      <p:sp>
        <p:nvSpPr>
          <p:cNvPr id="12" name="11 Rectángulo"/>
          <p:cNvSpPr/>
          <p:nvPr/>
        </p:nvSpPr>
        <p:spPr>
          <a:xfrm>
            <a:off x="235385" y="1162971"/>
            <a:ext cx="3488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RANGE OF </a:t>
            </a:r>
            <a:r>
              <a:rPr lang="en-US" sz="2400" dirty="0" smtClean="0"/>
              <a:t>A </a:t>
            </a:r>
            <a:r>
              <a:rPr lang="en-US" sz="2400" dirty="0"/>
              <a:t>IS </a:t>
            </a:r>
            <a:r>
              <a:rPr lang="en-US" sz="2400" dirty="0" err="1" smtClean="0"/>
              <a:t>Autor</a:t>
            </a:r>
            <a:endParaRPr lang="en-US" sz="2400" dirty="0"/>
          </a:p>
        </p:txBody>
      </p:sp>
      <p:graphicFrame>
        <p:nvGraphicFramePr>
          <p:cNvPr id="1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07366"/>
              </p:ext>
            </p:extLst>
          </p:nvPr>
        </p:nvGraphicFramePr>
        <p:xfrm>
          <a:off x="4644008" y="4429501"/>
          <a:ext cx="3560118" cy="174783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43043"/>
                <a:gridCol w="1917075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Pais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Shakespeare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Inglaterra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Luigi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Italia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9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473028"/>
            <a:ext cx="8247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b="1" dirty="0">
                <a:solidFill>
                  <a:schemeClr val="accent1">
                    <a:lumMod val="75000"/>
                  </a:schemeClr>
                </a:solidFill>
              </a:rPr>
              <a:t>Expresiones </a:t>
            </a: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</a:rPr>
              <a:t>do cálculo </a:t>
            </a:r>
            <a:r>
              <a:rPr lang="pt-PT" sz="3600" b="1" dirty="0">
                <a:solidFill>
                  <a:schemeClr val="accent1">
                    <a:lumMod val="75000"/>
                  </a:schemeClr>
                </a:solidFill>
              </a:rPr>
              <a:t>relacional</a:t>
            </a:r>
            <a:endParaRPr lang="pt-P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79512" y="2060848"/>
            <a:ext cx="8560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/>
              <a:t>&lt;Lista objeto&gt; [ WHERE &lt; predicado&gt;]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779912" y="3573016"/>
            <a:ext cx="4572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sz="3200" dirty="0"/>
              <a:t>Condições que devem verificar as </a:t>
            </a:r>
            <a:r>
              <a:rPr lang="pt-BR" sz="3200" dirty="0" err="1"/>
              <a:t>tuplas</a:t>
            </a:r>
            <a:r>
              <a:rPr lang="pt-BR" sz="3200" dirty="0"/>
              <a:t> para ser selecionadas. </a:t>
            </a:r>
            <a:endParaRPr lang="es-ES" sz="3200" dirty="0"/>
          </a:p>
        </p:txBody>
      </p:sp>
      <p:sp>
        <p:nvSpPr>
          <p:cNvPr id="12" name="Seta entalhada para a direita 5"/>
          <p:cNvSpPr/>
          <p:nvPr/>
        </p:nvSpPr>
        <p:spPr>
          <a:xfrm rot="5400000">
            <a:off x="5770777" y="2902846"/>
            <a:ext cx="590271" cy="462036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84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34844" y="411472"/>
            <a:ext cx="65774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400" b="1" dirty="0">
                <a:solidFill>
                  <a:schemeClr val="accent1">
                    <a:lumMod val="75000"/>
                  </a:schemeClr>
                </a:solidFill>
              </a:rPr>
              <a:t>O predicado pode ser:</a:t>
            </a:r>
            <a:endParaRPr lang="pt-PT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45916" y="1844824"/>
            <a:ext cx="8014516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lang="es-ES" sz="4000" dirty="0" smtClean="0">
                <a:solidFill>
                  <a:schemeClr val="tx1"/>
                </a:solidFill>
                <a:latin typeface="Arial" charset="0"/>
              </a:rPr>
              <a:t>Predicado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s-ES" sz="4000" dirty="0" smtClean="0">
                <a:solidFill>
                  <a:schemeClr val="tx1"/>
                </a:solidFill>
                <a:latin typeface="Arial" charset="0"/>
              </a:rPr>
              <a:t>NOT predicado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Arial" charset="0"/>
              </a:rPr>
              <a:t>p</a:t>
            </a:r>
            <a:r>
              <a:rPr lang="es-ES" sz="4000" dirty="0">
                <a:solidFill>
                  <a:schemeClr val="tx1"/>
                </a:solidFill>
                <a:latin typeface="Arial" charset="0"/>
              </a:rPr>
              <a:t>r</a:t>
            </a:r>
            <a:r>
              <a:rPr lang="en-US" sz="4000" dirty="0" err="1">
                <a:solidFill>
                  <a:schemeClr val="tx1"/>
                </a:solidFill>
                <a:latin typeface="Arial" charset="0"/>
              </a:rPr>
              <a:t>ed</a:t>
            </a:r>
            <a:r>
              <a:rPr lang="es-ES" sz="4000" dirty="0" err="1">
                <a:solidFill>
                  <a:schemeClr val="tx1"/>
                </a:solidFill>
                <a:latin typeface="Arial" charset="0"/>
              </a:rPr>
              <a:t>icado</a:t>
            </a:r>
            <a:r>
              <a:rPr lang="es-ES" sz="4000" dirty="0">
                <a:solidFill>
                  <a:schemeClr val="tx1"/>
                </a:solidFill>
                <a:latin typeface="Arial" charset="0"/>
              </a:rPr>
              <a:t> AND </a:t>
            </a:r>
            <a:r>
              <a:rPr lang="es-ES" sz="4000" dirty="0" smtClean="0">
                <a:solidFill>
                  <a:schemeClr val="tx1"/>
                </a:solidFill>
                <a:latin typeface="Arial" charset="0"/>
              </a:rPr>
              <a:t>predicado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lang="es-ES" sz="40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s-ES" sz="4000" dirty="0">
                <a:solidFill>
                  <a:schemeClr val="tx1"/>
                </a:solidFill>
                <a:latin typeface="Arial" charset="0"/>
              </a:rPr>
              <a:t>predicado OR </a:t>
            </a:r>
            <a:r>
              <a:rPr lang="es-ES" sz="4000" dirty="0" smtClean="0">
                <a:solidFill>
                  <a:schemeClr val="tx1"/>
                </a:solidFill>
                <a:latin typeface="Arial" charset="0"/>
              </a:rPr>
              <a:t>predicado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lang="es-ES" sz="40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s-ES" sz="4000" dirty="0">
                <a:solidFill>
                  <a:schemeClr val="tx1"/>
                </a:solidFill>
                <a:latin typeface="Arial" charset="0"/>
              </a:rPr>
              <a:t>EXIST</a:t>
            </a:r>
            <a:r>
              <a:rPr lang="en-US" sz="4000" dirty="0">
                <a:solidFill>
                  <a:schemeClr val="tx1"/>
                </a:solidFill>
                <a:latin typeface="Arial" charset="0"/>
              </a:rPr>
              <a:t>S</a:t>
            </a:r>
            <a:r>
              <a:rPr lang="es-ES" sz="4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s-ES" sz="4000" dirty="0" err="1">
                <a:solidFill>
                  <a:schemeClr val="tx1"/>
                </a:solidFill>
                <a:latin typeface="Arial" charset="0"/>
              </a:rPr>
              <a:t>nom-var</a:t>
            </a:r>
            <a:r>
              <a:rPr lang="es-ES" sz="4000" dirty="0">
                <a:solidFill>
                  <a:schemeClr val="tx1"/>
                </a:solidFill>
                <a:latin typeface="Arial" charset="0"/>
              </a:rPr>
              <a:t> (</a:t>
            </a:r>
            <a:r>
              <a:rPr lang="es-ES" sz="4000" dirty="0" smtClean="0">
                <a:solidFill>
                  <a:schemeClr val="tx1"/>
                </a:solidFill>
                <a:latin typeface="Arial" charset="0"/>
              </a:rPr>
              <a:t>predicado)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Arial" charset="0"/>
              </a:rPr>
              <a:t>FORALL nom-</a:t>
            </a:r>
            <a:r>
              <a:rPr lang="en-US" sz="4000" dirty="0" err="1">
                <a:solidFill>
                  <a:schemeClr val="tx1"/>
                </a:solidFill>
                <a:latin typeface="Arial" charset="0"/>
              </a:rPr>
              <a:t>var</a:t>
            </a:r>
            <a:r>
              <a:rPr lang="en-US" sz="4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s-ES" sz="40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s-ES" sz="4000" dirty="0" smtClean="0">
                <a:solidFill>
                  <a:schemeClr val="tx1"/>
                </a:solidFill>
                <a:latin typeface="Arial" charset="0"/>
              </a:rPr>
              <a:t>predicado) </a:t>
            </a:r>
            <a:endParaRPr lang="es-ES" sz="4000" dirty="0">
              <a:solidFill>
                <a:schemeClr val="tx1"/>
              </a:solidFill>
              <a:latin typeface="Arial" charset="0"/>
            </a:endParaRPr>
          </a:p>
          <a:p>
            <a:pPr marL="0" indent="0">
              <a:lnSpc>
                <a:spcPct val="90000"/>
              </a:lnSpc>
              <a:spcBef>
                <a:spcPts val="800"/>
              </a:spcBef>
              <a:buClrTx/>
            </a:pPr>
            <a:r>
              <a:rPr lang="en-US" sz="3200" b="1" dirty="0">
                <a:solidFill>
                  <a:schemeClr val="tx1"/>
                </a:solidFill>
                <a:latin typeface="Arial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536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3758</TotalTime>
  <Words>759</Words>
  <Application>Microsoft Office PowerPoint</Application>
  <PresentationFormat>Presentación en pantalla (4:3)</PresentationFormat>
  <Paragraphs>197</Paragraphs>
  <Slides>19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Balcão Envidraçado</vt:lpstr>
      <vt:lpstr>Bases de Dados I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Nara</cp:lastModifiedBy>
  <cp:revision>325</cp:revision>
  <dcterms:created xsi:type="dcterms:W3CDTF">2014-02-25T15:14:59Z</dcterms:created>
  <dcterms:modified xsi:type="dcterms:W3CDTF">2014-06-05T17:36:26Z</dcterms:modified>
</cp:coreProperties>
</file>