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651" autoAdjust="0"/>
    <p:restoredTop sz="77661" autoAdjust="0"/>
  </p:normalViewPr>
  <p:slideViewPr>
    <p:cSldViewPr>
      <p:cViewPr varScale="1">
        <p:scale>
          <a:sx n="58" d="100"/>
          <a:sy n="58" d="100"/>
        </p:scale>
        <p:origin x="8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04/07/2014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6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Eliminar los estudiantes del grupo 6304.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La categoría del trabajo “SIGE” cambió a: “D”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Se presentó un nuevo trabajo al evento con los siguientes datos: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Titulo: </a:t>
            </a:r>
            <a:r>
              <a:rPr lang="es-ES" dirty="0" err="1" smtClean="0"/>
              <a:t>Roboparty</a:t>
            </a:r>
            <a:endParaRPr lang="es-E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s-ES" dirty="0" smtClean="0"/>
              <a:t>Categoría: C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Por error al trabajo científico “SIGE” se le otorgó Destacado en vez de Relevante. Rectifique este error.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Todos los trabajos fueron clasificados con una nueva categoría: `R´. Actualice la BD.</a:t>
            </a:r>
          </a:p>
          <a:p>
            <a:pPr marL="228600" indent="-228600">
              <a:buFont typeface="+mj-lt"/>
              <a:buAutoNum type="alphaLcParenR"/>
            </a:pPr>
            <a:r>
              <a:rPr lang="es-ES" dirty="0" smtClean="0"/>
              <a:t>Eliminar todos los trabajos presentados en la comisión 8.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05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6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ES" dirty="0" smtClean="0"/>
              <a:t>Se</a:t>
            </a:r>
            <a:r>
              <a:rPr lang="es-ES" baseline="0" dirty="0" smtClean="0"/>
              <a:t> desea obtener una lista con los nombres de todos los estudiantes varones de 3er año.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 smtClean="0"/>
              <a:t>Obtener</a:t>
            </a:r>
            <a:r>
              <a:rPr lang="es-ES" baseline="0" dirty="0" smtClean="0"/>
              <a:t> un listado con todos los datos de los trabajos.</a:t>
            </a:r>
            <a:endParaRPr lang="es-ES" dirty="0" smtClean="0"/>
          </a:p>
          <a:p>
            <a:pPr marL="228600" indent="-228600">
              <a:buFont typeface="+mj-lt"/>
              <a:buAutoNum type="arabicPeriod"/>
            </a:pPr>
            <a:r>
              <a:rPr lang="es-ES" dirty="0" smtClean="0"/>
              <a:t>Devolver</a:t>
            </a:r>
            <a:r>
              <a:rPr lang="es-ES" baseline="0" dirty="0" smtClean="0"/>
              <a:t> el título de aquellos trabajos que fueron premiados.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obtener el título del trabajo premiado como Relevante.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obtener el nombre del estudiante que presentó trabajo en la comisión 5.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obtener una lista con los estudiantes que presentaron trabajos y el título del trabajo presentado.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saber el nombre del estudiante que presentó el trabajo que fue premiado como Destacado.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obtener un listado con los trabajos que no fueron premiados.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saber el título del trabajo que tiene más páginas que aquel trabajo que obtuvo el premio de Relevante.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conocer la cantidad promedio de páginas de todos los trabajos.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Cuántos estudiantes presentaron trabajos en el evento?</a:t>
            </a:r>
          </a:p>
          <a:p>
            <a:pPr marL="228600" indent="-228600">
              <a:buFont typeface="+mj-lt"/>
              <a:buAutoNum type="arabicPeriod"/>
            </a:pPr>
            <a:r>
              <a:rPr lang="es-ES" baseline="0" dirty="0" smtClean="0"/>
              <a:t>Se desea conocer la cantidad de trabajos presentados por comisiones.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86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50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1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7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1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20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187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00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87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87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1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73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29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9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8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6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04/07/2014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52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www.angolaformativa.com/admin/common/thumb.php?src=//admin/common/files/1358627086_logoukb.jpg&amp;w=250&amp;8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3688" y="1520788"/>
            <a:ext cx="5544616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/>
              <a:t>Bases de Dados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30020" y="2780928"/>
            <a:ext cx="6362460" cy="3168352"/>
          </a:xfrm>
        </p:spPr>
        <p:txBody>
          <a:bodyPr>
            <a:noAutofit/>
          </a:bodyPr>
          <a:lstStyle/>
          <a:p>
            <a:r>
              <a:rPr lang="pt-PT" sz="3200" dirty="0"/>
              <a:t>Tema 4: </a:t>
            </a:r>
            <a:r>
              <a:rPr lang="pt-BR" sz="3200" dirty="0"/>
              <a:t>Programação num Sistema de Bases de Dados</a:t>
            </a:r>
          </a:p>
          <a:p>
            <a:endParaRPr lang="pt-PT" sz="3200" dirty="0" smtClean="0"/>
          </a:p>
          <a:p>
            <a:pPr algn="ctr"/>
            <a:r>
              <a:rPr lang="pt-PT" sz="3200" dirty="0" smtClean="0"/>
              <a:t>TP 10: </a:t>
            </a:r>
            <a:r>
              <a:rPr lang="en-US" sz="3200" dirty="0"/>
              <a:t>Aula </a:t>
            </a:r>
            <a:r>
              <a:rPr lang="en-US" sz="3200" dirty="0" err="1"/>
              <a:t>Práctica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</a:p>
          <a:p>
            <a:pPr algn="ctr"/>
            <a:r>
              <a:rPr lang="en-US" sz="3200" dirty="0" smtClean="0"/>
              <a:t>SQL-DML</a:t>
            </a:r>
            <a:endParaRPr lang="pt-PT" sz="3200" dirty="0"/>
          </a:p>
        </p:txBody>
      </p:sp>
      <p:pic>
        <p:nvPicPr>
          <p:cNvPr id="1026" name="Picture 2" descr="Universidade Katyavala Bwila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83332"/>
            <a:ext cx="1428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04923"/>
              </p:ext>
            </p:extLst>
          </p:nvPr>
        </p:nvGraphicFramePr>
        <p:xfrm>
          <a:off x="193675" y="832148"/>
          <a:ext cx="5386437" cy="26400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09973"/>
                <a:gridCol w="1440160"/>
                <a:gridCol w="2736304"/>
              </a:tblGrid>
              <a:tr h="52391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titulo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categoria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HABD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GDR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SIGE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</a:tr>
            </a:tbl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6224" y="116632"/>
            <a:ext cx="2279551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 smtClean="0">
                <a:solidFill>
                  <a:schemeClr val="tx1"/>
                </a:solidFill>
              </a:rPr>
              <a:t>TrabalhosC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388" y="3437309"/>
            <a:ext cx="2519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 smtClean="0">
                <a:solidFill>
                  <a:schemeClr val="tx1"/>
                </a:solidFill>
              </a:rPr>
              <a:t>Estudantes</a:t>
            </a:r>
            <a:endParaRPr lang="es-ES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71118"/>
              </p:ext>
            </p:extLst>
          </p:nvPr>
        </p:nvGraphicFramePr>
        <p:xfrm>
          <a:off x="176210" y="4130530"/>
          <a:ext cx="4683823" cy="25388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3190"/>
                <a:gridCol w="1345393"/>
                <a:gridCol w="1187620"/>
                <a:gridCol w="1187620"/>
              </a:tblGrid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turma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2390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Amelia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Claudio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4to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Vanesa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2do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</a:tbl>
          </a:graphicData>
        </a:graphic>
      </p:graphicFrame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6282171" y="260648"/>
            <a:ext cx="18907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</a:rPr>
              <a:t>Premios</a:t>
            </a:r>
          </a:p>
        </p:txBody>
      </p:sp>
      <p:graphicFrame>
        <p:nvGraphicFramePr>
          <p:cNvPr id="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27583"/>
              </p:ext>
            </p:extLst>
          </p:nvPr>
        </p:nvGraphicFramePr>
        <p:xfrm>
          <a:off x="5905932" y="910056"/>
          <a:ext cx="2914539" cy="2030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9337"/>
                <a:gridCol w="1765202"/>
              </a:tblGrid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Premio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Relevante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Destacado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</a:tbl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181725" y="3407073"/>
            <a:ext cx="18907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>
                <a:solidFill>
                  <a:schemeClr val="tx1"/>
                </a:solidFill>
              </a:rPr>
              <a:t>Est_Trab</a:t>
            </a:r>
            <a:endParaRPr lang="es-ES" sz="3600" dirty="0">
              <a:solidFill>
                <a:schemeClr val="tx1"/>
              </a:solidFill>
            </a:endParaRPr>
          </a:p>
        </p:txBody>
      </p:sp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88268"/>
              </p:ext>
            </p:extLst>
          </p:nvPr>
        </p:nvGraphicFramePr>
        <p:xfrm>
          <a:off x="5076055" y="4141365"/>
          <a:ext cx="3856807" cy="2239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0121"/>
                <a:gridCol w="1008112"/>
                <a:gridCol w="1768574"/>
              </a:tblGrid>
              <a:tr h="5078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comissão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5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2874" y="260648"/>
            <a:ext cx="900112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742950" indent="-742950"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Eliminar os estudantes 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da turma 6304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A categoria do trabalho “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SIGE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” trocou a: “D”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Apresentou-se 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um novo trabalho ao evento com os seguintes dados: </a:t>
            </a:r>
          </a:p>
          <a:p>
            <a:pPr marL="685800" lvl="2" indent="-514350" ea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Titulo: </a:t>
            </a:r>
            <a:r>
              <a:rPr lang="pt-BR" sz="2800" dirty="0" err="1">
                <a:solidFill>
                  <a:schemeClr val="tx1"/>
                </a:solidFill>
                <a:latin typeface="Arial" charset="0"/>
              </a:rPr>
              <a:t>Roboparty</a:t>
            </a:r>
            <a:endParaRPr lang="pt-BR" sz="2800" dirty="0">
              <a:solidFill>
                <a:schemeClr val="tx1"/>
              </a:solidFill>
              <a:latin typeface="Arial" charset="0"/>
            </a:endParaRPr>
          </a:p>
          <a:p>
            <a:pPr marL="685800" lvl="2" indent="-514350" ea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Categoria: C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Por engano ao trabalho científico “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SIGE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” lhe outorgou Destacado em vez de Relevante. Retifique este engano.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Arial" charset="0"/>
              </a:rPr>
              <a:t>Todos os trabalhos foram classificados com uma nova categoria: `R´. Atualize a BD.</a:t>
            </a:r>
          </a:p>
          <a:p>
            <a:pPr marL="514350" indent="-514350" eaLnBrk="1" hangingPunct="1">
              <a:spcBef>
                <a:spcPts val="900"/>
              </a:spcBef>
              <a:buFont typeface="+mj-lt"/>
              <a:buAutoNum type="alphaLcParenR"/>
            </a:pP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Apagar todos </a:t>
            </a:r>
            <a:r>
              <a:rPr lang="pt-BR" sz="2800" dirty="0">
                <a:solidFill>
                  <a:schemeClr val="tx1"/>
                </a:solidFill>
                <a:latin typeface="Arial" charset="0"/>
              </a:rPr>
              <a:t>os trabalhos apresentados na comissão 8</a:t>
            </a:r>
            <a:r>
              <a:rPr lang="pt-BR" sz="2800" dirty="0" smtClean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4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543518"/>
            <a:ext cx="8568952" cy="564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 err="1" smtClean="0">
                <a:latin typeface="Arial" charset="0"/>
              </a:rPr>
              <a:t>Acresentar</a:t>
            </a:r>
            <a:r>
              <a:rPr lang="pt-BR" sz="2800" dirty="0" smtClean="0">
                <a:latin typeface="Arial" charset="0"/>
              </a:rPr>
              <a:t> um novo estudante com os seguintes dados: 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err="1" smtClean="0">
                <a:latin typeface="Arial" charset="0"/>
              </a:rPr>
              <a:t>Cod</a:t>
            </a:r>
            <a:r>
              <a:rPr lang="pt-BR" sz="2800" dirty="0" smtClean="0">
                <a:latin typeface="Arial" charset="0"/>
              </a:rPr>
              <a:t>: 3490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Nome: Alberto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Turma: 2do</a:t>
            </a:r>
          </a:p>
          <a:p>
            <a:pPr marL="1143000" lvl="3" indent="-514350">
              <a:spcBef>
                <a:spcPts val="900"/>
              </a:spcBef>
              <a:buFont typeface="Arial" pitchFamily="34" charset="0"/>
              <a:buChar char="•"/>
            </a:pPr>
            <a:r>
              <a:rPr lang="pt-BR" sz="2800" dirty="0" smtClean="0">
                <a:latin typeface="Arial" charset="0"/>
              </a:rPr>
              <a:t>Sexo: M</a:t>
            </a:r>
            <a:endParaRPr lang="pt-BR" sz="2800" dirty="0">
              <a:latin typeface="Arial" charset="0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 smtClean="0">
                <a:latin typeface="Arial" charset="0"/>
              </a:rPr>
              <a:t>Apagar </a:t>
            </a:r>
            <a:r>
              <a:rPr lang="pt-PT" sz="2800" dirty="0" smtClean="0">
                <a:latin typeface="Arial" charset="0"/>
              </a:rPr>
              <a:t>todos </a:t>
            </a:r>
            <a:r>
              <a:rPr lang="pt-PT" sz="2800" dirty="0">
                <a:latin typeface="Arial" charset="0"/>
              </a:rPr>
              <a:t>os estudantes que não pertencem a turma de 3ero</a:t>
            </a:r>
            <a:r>
              <a:rPr lang="pt-PT" sz="2800" dirty="0" smtClean="0">
                <a:latin typeface="Arial" charset="0"/>
              </a:rPr>
              <a:t>.</a:t>
            </a: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BR" sz="2800" dirty="0">
                <a:latin typeface="Arial" charset="0"/>
              </a:rPr>
              <a:t>Apagar </a:t>
            </a:r>
            <a:r>
              <a:rPr lang="pt-PT" sz="2800" dirty="0">
                <a:latin typeface="Arial" charset="0"/>
              </a:rPr>
              <a:t>todos os estudantes varões de 4to </a:t>
            </a:r>
            <a:r>
              <a:rPr lang="pt-PT" sz="2800" dirty="0" smtClean="0">
                <a:latin typeface="Arial" charset="0"/>
              </a:rPr>
              <a:t>ano.</a:t>
            </a:r>
          </a:p>
          <a:p>
            <a:pPr marL="514350" indent="-514350">
              <a:spcBef>
                <a:spcPts val="900"/>
              </a:spcBef>
              <a:buFont typeface="+mj-lt"/>
              <a:buAutoNum type="alphaLcParenR" startAt="7"/>
            </a:pPr>
            <a:r>
              <a:rPr lang="pt-PT" sz="2800" dirty="0" smtClean="0">
                <a:latin typeface="Arial" charset="0"/>
              </a:rPr>
              <a:t>Apagar todos </a:t>
            </a:r>
            <a:r>
              <a:rPr lang="pt-PT" sz="2800" dirty="0">
                <a:latin typeface="Arial" charset="0"/>
              </a:rPr>
              <a:t>os trabalhos que </a:t>
            </a:r>
            <a:r>
              <a:rPr lang="pt-PT" sz="2800" dirty="0" smtClean="0">
                <a:latin typeface="Arial" charset="0"/>
              </a:rPr>
              <a:t>tenham recebidos </a:t>
            </a:r>
            <a:r>
              <a:rPr lang="pt-PT" sz="2800" dirty="0">
                <a:latin typeface="Arial" charset="0"/>
              </a:rPr>
              <a:t>ao menos um prêmio</a:t>
            </a:r>
            <a:endParaRPr lang="pt-BR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43808" y="2564904"/>
            <a:ext cx="3177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latin typeface="Arial" charset="0"/>
              </a:rPr>
              <a:t>SELECT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5178"/>
              </p:ext>
            </p:extLst>
          </p:nvPr>
        </p:nvGraphicFramePr>
        <p:xfrm>
          <a:off x="193675" y="832148"/>
          <a:ext cx="5386438" cy="26400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1941"/>
                <a:gridCol w="1224136"/>
                <a:gridCol w="1728192"/>
                <a:gridCol w="1512169"/>
              </a:tblGrid>
              <a:tr h="52391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titulo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categoria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Qpag</a:t>
                      </a:r>
                      <a:endParaRPr kumimoji="0" lang="es-ES" sz="2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HABD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18</a:t>
                      </a: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GDR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25</a:t>
                      </a:r>
                    </a:p>
                  </a:txBody>
                  <a:tcPr marL="90000" marR="90000" marT="164748" marB="46804" horzOverflow="overflow"/>
                </a:tc>
              </a:tr>
              <a:tr h="7053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SIGE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0" marR="90000" marT="164748" marB="4680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164748" marB="46804" horzOverflow="overflow"/>
                </a:tc>
              </a:tr>
            </a:tbl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6224" y="116632"/>
            <a:ext cx="2279551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 smtClean="0">
                <a:solidFill>
                  <a:schemeClr val="tx1"/>
                </a:solidFill>
              </a:rPr>
              <a:t>TrabalhosC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79388" y="3437309"/>
            <a:ext cx="2519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 smtClean="0">
                <a:solidFill>
                  <a:schemeClr val="tx1"/>
                </a:solidFill>
              </a:rPr>
              <a:t>Estudantes</a:t>
            </a:r>
            <a:endParaRPr lang="es-ES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23539"/>
              </p:ext>
            </p:extLst>
          </p:nvPr>
        </p:nvGraphicFramePr>
        <p:xfrm>
          <a:off x="176210" y="4130530"/>
          <a:ext cx="4683823" cy="25388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63190"/>
                <a:gridCol w="1345393"/>
                <a:gridCol w="1187620"/>
                <a:gridCol w="1187620"/>
              </a:tblGrid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turma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2390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Amelia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Claudio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4to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Job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3ro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M</a:t>
                      </a:r>
                    </a:p>
                  </a:txBody>
                  <a:tcPr marL="90006" marR="90006" marT="164688" marB="46787" horzOverflow="overflow"/>
                </a:tc>
              </a:tr>
              <a:tr h="50768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Vanesa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2do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688" marB="4678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DejaVu Sans" charset="0"/>
                        </a:rPr>
                        <a:t>F</a:t>
                      </a:r>
                    </a:p>
                  </a:txBody>
                  <a:tcPr marL="90006" marR="90006" marT="164688" marB="46787" horzOverflow="overflow"/>
                </a:tc>
              </a:tr>
            </a:tbl>
          </a:graphicData>
        </a:graphic>
      </p:graphicFrame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6282171" y="260648"/>
            <a:ext cx="18907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>
                <a:solidFill>
                  <a:schemeClr val="tx1"/>
                </a:solidFill>
              </a:rPr>
              <a:t>Premios</a:t>
            </a:r>
          </a:p>
        </p:txBody>
      </p:sp>
      <p:graphicFrame>
        <p:nvGraphicFramePr>
          <p:cNvPr id="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69974"/>
              </p:ext>
            </p:extLst>
          </p:nvPr>
        </p:nvGraphicFramePr>
        <p:xfrm>
          <a:off x="5905932" y="910056"/>
          <a:ext cx="2914539" cy="2030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9337"/>
                <a:gridCol w="1765202"/>
              </a:tblGrid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Premio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Relevante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Destacado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  <a:tr h="50760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89999" marR="89999" marT="164663" marB="46779" horzOverflow="overflow"/>
                </a:tc>
              </a:tr>
            </a:tbl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181725" y="3407073"/>
            <a:ext cx="18907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sz="3600" dirty="0" err="1">
                <a:solidFill>
                  <a:schemeClr val="tx1"/>
                </a:solidFill>
              </a:rPr>
              <a:t>Est_Trab</a:t>
            </a:r>
            <a:endParaRPr lang="es-ES" sz="3600" dirty="0">
              <a:solidFill>
                <a:schemeClr val="tx1"/>
              </a:solidFill>
            </a:endParaRPr>
          </a:p>
        </p:txBody>
      </p:sp>
      <p:graphicFrame>
        <p:nvGraphicFramePr>
          <p:cNvPr id="11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04666"/>
              </p:ext>
            </p:extLst>
          </p:nvPr>
        </p:nvGraphicFramePr>
        <p:xfrm>
          <a:off x="5076055" y="4141365"/>
          <a:ext cx="3856807" cy="223996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0121"/>
                <a:gridCol w="1008112"/>
                <a:gridCol w="1768574"/>
              </a:tblGrid>
              <a:tr h="50788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Cod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Id_T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comissão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5789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5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3245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  <a:tr h="5773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1270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DejaVu Sans" charset="0"/>
                      </a:endParaRPr>
                    </a:p>
                  </a:txBody>
                  <a:tcPr marL="90006" marR="90006" marT="164753" marB="46805" horzOverflow="overflow"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8</a:t>
                      </a:r>
                      <a:endParaRPr lang="es-ES" sz="2400" dirty="0"/>
                    </a:p>
                  </a:txBody>
                  <a:tcPr marL="90006" marR="90006" marT="164753" marB="46805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116632"/>
            <a:ext cx="89289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200" dirty="0"/>
              <a:t>D</a:t>
            </a:r>
            <a:r>
              <a:rPr lang="pt-BR" sz="2200" dirty="0" smtClean="0"/>
              <a:t>eseja-se </a:t>
            </a:r>
            <a:r>
              <a:rPr lang="pt-BR" sz="2200" dirty="0"/>
              <a:t>obter uma lista com os nomes de todos os estudantes varões de 3er ano.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Obter um listrado com todos os dados dos trabalhos.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Devolver o título daqueles trabalhos que foram premiados.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D</a:t>
            </a:r>
            <a:r>
              <a:rPr lang="pt-BR" sz="2200" dirty="0" smtClean="0"/>
              <a:t>eseja-se </a:t>
            </a:r>
            <a:r>
              <a:rPr lang="pt-BR" sz="2200" dirty="0"/>
              <a:t>obter o título do trabalho premiado como Relevante.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D</a:t>
            </a:r>
            <a:r>
              <a:rPr lang="pt-BR" sz="2200" dirty="0" smtClean="0"/>
              <a:t>eseja-se </a:t>
            </a:r>
            <a:r>
              <a:rPr lang="pt-BR" sz="2200" dirty="0"/>
              <a:t>obter o nome do estudante que apresentou trabalho na comissão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obter uma lista com os estudantes que apresentaram trabalhos e o título do trabalho apresentado.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saber o nome do estudante que apresentou o trabalho que foi premiado como Destacado.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obter um listrado com os trabalhos que não foram premiados.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saber o título do trabalho que tem mais páginas que aquele trabalho que obteve o prêmio de Relevante.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conhecer a quantidade médio de páginas de todos os trabalhos.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/>
              <a:t>Quantos estudantes apresentaram trabalhos no evento?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200" dirty="0" smtClean="0"/>
              <a:t>Deseja-se </a:t>
            </a:r>
            <a:r>
              <a:rPr lang="pt-BR" sz="2200" dirty="0"/>
              <a:t>conhecer a quantidade de trabalhos apresentados por comissões.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791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eto">
  <a:themeElements>
    <a:clrScheme name="Aspet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1653</TotalTime>
  <Words>677</Words>
  <Application>Microsoft Office PowerPoint</Application>
  <PresentationFormat>Apresentação no Ecrã (4:3)</PresentationFormat>
  <Paragraphs>170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DejaVu Sans</vt:lpstr>
      <vt:lpstr>Times New Roman</vt:lpstr>
      <vt:lpstr>Trebuchet MS</vt:lpstr>
      <vt:lpstr>Wingdings 3</vt:lpstr>
      <vt:lpstr>Aspeto</vt:lpstr>
      <vt:lpstr>Bases de Dados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Bruno Shira Pedrito</cp:lastModifiedBy>
  <cp:revision>282</cp:revision>
  <dcterms:created xsi:type="dcterms:W3CDTF">2014-02-25T15:14:59Z</dcterms:created>
  <dcterms:modified xsi:type="dcterms:W3CDTF">2014-07-04T16:25:07Z</dcterms:modified>
</cp:coreProperties>
</file>