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64" r:id="rId3"/>
    <p:sldId id="307" r:id="rId4"/>
    <p:sldId id="309" r:id="rId5"/>
    <p:sldId id="308" r:id="rId6"/>
    <p:sldId id="312" r:id="rId7"/>
    <p:sldId id="303" r:id="rId8"/>
    <p:sldId id="314" r:id="rId9"/>
    <p:sldId id="313" r:id="rId10"/>
    <p:sldId id="310" r:id="rId11"/>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73058" autoAdjust="0"/>
  </p:normalViewPr>
  <p:slideViewPr>
    <p:cSldViewPr>
      <p:cViewPr>
        <p:scale>
          <a:sx n="60" d="100"/>
          <a:sy n="60" d="100"/>
        </p:scale>
        <p:origin x="-1362"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3A7661-887F-4354-BFBD-0D9818FAB2ED}" type="datetimeFigureOut">
              <a:rPr lang="es-ES" smtClean="0"/>
              <a:pPr/>
              <a:t>17/03/2014</a:t>
            </a:fld>
            <a:endParaRPr lang="es-ES"/>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s-E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6F625-4547-4179-BB84-D2749C378CEF}" type="slidenum">
              <a:rPr lang="es-ES" smtClean="0"/>
              <a:pPr/>
              <a:t>‹Nº›</a:t>
            </a:fld>
            <a:endParaRPr lang="es-ES"/>
          </a:p>
        </p:txBody>
      </p:sp>
    </p:spTree>
    <p:extLst>
      <p:ext uri="{BB962C8B-B14F-4D97-AF65-F5344CB8AC3E}">
        <p14:creationId xmlns:p14="http://schemas.microsoft.com/office/powerpoint/2010/main" val="414289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Se desea realizar el modelo de una BD para gestionar los datos de los trabajadores de una escuela. Se sabe que en la escuela trabajan: maestros, personal no docente y los choferes. De todos los </a:t>
            </a:r>
            <a:r>
              <a:rPr lang="es-ES" sz="1200" b="0" i="0" u="none" strike="noStrike" kern="1200" baseline="0" dirty="0" err="1" smtClean="0">
                <a:solidFill>
                  <a:schemeClr val="tx1"/>
                </a:solidFill>
                <a:latin typeface="+mn-lt"/>
                <a:ea typeface="+mn-ea"/>
                <a:cs typeface="+mn-cs"/>
              </a:rPr>
              <a:t>trabajdores</a:t>
            </a:r>
            <a:r>
              <a:rPr lang="es-ES" sz="1200" b="0" i="0" u="none" strike="noStrike" kern="1200" baseline="0" dirty="0" smtClean="0">
                <a:solidFill>
                  <a:schemeClr val="tx1"/>
                </a:solidFill>
                <a:latin typeface="+mn-lt"/>
                <a:ea typeface="+mn-ea"/>
                <a:cs typeface="+mn-cs"/>
              </a:rPr>
              <a:t> se conoce su nombre y dirección, de los profesores la asignatura que imparten, del personal no docente la </a:t>
            </a:r>
            <a:r>
              <a:rPr lang="es-ES" sz="1200" b="0" i="0" u="none" strike="noStrike" kern="1200" baseline="0" dirty="0" err="1" smtClean="0">
                <a:solidFill>
                  <a:schemeClr val="tx1"/>
                </a:solidFill>
                <a:latin typeface="+mn-lt"/>
                <a:ea typeface="+mn-ea"/>
                <a:cs typeface="+mn-cs"/>
              </a:rPr>
              <a:t>especilidad</a:t>
            </a:r>
            <a:r>
              <a:rPr lang="es-ES" sz="1200" b="0" i="0" u="none" strike="noStrike" kern="1200" baseline="0" dirty="0" smtClean="0">
                <a:solidFill>
                  <a:schemeClr val="tx1"/>
                </a:solidFill>
                <a:latin typeface="+mn-lt"/>
                <a:ea typeface="+mn-ea"/>
                <a:cs typeface="+mn-cs"/>
              </a:rPr>
              <a:t> y de los choferes la chapa del auto que manejan. Los trabajadores trabajan con computadoras de las que se registra su número y una descripción con sus datos.</a:t>
            </a:r>
            <a:endParaRPr lang="es-ES" dirty="0"/>
          </a:p>
        </p:txBody>
      </p:sp>
      <p:sp>
        <p:nvSpPr>
          <p:cNvPr id="4" name="Espaço Reservado para Número de Slide 3"/>
          <p:cNvSpPr>
            <a:spLocks noGrp="1"/>
          </p:cNvSpPr>
          <p:nvPr>
            <p:ph type="sldNum" sz="quarter" idx="10"/>
          </p:nvPr>
        </p:nvSpPr>
        <p:spPr/>
        <p:txBody>
          <a:bodyPr/>
          <a:lstStyle/>
          <a:p>
            <a:fld id="{4E56F625-4547-4179-BB84-D2749C378CEF}" type="slidenum">
              <a:rPr lang="es-ES" smtClean="0"/>
              <a:pPr/>
              <a:t>3</a:t>
            </a:fld>
            <a:endParaRPr lang="es-ES"/>
          </a:p>
        </p:txBody>
      </p:sp>
    </p:spTree>
    <p:extLst>
      <p:ext uri="{BB962C8B-B14F-4D97-AF65-F5344CB8AC3E}">
        <p14:creationId xmlns:p14="http://schemas.microsoft.com/office/powerpoint/2010/main" val="405312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Describir la BD de una compañía de transporte que se encarga de recoger embarques en los almacenes de una cadena de ventas y conducirlos hacia su destino. Un camión puede llevar varios embarques en un mismo viaje que se identifica por </a:t>
            </a:r>
            <a:r>
              <a:rPr lang="es-ES" sz="1200" kern="1200" dirty="0" err="1" smtClean="0">
                <a:solidFill>
                  <a:schemeClr val="tx1"/>
                </a:solidFill>
                <a:effectLst/>
                <a:latin typeface="+mn-lt"/>
                <a:ea typeface="+mn-ea"/>
                <a:cs typeface="+mn-cs"/>
              </a:rPr>
              <a:t>NumViaje</a:t>
            </a:r>
            <a:r>
              <a:rPr lang="es-ES" sz="1200" kern="1200" dirty="0" smtClean="0">
                <a:solidFill>
                  <a:schemeClr val="tx1"/>
                </a:solidFill>
                <a:effectLst/>
                <a:latin typeface="+mn-lt"/>
                <a:ea typeface="+mn-ea"/>
                <a:cs typeface="+mn-cs"/>
              </a:rPr>
              <a:t>, registrándose además la cantidad de km y el destino. De cada embarque se conoce el número, la cantidad de artículo que contiene, el  peso y el volumen. Los camiones tienen diferentes capacidades tanto en volumen como en peso y se identifican por su chapa. Se desea llevar un control estricto de los viajes que se realizan en cuanto a las entregas enviadas y recibidas, por lo que de cada viaje se genera un informe en el que se almacena dicha información.</a:t>
            </a:r>
          </a:p>
          <a:p>
            <a:endParaRPr lang="es-ES" dirty="0"/>
          </a:p>
        </p:txBody>
      </p:sp>
      <p:sp>
        <p:nvSpPr>
          <p:cNvPr id="4" name="Espaço Reservado para Número de Slide 3"/>
          <p:cNvSpPr>
            <a:spLocks noGrp="1"/>
          </p:cNvSpPr>
          <p:nvPr>
            <p:ph type="sldNum" sz="quarter" idx="10"/>
          </p:nvPr>
        </p:nvSpPr>
        <p:spPr/>
        <p:txBody>
          <a:bodyPr/>
          <a:lstStyle/>
          <a:p>
            <a:fld id="{4E56F625-4547-4179-BB84-D2749C378CEF}" type="slidenum">
              <a:rPr lang="es-ES" smtClean="0"/>
              <a:pPr/>
              <a:t>5</a:t>
            </a:fld>
            <a:endParaRPr lang="es-ES"/>
          </a:p>
        </p:txBody>
      </p:sp>
    </p:spTree>
    <p:extLst>
      <p:ext uri="{BB962C8B-B14F-4D97-AF65-F5344CB8AC3E}">
        <p14:creationId xmlns:p14="http://schemas.microsoft.com/office/powerpoint/2010/main" val="405312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Describir la BD de una compañía de transporte que se encarga de recoger </a:t>
            </a:r>
            <a:r>
              <a:rPr lang="es-ES" sz="1200" b="0" i="0" u="none" strike="noStrike" kern="1200" baseline="0" dirty="0" smtClean="0">
                <a:solidFill>
                  <a:schemeClr val="tx1"/>
                </a:solidFill>
                <a:latin typeface="+mn-lt"/>
                <a:ea typeface="+mn-ea"/>
                <a:cs typeface="+mn-cs"/>
              </a:rPr>
              <a:t>contenedores </a:t>
            </a:r>
            <a:r>
              <a:rPr lang="es-ES" sz="1200" kern="1200" dirty="0" smtClean="0">
                <a:solidFill>
                  <a:schemeClr val="tx1"/>
                </a:solidFill>
                <a:effectLst/>
                <a:latin typeface="+mn-lt"/>
                <a:ea typeface="+mn-ea"/>
                <a:cs typeface="+mn-cs"/>
              </a:rPr>
              <a:t>en los almacenes de una cadena de ventas y conducirlos hacia su destino. Un camión puede llevar varios </a:t>
            </a:r>
            <a:r>
              <a:rPr lang="es-ES" sz="1200" b="0" i="0" u="none" strike="noStrike" kern="1200" baseline="0" dirty="0" smtClean="0">
                <a:solidFill>
                  <a:schemeClr val="tx1"/>
                </a:solidFill>
                <a:latin typeface="+mn-lt"/>
                <a:ea typeface="+mn-ea"/>
                <a:cs typeface="+mn-cs"/>
              </a:rPr>
              <a:t>contenedores </a:t>
            </a:r>
            <a:r>
              <a:rPr lang="es-ES" sz="1200" kern="1200" dirty="0" smtClean="0">
                <a:solidFill>
                  <a:schemeClr val="tx1"/>
                </a:solidFill>
                <a:effectLst/>
                <a:latin typeface="+mn-lt"/>
                <a:ea typeface="+mn-ea"/>
                <a:cs typeface="+mn-cs"/>
              </a:rPr>
              <a:t>en un mismo viaje (y como</a:t>
            </a:r>
            <a:r>
              <a:rPr lang="es-ES" sz="1200" kern="1200" baseline="0" dirty="0" smtClean="0">
                <a:solidFill>
                  <a:schemeClr val="tx1"/>
                </a:solidFill>
                <a:effectLst/>
                <a:latin typeface="+mn-lt"/>
                <a:ea typeface="+mn-ea"/>
                <a:cs typeface="+mn-cs"/>
              </a:rPr>
              <a:t> mínimo 1</a:t>
            </a:r>
            <a:r>
              <a:rPr lang="es-ES" sz="1200" kern="1200" dirty="0" smtClean="0">
                <a:solidFill>
                  <a:schemeClr val="tx1"/>
                </a:solidFill>
                <a:effectLst/>
                <a:latin typeface="+mn-lt"/>
                <a:ea typeface="+mn-ea"/>
                <a:cs typeface="+mn-cs"/>
              </a:rPr>
              <a:t>) que se identifica por </a:t>
            </a:r>
            <a:r>
              <a:rPr lang="es-ES" sz="1200" kern="1200" dirty="0" err="1" smtClean="0">
                <a:solidFill>
                  <a:schemeClr val="tx1"/>
                </a:solidFill>
                <a:effectLst/>
                <a:latin typeface="+mn-lt"/>
                <a:ea typeface="+mn-ea"/>
                <a:cs typeface="+mn-cs"/>
              </a:rPr>
              <a:t>NumViaje</a:t>
            </a:r>
            <a:r>
              <a:rPr lang="es-ES" sz="1200" kern="1200" dirty="0" smtClean="0">
                <a:solidFill>
                  <a:schemeClr val="tx1"/>
                </a:solidFill>
                <a:effectLst/>
                <a:latin typeface="+mn-lt"/>
                <a:ea typeface="+mn-ea"/>
                <a:cs typeface="+mn-cs"/>
              </a:rPr>
              <a:t>, registrándose además la cantidad de km y el destino. De cada </a:t>
            </a:r>
            <a:r>
              <a:rPr lang="es-ES" sz="1200" b="0" i="0" u="none" strike="noStrike" kern="1200" baseline="0" dirty="0" smtClean="0">
                <a:solidFill>
                  <a:schemeClr val="tx1"/>
                </a:solidFill>
                <a:latin typeface="+mn-lt"/>
                <a:ea typeface="+mn-ea"/>
                <a:cs typeface="+mn-cs"/>
              </a:rPr>
              <a:t>contenedor </a:t>
            </a:r>
            <a:r>
              <a:rPr lang="es-ES" sz="1200" kern="1200" dirty="0" smtClean="0">
                <a:solidFill>
                  <a:schemeClr val="tx1"/>
                </a:solidFill>
                <a:effectLst/>
                <a:latin typeface="+mn-lt"/>
                <a:ea typeface="+mn-ea"/>
                <a:cs typeface="+mn-cs"/>
              </a:rPr>
              <a:t>se conoce el número, la cantidad de artículo que contiene, el  peso y el volumen. Los camiones tienen diferentes capacidades tanto en volumen como en peso y se identifican por su chapa. Se desea llevar un control estricto de los viajes que se realizan en cuanto a las entregas enviadas y recibidas, por lo que de cada viaje se genera un informe en el que se almacena dicha información.</a:t>
            </a:r>
          </a:p>
          <a:p>
            <a:endParaRPr lang="es-ES" dirty="0"/>
          </a:p>
        </p:txBody>
      </p:sp>
      <p:sp>
        <p:nvSpPr>
          <p:cNvPr id="4" name="Espaço Reservado para Número de Slide 3"/>
          <p:cNvSpPr>
            <a:spLocks noGrp="1"/>
          </p:cNvSpPr>
          <p:nvPr>
            <p:ph type="sldNum" sz="quarter" idx="10"/>
          </p:nvPr>
        </p:nvSpPr>
        <p:spPr/>
        <p:txBody>
          <a:bodyPr/>
          <a:lstStyle/>
          <a:p>
            <a:fld id="{4E56F625-4547-4179-BB84-D2749C378CEF}" type="slidenum">
              <a:rPr lang="es-ES" smtClean="0"/>
              <a:pPr/>
              <a:t>6</a:t>
            </a:fld>
            <a:endParaRPr lang="es-ES"/>
          </a:p>
        </p:txBody>
      </p:sp>
    </p:spTree>
    <p:extLst>
      <p:ext uri="{BB962C8B-B14F-4D97-AF65-F5344CB8AC3E}">
        <p14:creationId xmlns:p14="http://schemas.microsoft.com/office/powerpoint/2010/main" val="40531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s-ES" dirty="0" smtClean="0"/>
              <a:t>Se desea diseñar</a:t>
            </a:r>
            <a:r>
              <a:rPr lang="es-ES" baseline="0" dirty="0" smtClean="0"/>
              <a:t> una BD para llevar el control de los datos de una zona residencial. En la zona hay 4 edificios de los cuales se almacena el nombre y la cantidad de pisos. Los apartamentos son enumerados consecutivamente dentro de cada edificio, y de ellos se guarda la cantidad de cuartos que tienen y una pequeña descripción.</a:t>
            </a:r>
            <a:endParaRPr lang="es-ES" dirty="0"/>
          </a:p>
        </p:txBody>
      </p:sp>
      <p:sp>
        <p:nvSpPr>
          <p:cNvPr id="4" name="Espaço Reservado para Número de Slide 3"/>
          <p:cNvSpPr>
            <a:spLocks noGrp="1"/>
          </p:cNvSpPr>
          <p:nvPr>
            <p:ph type="sldNum" sz="quarter" idx="10"/>
          </p:nvPr>
        </p:nvSpPr>
        <p:spPr/>
        <p:txBody>
          <a:bodyPr/>
          <a:lstStyle/>
          <a:p>
            <a:fld id="{4E56F625-4547-4179-BB84-D2749C378CEF}" type="slidenum">
              <a:rPr lang="es-ES" smtClean="0"/>
              <a:pPr/>
              <a:t>7</a:t>
            </a:fld>
            <a:endParaRPr lang="es-ES"/>
          </a:p>
        </p:txBody>
      </p:sp>
    </p:spTree>
    <p:extLst>
      <p:ext uri="{BB962C8B-B14F-4D97-AF65-F5344CB8AC3E}">
        <p14:creationId xmlns:p14="http://schemas.microsoft.com/office/powerpoint/2010/main" val="305602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s-ES" dirty="0"/>
          </a:p>
        </p:txBody>
      </p:sp>
      <p:sp>
        <p:nvSpPr>
          <p:cNvPr id="4" name="Espaço Reservado para Número de Slide 3"/>
          <p:cNvSpPr>
            <a:spLocks noGrp="1"/>
          </p:cNvSpPr>
          <p:nvPr>
            <p:ph type="sldNum" sz="quarter" idx="10"/>
          </p:nvPr>
        </p:nvSpPr>
        <p:spPr/>
        <p:txBody>
          <a:bodyPr/>
          <a:lstStyle/>
          <a:p>
            <a:fld id="{4E56F625-4547-4179-BB84-D2749C378CEF}" type="slidenum">
              <a:rPr lang="es-ES" smtClean="0"/>
              <a:pPr/>
              <a:t>8</a:t>
            </a:fld>
            <a:endParaRPr lang="es-ES"/>
          </a:p>
        </p:txBody>
      </p:sp>
    </p:spTree>
    <p:extLst>
      <p:ext uri="{BB962C8B-B14F-4D97-AF65-F5344CB8AC3E}">
        <p14:creationId xmlns:p14="http://schemas.microsoft.com/office/powerpoint/2010/main" val="3056021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Se desea diseñar una BD, para tener el control de la información de los vuelos de cierta línea aérea. De cada vuelo se necesita registrar la tripulación (pilotos, aeromozas, personal de seguridad y técnicos), origen, destino y los aeropuertos que sirvieron de escala para dicho vuelo (si los hay). De los aeropuertos se registrará el nombre, la dirección, sus teléfonos y país. De cada país se desea almacenar el nombre y el </a:t>
            </a:r>
            <a:r>
              <a:rPr lang="es-ES" sz="1200" i="1" kern="1200" dirty="0" smtClean="0">
                <a:solidFill>
                  <a:schemeClr val="tx1"/>
                </a:solidFill>
                <a:effectLst/>
                <a:latin typeface="+mn-lt"/>
                <a:ea typeface="+mn-ea"/>
                <a:cs typeface="+mn-cs"/>
              </a:rPr>
              <a:t>código internacional para la aeronáutica</a:t>
            </a:r>
            <a:r>
              <a:rPr lang="es-ES" sz="1200" kern="1200" dirty="0" smtClean="0">
                <a:solidFill>
                  <a:schemeClr val="tx1"/>
                </a:solidFill>
                <a:effectLst/>
                <a:latin typeface="+mn-lt"/>
                <a:ea typeface="+mn-ea"/>
                <a:cs typeface="+mn-cs"/>
              </a:rPr>
              <a:t>. Pueden existir aeropuertos  que tengan el mismo nombre y que pertenezcan a diferentes países. Del personal de tripulación se desea registrar el nombre, fecha de nacimiento, código de identidad dentro de la compañía, edad y fecha en que comenzó a trabajar en la compañía. De los pilotos se conoce la cantidad de vuelos realizados como piloto. De las aeromozas se quiere conocer, el grado de escolaridad. Del personal de seguridad se requiere  el grado oficial que tiene. De los técnicos se necesita conocer las especialidades en que se desempeñan. </a:t>
            </a:r>
          </a:p>
          <a:p>
            <a:endParaRPr lang="es-ES" dirty="0"/>
          </a:p>
        </p:txBody>
      </p:sp>
      <p:sp>
        <p:nvSpPr>
          <p:cNvPr id="4" name="Espaço Reservado para Número de Slide 3"/>
          <p:cNvSpPr>
            <a:spLocks noGrp="1"/>
          </p:cNvSpPr>
          <p:nvPr>
            <p:ph type="sldNum" sz="quarter" idx="10"/>
          </p:nvPr>
        </p:nvSpPr>
        <p:spPr/>
        <p:txBody>
          <a:bodyPr/>
          <a:lstStyle/>
          <a:p>
            <a:fld id="{4E56F625-4547-4179-BB84-D2749C378CEF}" type="slidenum">
              <a:rPr lang="es-ES" smtClean="0"/>
              <a:pPr/>
              <a:t>9</a:t>
            </a:fld>
            <a:endParaRPr lang="es-ES"/>
          </a:p>
        </p:txBody>
      </p:sp>
    </p:spTree>
    <p:extLst>
      <p:ext uri="{BB962C8B-B14F-4D97-AF65-F5344CB8AC3E}">
        <p14:creationId xmlns:p14="http://schemas.microsoft.com/office/powerpoint/2010/main" val="3056021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Se desea diseñar una BD, para tener el control de la información de los vuelos de cierta línea aérea. De cada vuelo se necesita registrar su número, la tripulación (pilotos, aeromozas, personal de seguridad y técnicos) y los aeropuertos que tuvieron alguna relación con el vuelo (ya sea como origen, destino</a:t>
            </a:r>
            <a:r>
              <a:rPr lang="es-ES" sz="1200" kern="1200" baseline="0" dirty="0" smtClean="0">
                <a:solidFill>
                  <a:schemeClr val="tx1"/>
                </a:solidFill>
                <a:effectLst/>
                <a:latin typeface="+mn-lt"/>
                <a:ea typeface="+mn-ea"/>
                <a:cs typeface="+mn-cs"/>
              </a:rPr>
              <a:t> o </a:t>
            </a:r>
            <a:r>
              <a:rPr lang="es-ES" sz="1200" kern="1200" dirty="0" smtClean="0">
                <a:solidFill>
                  <a:schemeClr val="tx1"/>
                </a:solidFill>
                <a:effectLst/>
                <a:latin typeface="+mn-lt"/>
                <a:ea typeface="+mn-ea"/>
                <a:cs typeface="+mn-cs"/>
              </a:rPr>
              <a:t>escala). De los aeropuertos se registrará el nombre, la dirección, sus teléfonos y país al</a:t>
            </a:r>
            <a:r>
              <a:rPr lang="es-ES" sz="1200" kern="1200" baseline="0" dirty="0" smtClean="0">
                <a:solidFill>
                  <a:schemeClr val="tx1"/>
                </a:solidFill>
                <a:effectLst/>
                <a:latin typeface="+mn-lt"/>
                <a:ea typeface="+mn-ea"/>
                <a:cs typeface="+mn-cs"/>
              </a:rPr>
              <a:t> que pertenece</a:t>
            </a:r>
            <a:r>
              <a:rPr lang="es-ES" sz="1200" kern="1200" dirty="0" smtClean="0">
                <a:solidFill>
                  <a:schemeClr val="tx1"/>
                </a:solidFill>
                <a:effectLst/>
                <a:latin typeface="+mn-lt"/>
                <a:ea typeface="+mn-ea"/>
                <a:cs typeface="+mn-cs"/>
              </a:rPr>
              <a:t>. De cada país se desea almacenar el nombre y el </a:t>
            </a:r>
            <a:r>
              <a:rPr lang="es-ES" sz="1200" i="1" kern="1200" dirty="0" smtClean="0">
                <a:solidFill>
                  <a:schemeClr val="tx1"/>
                </a:solidFill>
                <a:effectLst/>
                <a:latin typeface="+mn-lt"/>
                <a:ea typeface="+mn-ea"/>
                <a:cs typeface="+mn-cs"/>
              </a:rPr>
              <a:t>código internacional para la aeronáutica</a:t>
            </a:r>
            <a:r>
              <a:rPr lang="es-ES" sz="1200" kern="1200" dirty="0" smtClean="0">
                <a:solidFill>
                  <a:schemeClr val="tx1"/>
                </a:solidFill>
                <a:effectLst/>
                <a:latin typeface="+mn-lt"/>
                <a:ea typeface="+mn-ea"/>
                <a:cs typeface="+mn-cs"/>
              </a:rPr>
              <a:t>. Pueden existir aeropuertos  que tengan el mismo nombre y que pertenezcan a diferentes países. Del personal de tripulación se desea registrar el nombre, fecha de nacimiento, código de identidad dentro de la compañía, edad y fecha en que comenzó a trabajar en la compañía. De los pilotos se conoce la cantidad de vuelos realizados como piloto. De las aeromozas se quiere conocer, el grado de escolaridad. Del personal de seguridad se requiere  el grado oficial que tiene. De los técnicos se necesita conocer las especialidades en que se desempeñan. </a:t>
            </a:r>
          </a:p>
          <a:p>
            <a:endParaRPr lang="es-ES" dirty="0"/>
          </a:p>
        </p:txBody>
      </p:sp>
      <p:sp>
        <p:nvSpPr>
          <p:cNvPr id="4" name="Espaço Reservado para Número de Slide 3"/>
          <p:cNvSpPr>
            <a:spLocks noGrp="1"/>
          </p:cNvSpPr>
          <p:nvPr>
            <p:ph type="sldNum" sz="quarter" idx="10"/>
          </p:nvPr>
        </p:nvSpPr>
        <p:spPr/>
        <p:txBody>
          <a:bodyPr/>
          <a:lstStyle/>
          <a:p>
            <a:fld id="{4E56F625-4547-4179-BB84-D2749C378CEF}" type="slidenum">
              <a:rPr lang="es-ES" smtClean="0"/>
              <a:pPr/>
              <a:t>10</a:t>
            </a:fld>
            <a:endParaRPr lang="es-ES"/>
          </a:p>
        </p:txBody>
      </p:sp>
    </p:spTree>
    <p:extLst>
      <p:ext uri="{BB962C8B-B14F-4D97-AF65-F5344CB8AC3E}">
        <p14:creationId xmlns:p14="http://schemas.microsoft.com/office/powerpoint/2010/main" val="305602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C3241DE1-1982-49F7-9DE2-EEB58EFB09D5}" type="datetimeFigureOut">
              <a:rPr lang="pt-PT" smtClean="0"/>
              <a:pPr/>
              <a:t>17-03-2014</a:t>
            </a:fld>
            <a:endParaRPr lang="pt-PT"/>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PT"/>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3883A809-2DFC-4908-A0C1-342FDFF47CEE}" type="slidenum">
              <a:rPr lang="pt-PT" smtClean="0"/>
              <a:pPr/>
              <a:t>‹Nº›</a:t>
            </a:fld>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3241DE1-1982-49F7-9DE2-EEB58EFB09D5}" type="datetimeFigureOut">
              <a:rPr lang="pt-PT" smtClean="0"/>
              <a:pPr/>
              <a:t>17-03-2014</a:t>
            </a:fld>
            <a:endParaRPr lang="pt-PT"/>
          </a:p>
        </p:txBody>
      </p:sp>
      <p:sp>
        <p:nvSpPr>
          <p:cNvPr id="5" name="Espaço Reservado para Rodapé 4"/>
          <p:cNvSpPr>
            <a:spLocks noGrp="1"/>
          </p:cNvSpPr>
          <p:nvPr>
            <p:ph type="ftr" sz="quarter" idx="11"/>
          </p:nvPr>
        </p:nvSpPr>
        <p:spPr/>
        <p:txBody>
          <a:bodyPr/>
          <a:lstStyle/>
          <a:p>
            <a:endParaRPr lang="pt-PT"/>
          </a:p>
        </p:txBody>
      </p:sp>
      <p:sp>
        <p:nvSpPr>
          <p:cNvPr id="6" name="Espaço Reservado para Número de Slide 5"/>
          <p:cNvSpPr>
            <a:spLocks noGrp="1"/>
          </p:cNvSpPr>
          <p:nvPr>
            <p:ph type="sldNum" sz="quarter" idx="12"/>
          </p:nvPr>
        </p:nvSpPr>
        <p:spPr/>
        <p:txBody>
          <a:bodyPr/>
          <a:lstStyle/>
          <a:p>
            <a:fld id="{3883A809-2DFC-4908-A0C1-342FDFF47CEE}" type="slidenum">
              <a:rPr lang="pt-PT" smtClean="0"/>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3241DE1-1982-49F7-9DE2-EEB58EFB09D5}" type="datetimeFigureOut">
              <a:rPr lang="pt-PT" smtClean="0"/>
              <a:pPr/>
              <a:t>17-03-2014</a:t>
            </a:fld>
            <a:endParaRPr lang="pt-PT"/>
          </a:p>
        </p:txBody>
      </p:sp>
      <p:sp>
        <p:nvSpPr>
          <p:cNvPr id="5" name="Espaço Reservado para Rodapé 4"/>
          <p:cNvSpPr>
            <a:spLocks noGrp="1"/>
          </p:cNvSpPr>
          <p:nvPr>
            <p:ph type="ftr" sz="quarter" idx="11"/>
          </p:nvPr>
        </p:nvSpPr>
        <p:spPr/>
        <p:txBody>
          <a:bodyPr/>
          <a:lstStyle/>
          <a:p>
            <a:endParaRPr lang="pt-PT"/>
          </a:p>
        </p:txBody>
      </p:sp>
      <p:sp>
        <p:nvSpPr>
          <p:cNvPr id="6" name="Espaço Reservado para Número de Slide 5"/>
          <p:cNvSpPr>
            <a:spLocks noGrp="1"/>
          </p:cNvSpPr>
          <p:nvPr>
            <p:ph type="sldNum" sz="quarter" idx="12"/>
          </p:nvPr>
        </p:nvSpPr>
        <p:spPr/>
        <p:txBody>
          <a:bodyPr/>
          <a:lstStyle/>
          <a:p>
            <a:fld id="{3883A809-2DFC-4908-A0C1-342FDFF47CEE}" type="slidenum">
              <a:rPr lang="pt-PT" smtClean="0"/>
              <a:pPr/>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C3241DE1-1982-49F7-9DE2-EEB58EFB09D5}" type="datetimeFigureOut">
              <a:rPr lang="pt-PT" smtClean="0"/>
              <a:pPr/>
              <a:t>17-03-2014</a:t>
            </a:fld>
            <a:endParaRPr lang="pt-PT"/>
          </a:p>
        </p:txBody>
      </p:sp>
      <p:sp>
        <p:nvSpPr>
          <p:cNvPr id="9" name="Espaço Reservado para Número de Slide 8"/>
          <p:cNvSpPr>
            <a:spLocks noGrp="1"/>
          </p:cNvSpPr>
          <p:nvPr>
            <p:ph type="sldNum" sz="quarter" idx="15"/>
          </p:nvPr>
        </p:nvSpPr>
        <p:spPr/>
        <p:txBody>
          <a:bodyPr rtlCol="0"/>
          <a:lstStyle/>
          <a:p>
            <a:fld id="{3883A809-2DFC-4908-A0C1-342FDFF47CEE}" type="slidenum">
              <a:rPr lang="pt-PT" smtClean="0"/>
              <a:pPr/>
              <a:t>‹Nº›</a:t>
            </a:fld>
            <a:endParaRPr lang="pt-PT"/>
          </a:p>
        </p:txBody>
      </p:sp>
      <p:sp>
        <p:nvSpPr>
          <p:cNvPr id="10" name="Espaço Reservado para Rodapé 9"/>
          <p:cNvSpPr>
            <a:spLocks noGrp="1"/>
          </p:cNvSpPr>
          <p:nvPr>
            <p:ph type="ftr" sz="quarter" idx="16"/>
          </p:nvPr>
        </p:nvSpPr>
        <p:spPr/>
        <p:txBody>
          <a:bodyPr rtlCol="0"/>
          <a:lstStyle/>
          <a:p>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C3241DE1-1982-49F7-9DE2-EEB58EFB09D5}" type="datetimeFigureOut">
              <a:rPr lang="pt-PT" smtClean="0"/>
              <a:pPr/>
              <a:t>17-03-2014</a:t>
            </a:fld>
            <a:endParaRPr lang="pt-PT"/>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PT"/>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3883A809-2DFC-4908-A0C1-342FDFF47CEE}" type="slidenum">
              <a:rPr lang="pt-PT" smtClean="0"/>
              <a:pPr/>
              <a:t>‹Nº›</a:t>
            </a:fld>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fld id="{C3241DE1-1982-49F7-9DE2-EEB58EFB09D5}" type="datetimeFigureOut">
              <a:rPr lang="pt-PT" smtClean="0"/>
              <a:pPr/>
              <a:t>17-03-2014</a:t>
            </a:fld>
            <a:endParaRPr lang="pt-PT"/>
          </a:p>
        </p:txBody>
      </p:sp>
      <p:sp>
        <p:nvSpPr>
          <p:cNvPr id="6" name="Espaço Reservado para Rodapé 5"/>
          <p:cNvSpPr>
            <a:spLocks noGrp="1"/>
          </p:cNvSpPr>
          <p:nvPr>
            <p:ph type="ftr" sz="quarter" idx="11"/>
          </p:nvPr>
        </p:nvSpPr>
        <p:spPr/>
        <p:txBody>
          <a:bodyPr/>
          <a:lstStyle/>
          <a:p>
            <a:endParaRPr lang="pt-PT"/>
          </a:p>
        </p:txBody>
      </p:sp>
      <p:sp>
        <p:nvSpPr>
          <p:cNvPr id="7" name="Espaço Reservado para Número de Slide 6"/>
          <p:cNvSpPr>
            <a:spLocks noGrp="1"/>
          </p:cNvSpPr>
          <p:nvPr>
            <p:ph type="sldNum" sz="quarter" idx="12"/>
          </p:nvPr>
        </p:nvSpPr>
        <p:spPr/>
        <p:txBody>
          <a:bodyPr/>
          <a:lstStyle/>
          <a:p>
            <a:fld id="{3883A809-2DFC-4908-A0C1-342FDFF47CEE}" type="slidenum">
              <a:rPr lang="pt-PT" smtClean="0"/>
              <a:pPr/>
              <a:t>‹Nº›</a:t>
            </a:fld>
            <a:endParaRPr lang="pt-PT"/>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título mestre</a:t>
            </a:r>
            <a:endParaRPr kumimoji="0" lang="en-US"/>
          </a:p>
        </p:txBody>
      </p:sp>
      <p:sp>
        <p:nvSpPr>
          <p:cNvPr id="7" name="Espaço Reservado para Data 6"/>
          <p:cNvSpPr>
            <a:spLocks noGrp="1"/>
          </p:cNvSpPr>
          <p:nvPr>
            <p:ph type="dt" sz="half" idx="10"/>
          </p:nvPr>
        </p:nvSpPr>
        <p:spPr/>
        <p:txBody>
          <a:bodyPr/>
          <a:lstStyle/>
          <a:p>
            <a:fld id="{C3241DE1-1982-49F7-9DE2-EEB58EFB09D5}" type="datetimeFigureOut">
              <a:rPr lang="pt-PT" smtClean="0"/>
              <a:pPr/>
              <a:t>17-03-2014</a:t>
            </a:fld>
            <a:endParaRPr lang="pt-PT"/>
          </a:p>
        </p:txBody>
      </p:sp>
      <p:sp>
        <p:nvSpPr>
          <p:cNvPr id="8" name="Espaço Reservado para Rodapé 7"/>
          <p:cNvSpPr>
            <a:spLocks noGrp="1"/>
          </p:cNvSpPr>
          <p:nvPr>
            <p:ph type="ftr" sz="quarter" idx="11"/>
          </p:nvPr>
        </p:nvSpPr>
        <p:spPr/>
        <p:txBody>
          <a:bodyPr/>
          <a:lstStyle/>
          <a:p>
            <a:endParaRPr lang="pt-PT"/>
          </a:p>
        </p:txBody>
      </p:sp>
      <p:sp>
        <p:nvSpPr>
          <p:cNvPr id="9" name="Espaço Reservado para Número de Slide 8"/>
          <p:cNvSpPr>
            <a:spLocks noGrp="1"/>
          </p:cNvSpPr>
          <p:nvPr>
            <p:ph type="sldNum" sz="quarter" idx="12"/>
          </p:nvPr>
        </p:nvSpPr>
        <p:spPr/>
        <p:txBody>
          <a:bodyPr/>
          <a:lstStyle/>
          <a:p>
            <a:fld id="{3883A809-2DFC-4908-A0C1-342FDFF47CEE}" type="slidenum">
              <a:rPr lang="pt-PT" smtClean="0"/>
              <a:pPr/>
              <a:t>‹Nº›</a:t>
            </a:fld>
            <a:endParaRPr lang="pt-PT"/>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6" name="Espaço Reservado para Data 5"/>
          <p:cNvSpPr>
            <a:spLocks noGrp="1"/>
          </p:cNvSpPr>
          <p:nvPr>
            <p:ph type="dt" sz="half" idx="10"/>
          </p:nvPr>
        </p:nvSpPr>
        <p:spPr/>
        <p:txBody>
          <a:bodyPr rtlCol="0"/>
          <a:lstStyle/>
          <a:p>
            <a:fld id="{C3241DE1-1982-49F7-9DE2-EEB58EFB09D5}" type="datetimeFigureOut">
              <a:rPr lang="pt-PT" smtClean="0"/>
              <a:pPr/>
              <a:t>17-03-2014</a:t>
            </a:fld>
            <a:endParaRPr lang="pt-PT"/>
          </a:p>
        </p:txBody>
      </p:sp>
      <p:sp>
        <p:nvSpPr>
          <p:cNvPr id="7" name="Espaço Reservado para Número de Slide 6"/>
          <p:cNvSpPr>
            <a:spLocks noGrp="1"/>
          </p:cNvSpPr>
          <p:nvPr>
            <p:ph type="sldNum" sz="quarter" idx="11"/>
          </p:nvPr>
        </p:nvSpPr>
        <p:spPr/>
        <p:txBody>
          <a:bodyPr rtlCol="0"/>
          <a:lstStyle/>
          <a:p>
            <a:fld id="{3883A809-2DFC-4908-A0C1-342FDFF47CEE}" type="slidenum">
              <a:rPr lang="pt-PT" smtClean="0"/>
              <a:pPr/>
              <a:t>‹Nº›</a:t>
            </a:fld>
            <a:endParaRPr lang="pt-PT"/>
          </a:p>
        </p:txBody>
      </p:sp>
      <p:sp>
        <p:nvSpPr>
          <p:cNvPr id="8" name="Espaço Reservado para Rodapé 7"/>
          <p:cNvSpPr>
            <a:spLocks noGrp="1"/>
          </p:cNvSpPr>
          <p:nvPr>
            <p:ph type="ftr" sz="quarter" idx="12"/>
          </p:nvPr>
        </p:nvSpPr>
        <p:spPr/>
        <p:txBody>
          <a:bodyPr rtlCol="0"/>
          <a:lstStyle/>
          <a:p>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3241DE1-1982-49F7-9DE2-EEB58EFB09D5}" type="datetimeFigureOut">
              <a:rPr lang="pt-PT" smtClean="0"/>
              <a:pPr/>
              <a:t>17-03-2014</a:t>
            </a:fld>
            <a:endParaRPr lang="pt-PT"/>
          </a:p>
        </p:txBody>
      </p:sp>
      <p:sp>
        <p:nvSpPr>
          <p:cNvPr id="3" name="Espaço Reservado para Rodapé 2"/>
          <p:cNvSpPr>
            <a:spLocks noGrp="1"/>
          </p:cNvSpPr>
          <p:nvPr>
            <p:ph type="ftr" sz="quarter" idx="11"/>
          </p:nvPr>
        </p:nvSpPr>
        <p:spPr/>
        <p:txBody>
          <a:bodyPr/>
          <a:lstStyle/>
          <a:p>
            <a:endParaRPr lang="pt-PT"/>
          </a:p>
        </p:txBody>
      </p:sp>
      <p:sp>
        <p:nvSpPr>
          <p:cNvPr id="4" name="Espaço Reservado para Número de Slide 3"/>
          <p:cNvSpPr>
            <a:spLocks noGrp="1"/>
          </p:cNvSpPr>
          <p:nvPr>
            <p:ph type="sldNum" sz="quarter" idx="12"/>
          </p:nvPr>
        </p:nvSpPr>
        <p:spPr/>
        <p:txBody>
          <a:bodyPr/>
          <a:lstStyle/>
          <a:p>
            <a:fld id="{3883A809-2DFC-4908-A0C1-342FDFF47CEE}" type="slidenum">
              <a:rPr lang="pt-PT" smtClean="0"/>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C3241DE1-1982-49F7-9DE2-EEB58EFB09D5}" type="datetimeFigureOut">
              <a:rPr lang="pt-PT" smtClean="0"/>
              <a:pPr/>
              <a:t>17-03-2014</a:t>
            </a:fld>
            <a:endParaRPr lang="pt-PT"/>
          </a:p>
        </p:txBody>
      </p:sp>
      <p:sp>
        <p:nvSpPr>
          <p:cNvPr id="22" name="Espaço Reservado para Número de Slide 21"/>
          <p:cNvSpPr>
            <a:spLocks noGrp="1"/>
          </p:cNvSpPr>
          <p:nvPr>
            <p:ph type="sldNum" sz="quarter" idx="15"/>
          </p:nvPr>
        </p:nvSpPr>
        <p:spPr/>
        <p:txBody>
          <a:bodyPr rtlCol="0"/>
          <a:lstStyle/>
          <a:p>
            <a:fld id="{3883A809-2DFC-4908-A0C1-342FDFF47CEE}" type="slidenum">
              <a:rPr lang="pt-PT" smtClean="0"/>
              <a:pPr/>
              <a:t>‹Nº›</a:t>
            </a:fld>
            <a:endParaRPr lang="pt-PT"/>
          </a:p>
        </p:txBody>
      </p:sp>
      <p:sp>
        <p:nvSpPr>
          <p:cNvPr id="23" name="Espaço Reservado para Rodapé 22"/>
          <p:cNvSpPr>
            <a:spLocks noGrp="1"/>
          </p:cNvSpPr>
          <p:nvPr>
            <p:ph type="ftr" sz="quarter" idx="16"/>
          </p:nvPr>
        </p:nvSpPr>
        <p:spPr/>
        <p:txBody>
          <a:bodyPr rtlCol="0"/>
          <a:lstStyle/>
          <a:p>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C3241DE1-1982-49F7-9DE2-EEB58EFB09D5}" type="datetimeFigureOut">
              <a:rPr lang="pt-PT" smtClean="0"/>
              <a:pPr/>
              <a:t>17-03-2014</a:t>
            </a:fld>
            <a:endParaRPr lang="pt-PT"/>
          </a:p>
        </p:txBody>
      </p:sp>
      <p:sp>
        <p:nvSpPr>
          <p:cNvPr id="18" name="Espaço Reservado para Número de Slide 17"/>
          <p:cNvSpPr>
            <a:spLocks noGrp="1"/>
          </p:cNvSpPr>
          <p:nvPr>
            <p:ph type="sldNum" sz="quarter" idx="11"/>
          </p:nvPr>
        </p:nvSpPr>
        <p:spPr/>
        <p:txBody>
          <a:bodyPr rtlCol="0"/>
          <a:lstStyle/>
          <a:p>
            <a:fld id="{3883A809-2DFC-4908-A0C1-342FDFF47CEE}" type="slidenum">
              <a:rPr lang="pt-PT" smtClean="0"/>
              <a:pPr/>
              <a:t>‹Nº›</a:t>
            </a:fld>
            <a:endParaRPr lang="pt-PT"/>
          </a:p>
        </p:txBody>
      </p:sp>
      <p:sp>
        <p:nvSpPr>
          <p:cNvPr id="21" name="Espaço Reservado para Rodapé 20"/>
          <p:cNvSpPr>
            <a:spLocks noGrp="1"/>
          </p:cNvSpPr>
          <p:nvPr>
            <p:ph type="ftr" sz="quarter" idx="12"/>
          </p:nvPr>
        </p:nvSpPr>
        <p:spPr/>
        <p:txBody>
          <a:bodyPr rtlCol="0"/>
          <a:lstStyle/>
          <a:p>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241DE1-1982-49F7-9DE2-EEB58EFB09D5}" type="datetimeFigureOut">
              <a:rPr lang="pt-PT" smtClean="0"/>
              <a:pPr/>
              <a:t>17-03-2014</a:t>
            </a:fld>
            <a:endParaRPr lang="pt-PT"/>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PT"/>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883A809-2DFC-4908-A0C1-342FDFF47CEE}" type="slidenum">
              <a:rPr lang="pt-PT" smtClean="0"/>
              <a:pPr/>
              <a:t>‹Nº›</a:t>
            </a:fld>
            <a:endParaRPr lang="pt-P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angolaformativa.com/admin/common/thumb.php?src=//admin/common/files/1358627086_logoukb.jpg&amp;w=250&amp;80"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63688" y="1520788"/>
            <a:ext cx="5544616" cy="792088"/>
          </a:xfrm>
        </p:spPr>
        <p:txBody>
          <a:bodyPr>
            <a:noAutofit/>
          </a:bodyPr>
          <a:lstStyle/>
          <a:p>
            <a:pPr algn="ctr"/>
            <a:r>
              <a:rPr lang="pt-PT" sz="4400" dirty="0"/>
              <a:t>Bases de Dados I </a:t>
            </a:r>
          </a:p>
        </p:txBody>
      </p:sp>
      <p:sp>
        <p:nvSpPr>
          <p:cNvPr id="3" name="Subtítulo 2"/>
          <p:cNvSpPr>
            <a:spLocks noGrp="1"/>
          </p:cNvSpPr>
          <p:nvPr>
            <p:ph type="subTitle" idx="1"/>
          </p:nvPr>
        </p:nvSpPr>
        <p:spPr>
          <a:xfrm>
            <a:off x="2530020" y="2780928"/>
            <a:ext cx="6362460" cy="3168352"/>
          </a:xfrm>
        </p:spPr>
        <p:txBody>
          <a:bodyPr>
            <a:noAutofit/>
          </a:bodyPr>
          <a:lstStyle/>
          <a:p>
            <a:r>
              <a:rPr lang="pt-PT" sz="3200" dirty="0"/>
              <a:t>Tema </a:t>
            </a:r>
            <a:r>
              <a:rPr lang="pt-PT" sz="3200" dirty="0" smtClean="0"/>
              <a:t>2: </a:t>
            </a:r>
            <a:r>
              <a:rPr lang="pt-PT" sz="3200" dirty="0"/>
              <a:t>Modelação Conceptual das Bases de Dados</a:t>
            </a:r>
            <a:endParaRPr lang="pt-PT" sz="3200" dirty="0" smtClean="0"/>
          </a:p>
          <a:p>
            <a:endParaRPr lang="pt-PT" sz="3200" dirty="0" smtClean="0"/>
          </a:p>
          <a:p>
            <a:pPr algn="ctr"/>
            <a:r>
              <a:rPr lang="pt-PT" sz="3200" dirty="0" smtClean="0"/>
              <a:t>TP 3: </a:t>
            </a:r>
            <a:r>
              <a:rPr lang="en-US" sz="3200" dirty="0"/>
              <a:t>Aula </a:t>
            </a:r>
            <a:r>
              <a:rPr lang="en-US" sz="3200" dirty="0" err="1"/>
              <a:t>Práctica</a:t>
            </a:r>
            <a:r>
              <a:rPr lang="en-US" sz="3200" dirty="0"/>
              <a:t> </a:t>
            </a:r>
            <a:r>
              <a:rPr lang="en-US" sz="3200" dirty="0" smtClean="0"/>
              <a:t>DER </a:t>
            </a:r>
            <a:r>
              <a:rPr lang="en-US" sz="3200" dirty="0" err="1" smtClean="0"/>
              <a:t>Estendido</a:t>
            </a:r>
            <a:endParaRPr lang="pt-PT" sz="3200" dirty="0"/>
          </a:p>
        </p:txBody>
      </p:sp>
      <p:pic>
        <p:nvPicPr>
          <p:cNvPr id="1026" name="Picture 2" descr="Universidade Katyavala Bwila"/>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308304" y="583332"/>
            <a:ext cx="1428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13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3"/>
          <p:cNvSpPr/>
          <p:nvPr/>
        </p:nvSpPr>
        <p:spPr>
          <a:xfrm>
            <a:off x="3131840" y="2105122"/>
            <a:ext cx="2088232"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800" dirty="0" err="1">
                <a:solidFill>
                  <a:schemeClr val="tx1"/>
                </a:solidFill>
              </a:rPr>
              <a:t>tripulação</a:t>
            </a:r>
            <a:r>
              <a:rPr lang="es-ES" sz="2800" dirty="0">
                <a:solidFill>
                  <a:schemeClr val="tx1"/>
                </a:solidFill>
              </a:rPr>
              <a:t> </a:t>
            </a:r>
          </a:p>
        </p:txBody>
      </p:sp>
      <p:sp>
        <p:nvSpPr>
          <p:cNvPr id="6" name="Retângulo 4"/>
          <p:cNvSpPr/>
          <p:nvPr/>
        </p:nvSpPr>
        <p:spPr>
          <a:xfrm>
            <a:off x="179512" y="5287751"/>
            <a:ext cx="1512168"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800" dirty="0" smtClean="0">
                <a:solidFill>
                  <a:schemeClr val="tx1"/>
                </a:solidFill>
              </a:rPr>
              <a:t>piloto</a:t>
            </a:r>
            <a:endParaRPr lang="es-ES" sz="2800" dirty="0">
              <a:solidFill>
                <a:schemeClr val="tx1"/>
              </a:solidFill>
            </a:endParaRPr>
          </a:p>
        </p:txBody>
      </p:sp>
      <p:sp>
        <p:nvSpPr>
          <p:cNvPr id="7" name="Retângulo 32"/>
          <p:cNvSpPr/>
          <p:nvPr/>
        </p:nvSpPr>
        <p:spPr>
          <a:xfrm>
            <a:off x="2076964" y="5273474"/>
            <a:ext cx="2134996"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800" dirty="0" err="1">
                <a:solidFill>
                  <a:schemeClr val="tx1"/>
                </a:solidFill>
              </a:rPr>
              <a:t>aeromoças</a:t>
            </a:r>
            <a:r>
              <a:rPr lang="es-ES" sz="2800" dirty="0">
                <a:solidFill>
                  <a:schemeClr val="tx1"/>
                </a:solidFill>
              </a:rPr>
              <a:t> </a:t>
            </a:r>
          </a:p>
        </p:txBody>
      </p:sp>
      <p:sp>
        <p:nvSpPr>
          <p:cNvPr id="8" name="Retângulo 33"/>
          <p:cNvSpPr/>
          <p:nvPr/>
        </p:nvSpPr>
        <p:spPr>
          <a:xfrm>
            <a:off x="6804248" y="5301208"/>
            <a:ext cx="1800200"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800" dirty="0">
                <a:solidFill>
                  <a:schemeClr val="tx1"/>
                </a:solidFill>
              </a:rPr>
              <a:t>técnicos</a:t>
            </a:r>
          </a:p>
        </p:txBody>
      </p:sp>
      <p:cxnSp>
        <p:nvCxnSpPr>
          <p:cNvPr id="9" name="Conector de seta reta 41"/>
          <p:cNvCxnSpPr/>
          <p:nvPr/>
        </p:nvCxnSpPr>
        <p:spPr>
          <a:xfrm flipV="1">
            <a:off x="4157404" y="2897210"/>
            <a:ext cx="0" cy="15121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ector reto 42"/>
          <p:cNvCxnSpPr/>
          <p:nvPr/>
        </p:nvCxnSpPr>
        <p:spPr>
          <a:xfrm>
            <a:off x="755576" y="4409378"/>
            <a:ext cx="69127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to 43"/>
          <p:cNvCxnSpPr/>
          <p:nvPr/>
        </p:nvCxnSpPr>
        <p:spPr>
          <a:xfrm>
            <a:off x="755576" y="4409378"/>
            <a:ext cx="0" cy="864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to 44"/>
          <p:cNvCxnSpPr/>
          <p:nvPr/>
        </p:nvCxnSpPr>
        <p:spPr>
          <a:xfrm>
            <a:off x="7668344" y="4409378"/>
            <a:ext cx="0" cy="864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to 43"/>
          <p:cNvCxnSpPr/>
          <p:nvPr/>
        </p:nvCxnSpPr>
        <p:spPr>
          <a:xfrm>
            <a:off x="3059832" y="4437112"/>
            <a:ext cx="0" cy="8363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tângulo 33"/>
          <p:cNvSpPr/>
          <p:nvPr/>
        </p:nvSpPr>
        <p:spPr>
          <a:xfrm>
            <a:off x="4644008" y="5301208"/>
            <a:ext cx="1800200"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800" dirty="0" smtClean="0">
                <a:solidFill>
                  <a:schemeClr val="tx1"/>
                </a:solidFill>
              </a:rPr>
              <a:t>PS</a:t>
            </a:r>
            <a:endParaRPr lang="es-ES" sz="2800" dirty="0">
              <a:solidFill>
                <a:schemeClr val="tx1"/>
              </a:solidFill>
            </a:endParaRPr>
          </a:p>
        </p:txBody>
      </p:sp>
      <p:cxnSp>
        <p:nvCxnSpPr>
          <p:cNvPr id="19" name="Conector reto 43"/>
          <p:cNvCxnSpPr/>
          <p:nvPr/>
        </p:nvCxnSpPr>
        <p:spPr>
          <a:xfrm>
            <a:off x="5652120" y="4409378"/>
            <a:ext cx="0" cy="8918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tângulo 3"/>
          <p:cNvSpPr/>
          <p:nvPr/>
        </p:nvSpPr>
        <p:spPr>
          <a:xfrm>
            <a:off x="179512" y="2131102"/>
            <a:ext cx="1656184"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800" dirty="0" err="1">
                <a:solidFill>
                  <a:schemeClr val="tx1"/>
                </a:solidFill>
              </a:rPr>
              <a:t>vôos</a:t>
            </a:r>
            <a:r>
              <a:rPr lang="es-ES" sz="2800" dirty="0">
                <a:solidFill>
                  <a:schemeClr val="tx1"/>
                </a:solidFill>
              </a:rPr>
              <a:t> </a:t>
            </a:r>
          </a:p>
        </p:txBody>
      </p:sp>
      <p:sp>
        <p:nvSpPr>
          <p:cNvPr id="22" name="Retângulo 3"/>
          <p:cNvSpPr/>
          <p:nvPr/>
        </p:nvSpPr>
        <p:spPr>
          <a:xfrm>
            <a:off x="2488880" y="764704"/>
            <a:ext cx="2515167" cy="1072350"/>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800" dirty="0" err="1">
                <a:solidFill>
                  <a:schemeClr val="tx1"/>
                </a:solidFill>
              </a:rPr>
              <a:t>aeroportos</a:t>
            </a:r>
            <a:r>
              <a:rPr lang="es-ES" sz="2800" dirty="0">
                <a:solidFill>
                  <a:schemeClr val="tx1"/>
                </a:solidFill>
              </a:rPr>
              <a:t> </a:t>
            </a:r>
          </a:p>
        </p:txBody>
      </p:sp>
      <p:sp>
        <p:nvSpPr>
          <p:cNvPr id="23" name="Losango 19"/>
          <p:cNvSpPr/>
          <p:nvPr/>
        </p:nvSpPr>
        <p:spPr>
          <a:xfrm>
            <a:off x="2267744" y="2276872"/>
            <a:ext cx="442275" cy="504056"/>
          </a:xfrm>
          <a:prstGeom prst="diamond">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a:solidFill>
                <a:schemeClr val="tx1"/>
              </a:solidFill>
            </a:endParaRPr>
          </a:p>
        </p:txBody>
      </p:sp>
      <p:cxnSp>
        <p:nvCxnSpPr>
          <p:cNvPr id="25" name="24 Conector recto"/>
          <p:cNvCxnSpPr>
            <a:stCxn id="21" idx="3"/>
            <a:endCxn id="23" idx="1"/>
          </p:cNvCxnSpPr>
          <p:nvPr/>
        </p:nvCxnSpPr>
        <p:spPr>
          <a:xfrm>
            <a:off x="1835696" y="2527146"/>
            <a:ext cx="432048" cy="17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2712414" y="2528900"/>
            <a:ext cx="432048" cy="17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Losango 19"/>
          <p:cNvSpPr/>
          <p:nvPr/>
        </p:nvSpPr>
        <p:spPr>
          <a:xfrm>
            <a:off x="971600" y="1124744"/>
            <a:ext cx="442275" cy="504056"/>
          </a:xfrm>
          <a:prstGeom prst="diamond">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a:solidFill>
                <a:schemeClr val="tx1"/>
              </a:solidFill>
            </a:endParaRPr>
          </a:p>
        </p:txBody>
      </p:sp>
      <p:cxnSp>
        <p:nvCxnSpPr>
          <p:cNvPr id="29" name="28 Conector recto"/>
          <p:cNvCxnSpPr/>
          <p:nvPr/>
        </p:nvCxnSpPr>
        <p:spPr>
          <a:xfrm>
            <a:off x="1420437" y="1372399"/>
            <a:ext cx="1068444" cy="43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28" idx="2"/>
          </p:cNvCxnSpPr>
          <p:nvPr/>
        </p:nvCxnSpPr>
        <p:spPr>
          <a:xfrm flipH="1">
            <a:off x="1192737" y="1628800"/>
            <a:ext cx="1" cy="47632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tângulo 3"/>
          <p:cNvSpPr/>
          <p:nvPr/>
        </p:nvSpPr>
        <p:spPr>
          <a:xfrm>
            <a:off x="6312814" y="926127"/>
            <a:ext cx="1599844"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800" dirty="0" err="1" smtClean="0">
                <a:solidFill>
                  <a:schemeClr val="tx1"/>
                </a:solidFill>
              </a:rPr>
              <a:t>pais</a:t>
            </a:r>
            <a:endParaRPr lang="es-ES" sz="2800" dirty="0">
              <a:solidFill>
                <a:schemeClr val="tx1"/>
              </a:solidFill>
            </a:endParaRPr>
          </a:p>
        </p:txBody>
      </p:sp>
      <p:sp>
        <p:nvSpPr>
          <p:cNvPr id="36" name="Losango 19"/>
          <p:cNvSpPr/>
          <p:nvPr/>
        </p:nvSpPr>
        <p:spPr>
          <a:xfrm>
            <a:off x="5436096" y="1124744"/>
            <a:ext cx="442275" cy="504056"/>
          </a:xfrm>
          <a:prstGeom prst="diamond">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a:solidFill>
                <a:schemeClr val="tx1"/>
              </a:solidFill>
            </a:endParaRPr>
          </a:p>
        </p:txBody>
      </p:sp>
      <p:cxnSp>
        <p:nvCxnSpPr>
          <p:cNvPr id="37" name="36 Conector recto"/>
          <p:cNvCxnSpPr>
            <a:endCxn id="36" idx="1"/>
          </p:cNvCxnSpPr>
          <p:nvPr/>
        </p:nvCxnSpPr>
        <p:spPr>
          <a:xfrm>
            <a:off x="5004048" y="1375018"/>
            <a:ext cx="432048" cy="17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5880766" y="1376772"/>
            <a:ext cx="432048" cy="1754"/>
          </a:xfrm>
          <a:prstGeom prst="line">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Retângulo 3"/>
          <p:cNvSpPr/>
          <p:nvPr/>
        </p:nvSpPr>
        <p:spPr>
          <a:xfrm>
            <a:off x="2627784" y="908720"/>
            <a:ext cx="2232248"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dirty="0">
              <a:solidFill>
                <a:schemeClr val="tx1"/>
              </a:solidFill>
            </a:endParaRPr>
          </a:p>
        </p:txBody>
      </p:sp>
      <p:sp>
        <p:nvSpPr>
          <p:cNvPr id="40" name="Losango 19"/>
          <p:cNvSpPr/>
          <p:nvPr/>
        </p:nvSpPr>
        <p:spPr>
          <a:xfrm>
            <a:off x="5508104" y="1232756"/>
            <a:ext cx="292270" cy="252028"/>
          </a:xfrm>
          <a:prstGeom prst="diamond">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a:solidFill>
                <a:schemeClr val="tx1"/>
              </a:solidFill>
            </a:endParaRPr>
          </a:p>
        </p:txBody>
      </p:sp>
    </p:spTree>
    <p:extLst>
      <p:ext uri="{BB962C8B-B14F-4D97-AF65-F5344CB8AC3E}">
        <p14:creationId xmlns:p14="http://schemas.microsoft.com/office/powerpoint/2010/main" val="41561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3 Imagen" descr="Dibuj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60648"/>
            <a:ext cx="9144000" cy="623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5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95536" y="332656"/>
            <a:ext cx="2920992" cy="707886"/>
          </a:xfrm>
          <a:prstGeom prst="rect">
            <a:avLst/>
          </a:prstGeom>
          <a:noFill/>
        </p:spPr>
        <p:txBody>
          <a:bodyPr wrap="none" rtlCol="0">
            <a:spAutoFit/>
          </a:bodyPr>
          <a:lstStyle/>
          <a:p>
            <a:r>
              <a:rPr lang="es-ES" sz="4000" dirty="0" err="1"/>
              <a:t>Exercício</a:t>
            </a:r>
            <a:r>
              <a:rPr lang="es-ES" sz="4000" dirty="0"/>
              <a:t> </a:t>
            </a:r>
            <a:r>
              <a:rPr lang="es-ES" sz="4000" dirty="0" smtClean="0"/>
              <a:t>1:</a:t>
            </a:r>
            <a:endParaRPr lang="pt-PT" sz="4000" dirty="0"/>
          </a:p>
        </p:txBody>
      </p:sp>
      <p:sp>
        <p:nvSpPr>
          <p:cNvPr id="2" name="Espaço Reservado para Conteúdo 1"/>
          <p:cNvSpPr>
            <a:spLocks noGrp="1"/>
          </p:cNvSpPr>
          <p:nvPr>
            <p:ph sz="quarter" idx="1"/>
          </p:nvPr>
        </p:nvSpPr>
        <p:spPr>
          <a:xfrm>
            <a:off x="457200" y="1340768"/>
            <a:ext cx="8075240" cy="5133184"/>
          </a:xfrm>
        </p:spPr>
        <p:txBody>
          <a:bodyPr>
            <a:noAutofit/>
          </a:bodyPr>
          <a:lstStyle/>
          <a:p>
            <a:pPr marL="0" indent="0" algn="just">
              <a:buNone/>
            </a:pPr>
            <a:r>
              <a:rPr lang="pt-BR" sz="2800" dirty="0"/>
              <a:t>D</a:t>
            </a:r>
            <a:r>
              <a:rPr lang="pt-BR" sz="2800" dirty="0" smtClean="0"/>
              <a:t>eseja-se </a:t>
            </a:r>
            <a:r>
              <a:rPr lang="pt-BR" sz="2800" dirty="0"/>
              <a:t>realizar o modelo de uma BD para administrar os dados dos trabalhadores de uma escola. sabe-se que na escola trabalham: professores, pessoal não docente e os choferes. De todos os </a:t>
            </a:r>
            <a:r>
              <a:rPr lang="es-ES" sz="2800" dirty="0" err="1"/>
              <a:t>trabalhadores</a:t>
            </a:r>
            <a:r>
              <a:rPr lang="pt-BR" sz="2800" dirty="0" smtClean="0"/>
              <a:t> se </a:t>
            </a:r>
            <a:r>
              <a:rPr lang="pt-BR" sz="2800" dirty="0"/>
              <a:t>conhece seu nome e direção, dos professores a disciplina que repartem, do pessoal não docente a </a:t>
            </a:r>
            <a:r>
              <a:rPr lang="pt-BR" sz="2800" dirty="0" smtClean="0"/>
              <a:t>especialidades </a:t>
            </a:r>
            <a:r>
              <a:rPr lang="pt-BR" sz="2800" dirty="0"/>
              <a:t>e dos choferes a chapa do automóvel que dirigem. Os trabalhadores trabalham com computadores das que se registra seu número e uma descrição com seus dados.</a:t>
            </a:r>
            <a:endParaRPr lang="es-ES" sz="2800" dirty="0"/>
          </a:p>
        </p:txBody>
      </p:sp>
    </p:spTree>
    <p:extLst>
      <p:ext uri="{BB962C8B-B14F-4D97-AF65-F5344CB8AC3E}">
        <p14:creationId xmlns:p14="http://schemas.microsoft.com/office/powerpoint/2010/main" val="435936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339752" y="1484784"/>
            <a:ext cx="2736304"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800" dirty="0" err="1">
                <a:solidFill>
                  <a:schemeClr val="tx1"/>
                </a:solidFill>
              </a:rPr>
              <a:t>trabalhadores</a:t>
            </a:r>
            <a:endParaRPr lang="es-ES" sz="2800" dirty="0">
              <a:solidFill>
                <a:schemeClr val="tx1"/>
              </a:solidFill>
            </a:endParaRPr>
          </a:p>
        </p:txBody>
      </p:sp>
      <p:sp>
        <p:nvSpPr>
          <p:cNvPr id="5" name="Retângulo 4"/>
          <p:cNvSpPr/>
          <p:nvPr/>
        </p:nvSpPr>
        <p:spPr>
          <a:xfrm>
            <a:off x="364436" y="4667413"/>
            <a:ext cx="2407364"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800" dirty="0">
                <a:solidFill>
                  <a:schemeClr val="tx1"/>
                </a:solidFill>
              </a:rPr>
              <a:t>professores</a:t>
            </a:r>
            <a:endParaRPr lang="es-ES" sz="2800" dirty="0">
              <a:solidFill>
                <a:schemeClr val="tx1"/>
              </a:solidFill>
            </a:endParaRPr>
          </a:p>
        </p:txBody>
      </p:sp>
      <p:sp>
        <p:nvSpPr>
          <p:cNvPr id="10" name="Elipse 9"/>
          <p:cNvSpPr/>
          <p:nvPr/>
        </p:nvSpPr>
        <p:spPr>
          <a:xfrm>
            <a:off x="107504" y="271174"/>
            <a:ext cx="2035835" cy="792088"/>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PT" sz="2400" dirty="0">
                <a:solidFill>
                  <a:schemeClr val="tx1"/>
                </a:solidFill>
              </a:rPr>
              <a:t>n</a:t>
            </a:r>
            <a:r>
              <a:rPr lang="pt-PT" sz="2400" dirty="0" smtClean="0">
                <a:solidFill>
                  <a:schemeClr val="tx1"/>
                </a:solidFill>
              </a:rPr>
              <a:t>ome </a:t>
            </a:r>
            <a:endParaRPr lang="es-ES" sz="2800" dirty="0">
              <a:solidFill>
                <a:schemeClr val="tx1"/>
              </a:solidFill>
            </a:endParaRPr>
          </a:p>
        </p:txBody>
      </p:sp>
      <p:sp>
        <p:nvSpPr>
          <p:cNvPr id="11" name="Elipse 10"/>
          <p:cNvSpPr/>
          <p:nvPr/>
        </p:nvSpPr>
        <p:spPr>
          <a:xfrm>
            <a:off x="2627784" y="232383"/>
            <a:ext cx="2088231" cy="792088"/>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400" dirty="0">
                <a:solidFill>
                  <a:schemeClr val="tx1"/>
                </a:solidFill>
              </a:rPr>
              <a:t>endereço</a:t>
            </a:r>
            <a:endParaRPr lang="es-ES" sz="2400" dirty="0">
              <a:solidFill>
                <a:schemeClr val="tx1"/>
              </a:solidFill>
            </a:endParaRPr>
          </a:p>
        </p:txBody>
      </p:sp>
      <p:cxnSp>
        <p:nvCxnSpPr>
          <p:cNvPr id="13" name="Conector reto 12"/>
          <p:cNvCxnSpPr/>
          <p:nvPr/>
        </p:nvCxnSpPr>
        <p:spPr>
          <a:xfrm flipH="1" flipV="1">
            <a:off x="1125422" y="1063262"/>
            <a:ext cx="1214332" cy="42152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4" idx="0"/>
            <a:endCxn id="11" idx="4"/>
          </p:cNvCxnSpPr>
          <p:nvPr/>
        </p:nvCxnSpPr>
        <p:spPr>
          <a:xfrm flipH="1" flipV="1">
            <a:off x="3671900" y="1024471"/>
            <a:ext cx="36004" cy="4603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Elipse 28"/>
          <p:cNvSpPr/>
          <p:nvPr/>
        </p:nvSpPr>
        <p:spPr>
          <a:xfrm>
            <a:off x="755576" y="5867536"/>
            <a:ext cx="2160240" cy="792088"/>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000" dirty="0">
                <a:solidFill>
                  <a:schemeClr val="tx1"/>
                </a:solidFill>
              </a:rPr>
              <a:t>disciplina</a:t>
            </a:r>
            <a:endParaRPr lang="es-ES" sz="2000" dirty="0">
              <a:solidFill>
                <a:schemeClr val="tx1"/>
              </a:solidFill>
            </a:endParaRPr>
          </a:p>
        </p:txBody>
      </p:sp>
      <p:cxnSp>
        <p:nvCxnSpPr>
          <p:cNvPr id="31" name="Conector reto 30"/>
          <p:cNvCxnSpPr>
            <a:stCxn id="5" idx="2"/>
            <a:endCxn id="29" idx="0"/>
          </p:cNvCxnSpPr>
          <p:nvPr/>
        </p:nvCxnSpPr>
        <p:spPr>
          <a:xfrm>
            <a:off x="1568118" y="5459501"/>
            <a:ext cx="267578" cy="4080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CaixaDeTexto 36"/>
          <p:cNvSpPr txBox="1"/>
          <p:nvPr/>
        </p:nvSpPr>
        <p:spPr>
          <a:xfrm>
            <a:off x="5145801" y="1294094"/>
            <a:ext cx="987771" cy="461665"/>
          </a:xfrm>
          <a:prstGeom prst="rect">
            <a:avLst/>
          </a:prstGeom>
          <a:noFill/>
        </p:spPr>
        <p:txBody>
          <a:bodyPr wrap="none" rtlCol="0">
            <a:spAutoFit/>
          </a:bodyPr>
          <a:lstStyle/>
          <a:p>
            <a:r>
              <a:rPr lang="pt-PT" sz="2400" b="1" dirty="0" smtClean="0">
                <a:solidFill>
                  <a:srgbClr val="FF0000"/>
                </a:solidFill>
              </a:rPr>
              <a:t>(0,M)</a:t>
            </a:r>
            <a:endParaRPr lang="es-ES" sz="2400" b="1" dirty="0">
              <a:solidFill>
                <a:srgbClr val="FF0000"/>
              </a:solidFill>
            </a:endParaRPr>
          </a:p>
        </p:txBody>
      </p:sp>
      <p:sp>
        <p:nvSpPr>
          <p:cNvPr id="38" name="CaixaDeTexto 37"/>
          <p:cNvSpPr txBox="1"/>
          <p:nvPr/>
        </p:nvSpPr>
        <p:spPr>
          <a:xfrm>
            <a:off x="6085527" y="2276872"/>
            <a:ext cx="862737" cy="461665"/>
          </a:xfrm>
          <a:prstGeom prst="rect">
            <a:avLst/>
          </a:prstGeom>
          <a:noFill/>
        </p:spPr>
        <p:txBody>
          <a:bodyPr wrap="none" rtlCol="0">
            <a:spAutoFit/>
          </a:bodyPr>
          <a:lstStyle/>
          <a:p>
            <a:r>
              <a:rPr lang="pt-PT" sz="2400" b="1" dirty="0" smtClean="0">
                <a:solidFill>
                  <a:srgbClr val="FF0000"/>
                </a:solidFill>
              </a:rPr>
              <a:t>(0,1)</a:t>
            </a:r>
            <a:endParaRPr lang="es-ES" sz="2400" b="1" dirty="0">
              <a:solidFill>
                <a:srgbClr val="FF0000"/>
              </a:solidFill>
            </a:endParaRPr>
          </a:p>
        </p:txBody>
      </p:sp>
      <p:sp>
        <p:nvSpPr>
          <p:cNvPr id="33" name="Retângulo 32"/>
          <p:cNvSpPr/>
          <p:nvPr/>
        </p:nvSpPr>
        <p:spPr>
          <a:xfrm>
            <a:off x="2941060" y="4653136"/>
            <a:ext cx="2407364"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800" dirty="0" err="1" smtClean="0">
                <a:solidFill>
                  <a:schemeClr val="tx1"/>
                </a:solidFill>
              </a:rPr>
              <a:t>pnd</a:t>
            </a:r>
            <a:endParaRPr lang="es-ES" sz="2800" dirty="0">
              <a:solidFill>
                <a:schemeClr val="tx1"/>
              </a:solidFill>
            </a:endParaRPr>
          </a:p>
        </p:txBody>
      </p:sp>
      <p:sp>
        <p:nvSpPr>
          <p:cNvPr id="34" name="Retângulo 33"/>
          <p:cNvSpPr/>
          <p:nvPr/>
        </p:nvSpPr>
        <p:spPr>
          <a:xfrm>
            <a:off x="5549012" y="4680870"/>
            <a:ext cx="2407364"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800" dirty="0">
                <a:solidFill>
                  <a:schemeClr val="tx1"/>
                </a:solidFill>
              </a:rPr>
              <a:t>choferes</a:t>
            </a:r>
            <a:endParaRPr lang="es-ES" sz="2800" dirty="0">
              <a:solidFill>
                <a:schemeClr val="tx1"/>
              </a:solidFill>
            </a:endParaRPr>
          </a:p>
        </p:txBody>
      </p:sp>
      <p:sp>
        <p:nvSpPr>
          <p:cNvPr id="35" name="Elipse 34"/>
          <p:cNvSpPr/>
          <p:nvPr/>
        </p:nvSpPr>
        <p:spPr>
          <a:xfrm>
            <a:off x="3203848" y="5832998"/>
            <a:ext cx="2345164" cy="792088"/>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dirty="0" smtClean="0">
                <a:solidFill>
                  <a:schemeClr val="tx1"/>
                </a:solidFill>
              </a:rPr>
              <a:t>especialidade</a:t>
            </a:r>
            <a:endParaRPr lang="es-ES" dirty="0">
              <a:solidFill>
                <a:schemeClr val="tx1"/>
              </a:solidFill>
            </a:endParaRPr>
          </a:p>
        </p:txBody>
      </p:sp>
      <p:cxnSp>
        <p:nvCxnSpPr>
          <p:cNvPr id="36" name="Conector reto 35"/>
          <p:cNvCxnSpPr>
            <a:stCxn id="33" idx="2"/>
            <a:endCxn id="35" idx="0"/>
          </p:cNvCxnSpPr>
          <p:nvPr/>
        </p:nvCxnSpPr>
        <p:spPr>
          <a:xfrm>
            <a:off x="4144742" y="5445224"/>
            <a:ext cx="231688" cy="3877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Elipse 38"/>
          <p:cNvSpPr/>
          <p:nvPr/>
        </p:nvSpPr>
        <p:spPr>
          <a:xfrm>
            <a:off x="6084168" y="5808985"/>
            <a:ext cx="2160240" cy="792088"/>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400" dirty="0" smtClean="0">
                <a:solidFill>
                  <a:schemeClr val="tx1"/>
                </a:solidFill>
              </a:rPr>
              <a:t>chapa</a:t>
            </a:r>
            <a:endParaRPr lang="es-ES" sz="2400" dirty="0">
              <a:solidFill>
                <a:schemeClr val="tx1"/>
              </a:solidFill>
            </a:endParaRPr>
          </a:p>
        </p:txBody>
      </p:sp>
      <p:cxnSp>
        <p:nvCxnSpPr>
          <p:cNvPr id="40" name="Conector reto 39"/>
          <p:cNvCxnSpPr>
            <a:stCxn id="34" idx="2"/>
            <a:endCxn id="39" idx="0"/>
          </p:cNvCxnSpPr>
          <p:nvPr/>
        </p:nvCxnSpPr>
        <p:spPr>
          <a:xfrm>
            <a:off x="6752694" y="5472958"/>
            <a:ext cx="411594" cy="336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Retângulo 40"/>
          <p:cNvSpPr/>
          <p:nvPr/>
        </p:nvSpPr>
        <p:spPr>
          <a:xfrm>
            <a:off x="6197084" y="2780928"/>
            <a:ext cx="2407364"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800" dirty="0" smtClean="0">
                <a:solidFill>
                  <a:schemeClr val="tx1"/>
                </a:solidFill>
              </a:rPr>
              <a:t>computador</a:t>
            </a:r>
            <a:endParaRPr lang="es-ES" sz="2800" dirty="0">
              <a:solidFill>
                <a:schemeClr val="tx1"/>
              </a:solidFill>
            </a:endParaRPr>
          </a:p>
        </p:txBody>
      </p:sp>
      <p:sp>
        <p:nvSpPr>
          <p:cNvPr id="20" name="Losango 19"/>
          <p:cNvSpPr/>
          <p:nvPr/>
        </p:nvSpPr>
        <p:spPr>
          <a:xfrm>
            <a:off x="6752694" y="1880828"/>
            <a:ext cx="442275" cy="504056"/>
          </a:xfrm>
          <a:prstGeom prst="diamond">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a:solidFill>
                <a:schemeClr val="tx1"/>
              </a:solidFill>
            </a:endParaRPr>
          </a:p>
        </p:txBody>
      </p:sp>
      <p:cxnSp>
        <p:nvCxnSpPr>
          <p:cNvPr id="22" name="Conector reto 21"/>
          <p:cNvCxnSpPr>
            <a:stCxn id="4" idx="3"/>
            <a:endCxn id="20" idx="0"/>
          </p:cNvCxnSpPr>
          <p:nvPr/>
        </p:nvCxnSpPr>
        <p:spPr>
          <a:xfrm>
            <a:off x="5076056" y="1880828"/>
            <a:ext cx="1897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a:stCxn id="20" idx="2"/>
          </p:cNvCxnSpPr>
          <p:nvPr/>
        </p:nvCxnSpPr>
        <p:spPr>
          <a:xfrm flipH="1">
            <a:off x="6973831" y="2384884"/>
            <a:ext cx="1" cy="3960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de seta reta 41"/>
          <p:cNvCxnSpPr/>
          <p:nvPr/>
        </p:nvCxnSpPr>
        <p:spPr>
          <a:xfrm flipH="1" flipV="1">
            <a:off x="3941379" y="2276872"/>
            <a:ext cx="1" cy="23762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a:off x="1043608" y="3789040"/>
            <a:ext cx="56340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a:off x="1043608" y="3789040"/>
            <a:ext cx="0" cy="864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p:nvPr/>
        </p:nvCxnSpPr>
        <p:spPr>
          <a:xfrm>
            <a:off x="6677683" y="3789040"/>
            <a:ext cx="0" cy="864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Elipse 45"/>
          <p:cNvSpPr/>
          <p:nvPr/>
        </p:nvSpPr>
        <p:spPr>
          <a:xfrm>
            <a:off x="6876256" y="1304764"/>
            <a:ext cx="1080120" cy="576064"/>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400" dirty="0" smtClean="0">
                <a:solidFill>
                  <a:schemeClr val="tx1"/>
                </a:solidFill>
              </a:rPr>
              <a:t>#</a:t>
            </a:r>
            <a:endParaRPr lang="es-ES" sz="2400" dirty="0">
              <a:solidFill>
                <a:schemeClr val="tx1"/>
              </a:solidFill>
            </a:endParaRPr>
          </a:p>
        </p:txBody>
      </p:sp>
      <p:cxnSp>
        <p:nvCxnSpPr>
          <p:cNvPr id="47" name="Conector reto 46"/>
          <p:cNvCxnSpPr>
            <a:endCxn id="46" idx="4"/>
          </p:cNvCxnSpPr>
          <p:nvPr/>
        </p:nvCxnSpPr>
        <p:spPr>
          <a:xfrm flipH="1" flipV="1">
            <a:off x="7416316" y="1880828"/>
            <a:ext cx="272480" cy="9001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Elipse 50"/>
          <p:cNvSpPr/>
          <p:nvPr/>
        </p:nvSpPr>
        <p:spPr>
          <a:xfrm>
            <a:off x="6948264" y="376399"/>
            <a:ext cx="2088231" cy="792088"/>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400" dirty="0" err="1">
                <a:solidFill>
                  <a:schemeClr val="tx1"/>
                </a:solidFill>
              </a:rPr>
              <a:t>descrição</a:t>
            </a:r>
            <a:r>
              <a:rPr lang="es-ES" sz="2400" dirty="0"/>
              <a:t> </a:t>
            </a:r>
            <a:endParaRPr lang="es-ES" sz="2400" dirty="0">
              <a:solidFill>
                <a:schemeClr val="tx1"/>
              </a:solidFill>
            </a:endParaRPr>
          </a:p>
        </p:txBody>
      </p:sp>
      <p:cxnSp>
        <p:nvCxnSpPr>
          <p:cNvPr id="52" name="Conector reto 51"/>
          <p:cNvCxnSpPr>
            <a:endCxn id="51" idx="4"/>
          </p:cNvCxnSpPr>
          <p:nvPr/>
        </p:nvCxnSpPr>
        <p:spPr>
          <a:xfrm flipH="1" flipV="1">
            <a:off x="7992380" y="1168487"/>
            <a:ext cx="396044" cy="15700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020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95536" y="332656"/>
            <a:ext cx="2920992" cy="707886"/>
          </a:xfrm>
          <a:prstGeom prst="rect">
            <a:avLst/>
          </a:prstGeom>
          <a:noFill/>
        </p:spPr>
        <p:txBody>
          <a:bodyPr wrap="none" rtlCol="0">
            <a:spAutoFit/>
          </a:bodyPr>
          <a:lstStyle/>
          <a:p>
            <a:r>
              <a:rPr lang="es-ES" sz="4000" dirty="0" err="1"/>
              <a:t>Exercício</a:t>
            </a:r>
            <a:r>
              <a:rPr lang="es-ES" sz="4000" dirty="0"/>
              <a:t> </a:t>
            </a:r>
            <a:r>
              <a:rPr lang="es-ES" sz="4000" dirty="0" smtClean="0"/>
              <a:t>2:</a:t>
            </a:r>
            <a:endParaRPr lang="pt-PT" sz="4000" dirty="0"/>
          </a:p>
        </p:txBody>
      </p:sp>
      <p:sp>
        <p:nvSpPr>
          <p:cNvPr id="3" name="2 Rectángulo"/>
          <p:cNvSpPr/>
          <p:nvPr/>
        </p:nvSpPr>
        <p:spPr>
          <a:xfrm>
            <a:off x="395536" y="1262365"/>
            <a:ext cx="8208912" cy="5262979"/>
          </a:xfrm>
          <a:prstGeom prst="rect">
            <a:avLst/>
          </a:prstGeom>
        </p:spPr>
        <p:txBody>
          <a:bodyPr wrap="square">
            <a:spAutoFit/>
          </a:bodyPr>
          <a:lstStyle/>
          <a:p>
            <a:pPr algn="just"/>
            <a:r>
              <a:rPr lang="pt-BR" sz="2400" dirty="0"/>
              <a:t>Descrever a BD de uma companhia de transporte que se encarrega de recolher contêineres nos armazéns de uma cadeia de vendas e conduzi-los para seu destino. Um caminhão pode levar vários contêineres em uma mesma viagem (e como mínimo 1) que se identifica pelo </a:t>
            </a:r>
            <a:r>
              <a:rPr lang="pt-BR" sz="2400" dirty="0" err="1"/>
              <a:t>NumViaje</a:t>
            </a:r>
            <a:r>
              <a:rPr lang="pt-BR" sz="2400" dirty="0"/>
              <a:t>, registrando-se além disso a quantidade de km e o destino. De cada contêiner se conhece o número, a quantidade de artigo que contém, o  peso e o volume. Os caminhões têm diferentes capacidades tanto em volume como em peso e se identificam por sua chapa. deseja-se levar um controle estrito das viagens que se realizam quanto às entregas enviadas e recebidas, por isso de cada viagem se gera um relatório no que se armazena sorte informação.</a:t>
            </a:r>
          </a:p>
        </p:txBody>
      </p:sp>
    </p:spTree>
    <p:extLst>
      <p:ext uri="{BB962C8B-B14F-4D97-AF65-F5344CB8AC3E}">
        <p14:creationId xmlns:p14="http://schemas.microsoft.com/office/powerpoint/2010/main" val="1189396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3"/>
          <p:cNvSpPr/>
          <p:nvPr/>
        </p:nvSpPr>
        <p:spPr>
          <a:xfrm>
            <a:off x="5148064" y="1880828"/>
            <a:ext cx="2592288"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800" dirty="0" err="1">
                <a:solidFill>
                  <a:schemeClr val="tx1"/>
                </a:solidFill>
              </a:rPr>
              <a:t>contêiner</a:t>
            </a:r>
            <a:endParaRPr lang="es-ES" sz="2800" dirty="0">
              <a:solidFill>
                <a:schemeClr val="tx1"/>
              </a:solidFill>
            </a:endParaRPr>
          </a:p>
        </p:txBody>
      </p:sp>
      <p:sp>
        <p:nvSpPr>
          <p:cNvPr id="5" name="Retângulo 40"/>
          <p:cNvSpPr/>
          <p:nvPr/>
        </p:nvSpPr>
        <p:spPr>
          <a:xfrm>
            <a:off x="827584" y="1880828"/>
            <a:ext cx="2016224"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800" dirty="0" err="1">
                <a:solidFill>
                  <a:schemeClr val="tx1"/>
                </a:solidFill>
              </a:rPr>
              <a:t>caminhão</a:t>
            </a:r>
            <a:endParaRPr lang="es-ES" sz="2800" dirty="0">
              <a:solidFill>
                <a:schemeClr val="tx1"/>
              </a:solidFill>
            </a:endParaRPr>
          </a:p>
        </p:txBody>
      </p:sp>
      <p:sp>
        <p:nvSpPr>
          <p:cNvPr id="6" name="Losango 19"/>
          <p:cNvSpPr/>
          <p:nvPr/>
        </p:nvSpPr>
        <p:spPr>
          <a:xfrm>
            <a:off x="3851920" y="2024844"/>
            <a:ext cx="442275" cy="504056"/>
          </a:xfrm>
          <a:prstGeom prst="diamond">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a:solidFill>
                <a:schemeClr val="tx1"/>
              </a:solidFill>
            </a:endParaRPr>
          </a:p>
        </p:txBody>
      </p:sp>
      <p:sp>
        <p:nvSpPr>
          <p:cNvPr id="7" name="Retângulo 3"/>
          <p:cNvSpPr/>
          <p:nvPr/>
        </p:nvSpPr>
        <p:spPr>
          <a:xfrm>
            <a:off x="467544" y="792088"/>
            <a:ext cx="7632848" cy="278092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dirty="0">
              <a:solidFill>
                <a:schemeClr val="tx1"/>
              </a:solidFill>
            </a:endParaRPr>
          </a:p>
        </p:txBody>
      </p:sp>
      <p:sp>
        <p:nvSpPr>
          <p:cNvPr id="2" name="1 CuadroTexto"/>
          <p:cNvSpPr txBox="1"/>
          <p:nvPr/>
        </p:nvSpPr>
        <p:spPr>
          <a:xfrm>
            <a:off x="539552" y="830621"/>
            <a:ext cx="1800200" cy="523220"/>
          </a:xfrm>
          <a:prstGeom prst="rect">
            <a:avLst/>
          </a:prstGeom>
          <a:noFill/>
        </p:spPr>
        <p:txBody>
          <a:bodyPr wrap="square" rtlCol="0">
            <a:spAutoFit/>
          </a:bodyPr>
          <a:lstStyle/>
          <a:p>
            <a:r>
              <a:rPr lang="es-ES" sz="2800" dirty="0" err="1"/>
              <a:t>viagem</a:t>
            </a:r>
            <a:endParaRPr lang="es-ES" b="1" dirty="0"/>
          </a:p>
        </p:txBody>
      </p:sp>
      <p:cxnSp>
        <p:nvCxnSpPr>
          <p:cNvPr id="9" name="8 Conector recto"/>
          <p:cNvCxnSpPr>
            <a:stCxn id="5" idx="3"/>
            <a:endCxn id="6" idx="1"/>
          </p:cNvCxnSpPr>
          <p:nvPr/>
        </p:nvCxnSpPr>
        <p:spPr>
          <a:xfrm>
            <a:off x="2843808" y="2276872"/>
            <a:ext cx="10081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9 Conector recto"/>
          <p:cNvCxnSpPr>
            <a:endCxn id="3" idx="1"/>
          </p:cNvCxnSpPr>
          <p:nvPr/>
        </p:nvCxnSpPr>
        <p:spPr>
          <a:xfrm>
            <a:off x="4294195" y="2276872"/>
            <a:ext cx="8538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tângulo 3"/>
          <p:cNvSpPr/>
          <p:nvPr/>
        </p:nvSpPr>
        <p:spPr>
          <a:xfrm>
            <a:off x="2998051" y="5517232"/>
            <a:ext cx="2438045"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800" dirty="0" err="1" smtClean="0">
                <a:solidFill>
                  <a:schemeClr val="tx1"/>
                </a:solidFill>
              </a:rPr>
              <a:t>relatorio</a:t>
            </a:r>
            <a:endParaRPr lang="es-ES" sz="2800" dirty="0">
              <a:solidFill>
                <a:schemeClr val="tx1"/>
              </a:solidFill>
            </a:endParaRPr>
          </a:p>
        </p:txBody>
      </p:sp>
      <p:sp>
        <p:nvSpPr>
          <p:cNvPr id="13" name="Losango 19"/>
          <p:cNvSpPr/>
          <p:nvPr/>
        </p:nvSpPr>
        <p:spPr>
          <a:xfrm>
            <a:off x="3959732" y="4437112"/>
            <a:ext cx="442275" cy="504056"/>
          </a:xfrm>
          <a:prstGeom prst="diamond">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a:solidFill>
                <a:schemeClr val="tx1"/>
              </a:solidFill>
            </a:endParaRPr>
          </a:p>
        </p:txBody>
      </p:sp>
      <p:cxnSp>
        <p:nvCxnSpPr>
          <p:cNvPr id="15" name="14 Conector recto"/>
          <p:cNvCxnSpPr>
            <a:stCxn id="13" idx="0"/>
          </p:cNvCxnSpPr>
          <p:nvPr/>
        </p:nvCxnSpPr>
        <p:spPr>
          <a:xfrm flipH="1" flipV="1">
            <a:off x="4180869" y="3573016"/>
            <a:ext cx="1" cy="864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13" idx="2"/>
          </p:cNvCxnSpPr>
          <p:nvPr/>
        </p:nvCxnSpPr>
        <p:spPr>
          <a:xfrm flipH="1">
            <a:off x="4180869" y="4941168"/>
            <a:ext cx="1"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CaixaDeTexto 36"/>
          <p:cNvSpPr txBox="1"/>
          <p:nvPr/>
        </p:nvSpPr>
        <p:spPr>
          <a:xfrm>
            <a:off x="4211960" y="1720887"/>
            <a:ext cx="987771" cy="461665"/>
          </a:xfrm>
          <a:prstGeom prst="rect">
            <a:avLst/>
          </a:prstGeom>
          <a:noFill/>
        </p:spPr>
        <p:txBody>
          <a:bodyPr wrap="none" rtlCol="0">
            <a:spAutoFit/>
          </a:bodyPr>
          <a:lstStyle/>
          <a:p>
            <a:r>
              <a:rPr lang="pt-PT" sz="2400" b="1" dirty="0" smtClean="0">
                <a:solidFill>
                  <a:srgbClr val="FF0000"/>
                </a:solidFill>
              </a:rPr>
              <a:t>(1,M)</a:t>
            </a:r>
            <a:endParaRPr lang="es-ES" sz="2400" b="1" dirty="0">
              <a:solidFill>
                <a:srgbClr val="FF0000"/>
              </a:solidFill>
            </a:endParaRPr>
          </a:p>
        </p:txBody>
      </p:sp>
      <p:sp>
        <p:nvSpPr>
          <p:cNvPr id="20" name="CaixaDeTexto 36"/>
          <p:cNvSpPr txBox="1"/>
          <p:nvPr/>
        </p:nvSpPr>
        <p:spPr>
          <a:xfrm>
            <a:off x="2792141" y="2247255"/>
            <a:ext cx="862737" cy="461665"/>
          </a:xfrm>
          <a:prstGeom prst="rect">
            <a:avLst/>
          </a:prstGeom>
          <a:noFill/>
        </p:spPr>
        <p:txBody>
          <a:bodyPr wrap="none" rtlCol="0">
            <a:spAutoFit/>
          </a:bodyPr>
          <a:lstStyle/>
          <a:p>
            <a:r>
              <a:rPr lang="pt-PT" sz="2400" b="1" dirty="0" smtClean="0">
                <a:solidFill>
                  <a:srgbClr val="FF0000"/>
                </a:solidFill>
              </a:rPr>
              <a:t>(1,1)</a:t>
            </a:r>
            <a:endParaRPr lang="es-ES" sz="2400" b="1" dirty="0">
              <a:solidFill>
                <a:srgbClr val="FF0000"/>
              </a:solidFill>
            </a:endParaRPr>
          </a:p>
        </p:txBody>
      </p:sp>
      <p:sp>
        <p:nvSpPr>
          <p:cNvPr id="21" name="CaixaDeTexto 36"/>
          <p:cNvSpPr txBox="1"/>
          <p:nvPr/>
        </p:nvSpPr>
        <p:spPr>
          <a:xfrm>
            <a:off x="4294195" y="4998367"/>
            <a:ext cx="862737" cy="461665"/>
          </a:xfrm>
          <a:prstGeom prst="rect">
            <a:avLst/>
          </a:prstGeom>
          <a:noFill/>
        </p:spPr>
        <p:txBody>
          <a:bodyPr wrap="none" rtlCol="0">
            <a:spAutoFit/>
          </a:bodyPr>
          <a:lstStyle/>
          <a:p>
            <a:r>
              <a:rPr lang="pt-PT" sz="2400" b="1" dirty="0" smtClean="0">
                <a:solidFill>
                  <a:srgbClr val="FF0000"/>
                </a:solidFill>
              </a:rPr>
              <a:t>(1,1)</a:t>
            </a:r>
            <a:endParaRPr lang="es-ES" sz="2400" b="1" dirty="0">
              <a:solidFill>
                <a:srgbClr val="FF0000"/>
              </a:solidFill>
            </a:endParaRPr>
          </a:p>
        </p:txBody>
      </p:sp>
      <p:sp>
        <p:nvSpPr>
          <p:cNvPr id="22" name="CaixaDeTexto 36"/>
          <p:cNvSpPr txBox="1"/>
          <p:nvPr/>
        </p:nvSpPr>
        <p:spPr>
          <a:xfrm>
            <a:off x="3210320" y="3774231"/>
            <a:ext cx="862737" cy="461665"/>
          </a:xfrm>
          <a:prstGeom prst="rect">
            <a:avLst/>
          </a:prstGeom>
          <a:noFill/>
        </p:spPr>
        <p:txBody>
          <a:bodyPr wrap="none" rtlCol="0">
            <a:spAutoFit/>
          </a:bodyPr>
          <a:lstStyle/>
          <a:p>
            <a:r>
              <a:rPr lang="pt-PT" sz="2400" b="1" dirty="0" smtClean="0">
                <a:solidFill>
                  <a:srgbClr val="FF0000"/>
                </a:solidFill>
              </a:rPr>
              <a:t>(1,1)</a:t>
            </a:r>
            <a:endParaRPr lang="es-ES" sz="2400" b="1" dirty="0">
              <a:solidFill>
                <a:srgbClr val="FF0000"/>
              </a:solidFill>
            </a:endParaRPr>
          </a:p>
        </p:txBody>
      </p:sp>
    </p:spTree>
    <p:extLst>
      <p:ext uri="{BB962C8B-B14F-4D97-AF65-F5344CB8AC3E}">
        <p14:creationId xmlns:p14="http://schemas.microsoft.com/office/powerpoint/2010/main" val="2644598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95536" y="560874"/>
            <a:ext cx="2920992" cy="707886"/>
          </a:xfrm>
          <a:prstGeom prst="rect">
            <a:avLst/>
          </a:prstGeom>
          <a:noFill/>
        </p:spPr>
        <p:txBody>
          <a:bodyPr wrap="none" rtlCol="0">
            <a:spAutoFit/>
          </a:bodyPr>
          <a:lstStyle/>
          <a:p>
            <a:r>
              <a:rPr lang="es-ES" sz="4000" dirty="0" err="1"/>
              <a:t>Exercício</a:t>
            </a:r>
            <a:r>
              <a:rPr lang="es-ES" sz="4000" dirty="0"/>
              <a:t> </a:t>
            </a:r>
            <a:r>
              <a:rPr lang="es-ES" sz="4000" dirty="0" smtClean="0"/>
              <a:t>3:</a:t>
            </a:r>
            <a:endParaRPr lang="pt-PT" sz="4000" dirty="0"/>
          </a:p>
        </p:txBody>
      </p:sp>
      <p:sp>
        <p:nvSpPr>
          <p:cNvPr id="2" name="1 Rectángulo"/>
          <p:cNvSpPr/>
          <p:nvPr/>
        </p:nvSpPr>
        <p:spPr>
          <a:xfrm>
            <a:off x="539552" y="2136339"/>
            <a:ext cx="7848872" cy="3539430"/>
          </a:xfrm>
          <a:prstGeom prst="rect">
            <a:avLst/>
          </a:prstGeom>
        </p:spPr>
        <p:txBody>
          <a:bodyPr wrap="square">
            <a:spAutoFit/>
          </a:bodyPr>
          <a:lstStyle/>
          <a:p>
            <a:pPr algn="just"/>
            <a:r>
              <a:rPr lang="pt-BR" sz="2800" dirty="0"/>
              <a:t>D</a:t>
            </a:r>
            <a:r>
              <a:rPr lang="pt-BR" sz="2800" dirty="0" smtClean="0"/>
              <a:t>eseja-se </a:t>
            </a:r>
            <a:r>
              <a:rPr lang="pt-BR" sz="2800" dirty="0"/>
              <a:t>desenhar uma BD para levar o controle dos dados de uma zona residencial. Na zona há 4 edifícios dos quais se armazena o nome e a quantidade de andares. Os apartamentos são enumerados consecutivamente dentro de cada edifício, e deles se guarda a quantidade de quartos que têm e uma pequena descrição.</a:t>
            </a:r>
            <a:endParaRPr lang="es-ES" sz="2800" dirty="0"/>
          </a:p>
        </p:txBody>
      </p:sp>
    </p:spTree>
    <p:extLst>
      <p:ext uri="{BB962C8B-B14F-4D97-AF65-F5344CB8AC3E}">
        <p14:creationId xmlns:p14="http://schemas.microsoft.com/office/powerpoint/2010/main" val="220059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3"/>
          <p:cNvSpPr/>
          <p:nvPr/>
        </p:nvSpPr>
        <p:spPr>
          <a:xfrm>
            <a:off x="1452478" y="2572674"/>
            <a:ext cx="2515167" cy="1072350"/>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2400" dirty="0">
                <a:solidFill>
                  <a:schemeClr val="tx1"/>
                </a:solidFill>
              </a:rPr>
              <a:t>apartamentos </a:t>
            </a:r>
            <a:endParaRPr lang="es-ES" sz="2400" dirty="0">
              <a:solidFill>
                <a:schemeClr val="tx1"/>
              </a:solidFill>
            </a:endParaRPr>
          </a:p>
        </p:txBody>
      </p:sp>
      <p:sp>
        <p:nvSpPr>
          <p:cNvPr id="5" name="Retângulo 3"/>
          <p:cNvSpPr/>
          <p:nvPr/>
        </p:nvSpPr>
        <p:spPr>
          <a:xfrm>
            <a:off x="5276412" y="2734097"/>
            <a:ext cx="1599844"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400" dirty="0">
                <a:solidFill>
                  <a:schemeClr val="tx1"/>
                </a:solidFill>
              </a:rPr>
              <a:t>edifícios</a:t>
            </a:r>
            <a:r>
              <a:rPr lang="pt-BR" sz="2800" dirty="0"/>
              <a:t> </a:t>
            </a:r>
            <a:endParaRPr lang="es-ES" sz="2800" dirty="0">
              <a:solidFill>
                <a:schemeClr val="tx1"/>
              </a:solidFill>
            </a:endParaRPr>
          </a:p>
        </p:txBody>
      </p:sp>
      <p:sp>
        <p:nvSpPr>
          <p:cNvPr id="6" name="Losango 19"/>
          <p:cNvSpPr/>
          <p:nvPr/>
        </p:nvSpPr>
        <p:spPr>
          <a:xfrm>
            <a:off x="4399694" y="2932714"/>
            <a:ext cx="442275" cy="504056"/>
          </a:xfrm>
          <a:prstGeom prst="diamond">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a:solidFill>
                <a:schemeClr val="tx1"/>
              </a:solidFill>
            </a:endParaRPr>
          </a:p>
        </p:txBody>
      </p:sp>
      <p:cxnSp>
        <p:nvCxnSpPr>
          <p:cNvPr id="7" name="6 Conector recto"/>
          <p:cNvCxnSpPr>
            <a:endCxn id="6" idx="1"/>
          </p:cNvCxnSpPr>
          <p:nvPr/>
        </p:nvCxnSpPr>
        <p:spPr>
          <a:xfrm>
            <a:off x="3967646" y="3182988"/>
            <a:ext cx="432048" cy="17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844364" y="3184742"/>
            <a:ext cx="432048" cy="1754"/>
          </a:xfrm>
          <a:prstGeom prst="line">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tângulo 3"/>
          <p:cNvSpPr/>
          <p:nvPr/>
        </p:nvSpPr>
        <p:spPr>
          <a:xfrm>
            <a:off x="1591382" y="2716690"/>
            <a:ext cx="2232248" cy="792088"/>
          </a:xfrm>
          <a:prstGeom prst="rect">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dirty="0">
              <a:solidFill>
                <a:schemeClr val="tx1"/>
              </a:solidFill>
            </a:endParaRPr>
          </a:p>
        </p:txBody>
      </p:sp>
      <p:sp>
        <p:nvSpPr>
          <p:cNvPr id="10" name="Losango 19"/>
          <p:cNvSpPr/>
          <p:nvPr/>
        </p:nvSpPr>
        <p:spPr>
          <a:xfrm>
            <a:off x="4471702" y="3040726"/>
            <a:ext cx="292270" cy="252028"/>
          </a:xfrm>
          <a:prstGeom prst="diamond">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sz="2800">
              <a:solidFill>
                <a:schemeClr val="tx1"/>
              </a:solidFill>
            </a:endParaRPr>
          </a:p>
        </p:txBody>
      </p:sp>
      <p:sp>
        <p:nvSpPr>
          <p:cNvPr id="11" name="Elipse 9"/>
          <p:cNvSpPr/>
          <p:nvPr/>
        </p:nvSpPr>
        <p:spPr>
          <a:xfrm>
            <a:off x="447933" y="1351294"/>
            <a:ext cx="2035835" cy="792088"/>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PT" sz="2400" dirty="0" smtClean="0">
                <a:solidFill>
                  <a:schemeClr val="tx1"/>
                </a:solidFill>
              </a:rPr>
              <a:t>CantC</a:t>
            </a:r>
            <a:endParaRPr lang="es-ES" sz="2800" dirty="0">
              <a:solidFill>
                <a:schemeClr val="tx1"/>
              </a:solidFill>
            </a:endParaRPr>
          </a:p>
        </p:txBody>
      </p:sp>
      <p:sp>
        <p:nvSpPr>
          <p:cNvPr id="12" name="Elipse 10"/>
          <p:cNvSpPr/>
          <p:nvPr/>
        </p:nvSpPr>
        <p:spPr>
          <a:xfrm>
            <a:off x="2627784" y="1312503"/>
            <a:ext cx="2088231" cy="792088"/>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400" dirty="0">
                <a:solidFill>
                  <a:schemeClr val="tx1"/>
                </a:solidFill>
              </a:rPr>
              <a:t>descrição</a:t>
            </a:r>
            <a:endParaRPr lang="es-ES" sz="2400" dirty="0">
              <a:solidFill>
                <a:schemeClr val="tx1"/>
              </a:solidFill>
            </a:endParaRPr>
          </a:p>
        </p:txBody>
      </p:sp>
      <p:cxnSp>
        <p:nvCxnSpPr>
          <p:cNvPr id="13" name="Conector reto 12"/>
          <p:cNvCxnSpPr/>
          <p:nvPr/>
        </p:nvCxnSpPr>
        <p:spPr>
          <a:xfrm flipH="1" flipV="1">
            <a:off x="1732588" y="2143382"/>
            <a:ext cx="607166" cy="42152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a:endCxn id="12" idx="4"/>
          </p:cNvCxnSpPr>
          <p:nvPr/>
        </p:nvCxnSpPr>
        <p:spPr>
          <a:xfrm flipH="1" flipV="1">
            <a:off x="3671900" y="2104591"/>
            <a:ext cx="36004" cy="4603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Elipse 9"/>
          <p:cNvSpPr/>
          <p:nvPr/>
        </p:nvSpPr>
        <p:spPr>
          <a:xfrm>
            <a:off x="6594715" y="3861048"/>
            <a:ext cx="1577686" cy="792088"/>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PT" sz="2400" dirty="0" smtClean="0">
                <a:solidFill>
                  <a:schemeClr val="tx1"/>
                </a:solidFill>
              </a:rPr>
              <a:t>nome</a:t>
            </a:r>
            <a:endParaRPr lang="es-ES" sz="2800" dirty="0">
              <a:solidFill>
                <a:schemeClr val="tx1"/>
              </a:solidFill>
            </a:endParaRPr>
          </a:p>
        </p:txBody>
      </p:sp>
      <p:sp>
        <p:nvSpPr>
          <p:cNvPr id="16" name="Elipse 10"/>
          <p:cNvSpPr/>
          <p:nvPr/>
        </p:nvSpPr>
        <p:spPr>
          <a:xfrm>
            <a:off x="6542317" y="1628800"/>
            <a:ext cx="2088231" cy="792088"/>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2400" dirty="0" err="1" smtClean="0">
                <a:solidFill>
                  <a:schemeClr val="tx1"/>
                </a:solidFill>
              </a:rPr>
              <a:t>Cant_A</a:t>
            </a:r>
            <a:endParaRPr lang="es-ES" sz="2400" dirty="0">
              <a:solidFill>
                <a:schemeClr val="tx1"/>
              </a:solidFill>
            </a:endParaRPr>
          </a:p>
        </p:txBody>
      </p:sp>
      <p:sp>
        <p:nvSpPr>
          <p:cNvPr id="17" name="Elipse 9"/>
          <p:cNvSpPr/>
          <p:nvPr/>
        </p:nvSpPr>
        <p:spPr>
          <a:xfrm>
            <a:off x="4697242" y="4071878"/>
            <a:ext cx="1648350" cy="792088"/>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PT" sz="2400" u="sng" dirty="0" smtClean="0">
                <a:solidFill>
                  <a:schemeClr val="tx1"/>
                </a:solidFill>
              </a:rPr>
              <a:t>Id_E</a:t>
            </a:r>
            <a:endParaRPr lang="es-ES" sz="2800" u="sng" dirty="0">
              <a:solidFill>
                <a:schemeClr val="tx1"/>
              </a:solidFill>
            </a:endParaRPr>
          </a:p>
        </p:txBody>
      </p:sp>
      <p:cxnSp>
        <p:nvCxnSpPr>
          <p:cNvPr id="19" name="18 Conector recto"/>
          <p:cNvCxnSpPr/>
          <p:nvPr/>
        </p:nvCxnSpPr>
        <p:spPr>
          <a:xfrm flipV="1">
            <a:off x="6542317" y="2334747"/>
            <a:ext cx="333939" cy="381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6709286" y="3526185"/>
            <a:ext cx="166970" cy="4068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a:endCxn id="17" idx="0"/>
          </p:cNvCxnSpPr>
          <p:nvPr/>
        </p:nvCxnSpPr>
        <p:spPr>
          <a:xfrm flipH="1">
            <a:off x="5521417" y="3526185"/>
            <a:ext cx="202711" cy="5456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75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95536" y="116632"/>
            <a:ext cx="2920992" cy="707886"/>
          </a:xfrm>
          <a:prstGeom prst="rect">
            <a:avLst/>
          </a:prstGeom>
          <a:noFill/>
        </p:spPr>
        <p:txBody>
          <a:bodyPr wrap="none" rtlCol="0">
            <a:spAutoFit/>
          </a:bodyPr>
          <a:lstStyle/>
          <a:p>
            <a:r>
              <a:rPr lang="es-ES" sz="4000" dirty="0" err="1"/>
              <a:t>Exercício</a:t>
            </a:r>
            <a:r>
              <a:rPr lang="es-ES" sz="4000" dirty="0"/>
              <a:t> </a:t>
            </a:r>
            <a:r>
              <a:rPr lang="es-ES" sz="4000" dirty="0" smtClean="0"/>
              <a:t>4:</a:t>
            </a:r>
            <a:endParaRPr lang="pt-PT" sz="4000" dirty="0"/>
          </a:p>
        </p:txBody>
      </p:sp>
      <p:sp>
        <p:nvSpPr>
          <p:cNvPr id="3" name="2 Rectángulo"/>
          <p:cNvSpPr/>
          <p:nvPr/>
        </p:nvSpPr>
        <p:spPr>
          <a:xfrm>
            <a:off x="241769" y="980728"/>
            <a:ext cx="8424936" cy="5847755"/>
          </a:xfrm>
          <a:prstGeom prst="rect">
            <a:avLst/>
          </a:prstGeom>
        </p:spPr>
        <p:txBody>
          <a:bodyPr wrap="square">
            <a:spAutoFit/>
          </a:bodyPr>
          <a:lstStyle/>
          <a:p>
            <a:pPr algn="just"/>
            <a:r>
              <a:rPr lang="pt-BR" sz="2200" dirty="0" smtClean="0"/>
              <a:t>Deseja-se </a:t>
            </a:r>
            <a:r>
              <a:rPr lang="pt-BR" sz="2200" dirty="0"/>
              <a:t>desenhar uma BD, para ter o controle da informação dos </a:t>
            </a:r>
            <a:r>
              <a:rPr lang="pt-BR" sz="2200" dirty="0" err="1"/>
              <a:t>vôos</a:t>
            </a:r>
            <a:r>
              <a:rPr lang="pt-BR" sz="2200" dirty="0"/>
              <a:t> de certa linha aérea. De cada </a:t>
            </a:r>
            <a:r>
              <a:rPr lang="pt-BR" sz="2200" dirty="0" err="1"/>
              <a:t>vôo</a:t>
            </a:r>
            <a:r>
              <a:rPr lang="pt-BR" sz="2200" dirty="0"/>
              <a:t> se precisa registrar seu número, a tripulação (pilotos, aeromoças, pessoal de segurança e técnicos) e os aeroportos que tiveram alguma relação com o </a:t>
            </a:r>
            <a:r>
              <a:rPr lang="pt-BR" sz="2200" dirty="0" err="1"/>
              <a:t>vôo</a:t>
            </a:r>
            <a:r>
              <a:rPr lang="pt-BR" sz="2200" dirty="0"/>
              <a:t> (já seja como origem, destino ou escala). Dos aeroportos se registrará o nome, a direção, seus telefones e país ao que pertence. De cada país se deseja armazenar o nome e o código internacional para a aeronáutica. Podem existir aeroportos  que tenham o mesmo nome e que pertençam a diferentes países. Do pessoal de tripulação se deseja registrar o nome, data de nascimento, código de identidade dentro da companhia, idade e data em que começou a trabalhar na companhia. Dos pilotos se conhece a quantidade de </a:t>
            </a:r>
            <a:r>
              <a:rPr lang="pt-BR" sz="2200" dirty="0" err="1"/>
              <a:t>vôos</a:t>
            </a:r>
            <a:r>
              <a:rPr lang="pt-BR" sz="2200" dirty="0"/>
              <a:t> realizados como piloto. Das aeromoças quer conhecer, o grau de escolaridade. Do pessoal de segurança se requer  o grau oficial que tem. Dos técnicos se precisa conhecer as especialidades em que se desempenham. </a:t>
            </a:r>
            <a:endParaRPr lang="es-ES" sz="2200" dirty="0"/>
          </a:p>
        </p:txBody>
      </p:sp>
    </p:spTree>
    <p:extLst>
      <p:ext uri="{BB962C8B-B14F-4D97-AF65-F5344CB8AC3E}">
        <p14:creationId xmlns:p14="http://schemas.microsoft.com/office/powerpoint/2010/main" val="2584557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713</TotalTime>
  <Words>1357</Words>
  <Application>Microsoft Office PowerPoint</Application>
  <PresentationFormat>Presentación en pantalla (4:3)</PresentationFormat>
  <Paragraphs>62</Paragraphs>
  <Slides>10</Slides>
  <Notes>7</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Balcão Envidraçado</vt:lpstr>
      <vt:lpstr>Bases de Dados I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Dados I </dc:title>
  <dc:creator>h</dc:creator>
  <cp:lastModifiedBy>nara</cp:lastModifiedBy>
  <cp:revision>161</cp:revision>
  <dcterms:created xsi:type="dcterms:W3CDTF">2014-02-25T15:14:59Z</dcterms:created>
  <dcterms:modified xsi:type="dcterms:W3CDTF">2014-03-17T17:26:50Z</dcterms:modified>
</cp:coreProperties>
</file>