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341" r:id="rId3"/>
    <p:sldId id="340" r:id="rId4"/>
    <p:sldId id="342" r:id="rId5"/>
    <p:sldId id="343" r:id="rId6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943" autoAdjust="0"/>
    <p:restoredTop sz="73124" autoAdjust="0"/>
  </p:normalViewPr>
  <p:slideViewPr>
    <p:cSldViewPr>
      <p:cViewPr varScale="1">
        <p:scale>
          <a:sx n="58" d="100"/>
          <a:sy n="58" d="100"/>
        </p:scale>
        <p:origin x="110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A7661-887F-4354-BFBD-0D9818FAB2ED}" type="datetimeFigureOut">
              <a:rPr lang="es-ES" smtClean="0"/>
              <a:pPr/>
              <a:t>10/06/2014</a:t>
            </a:fld>
            <a:endParaRPr lang="es-E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s-E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6F625-4547-4179-BB84-D2749C378CE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2899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6F625-4547-4179-BB84-D2749C378CEF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3652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6F625-4547-4179-BB84-D2749C378CEF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6021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6F625-4547-4179-BB84-D2749C378CEF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6021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lphaLcParenR"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6F625-4547-4179-BB84-D2749C378CEF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0501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6F625-4547-4179-BB84-D2749C378CEF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0408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3241DE1-1982-49F7-9DE2-EEB58EFB09D5}" type="datetimeFigureOut">
              <a:rPr lang="pt-PT" smtClean="0"/>
              <a:pPr/>
              <a:t>10/06/2014</a:t>
            </a:fld>
            <a:endParaRPr lang="pt-PT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PT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pPr/>
              <a:t>10/06/2014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pPr/>
              <a:t>10/06/2014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pPr/>
              <a:t>10/06/2014</a:t>
            </a:fld>
            <a:endParaRPr lang="pt-PT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3241DE1-1982-49F7-9DE2-EEB58EFB09D5}" type="datetimeFigureOut">
              <a:rPr lang="pt-PT" smtClean="0"/>
              <a:pPr/>
              <a:t>10/06/2014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PT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pPr/>
              <a:t>10/06/2014</a:t>
            </a:fld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pPr/>
              <a:t>10/06/2014</a:t>
            </a:fld>
            <a:endParaRPr lang="pt-PT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pPr/>
              <a:t>10/06/2014</a:t>
            </a:fld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pPr/>
              <a:t>10/06/2014</a:t>
            </a:fld>
            <a:endParaRPr lang="pt-PT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pPr/>
              <a:t>10/06/2014</a:t>
            </a:fld>
            <a:endParaRPr lang="pt-PT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pPr/>
              <a:t>10/06/2014</a:t>
            </a:fld>
            <a:endParaRPr lang="pt-PT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3241DE1-1982-49F7-9DE2-EEB58EFB09D5}" type="datetimeFigureOut">
              <a:rPr lang="pt-PT" smtClean="0"/>
              <a:pPr/>
              <a:t>10/06/2014</a:t>
            </a:fld>
            <a:endParaRPr lang="pt-PT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http://www.angolaformativa.com/admin/common/thumb.php?src=//admin/common/files/1358627086_logoukb.jpg&amp;w=250&amp;8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63688" y="1520788"/>
            <a:ext cx="5544616" cy="792088"/>
          </a:xfrm>
        </p:spPr>
        <p:txBody>
          <a:bodyPr>
            <a:noAutofit/>
          </a:bodyPr>
          <a:lstStyle/>
          <a:p>
            <a:pPr algn="ctr"/>
            <a:r>
              <a:rPr lang="pt-PT" sz="4400" dirty="0"/>
              <a:t>Bases de Dados I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30020" y="2780928"/>
            <a:ext cx="6362460" cy="3168352"/>
          </a:xfrm>
        </p:spPr>
        <p:txBody>
          <a:bodyPr>
            <a:noAutofit/>
          </a:bodyPr>
          <a:lstStyle/>
          <a:p>
            <a:r>
              <a:rPr lang="pt-PT" sz="3200" dirty="0"/>
              <a:t>Tema </a:t>
            </a:r>
            <a:r>
              <a:rPr lang="pt-PT" sz="3200" dirty="0" smtClean="0"/>
              <a:t>2: </a:t>
            </a:r>
            <a:r>
              <a:rPr lang="pt-PT" sz="3200" dirty="0"/>
              <a:t>Modelação Conceptual das Bases de Dados</a:t>
            </a:r>
            <a:endParaRPr lang="pt-PT" sz="3200" dirty="0" smtClean="0"/>
          </a:p>
          <a:p>
            <a:endParaRPr lang="pt-PT" sz="3200" dirty="0" smtClean="0"/>
          </a:p>
          <a:p>
            <a:pPr algn="ctr"/>
            <a:r>
              <a:rPr lang="pt-PT" sz="3200" dirty="0" smtClean="0"/>
              <a:t>TP </a:t>
            </a:r>
            <a:r>
              <a:rPr lang="pt-PT" sz="3200" dirty="0" smtClean="0"/>
              <a:t>7: </a:t>
            </a:r>
            <a:r>
              <a:rPr lang="en-US" sz="3200" dirty="0"/>
              <a:t>Aula </a:t>
            </a:r>
            <a:r>
              <a:rPr lang="en-US" sz="3200" dirty="0" err="1"/>
              <a:t>Práctica</a:t>
            </a:r>
            <a:r>
              <a:rPr lang="en-US" sz="3200" dirty="0"/>
              <a:t> </a:t>
            </a:r>
            <a:r>
              <a:rPr lang="en-US" sz="3200" dirty="0" smtClean="0"/>
              <a:t>de </a:t>
            </a:r>
            <a:r>
              <a:rPr lang="en-US" sz="3200" dirty="0" err="1" smtClean="0"/>
              <a:t>Calculo</a:t>
            </a:r>
            <a:r>
              <a:rPr lang="en-US" sz="3200" dirty="0" smtClean="0"/>
              <a:t> </a:t>
            </a:r>
            <a:r>
              <a:rPr lang="en-US" sz="3200" dirty="0" err="1" smtClean="0"/>
              <a:t>Relacional</a:t>
            </a:r>
            <a:endParaRPr lang="pt-PT" sz="3200" dirty="0"/>
          </a:p>
        </p:txBody>
      </p:sp>
      <p:pic>
        <p:nvPicPr>
          <p:cNvPr id="1026" name="Picture 2" descr="Universidade Katyavala Bwila"/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583332"/>
            <a:ext cx="142875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231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310669"/>
              </p:ext>
            </p:extLst>
          </p:nvPr>
        </p:nvGraphicFramePr>
        <p:xfrm>
          <a:off x="6444208" y="4055525"/>
          <a:ext cx="1944216" cy="220333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44216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EMPREGADO</a:t>
                      </a:r>
                      <a:endParaRPr lang="es-ES" dirty="0"/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</a:tr>
              <a:tr h="169927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530691"/>
              </p:ext>
            </p:extLst>
          </p:nvPr>
        </p:nvGraphicFramePr>
        <p:xfrm>
          <a:off x="827584" y="548680"/>
          <a:ext cx="1944216" cy="220333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44216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kumimoji="0" lang="es-E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PROJETO</a:t>
                      </a:r>
                      <a:endParaRPr kumimoji="0" lang="es-ES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</a:tr>
              <a:tr h="169927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</a:tr>
            </a:tbl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415306"/>
              </p:ext>
            </p:extLst>
          </p:nvPr>
        </p:nvGraphicFramePr>
        <p:xfrm>
          <a:off x="5580112" y="404664"/>
          <a:ext cx="2520280" cy="220333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20280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DEPARTAMENTO</a:t>
                      </a:r>
                      <a:endParaRPr lang="es-ES" dirty="0"/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</a:tr>
              <a:tr h="169927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465274"/>
              </p:ext>
            </p:extLst>
          </p:nvPr>
        </p:nvGraphicFramePr>
        <p:xfrm>
          <a:off x="1691680" y="4149080"/>
          <a:ext cx="2304256" cy="220333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4256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kumimoji="0" lang="es-E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TRABALHA-EM</a:t>
                      </a:r>
                      <a:endParaRPr kumimoji="0" lang="es-ES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</a:tr>
              <a:tr h="169927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</a:tr>
            </a:tbl>
          </a:graphicData>
        </a:graphic>
      </p:graphicFrame>
      <p:cxnSp>
        <p:nvCxnSpPr>
          <p:cNvPr id="10" name="9 Conector recto"/>
          <p:cNvCxnSpPr/>
          <p:nvPr/>
        </p:nvCxnSpPr>
        <p:spPr>
          <a:xfrm>
            <a:off x="2915816" y="1772816"/>
            <a:ext cx="25202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4175956" y="5157192"/>
            <a:ext cx="19802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2001906" y="2865130"/>
            <a:ext cx="193830" cy="11399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1475656" y="2793122"/>
            <a:ext cx="537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M</a:t>
            </a:r>
            <a:endParaRPr lang="es-ES" b="1" dirty="0"/>
          </a:p>
        </p:txBody>
      </p:sp>
      <p:sp>
        <p:nvSpPr>
          <p:cNvPr id="20" name="19 CuadroTexto"/>
          <p:cNvSpPr txBox="1"/>
          <p:nvPr/>
        </p:nvSpPr>
        <p:spPr>
          <a:xfrm>
            <a:off x="2843808" y="1196752"/>
            <a:ext cx="537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M</a:t>
            </a:r>
            <a:endParaRPr lang="es-ES" b="1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762865" y="4509120"/>
            <a:ext cx="537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M</a:t>
            </a:r>
            <a:endParaRPr lang="es-ES" b="1" dirty="0"/>
          </a:p>
        </p:txBody>
      </p:sp>
      <p:sp>
        <p:nvSpPr>
          <p:cNvPr id="22" name="21 CuadroTexto"/>
          <p:cNvSpPr txBox="1"/>
          <p:nvPr/>
        </p:nvSpPr>
        <p:spPr>
          <a:xfrm>
            <a:off x="2234473" y="3553852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1</a:t>
            </a:r>
            <a:endParaRPr lang="es-ES" b="1" dirty="0"/>
          </a:p>
        </p:txBody>
      </p:sp>
      <p:sp>
        <p:nvSpPr>
          <p:cNvPr id="23" name="22 CuadroTexto"/>
          <p:cNvSpPr txBox="1"/>
          <p:nvPr/>
        </p:nvSpPr>
        <p:spPr>
          <a:xfrm>
            <a:off x="4067944" y="456196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1</a:t>
            </a:r>
            <a:endParaRPr lang="es-ES" b="1" dirty="0"/>
          </a:p>
        </p:txBody>
      </p:sp>
      <p:sp>
        <p:nvSpPr>
          <p:cNvPr id="24" name="23 CuadroTexto"/>
          <p:cNvSpPr txBox="1"/>
          <p:nvPr/>
        </p:nvSpPr>
        <p:spPr>
          <a:xfrm>
            <a:off x="5116650" y="1196752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1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52257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51520" y="992917"/>
            <a:ext cx="841005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  <a:buFontTx/>
              <a:buNone/>
            </a:pPr>
            <a:r>
              <a:rPr lang="es-ES" sz="3600" dirty="0">
                <a:latin typeface="Tahoma" pitchFamily="32" charset="0"/>
              </a:rPr>
              <a:t>EMP(</a:t>
            </a:r>
            <a:r>
              <a:rPr lang="es-ES" sz="3600" u="sng" dirty="0" err="1">
                <a:latin typeface="Tahoma" pitchFamily="32" charset="0"/>
              </a:rPr>
              <a:t>cod</a:t>
            </a:r>
            <a:r>
              <a:rPr lang="es-ES" sz="3600" dirty="0">
                <a:latin typeface="Tahoma" pitchFamily="32" charset="0"/>
              </a:rPr>
              <a:t>, </a:t>
            </a:r>
            <a:r>
              <a:rPr lang="es-ES" sz="3600" dirty="0" err="1" smtClean="0">
                <a:latin typeface="Tahoma" pitchFamily="32" charset="0"/>
              </a:rPr>
              <a:t>nomeemp</a:t>
            </a:r>
            <a:r>
              <a:rPr lang="es-ES" sz="3600" dirty="0" smtClean="0">
                <a:latin typeface="Tahoma" pitchFamily="32" charset="0"/>
              </a:rPr>
              <a:t>, </a:t>
            </a:r>
            <a:r>
              <a:rPr lang="es-ES" sz="3600" dirty="0" err="1" smtClean="0">
                <a:latin typeface="Tahoma" pitchFamily="32" charset="0"/>
              </a:rPr>
              <a:t>f_nac</a:t>
            </a:r>
            <a:r>
              <a:rPr lang="es-ES" sz="3600" dirty="0">
                <a:latin typeface="Tahoma" pitchFamily="32" charset="0"/>
              </a:rPr>
              <a:t>, </a:t>
            </a:r>
            <a:r>
              <a:rPr lang="es-ES" sz="3600" dirty="0" err="1">
                <a:latin typeface="Tahoma" pitchFamily="32" charset="0"/>
              </a:rPr>
              <a:t>endereço</a:t>
            </a:r>
            <a:r>
              <a:rPr lang="es-ES" sz="3600" dirty="0">
                <a:latin typeface="Tahoma" pitchFamily="32" charset="0"/>
              </a:rPr>
              <a:t>, sexo, </a:t>
            </a:r>
            <a:r>
              <a:rPr lang="es-ES" sz="3600" dirty="0" smtClean="0">
                <a:latin typeface="Tahoma" pitchFamily="32" charset="0"/>
              </a:rPr>
              <a:t>salario)</a:t>
            </a:r>
            <a:endParaRPr lang="es-ES" sz="3600" dirty="0">
              <a:latin typeface="Tahoma" pitchFamily="32" charset="0"/>
            </a:endParaRPr>
          </a:p>
          <a:p>
            <a:pPr>
              <a:buClrTx/>
              <a:buFontTx/>
              <a:buNone/>
            </a:pPr>
            <a:endParaRPr lang="es-ES" sz="3600" dirty="0">
              <a:latin typeface="Tahoma" pitchFamily="32" charset="0"/>
            </a:endParaRPr>
          </a:p>
          <a:p>
            <a:pPr>
              <a:buClrTx/>
              <a:buFontTx/>
              <a:buNone/>
            </a:pPr>
            <a:r>
              <a:rPr lang="es-ES" sz="3600" dirty="0" smtClean="0">
                <a:latin typeface="Tahoma" pitchFamily="32" charset="0"/>
              </a:rPr>
              <a:t>DPTO(</a:t>
            </a:r>
            <a:r>
              <a:rPr lang="es-ES" sz="3600" u="sng" dirty="0" err="1" smtClean="0">
                <a:latin typeface="Tahoma" pitchFamily="32" charset="0"/>
              </a:rPr>
              <a:t>numdpto</a:t>
            </a:r>
            <a:r>
              <a:rPr lang="es-ES" sz="3600" dirty="0" smtClean="0">
                <a:latin typeface="Tahoma" pitchFamily="32" charset="0"/>
              </a:rPr>
              <a:t>, objetivo)</a:t>
            </a:r>
            <a:endParaRPr lang="es-ES" sz="3600" dirty="0">
              <a:latin typeface="Tahoma" pitchFamily="32" charset="0"/>
            </a:endParaRPr>
          </a:p>
          <a:p>
            <a:pPr>
              <a:buClrTx/>
              <a:buFontTx/>
              <a:buNone/>
            </a:pPr>
            <a:endParaRPr lang="es-ES" sz="3600" dirty="0">
              <a:latin typeface="Tahoma" pitchFamily="32" charset="0"/>
            </a:endParaRPr>
          </a:p>
          <a:p>
            <a:pPr>
              <a:buClrTx/>
              <a:buFontTx/>
              <a:buNone/>
            </a:pPr>
            <a:r>
              <a:rPr lang="es-ES" sz="3600" dirty="0" smtClean="0">
                <a:latin typeface="Tahoma" pitchFamily="32" charset="0"/>
              </a:rPr>
              <a:t>PROJETO(</a:t>
            </a:r>
            <a:r>
              <a:rPr lang="es-ES" sz="3600" u="sng" dirty="0" err="1" smtClean="0">
                <a:latin typeface="Tahoma" pitchFamily="32" charset="0"/>
              </a:rPr>
              <a:t>numproy</a:t>
            </a:r>
            <a:r>
              <a:rPr lang="es-ES" sz="3600" dirty="0" smtClean="0">
                <a:latin typeface="Tahoma" pitchFamily="32" charset="0"/>
              </a:rPr>
              <a:t>, </a:t>
            </a:r>
            <a:r>
              <a:rPr lang="es-ES" sz="3600" dirty="0" err="1" smtClean="0">
                <a:latin typeface="Tahoma" pitchFamily="32" charset="0"/>
              </a:rPr>
              <a:t>nomeproy</a:t>
            </a:r>
            <a:r>
              <a:rPr lang="es-ES" sz="3600" dirty="0" smtClean="0">
                <a:latin typeface="Tahoma" pitchFamily="32" charset="0"/>
              </a:rPr>
              <a:t>, </a:t>
            </a:r>
            <a:r>
              <a:rPr lang="es-ES" sz="3600" dirty="0" err="1" smtClean="0">
                <a:latin typeface="Tahoma" pitchFamily="32" charset="0"/>
              </a:rPr>
              <a:t>f_inicio</a:t>
            </a:r>
            <a:r>
              <a:rPr lang="es-ES" sz="3600" dirty="0" smtClean="0">
                <a:latin typeface="Tahoma" pitchFamily="32" charset="0"/>
              </a:rPr>
              <a:t>, </a:t>
            </a:r>
            <a:r>
              <a:rPr lang="es-ES" sz="3600" dirty="0" err="1" smtClean="0">
                <a:latin typeface="Tahoma" pitchFamily="32" charset="0"/>
              </a:rPr>
              <a:t>f_fin</a:t>
            </a:r>
            <a:r>
              <a:rPr lang="es-ES" sz="3600" dirty="0" smtClean="0">
                <a:latin typeface="Tahoma" pitchFamily="32" charset="0"/>
              </a:rPr>
              <a:t>, </a:t>
            </a:r>
            <a:r>
              <a:rPr lang="es-ES" sz="3600" dirty="0" err="1" smtClean="0">
                <a:latin typeface="Tahoma" pitchFamily="32" charset="0"/>
              </a:rPr>
              <a:t>numdpto</a:t>
            </a:r>
            <a:r>
              <a:rPr lang="es-ES" sz="3600" dirty="0">
                <a:latin typeface="Tahoma" pitchFamily="32" charset="0"/>
              </a:rPr>
              <a:t>)</a:t>
            </a:r>
          </a:p>
          <a:p>
            <a:pPr>
              <a:buClrTx/>
              <a:buFontTx/>
              <a:buNone/>
            </a:pPr>
            <a:endParaRPr lang="es-ES" sz="3600" dirty="0">
              <a:latin typeface="Tahoma" pitchFamily="32" charset="0"/>
            </a:endParaRPr>
          </a:p>
          <a:p>
            <a:pPr>
              <a:buClrTx/>
              <a:buFontTx/>
              <a:buNone/>
            </a:pPr>
            <a:r>
              <a:rPr lang="es-ES" sz="3600" dirty="0" smtClean="0">
                <a:latin typeface="Tahoma" pitchFamily="32" charset="0"/>
              </a:rPr>
              <a:t>TRABALHA-EM(</a:t>
            </a:r>
            <a:r>
              <a:rPr lang="es-ES" sz="3600" u="sng" dirty="0" err="1" smtClean="0">
                <a:latin typeface="Tahoma" pitchFamily="32" charset="0"/>
              </a:rPr>
              <a:t>cod</a:t>
            </a:r>
            <a:r>
              <a:rPr lang="es-ES" sz="3600" u="sng" dirty="0">
                <a:latin typeface="Tahoma" pitchFamily="32" charset="0"/>
              </a:rPr>
              <a:t>, </a:t>
            </a:r>
            <a:r>
              <a:rPr lang="es-ES" sz="3600" u="sng" dirty="0" err="1">
                <a:latin typeface="Tahoma" pitchFamily="32" charset="0"/>
              </a:rPr>
              <a:t>numproy</a:t>
            </a:r>
            <a:r>
              <a:rPr lang="es-ES" sz="3600" dirty="0">
                <a:latin typeface="Tahoma" pitchFamily="32" charset="0"/>
              </a:rPr>
              <a:t>, horas</a:t>
            </a:r>
            <a:r>
              <a:rPr lang="es-ES" sz="3600" dirty="0" smtClean="0">
                <a:latin typeface="Tahoma" pitchFamily="32" charset="0"/>
              </a:rPr>
              <a:t>)</a:t>
            </a:r>
            <a:endParaRPr lang="es-ES" sz="3600" dirty="0">
              <a:latin typeface="Tahoma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19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179512" y="548680"/>
            <a:ext cx="8496944" cy="5688632"/>
          </a:xfrm>
        </p:spPr>
        <p:txBody>
          <a:bodyPr>
            <a:noAutofit/>
          </a:bodyPr>
          <a:lstStyle/>
          <a:p>
            <a:pPr marL="0" indent="0" algn="just">
              <a:buSzPct val="100000"/>
              <a:buNone/>
            </a:pPr>
            <a:r>
              <a:rPr lang="pt-BR" sz="2800" b="1" dirty="0" smtClean="0"/>
              <a:t>a) </a:t>
            </a:r>
            <a:r>
              <a:rPr lang="pt-BR" sz="2800" dirty="0" smtClean="0"/>
              <a:t>Obter uma lista </a:t>
            </a:r>
            <a:r>
              <a:rPr lang="pt-BR" sz="2800" dirty="0"/>
              <a:t>com o nome e o sexo de cada empregado</a:t>
            </a:r>
            <a:r>
              <a:rPr lang="pt-BR" sz="2800" dirty="0" smtClean="0"/>
              <a:t>.</a:t>
            </a:r>
          </a:p>
          <a:p>
            <a:pPr marL="0" indent="0" algn="just">
              <a:buSzPct val="100000"/>
              <a:buNone/>
            </a:pPr>
            <a:r>
              <a:rPr lang="pt-BR" sz="2800" b="1" dirty="0" smtClean="0"/>
              <a:t>b</a:t>
            </a:r>
            <a:r>
              <a:rPr lang="pt-BR" sz="2800" b="1" dirty="0"/>
              <a:t>) </a:t>
            </a:r>
            <a:r>
              <a:rPr lang="pt-BR" sz="2800" dirty="0" smtClean="0"/>
              <a:t>Obter uma lista </a:t>
            </a:r>
            <a:r>
              <a:rPr lang="pt-BR" sz="2800" dirty="0"/>
              <a:t>com o nome de todos os projetos</a:t>
            </a:r>
            <a:r>
              <a:rPr lang="pt-BR" sz="2800" dirty="0" smtClean="0"/>
              <a:t>.</a:t>
            </a:r>
          </a:p>
          <a:p>
            <a:pPr marL="0" indent="0" algn="just">
              <a:buSzPct val="100000"/>
              <a:buNone/>
            </a:pPr>
            <a:r>
              <a:rPr lang="pt-BR" sz="2800" b="1" dirty="0" smtClean="0"/>
              <a:t>c</a:t>
            </a:r>
            <a:r>
              <a:rPr lang="pt-BR" sz="2800" b="1" dirty="0"/>
              <a:t>) </a:t>
            </a:r>
            <a:r>
              <a:rPr lang="pt-BR" sz="2800" dirty="0" smtClean="0"/>
              <a:t>Deseja-se </a:t>
            </a:r>
            <a:r>
              <a:rPr lang="pt-BR" sz="2800" dirty="0"/>
              <a:t>ter a lista de todas as mulheres empregadas</a:t>
            </a:r>
            <a:r>
              <a:rPr lang="pt-BR" sz="2800" dirty="0" smtClean="0"/>
              <a:t>.</a:t>
            </a:r>
          </a:p>
          <a:p>
            <a:pPr marL="0" indent="0" algn="just">
              <a:buSzPct val="100000"/>
              <a:buNone/>
            </a:pPr>
            <a:r>
              <a:rPr lang="pt-BR" sz="2800" b="1" dirty="0" smtClean="0"/>
              <a:t>d</a:t>
            </a:r>
            <a:r>
              <a:rPr lang="pt-BR" sz="2800" b="1" dirty="0"/>
              <a:t>) </a:t>
            </a:r>
            <a:r>
              <a:rPr lang="pt-BR" sz="2800" dirty="0" smtClean="0"/>
              <a:t>Obter uma lista </a:t>
            </a:r>
            <a:r>
              <a:rPr lang="pt-BR" sz="2800" dirty="0"/>
              <a:t>com os nomes daqueles empregados que ganham mais de 20 000 </a:t>
            </a:r>
            <a:r>
              <a:rPr lang="pt-BR" sz="2800" dirty="0" err="1"/>
              <a:t>kz</a:t>
            </a:r>
            <a:r>
              <a:rPr lang="pt-BR" sz="2800" dirty="0"/>
              <a:t> como salário</a:t>
            </a:r>
            <a:r>
              <a:rPr lang="pt-BR" sz="2800" dirty="0" smtClean="0"/>
              <a:t>.</a:t>
            </a:r>
          </a:p>
          <a:p>
            <a:pPr marL="0" indent="0" algn="just">
              <a:buSzPct val="100000"/>
              <a:buNone/>
            </a:pPr>
            <a:r>
              <a:rPr lang="pt-BR" sz="2800" b="1" dirty="0" smtClean="0"/>
              <a:t>e</a:t>
            </a:r>
            <a:r>
              <a:rPr lang="pt-BR" sz="2800" b="1" dirty="0"/>
              <a:t>) </a:t>
            </a:r>
            <a:r>
              <a:rPr lang="pt-BR" sz="2800" dirty="0" smtClean="0"/>
              <a:t>Obter um listrado com os projetos que começaram em 20 de maio do 2014.</a:t>
            </a:r>
          </a:p>
        </p:txBody>
      </p:sp>
    </p:spTree>
    <p:extLst>
      <p:ext uri="{BB962C8B-B14F-4D97-AF65-F5344CB8AC3E}">
        <p14:creationId xmlns:p14="http://schemas.microsoft.com/office/powerpoint/2010/main" val="259759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251520" y="332656"/>
            <a:ext cx="8424936" cy="626469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800" b="1" dirty="0" smtClean="0"/>
              <a:t>f) </a:t>
            </a:r>
            <a:r>
              <a:rPr lang="pt-BR" sz="2800" dirty="0" smtClean="0"/>
              <a:t>Obter uma lista </a:t>
            </a:r>
            <a:r>
              <a:rPr lang="pt-BR" sz="2800" dirty="0"/>
              <a:t>com os nomes dos projetos do departamento </a:t>
            </a:r>
            <a:r>
              <a:rPr lang="pt-BR" sz="2800" dirty="0" smtClean="0"/>
              <a:t>3</a:t>
            </a:r>
            <a:r>
              <a:rPr lang="pt-BR" sz="2800" dirty="0"/>
              <a:t>, cujo objetivo seja "</a:t>
            </a:r>
            <a:r>
              <a:rPr lang="pt-BR" sz="2800" dirty="0" err="1"/>
              <a:t>xxx</a:t>
            </a:r>
            <a:r>
              <a:rPr lang="pt-BR" sz="2800" dirty="0"/>
              <a:t>" e que a data de fim seja 3 de abril do 2015 </a:t>
            </a:r>
            <a:r>
              <a:rPr lang="pt-BR" sz="2800" dirty="0" smtClean="0"/>
              <a:t>.</a:t>
            </a:r>
            <a:endParaRPr lang="pt-BR" sz="2800" b="1" dirty="0" smtClean="0"/>
          </a:p>
          <a:p>
            <a:pPr marL="0" indent="0" algn="just">
              <a:buNone/>
            </a:pPr>
            <a:r>
              <a:rPr lang="pt-BR" sz="2800" b="1" dirty="0" smtClean="0"/>
              <a:t>g) </a:t>
            </a:r>
            <a:r>
              <a:rPr lang="pt-BR" sz="2800" dirty="0"/>
              <a:t>Obter o nome e o sexo daqueles empregados cuja data de nascimento seja 12-11-1990 e o salário seja menor que 30 000 </a:t>
            </a:r>
            <a:r>
              <a:rPr lang="pt-BR" sz="2800" dirty="0" err="1"/>
              <a:t>kz</a:t>
            </a:r>
            <a:r>
              <a:rPr lang="pt-BR" sz="2800" dirty="0"/>
              <a:t>.</a:t>
            </a:r>
            <a:endParaRPr lang="pt-BR" sz="2800" dirty="0" smtClean="0"/>
          </a:p>
          <a:p>
            <a:pPr marL="0" indent="0" algn="just">
              <a:buNone/>
            </a:pPr>
            <a:r>
              <a:rPr lang="pt-BR" sz="2800" b="1" dirty="0" smtClean="0"/>
              <a:t>h) </a:t>
            </a:r>
            <a:r>
              <a:rPr lang="pt-BR" sz="2800" dirty="0" smtClean="0"/>
              <a:t>Obter uma lista </a:t>
            </a:r>
            <a:r>
              <a:rPr lang="pt-BR" sz="2800" dirty="0"/>
              <a:t>com os nomes dos empregados que pertencem ao departamento </a:t>
            </a:r>
            <a:r>
              <a:rPr lang="pt-BR" sz="2800" dirty="0" smtClean="0"/>
              <a:t>número </a:t>
            </a:r>
            <a:r>
              <a:rPr lang="pt-BR" sz="2800" dirty="0"/>
              <a:t>5</a:t>
            </a:r>
            <a:r>
              <a:rPr lang="pt-BR" sz="2800" dirty="0" smtClean="0"/>
              <a:t>.</a:t>
            </a:r>
          </a:p>
          <a:p>
            <a:pPr marL="0" indent="0" algn="just">
              <a:buNone/>
            </a:pPr>
            <a:r>
              <a:rPr lang="es-ES" sz="2800" b="1" dirty="0" smtClean="0"/>
              <a:t>i) </a:t>
            </a:r>
            <a:r>
              <a:rPr lang="pt-BR" sz="2800" dirty="0"/>
              <a:t>Obter </a:t>
            </a:r>
            <a:r>
              <a:rPr lang="pt-BR" sz="2800" dirty="0" smtClean="0"/>
              <a:t>uma lista </a:t>
            </a:r>
            <a:r>
              <a:rPr lang="pt-BR" sz="2800" dirty="0"/>
              <a:t>com os nomes daqueles projetos que são controlados pelo departamento número 8</a:t>
            </a:r>
            <a:r>
              <a:rPr lang="pt-BR" sz="2800" dirty="0" smtClean="0"/>
              <a:t>.</a:t>
            </a:r>
          </a:p>
          <a:p>
            <a:pPr marL="0" indent="0" algn="just">
              <a:buNone/>
            </a:pPr>
            <a:r>
              <a:rPr lang="pt-BR" sz="2800" b="1" dirty="0" smtClean="0"/>
              <a:t>j) </a:t>
            </a:r>
            <a:r>
              <a:rPr lang="pt-BR" sz="2800" dirty="0"/>
              <a:t>Obter o código dos empregados que trabalham no projeto cujo número é 25.</a:t>
            </a:r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413139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1313</TotalTime>
  <Words>255</Words>
  <Application>Microsoft Office PowerPoint</Application>
  <PresentationFormat>Apresentação no Ecrã (4:3)</PresentationFormat>
  <Paragraphs>36</Paragraphs>
  <Slides>5</Slides>
  <Notes>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1" baseType="lpstr">
      <vt:lpstr>Calibri</vt:lpstr>
      <vt:lpstr>Century Schoolbook</vt:lpstr>
      <vt:lpstr>Tahoma</vt:lpstr>
      <vt:lpstr>Wingdings</vt:lpstr>
      <vt:lpstr>Wingdings 2</vt:lpstr>
      <vt:lpstr>Balcão Envidraçado</vt:lpstr>
      <vt:lpstr>Bases de Dados I 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de Dados I </dc:title>
  <dc:creator>h</dc:creator>
  <cp:lastModifiedBy>yeckin Capingana</cp:lastModifiedBy>
  <cp:revision>256</cp:revision>
  <dcterms:created xsi:type="dcterms:W3CDTF">2014-02-25T15:14:59Z</dcterms:created>
  <dcterms:modified xsi:type="dcterms:W3CDTF">2014-06-10T16:10:25Z</dcterms:modified>
</cp:coreProperties>
</file>