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307" r:id="rId3"/>
    <p:sldId id="309" r:id="rId4"/>
    <p:sldId id="308" r:id="rId5"/>
    <p:sldId id="306" r:id="rId6"/>
    <p:sldId id="303" r:id="rId7"/>
    <p:sldId id="304" r:id="rId8"/>
    <p:sldId id="310" r:id="rId9"/>
    <p:sldId id="311" r:id="rId1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4" autoAdjust="0"/>
    <p:restoredTop sz="79725" autoAdjust="0"/>
  </p:normalViewPr>
  <p:slideViewPr>
    <p:cSldViewPr>
      <p:cViewPr varScale="1">
        <p:scale>
          <a:sx n="50" d="100"/>
          <a:sy n="50" d="100"/>
        </p:scale>
        <p:origin x="159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A7661-887F-4354-BFBD-0D9818FAB2ED}" type="datetimeFigureOut">
              <a:rPr lang="es-ES" smtClean="0"/>
              <a:pPr/>
              <a:t>27/05/2019</a:t>
            </a:fld>
            <a:endParaRPr lang="es-E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6F625-4547-4179-BB84-D2749C378CE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89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Diseñe una BD disponible para una universidad. Esta debe incluir información sobre: departamentos, profesores y las asignaturas que se imparten. De los profesores se conoce el nombre, la categoría docente y su carnet. De las asignaturas se conoce su nombre, cantidad de horas y su descripción y de los departamentos su nombre y la especialidad. Un departamento puede impartir varias asignaturas y un profesor solo puede impartir una única asignatura. Una asignatura no es impartida en más de un departamento pero sí por más de un profesor. </a:t>
            </a:r>
            <a:endParaRPr lang="es-E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12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Diseñe una BD disponible para una universidad. Esta debe incluir información sobre: departamentos, profesores y las asignaturas que se imparten. De los profesores se conoce el nombre, la categoría docente y su carnet. De las asignaturas se conoce su nombre, cantidad de horas y su descripción y de los departamentos su nombre y la especialidad. Un departamento puede impartir varias asignaturas y un profesor solo puede impartir una única asignatura. Una asignatura no es impartida en más de un departamento pero sí por más de un profesor. </a:t>
            </a:r>
            <a:endParaRPr lang="es-E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12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_tradnl" sz="1200" dirty="0"/>
              <a:t>Confeccione un modelo Entidad-Relación (DER) para el siguiente problema.  </a:t>
            </a:r>
            <a:endParaRPr lang="es-ES" sz="1200" dirty="0"/>
          </a:p>
          <a:p>
            <a:pPr marL="0" indent="0" algn="just">
              <a:buNone/>
            </a:pPr>
            <a:r>
              <a:rPr lang="es-ES" sz="1200" dirty="0"/>
              <a:t>Se desea diseñar la base de datos de un sistema de administración de noticias para un sitio web.  Semanalmente los periodistas envían varias noticias y de ellas se desea almacenar el título, resumen, cuerpo, fecha de envío y su clasificación. De los periodistas se desea conocer el CI, nombre y su departamento. Mensualmente los periodistas presentan un informe a al jefe editor con los siguientes datos: fecha, cantidad de noticias enviadas en el mes y una descripción.  Estos informes son evaluados por una comisión, que emite una evaluación del mismo, de la comisión se almacena, la cantidad de miembros y el nombre del jefe de la comisión.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474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_tradnl" sz="1200" dirty="0"/>
              <a:t>Confeccione un modelo Entidad-Relación (DER) para el siguiente problema.  </a:t>
            </a:r>
            <a:endParaRPr lang="es-ES" sz="1200" dirty="0"/>
          </a:p>
          <a:p>
            <a:pPr marL="0" indent="0" algn="just">
              <a:buNone/>
            </a:pPr>
            <a:r>
              <a:rPr lang="es-ES" sz="1200" dirty="0"/>
              <a:t>Se desea diseñar la base de datos de un sistema de administración de noticias para un sitio web.  Semanalmente los periodistas envían varias noticias y de ellas se desea almacenar el título, resumen, cuerpo, fecha de envío y su clasificación. De los periodistas se desea conocer el CI, nombre y su departamento. Mensualmente los periodistas presentan un informe a al jefe editor con los siguientes datos: fecha, cantidad de noticias enviadas en el mes y una descripción.  Estos informes son evaluados por una comisión, que emite una evaluación del mismo, de la comisión se almacena, la cantidad de miembros y el nombre del jefe de la comisión.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79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pPr/>
              <a:t>27/05/2019</a:t>
            </a:fld>
            <a:endParaRPr lang="pt-PT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27/05/2019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27/05/2019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27/05/2019</a:t>
            </a:fld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pPr/>
              <a:t>27/05/2019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27/05/2019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27/05/2019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27/05/2019</a:t>
            </a:fld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27/05/2019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27/05/2019</a:t>
            </a:fld>
            <a:endParaRPr lang="pt-PT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27/05/2019</a:t>
            </a:fld>
            <a:endParaRPr lang="pt-PT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241DE1-1982-49F7-9DE2-EEB58EFB09D5}" type="datetimeFigureOut">
              <a:rPr lang="pt-PT" smtClean="0"/>
              <a:pPr/>
              <a:t>27/05/2019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63688" y="1520788"/>
            <a:ext cx="5544616" cy="792088"/>
          </a:xfrm>
        </p:spPr>
        <p:txBody>
          <a:bodyPr>
            <a:noAutofit/>
          </a:bodyPr>
          <a:lstStyle/>
          <a:p>
            <a:pPr algn="ctr"/>
            <a:r>
              <a:rPr lang="pt-PT" sz="4400" dirty="0"/>
              <a:t>Bases de Dados I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35696" y="3360241"/>
            <a:ext cx="7488832" cy="3168352"/>
          </a:xfrm>
        </p:spPr>
        <p:txBody>
          <a:bodyPr>
            <a:noAutofit/>
          </a:bodyPr>
          <a:lstStyle/>
          <a:p>
            <a:r>
              <a:rPr lang="pt-PT" sz="3200" dirty="0"/>
              <a:t>Tema 2: Modelação Conceptual das Bases de Dados</a:t>
            </a:r>
          </a:p>
          <a:p>
            <a:endParaRPr lang="pt-PT" sz="3200" dirty="0"/>
          </a:p>
          <a:p>
            <a:r>
              <a:rPr lang="pt-PT" sz="3200" dirty="0"/>
              <a:t>Conferência: </a:t>
            </a:r>
            <a:r>
              <a:rPr lang="en-US" sz="3200" dirty="0"/>
              <a:t>Aula </a:t>
            </a:r>
            <a:r>
              <a:rPr lang="en-US" sz="3200" dirty="0" err="1"/>
              <a:t>Práctica</a:t>
            </a:r>
            <a:r>
              <a:rPr lang="en-US" sz="3200" dirty="0"/>
              <a:t> (MER)</a:t>
            </a:r>
            <a:endParaRPr lang="pt-PT" sz="3200" dirty="0"/>
          </a:p>
        </p:txBody>
      </p:sp>
      <p:pic>
        <p:nvPicPr>
          <p:cNvPr id="5" name="Imagem 1" descr="A minha fotografia">
            <a:extLst>
              <a:ext uri="{FF2B5EF4-FFF2-40B4-BE49-F238E27FC236}">
                <a16:creationId xmlns:a16="http://schemas.microsoft.com/office/drawing/2014/main" id="{B2CDF2ED-6424-4838-A507-B36F30F76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41" y="329407"/>
            <a:ext cx="1764839" cy="144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31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1772816"/>
            <a:ext cx="8363272" cy="39604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Um banco deseja levar o controle dos clientes e suas contas. Dos clientes se conhece seu nome, endereço e seus telefones e das contas se registra o número, o tipo e o saldo que possui. Um cliente pode ter muitas contas mas um conta solo pertence a um cliente.</a:t>
            </a:r>
            <a:endParaRPr lang="es-ES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332656"/>
            <a:ext cx="2920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err="1"/>
              <a:t>Exercício</a:t>
            </a:r>
            <a:r>
              <a:rPr lang="es-ES" sz="4000" dirty="0"/>
              <a:t> 1:</a:t>
            </a:r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43593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203848" y="1484784"/>
            <a:ext cx="273630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Cliente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03848" y="4653136"/>
            <a:ext cx="273630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Conta</a:t>
            </a:r>
            <a:endParaRPr lang="es-ES" sz="2800" dirty="0">
              <a:solidFill>
                <a:schemeClr val="tx1"/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4355976" y="2276872"/>
            <a:ext cx="432048" cy="2386273"/>
            <a:chOff x="6669762" y="2492896"/>
            <a:chExt cx="432048" cy="1872208"/>
          </a:xfrm>
        </p:grpSpPr>
        <p:sp>
          <p:nvSpPr>
            <p:cNvPr id="7" name="Losango 6"/>
            <p:cNvSpPr/>
            <p:nvPr/>
          </p:nvSpPr>
          <p:spPr>
            <a:xfrm>
              <a:off x="6669762" y="3140968"/>
              <a:ext cx="432048" cy="576064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>
                <a:solidFill>
                  <a:schemeClr val="tx1"/>
                </a:solidFill>
              </a:endParaRPr>
            </a:p>
          </p:txBody>
        </p:sp>
        <p:cxnSp>
          <p:nvCxnSpPr>
            <p:cNvPr id="8" name="Conector reto 7"/>
            <p:cNvCxnSpPr>
              <a:stCxn id="7" idx="0"/>
            </p:cNvCxnSpPr>
            <p:nvPr/>
          </p:nvCxnSpPr>
          <p:spPr>
            <a:xfrm flipV="1">
              <a:off x="6885786" y="2492896"/>
              <a:ext cx="0" cy="64807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>
              <a:stCxn id="7" idx="2"/>
            </p:cNvCxnSpPr>
            <p:nvPr/>
          </p:nvCxnSpPr>
          <p:spPr>
            <a:xfrm>
              <a:off x="6885786" y="3717032"/>
              <a:ext cx="0" cy="64807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lipse 9"/>
          <p:cNvSpPr/>
          <p:nvPr/>
        </p:nvSpPr>
        <p:spPr>
          <a:xfrm>
            <a:off x="971600" y="271174"/>
            <a:ext cx="2035835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</a:rPr>
              <a:t>nome C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3491880" y="232383"/>
            <a:ext cx="2088231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endereço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6156176" y="266040"/>
            <a:ext cx="208823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telefones</a:t>
            </a:r>
            <a:endParaRPr lang="es-ES" sz="2400" dirty="0">
              <a:solidFill>
                <a:schemeClr val="tx1"/>
              </a:solidFill>
            </a:endParaRPr>
          </a:p>
        </p:txBody>
      </p:sp>
      <p:cxnSp>
        <p:nvCxnSpPr>
          <p:cNvPr id="13" name="Conector reto 12"/>
          <p:cNvCxnSpPr>
            <a:endCxn id="10" idx="4"/>
          </p:cNvCxnSpPr>
          <p:nvPr/>
        </p:nvCxnSpPr>
        <p:spPr>
          <a:xfrm flipH="1" flipV="1">
            <a:off x="1989518" y="1063262"/>
            <a:ext cx="1214332" cy="4215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0"/>
            <a:endCxn id="11" idx="4"/>
          </p:cNvCxnSpPr>
          <p:nvPr/>
        </p:nvCxnSpPr>
        <p:spPr>
          <a:xfrm flipH="1" flipV="1">
            <a:off x="4535996" y="1024471"/>
            <a:ext cx="36004" cy="4603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endCxn id="12" idx="4"/>
          </p:cNvCxnSpPr>
          <p:nvPr/>
        </p:nvCxnSpPr>
        <p:spPr>
          <a:xfrm flipV="1">
            <a:off x="5580112" y="1058128"/>
            <a:ext cx="1620180" cy="4266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6228184" y="271174"/>
            <a:ext cx="1944216" cy="709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5940151" y="5955255"/>
            <a:ext cx="1584175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</a:rPr>
              <a:t>saldo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3802573" y="5983818"/>
            <a:ext cx="1723863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</a:rPr>
              <a:t>tipo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755576" y="5983818"/>
            <a:ext cx="2160240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u="sng" dirty="0">
                <a:solidFill>
                  <a:schemeClr val="tx1"/>
                </a:solidFill>
              </a:rPr>
              <a:t>número</a:t>
            </a:r>
            <a:endParaRPr lang="es-ES" sz="2400" u="sng" dirty="0">
              <a:solidFill>
                <a:schemeClr val="tx1"/>
              </a:solidFill>
            </a:endParaRPr>
          </a:p>
        </p:txBody>
      </p:sp>
      <p:cxnSp>
        <p:nvCxnSpPr>
          <p:cNvPr id="30" name="Conector reto 29"/>
          <p:cNvCxnSpPr>
            <a:endCxn id="28" idx="0"/>
          </p:cNvCxnSpPr>
          <p:nvPr/>
        </p:nvCxnSpPr>
        <p:spPr>
          <a:xfrm flipH="1">
            <a:off x="4664505" y="5445224"/>
            <a:ext cx="123519" cy="5385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endCxn id="29" idx="0"/>
          </p:cNvCxnSpPr>
          <p:nvPr/>
        </p:nvCxnSpPr>
        <p:spPr>
          <a:xfrm flipH="1">
            <a:off x="1835696" y="5445224"/>
            <a:ext cx="1656184" cy="5385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endCxn id="27" idx="0"/>
          </p:cNvCxnSpPr>
          <p:nvPr/>
        </p:nvCxnSpPr>
        <p:spPr>
          <a:xfrm>
            <a:off x="5940151" y="5445224"/>
            <a:ext cx="792088" cy="5100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788024" y="4019303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rgbClr val="FF0000"/>
                </a:solidFill>
              </a:rPr>
              <a:t>(1,M)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563159" y="2459048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rgbClr val="FF0000"/>
                </a:solidFill>
              </a:rPr>
              <a:t>(1,1)</a:t>
            </a:r>
            <a:endParaRPr lang="es-E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2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2" y="1196752"/>
            <a:ext cx="8363272" cy="52337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Desenhe uma BD disponível para uma universidade. Esta deve incluir informação sobre: departamentos, professores e as disciplinas que se repartem. Dos professores se conhece o nome, a categoria docente e seu bilhete. Das disciplinas se conhece seu nome, quantidade de horas e sua descrição e dos departamentos seu nome e a especialidade. Um departamento pode repartir várias disciplinas e um professor só pode repartir uma única disciplina. Uma disciplina não é repartida em mais de um departamento mas sim por mais de um professor.  </a:t>
            </a:r>
            <a:endParaRPr lang="es-ES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332656"/>
            <a:ext cx="2920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err="1"/>
              <a:t>Exercício</a:t>
            </a:r>
            <a:r>
              <a:rPr lang="es-ES" sz="4000" dirty="0"/>
              <a:t> 2:</a:t>
            </a:r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118939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436096" y="1628800"/>
            <a:ext cx="273630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departamentos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69069" y="4365104"/>
            <a:ext cx="273630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disciplinas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11560" y="2492896"/>
            <a:ext cx="273630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professor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7504" y="620688"/>
            <a:ext cx="1455849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</a:rPr>
              <a:t>nome P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1403648" y="1196752"/>
            <a:ext cx="1481518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</a:rPr>
              <a:t>CD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7236297" y="5949280"/>
            <a:ext cx="1584175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u="sng" dirty="0">
                <a:solidFill>
                  <a:schemeClr val="tx1"/>
                </a:solidFill>
              </a:rPr>
              <a:t>nome</a:t>
            </a:r>
            <a:endParaRPr lang="es-ES" sz="2800" u="sng" dirty="0">
              <a:solidFill>
                <a:schemeClr val="tx1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5436096" y="6055826"/>
            <a:ext cx="1723863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tx1"/>
                </a:solidFill>
              </a:rPr>
              <a:t>Cant H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2699792" y="454345"/>
            <a:ext cx="1656184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u="sng" dirty="0">
                <a:solidFill>
                  <a:schemeClr val="tx1"/>
                </a:solidFill>
              </a:rPr>
              <a:t>bilhete</a:t>
            </a:r>
            <a:endParaRPr lang="es-ES" sz="2800" u="sng" dirty="0">
              <a:solidFill>
                <a:schemeClr val="tx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3131840" y="6055826"/>
            <a:ext cx="2160240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descrição</a:t>
            </a:r>
            <a:r>
              <a:rPr lang="pt-BR" sz="2800" dirty="0"/>
              <a:t> 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6660232" y="404664"/>
            <a:ext cx="2160240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especialidade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5060367" y="404664"/>
            <a:ext cx="1455849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u="sng" dirty="0">
                <a:solidFill>
                  <a:schemeClr val="tx1"/>
                </a:solidFill>
              </a:rPr>
              <a:t>nomeD</a:t>
            </a:r>
            <a:endParaRPr lang="es-ES" sz="2800" u="sng" dirty="0">
              <a:solidFill>
                <a:schemeClr val="tx1"/>
              </a:solidFill>
            </a:endParaRPr>
          </a:p>
        </p:txBody>
      </p:sp>
      <p:cxnSp>
        <p:nvCxnSpPr>
          <p:cNvPr id="16" name="Conector reto 15"/>
          <p:cNvCxnSpPr>
            <a:endCxn id="7" idx="4"/>
          </p:cNvCxnSpPr>
          <p:nvPr/>
        </p:nvCxnSpPr>
        <p:spPr>
          <a:xfrm flipH="1" flipV="1">
            <a:off x="835429" y="1412776"/>
            <a:ext cx="136171" cy="10081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6" idx="0"/>
            <a:endCxn id="8" idx="4"/>
          </p:cNvCxnSpPr>
          <p:nvPr/>
        </p:nvCxnSpPr>
        <p:spPr>
          <a:xfrm flipV="1">
            <a:off x="1979712" y="1988840"/>
            <a:ext cx="164695" cy="5040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endCxn id="11" idx="4"/>
          </p:cNvCxnSpPr>
          <p:nvPr/>
        </p:nvCxnSpPr>
        <p:spPr>
          <a:xfrm flipV="1">
            <a:off x="2987824" y="1246433"/>
            <a:ext cx="540060" cy="11744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endCxn id="14" idx="4"/>
          </p:cNvCxnSpPr>
          <p:nvPr/>
        </p:nvCxnSpPr>
        <p:spPr>
          <a:xfrm flipH="1" flipV="1">
            <a:off x="5788292" y="1196752"/>
            <a:ext cx="223868" cy="3960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endCxn id="13" idx="4"/>
          </p:cNvCxnSpPr>
          <p:nvPr/>
        </p:nvCxnSpPr>
        <p:spPr>
          <a:xfrm flipV="1">
            <a:off x="7524328" y="1196752"/>
            <a:ext cx="216024" cy="3960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endCxn id="10" idx="0"/>
          </p:cNvCxnSpPr>
          <p:nvPr/>
        </p:nvCxnSpPr>
        <p:spPr>
          <a:xfrm flipH="1">
            <a:off x="6298028" y="5263738"/>
            <a:ext cx="218188" cy="7920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endCxn id="12" idx="0"/>
          </p:cNvCxnSpPr>
          <p:nvPr/>
        </p:nvCxnSpPr>
        <p:spPr>
          <a:xfrm flipH="1">
            <a:off x="4211960" y="5263738"/>
            <a:ext cx="1688266" cy="7920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endCxn id="9" idx="0"/>
          </p:cNvCxnSpPr>
          <p:nvPr/>
        </p:nvCxnSpPr>
        <p:spPr>
          <a:xfrm>
            <a:off x="7524328" y="5157192"/>
            <a:ext cx="504057" cy="7920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o 42"/>
          <p:cNvGrpSpPr/>
          <p:nvPr/>
        </p:nvGrpSpPr>
        <p:grpSpPr>
          <a:xfrm>
            <a:off x="1928383" y="3284984"/>
            <a:ext cx="3440686" cy="1728192"/>
            <a:chOff x="1928383" y="3284984"/>
            <a:chExt cx="3440686" cy="1728192"/>
          </a:xfrm>
        </p:grpSpPr>
        <p:sp>
          <p:nvSpPr>
            <p:cNvPr id="32" name="Losango 31"/>
            <p:cNvSpPr/>
            <p:nvPr/>
          </p:nvSpPr>
          <p:spPr>
            <a:xfrm>
              <a:off x="1928383" y="4437112"/>
              <a:ext cx="432048" cy="576064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>
                <a:solidFill>
                  <a:schemeClr val="tx1"/>
                </a:solidFill>
              </a:endParaRPr>
            </a:p>
          </p:txBody>
        </p:sp>
        <p:cxnSp>
          <p:nvCxnSpPr>
            <p:cNvPr id="34" name="Conector reto 33"/>
            <p:cNvCxnSpPr>
              <a:stCxn id="32" idx="0"/>
            </p:cNvCxnSpPr>
            <p:nvPr/>
          </p:nvCxnSpPr>
          <p:spPr>
            <a:xfrm flipV="1">
              <a:off x="2144407" y="3284984"/>
              <a:ext cx="0" cy="11521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>
              <a:stCxn id="32" idx="3"/>
              <a:endCxn id="5" idx="1"/>
            </p:cNvCxnSpPr>
            <p:nvPr/>
          </p:nvCxnSpPr>
          <p:spPr>
            <a:xfrm>
              <a:off x="2360431" y="4725144"/>
              <a:ext cx="3008638" cy="36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o 43"/>
          <p:cNvGrpSpPr/>
          <p:nvPr/>
        </p:nvGrpSpPr>
        <p:grpSpPr>
          <a:xfrm>
            <a:off x="6669762" y="2492896"/>
            <a:ext cx="432048" cy="1872208"/>
            <a:chOff x="6669762" y="2492896"/>
            <a:chExt cx="432048" cy="1872208"/>
          </a:xfrm>
        </p:grpSpPr>
        <p:sp>
          <p:nvSpPr>
            <p:cNvPr id="37" name="Losango 36"/>
            <p:cNvSpPr/>
            <p:nvPr/>
          </p:nvSpPr>
          <p:spPr>
            <a:xfrm>
              <a:off x="6669762" y="3140968"/>
              <a:ext cx="432048" cy="576064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>
                <a:solidFill>
                  <a:schemeClr val="tx1"/>
                </a:solidFill>
              </a:endParaRPr>
            </a:p>
          </p:txBody>
        </p:sp>
        <p:cxnSp>
          <p:nvCxnSpPr>
            <p:cNvPr id="39" name="Conector reto 38"/>
            <p:cNvCxnSpPr>
              <a:stCxn id="37" idx="0"/>
            </p:cNvCxnSpPr>
            <p:nvPr/>
          </p:nvCxnSpPr>
          <p:spPr>
            <a:xfrm flipV="1">
              <a:off x="6885786" y="2492896"/>
              <a:ext cx="0" cy="64807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>
              <a:stCxn id="37" idx="2"/>
            </p:cNvCxnSpPr>
            <p:nvPr/>
          </p:nvCxnSpPr>
          <p:spPr>
            <a:xfrm>
              <a:off x="6885786" y="3717032"/>
              <a:ext cx="0" cy="64807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aixaDeTexto 44"/>
          <p:cNvSpPr txBox="1"/>
          <p:nvPr/>
        </p:nvSpPr>
        <p:spPr>
          <a:xfrm>
            <a:off x="7118422" y="3856402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rgbClr val="FF0000"/>
                </a:solidFill>
              </a:rPr>
              <a:t>(1,M)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7020272" y="2564904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rgbClr val="FF0000"/>
                </a:solidFill>
              </a:rPr>
              <a:t>(1,1)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1115616" y="3356992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rgbClr val="FF0000"/>
                </a:solidFill>
              </a:rPr>
              <a:t>(1,M)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4427984" y="4293096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rgbClr val="FF0000"/>
                </a:solidFill>
              </a:rPr>
              <a:t>(1,1)</a:t>
            </a:r>
            <a:endParaRPr lang="es-E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67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2" y="1196752"/>
            <a:ext cx="8363272" cy="52337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Deseja-se desenhar uma BD para controlar a atividade de estacionamentos de uma cidade. Na BD se armazena  informação sobre clientes, veículos, estacionamentos e as estadias realizadas por cada veículo em cada estacionamento. De cada veículo se recolhe sua chapa ou matrícula, marca e modelo, assim como sua longitude. Dos clientes se conhece seu nome. Cada estacionamento se descreve por seu nome, direção e têm uma categoria; o preço de uma estadia se calcula da seguinte forma: </a:t>
            </a:r>
            <a:r>
              <a:rPr lang="pt-BR" dirty="0" err="1"/>
              <a:t>precio_estancia</a:t>
            </a:r>
            <a:r>
              <a:rPr lang="pt-BR" dirty="0"/>
              <a:t> = </a:t>
            </a:r>
            <a:r>
              <a:rPr lang="pt-BR" dirty="0" err="1"/>
              <a:t>duración_de_la_estancia</a:t>
            </a:r>
            <a:r>
              <a:rPr lang="pt-BR" dirty="0"/>
              <a:t> * </a:t>
            </a:r>
            <a:r>
              <a:rPr lang="pt-BR" dirty="0" err="1"/>
              <a:t>categoría_del_parqueo</a:t>
            </a:r>
            <a:r>
              <a:rPr lang="pt-BR" dirty="0"/>
              <a:t> * </a:t>
            </a:r>
            <a:r>
              <a:rPr lang="pt-BR" dirty="0" err="1"/>
              <a:t>factor_de_precio</a:t>
            </a:r>
            <a:r>
              <a:rPr lang="pt-BR" dirty="0"/>
              <a:t> de cada de veículo. </a:t>
            </a:r>
            <a:endParaRPr lang="es-ES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332656"/>
            <a:ext cx="2920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err="1"/>
              <a:t>Exercício</a:t>
            </a:r>
            <a:r>
              <a:rPr lang="es-ES" sz="4000" dirty="0"/>
              <a:t> 3:</a:t>
            </a:r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220059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75" y="908720"/>
            <a:ext cx="8786813" cy="5760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208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2" y="1075528"/>
            <a:ext cx="8568952" cy="52337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/>
              <a:t>Deseja-se desenhar a base de dados de um sistema de administração de notícias para um sítio web.  Semanalmente os jornalistas enviam várias notícias e delas se deseja armazenar o título, resumo, data de envio e sua classificação. A notícias que chegam repetidas por outras jornalistas são eliminadas. Dos jornalistas se deseja conhecer o bilhete, nome e seu departamento. Mensalmente os jornalistas apresentam um relatório ao chefe editor com os seguintes dados: data, quantidade de notícias enviadas no mês e uma descrição.  Todos estes relatórios são avaliados por uma única comissão, que emite uma avaliação do mesmo, da comissão se armazena, a quantidade de membros e o nome do chefe da comissão.</a:t>
            </a:r>
            <a:endParaRPr lang="es-ES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44624"/>
            <a:ext cx="2920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err="1"/>
              <a:t>Exercício</a:t>
            </a:r>
            <a:r>
              <a:rPr lang="es-ES" sz="4000" dirty="0"/>
              <a:t> 4:</a:t>
            </a:r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137666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0938" y="1196752"/>
            <a:ext cx="8568952" cy="52337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dirty="0"/>
              <a:t> - MACHADO, Felipe; MACHADO, Abreu - Projecto de banco de dados, Uma visão prática. 15ª edição - CHEN, P. (1990).</a:t>
            </a:r>
          </a:p>
          <a:p>
            <a:pPr algn="just">
              <a:buFontTx/>
              <a:buChar char="-"/>
            </a:pPr>
            <a:r>
              <a:rPr lang="pt-PT" dirty="0"/>
              <a:t>Gerenciando Banco de Dados - A Abordagem Entidade-Relacionamento para </a:t>
            </a:r>
            <a:r>
              <a:rPr lang="pt-PT" dirty="0" err="1"/>
              <a:t>Projeto</a:t>
            </a:r>
            <a:endParaRPr lang="pt-PT" dirty="0"/>
          </a:p>
          <a:p>
            <a:pPr algn="just">
              <a:buFontTx/>
              <a:buChar char="-"/>
            </a:pPr>
            <a:r>
              <a:rPr lang="pt-PT" dirty="0"/>
              <a:t>- Lógico. Editora </a:t>
            </a:r>
            <a:r>
              <a:rPr lang="pt-PT" dirty="0" err="1"/>
              <a:t>MCGraw</a:t>
            </a:r>
            <a:r>
              <a:rPr lang="pt-PT" dirty="0"/>
              <a:t>-Hill - KORTH, Henry F.; SILBERSCHATZ, Abraham - Sistema de Banco de Dados. </a:t>
            </a:r>
            <a:r>
              <a:rPr lang="pt-PT" dirty="0" err="1"/>
              <a:t>Makro</a:t>
            </a:r>
            <a:r>
              <a:rPr lang="pt-PT" dirty="0"/>
              <a:t> </a:t>
            </a:r>
            <a:r>
              <a:rPr lang="pt-PT" dirty="0" err="1"/>
              <a:t>Books</a:t>
            </a:r>
            <a:r>
              <a:rPr lang="pt-PT" dirty="0"/>
              <a:t> </a:t>
            </a:r>
          </a:p>
          <a:p>
            <a:pPr algn="just">
              <a:buFontTx/>
              <a:buChar char="-"/>
            </a:pPr>
            <a:r>
              <a:rPr lang="pt-PT" dirty="0"/>
              <a:t>- DATE, C. J. (1999) - Uma Introdução ao Sistema de Banco de Dados. Tradução da 6ª edição americana. - </a:t>
            </a:r>
            <a:r>
              <a:rPr lang="pt-PT" dirty="0" err="1"/>
              <a:t>Edgard</a:t>
            </a:r>
            <a:r>
              <a:rPr lang="pt-PT" dirty="0"/>
              <a:t> </a:t>
            </a:r>
            <a:r>
              <a:rPr lang="pt-PT" dirty="0" err="1"/>
              <a:t>Blucher</a:t>
            </a:r>
            <a:r>
              <a:rPr lang="pt-PT" dirty="0"/>
              <a:t>.</a:t>
            </a:r>
          </a:p>
          <a:p>
            <a:pPr marL="0" indent="0" algn="just">
              <a:buNone/>
            </a:pPr>
            <a:r>
              <a:rPr lang="pt-PT" dirty="0"/>
              <a:t>- RAMOS, Pedro Nogueira - Desenhar Bases de Dados com UML. 2ª edição, </a:t>
            </a:r>
            <a:r>
              <a:rPr lang="pt-PT"/>
              <a:t>Edições Silabo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9512" y="194737"/>
            <a:ext cx="3523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err="1">
                <a:solidFill>
                  <a:srgbClr val="FF0000"/>
                </a:solidFill>
              </a:rPr>
              <a:t>Bibliografia</a:t>
            </a:r>
            <a:r>
              <a:rPr lang="es-ES" sz="4000" b="1" dirty="0">
                <a:solidFill>
                  <a:srgbClr val="FF0000"/>
                </a:solidFill>
              </a:rPr>
              <a:t>:</a:t>
            </a:r>
            <a:endParaRPr lang="pt-PT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134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638</TotalTime>
  <Words>732</Words>
  <Application>Microsoft Office PowerPoint</Application>
  <PresentationFormat>Apresentação no Ecrã (4:3)</PresentationFormat>
  <Paragraphs>53</Paragraphs>
  <Slides>9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Calibri</vt:lpstr>
      <vt:lpstr>Century Schoolbook</vt:lpstr>
      <vt:lpstr>Wingdings</vt:lpstr>
      <vt:lpstr>Wingdings 2</vt:lpstr>
      <vt:lpstr>Balcão Envidraçado</vt:lpstr>
      <vt:lpstr>Bases de Dados I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Dados I </dc:title>
  <dc:creator>h</dc:creator>
  <cp:lastModifiedBy>Zinga Pd</cp:lastModifiedBy>
  <cp:revision>155</cp:revision>
  <dcterms:created xsi:type="dcterms:W3CDTF">2014-02-25T15:14:59Z</dcterms:created>
  <dcterms:modified xsi:type="dcterms:W3CDTF">2019-05-27T10:30:09Z</dcterms:modified>
</cp:coreProperties>
</file>