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</p:sldIdLst>
  <p:sldSz cx="10693400" cy="7562850"/>
  <p:notesSz cx="10693400" cy="75628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673350" y="3445298"/>
            <a:ext cx="7218045" cy="208906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673350" y="5517552"/>
            <a:ext cx="7218045" cy="1512570"/>
          </a:xfrm>
        </p:spPr>
        <p:txBody>
          <a:bodyPr/>
          <a:lstStyle>
            <a:lvl1pPr marL="0" indent="0" algn="l">
              <a:buNone/>
              <a:defRPr sz="1985" b="1">
                <a:solidFill>
                  <a:schemeClr val="tx2"/>
                </a:solidFill>
              </a:defRPr>
            </a:lvl1pPr>
            <a:lvl2pPr marL="504200" indent="0" algn="ctr">
              <a:buNone/>
            </a:lvl2pPr>
            <a:lvl3pPr marL="1008400" indent="0" algn="ctr">
              <a:buNone/>
            </a:lvl3pPr>
            <a:lvl4pPr marL="1512600" indent="0" algn="ctr">
              <a:buNone/>
            </a:lvl4pPr>
            <a:lvl5pPr marL="2016801" indent="0" algn="ctr">
              <a:buNone/>
            </a:lvl5pPr>
            <a:lvl6pPr marL="2521001" indent="0" algn="ctr">
              <a:buNone/>
            </a:lvl6pPr>
            <a:lvl7pPr marL="3025201" indent="0" algn="ctr">
              <a:buNone/>
            </a:lvl7pPr>
            <a:lvl8pPr marL="3529401" indent="0" algn="ctr">
              <a:buNone/>
            </a:lvl8pPr>
            <a:lvl9pPr marL="4033601" indent="0" algn="ctr">
              <a:buNone/>
            </a:lvl9pPr>
          </a:lstStyle>
          <a:p>
            <a:r>
              <a:rPr kumimoji="0" lang="pt-PT"/>
              <a:t>Clique para editar o estilo de subtítulo do Modelo Global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9156493" y="1282068"/>
            <a:ext cx="2520950" cy="4455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398393" y="4598650"/>
            <a:ext cx="4033520" cy="449123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445559" y="0"/>
            <a:ext cx="712893" cy="756285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2" name="Retângulo 11"/>
          <p:cNvSpPr/>
          <p:nvPr/>
        </p:nvSpPr>
        <p:spPr bwMode="auto">
          <a:xfrm>
            <a:off x="323159" y="0"/>
            <a:ext cx="122399" cy="756285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4" name="Retângulo 13"/>
          <p:cNvSpPr/>
          <p:nvPr/>
        </p:nvSpPr>
        <p:spPr bwMode="auto">
          <a:xfrm>
            <a:off x="1158452" y="0"/>
            <a:ext cx="212689" cy="756285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9" name="Retângulo 18"/>
          <p:cNvSpPr/>
          <p:nvPr/>
        </p:nvSpPr>
        <p:spPr bwMode="auto">
          <a:xfrm>
            <a:off x="1334710" y="0"/>
            <a:ext cx="269300" cy="756285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24363" y="0"/>
            <a:ext cx="0" cy="75628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1069340" y="0"/>
            <a:ext cx="0" cy="75628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998837" y="0"/>
            <a:ext cx="0" cy="75628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2019210" y="0"/>
            <a:ext cx="0" cy="756285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247563" y="0"/>
            <a:ext cx="0" cy="756285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10658148" y="0"/>
            <a:ext cx="0" cy="756285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27" name="Retângulo 26"/>
          <p:cNvSpPr/>
          <p:nvPr/>
        </p:nvSpPr>
        <p:spPr bwMode="auto">
          <a:xfrm>
            <a:off x="1425787" y="0"/>
            <a:ext cx="89112" cy="756285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1" name="Elipse 20"/>
          <p:cNvSpPr/>
          <p:nvPr/>
        </p:nvSpPr>
        <p:spPr bwMode="auto">
          <a:xfrm>
            <a:off x="712894" y="3781425"/>
            <a:ext cx="1514898" cy="1428538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3" name="Elipse 22"/>
          <p:cNvSpPr/>
          <p:nvPr/>
        </p:nvSpPr>
        <p:spPr bwMode="auto">
          <a:xfrm>
            <a:off x="1531542" y="5366946"/>
            <a:ext cx="750110" cy="70734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4" name="Elipse 23"/>
          <p:cNvSpPr/>
          <p:nvPr/>
        </p:nvSpPr>
        <p:spPr bwMode="auto">
          <a:xfrm>
            <a:off x="1275957" y="6065975"/>
            <a:ext cx="160401" cy="15125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6" name="Elipse 25"/>
          <p:cNvSpPr/>
          <p:nvPr/>
        </p:nvSpPr>
        <p:spPr bwMode="auto">
          <a:xfrm>
            <a:off x="1946199" y="6383045"/>
            <a:ext cx="320802" cy="30251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5" name="Elipse 24"/>
          <p:cNvSpPr/>
          <p:nvPr/>
        </p:nvSpPr>
        <p:spPr>
          <a:xfrm>
            <a:off x="2227792" y="4957868"/>
            <a:ext cx="427736" cy="403352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550150" y="5435263"/>
            <a:ext cx="712893" cy="570714"/>
          </a:xfrm>
        </p:spPr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191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573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52715" y="302866"/>
            <a:ext cx="1960457" cy="6452932"/>
          </a:xfrm>
        </p:spPr>
        <p:txBody>
          <a:bodyPr vert="eaVert"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4670" y="302865"/>
            <a:ext cx="7039822" cy="6452932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17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99571" y="1871550"/>
            <a:ext cx="3549015" cy="471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534670" y="1764665"/>
            <a:ext cx="8732943" cy="5374665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3350" y="3193204"/>
            <a:ext cx="7218045" cy="2264653"/>
          </a:xfrm>
        </p:spPr>
        <p:txBody>
          <a:bodyPr/>
          <a:lstStyle>
            <a:lvl1pPr algn="l">
              <a:buNone/>
              <a:defRPr sz="3308" b="1" cap="small" baseline="0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73350" y="5525082"/>
            <a:ext cx="7218045" cy="1512570"/>
          </a:xfrm>
        </p:spPr>
        <p:txBody>
          <a:bodyPr anchor="t"/>
          <a:lstStyle>
            <a:lvl1pPr marL="0" indent="0">
              <a:buNone/>
              <a:defRPr sz="1985" b="1">
                <a:solidFill>
                  <a:schemeClr val="tx2"/>
                </a:solidFill>
              </a:defRPr>
            </a:lvl1pPr>
            <a:lvl2pPr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9154897" y="1278027"/>
            <a:ext cx="2520950" cy="4455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398612" y="4595495"/>
            <a:ext cx="4033520" cy="449123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445559" y="0"/>
            <a:ext cx="712893" cy="756285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0" name="Retângulo 9"/>
          <p:cNvSpPr/>
          <p:nvPr/>
        </p:nvSpPr>
        <p:spPr bwMode="auto">
          <a:xfrm>
            <a:off x="323159" y="0"/>
            <a:ext cx="122399" cy="756285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1" name="Retângulo 10"/>
          <p:cNvSpPr/>
          <p:nvPr/>
        </p:nvSpPr>
        <p:spPr bwMode="auto">
          <a:xfrm>
            <a:off x="1158452" y="0"/>
            <a:ext cx="212689" cy="756285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2" name="Retângulo 11"/>
          <p:cNvSpPr/>
          <p:nvPr/>
        </p:nvSpPr>
        <p:spPr bwMode="auto">
          <a:xfrm>
            <a:off x="1334710" y="0"/>
            <a:ext cx="269300" cy="756285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24363" y="0"/>
            <a:ext cx="0" cy="75628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1069340" y="0"/>
            <a:ext cx="0" cy="75628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98837" y="0"/>
            <a:ext cx="0" cy="75628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2019210" y="0"/>
            <a:ext cx="0" cy="756285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247563" y="0"/>
            <a:ext cx="0" cy="756285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8" name="Retângulo 17"/>
          <p:cNvSpPr/>
          <p:nvPr/>
        </p:nvSpPr>
        <p:spPr bwMode="auto">
          <a:xfrm>
            <a:off x="1425787" y="0"/>
            <a:ext cx="89112" cy="756285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19" name="Elipse 18"/>
          <p:cNvSpPr/>
          <p:nvPr/>
        </p:nvSpPr>
        <p:spPr bwMode="auto">
          <a:xfrm>
            <a:off x="712894" y="3781425"/>
            <a:ext cx="1514898" cy="14285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0" name="Elipse 19"/>
          <p:cNvSpPr/>
          <p:nvPr/>
        </p:nvSpPr>
        <p:spPr bwMode="auto">
          <a:xfrm>
            <a:off x="1549168" y="5366946"/>
            <a:ext cx="750110" cy="70734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1" name="Elipse 20"/>
          <p:cNvSpPr/>
          <p:nvPr/>
        </p:nvSpPr>
        <p:spPr bwMode="auto">
          <a:xfrm>
            <a:off x="1275957" y="6065975"/>
            <a:ext cx="160401" cy="15125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2" name="Elipse 21"/>
          <p:cNvSpPr/>
          <p:nvPr/>
        </p:nvSpPr>
        <p:spPr bwMode="auto">
          <a:xfrm>
            <a:off x="1946199" y="6386407"/>
            <a:ext cx="320802" cy="30251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3" name="Elipse 22"/>
          <p:cNvSpPr/>
          <p:nvPr/>
        </p:nvSpPr>
        <p:spPr bwMode="auto">
          <a:xfrm>
            <a:off x="2197433" y="4940321"/>
            <a:ext cx="427736" cy="403352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10639540" y="0"/>
            <a:ext cx="0" cy="756285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567776" y="5435263"/>
            <a:ext cx="712893" cy="570714"/>
          </a:xfrm>
        </p:spPr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880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534670" y="1764665"/>
            <a:ext cx="4277360" cy="5041900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93818" y="1764665"/>
            <a:ext cx="4277360" cy="5041900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46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670" y="301113"/>
            <a:ext cx="8822055" cy="1260475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534670" y="2604982"/>
            <a:ext cx="4277360" cy="4285615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5112782" y="2604982"/>
            <a:ext cx="4277360" cy="4285615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534670" y="1731052"/>
            <a:ext cx="4277360" cy="7260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6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5079365" y="1731052"/>
            <a:ext cx="4277360" cy="7260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6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02081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51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566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247842" y="0"/>
            <a:ext cx="0" cy="75628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53503" y="3514090"/>
            <a:ext cx="6957822" cy="534670"/>
          </a:xfrm>
        </p:spPr>
        <p:txBody>
          <a:bodyPr anchor="b"/>
          <a:lstStyle>
            <a:lvl1pPr algn="l">
              <a:buNone/>
              <a:defRPr sz="2206" b="1" cap="small" baseline="0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966583" y="302514"/>
            <a:ext cx="1785798" cy="5495671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3"/>
              </a:spcAft>
              <a:buNone/>
              <a:defRPr sz="1323"/>
            </a:lvl1pPr>
            <a:lvl2pPr>
              <a:buNone/>
              <a:defRPr sz="1323"/>
            </a:lvl2pPr>
            <a:lvl3pPr>
              <a:buNone/>
              <a:defRPr sz="1103"/>
            </a:lvl3pPr>
            <a:lvl4pPr>
              <a:buNone/>
              <a:defRPr sz="993"/>
            </a:lvl4pPr>
            <a:lvl5pPr>
              <a:buNone/>
              <a:defRPr sz="993"/>
            </a:lvl5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7307157" y="0"/>
            <a:ext cx="0" cy="75628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7241546" y="0"/>
            <a:ext cx="0" cy="756285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515177" y="0"/>
            <a:ext cx="0" cy="75628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2" name="Retângulo 11"/>
          <p:cNvSpPr/>
          <p:nvPr/>
        </p:nvSpPr>
        <p:spPr bwMode="auto">
          <a:xfrm>
            <a:off x="10336953" y="0"/>
            <a:ext cx="356447" cy="756285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426065" y="0"/>
            <a:ext cx="0" cy="756285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4" name="Elipse 13"/>
          <p:cNvSpPr/>
          <p:nvPr/>
        </p:nvSpPr>
        <p:spPr>
          <a:xfrm>
            <a:off x="9538513" y="6302375"/>
            <a:ext cx="641604" cy="60502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56447" y="302514"/>
            <a:ext cx="6594263" cy="6977990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30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0247842" y="0"/>
            <a:ext cx="0" cy="75628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3" name="Elipse 12"/>
          <p:cNvSpPr/>
          <p:nvPr/>
        </p:nvSpPr>
        <p:spPr>
          <a:xfrm>
            <a:off x="9538513" y="6302375"/>
            <a:ext cx="641604" cy="60502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28106" y="3514090"/>
            <a:ext cx="6957822" cy="534670"/>
          </a:xfrm>
        </p:spPr>
        <p:txBody>
          <a:bodyPr anchor="b"/>
          <a:lstStyle>
            <a:lvl1pPr algn="l">
              <a:buNone/>
              <a:defRPr sz="2206" b="1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218045" cy="756285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29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2225" y="292010"/>
            <a:ext cx="1782233" cy="5465420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23"/>
            </a:lvl1pPr>
            <a:lvl2pPr>
              <a:defRPr sz="1323"/>
            </a:lvl2pPr>
            <a:lvl3pPr>
              <a:defRPr sz="1103"/>
            </a:lvl3pPr>
            <a:lvl4pPr>
              <a:defRPr sz="993"/>
            </a:lvl4pPr>
            <a:lvl5pPr>
              <a:defRPr sz="993"/>
            </a:lvl5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515177" y="0"/>
            <a:ext cx="0" cy="7562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1" name="Retângulo 10"/>
          <p:cNvSpPr/>
          <p:nvPr/>
        </p:nvSpPr>
        <p:spPr bwMode="auto">
          <a:xfrm>
            <a:off x="10336953" y="0"/>
            <a:ext cx="356447" cy="756285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10426065" y="0"/>
            <a:ext cx="0" cy="756285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7307157" y="0"/>
            <a:ext cx="0" cy="75628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7241546" y="0"/>
            <a:ext cx="0" cy="756285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28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0247842" y="0"/>
            <a:ext cx="0" cy="75628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534670" y="302865"/>
            <a:ext cx="8732943" cy="126047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534670" y="1764665"/>
            <a:ext cx="8732943" cy="5374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8942578" y="1180240"/>
            <a:ext cx="2218436" cy="449123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323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8281314" y="4109153"/>
            <a:ext cx="3529330" cy="4277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323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89112" y="0"/>
            <a:ext cx="0" cy="756285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0515177" y="0"/>
            <a:ext cx="0" cy="75628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0" name="Retângulo 9"/>
          <p:cNvSpPr/>
          <p:nvPr/>
        </p:nvSpPr>
        <p:spPr bwMode="auto">
          <a:xfrm>
            <a:off x="10336953" y="0"/>
            <a:ext cx="356447" cy="756285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426065" y="0"/>
            <a:ext cx="0" cy="756285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838" tIns="50419" rIns="100838" bIns="50419" anchor="t" compatLnSpc="1"/>
          <a:lstStyle/>
          <a:p>
            <a:endParaRPr kumimoji="0" lang="en-US" sz="1985"/>
          </a:p>
        </p:txBody>
      </p:sp>
      <p:sp>
        <p:nvSpPr>
          <p:cNvPr id="12" name="Elipse 11"/>
          <p:cNvSpPr/>
          <p:nvPr/>
        </p:nvSpPr>
        <p:spPr>
          <a:xfrm>
            <a:off x="9538513" y="6302375"/>
            <a:ext cx="641604" cy="60502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5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9506433" y="6323383"/>
            <a:ext cx="712893" cy="574777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544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95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latinLnBrk="0" hangingPunct="1">
        <a:spcBef>
          <a:spcPct val="0"/>
        </a:spcBef>
        <a:buNone/>
        <a:defRPr kumimoji="0" sz="3308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520" indent="-302520" algn="l" rtl="0" eaLnBrk="1" latinLnBrk="0" hangingPunct="1">
        <a:spcBef>
          <a:spcPts val="662"/>
        </a:spcBef>
        <a:buClr>
          <a:schemeClr val="accent1"/>
        </a:buClr>
        <a:buSzPct val="70000"/>
        <a:buFont typeface="Wingdings"/>
        <a:buChar char=""/>
        <a:defRPr kumimoji="0" sz="2647" kern="1200">
          <a:solidFill>
            <a:schemeClr val="tx1"/>
          </a:solidFill>
          <a:latin typeface="+mn-lt"/>
          <a:ea typeface="+mn-ea"/>
          <a:cs typeface="+mn-cs"/>
        </a:defRPr>
      </a:lvl1pPr>
      <a:lvl2pPr marL="705880" indent="-3025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16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indent="-2016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310920" indent="-2016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1613441" indent="-2016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1915961" indent="-2016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764" kern="1200">
          <a:solidFill>
            <a:schemeClr val="tx2"/>
          </a:solidFill>
          <a:latin typeface="+mn-lt"/>
          <a:ea typeface="+mn-ea"/>
          <a:cs typeface="+mn-cs"/>
        </a:defRPr>
      </a:lvl6pPr>
      <a:lvl7pPr marL="2218481" indent="-2016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44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21001" indent="-2016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44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3521" indent="-2016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44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n2.ubergizmo.com/wp-content/uploads/2012/05/curiosity-mars-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stalinks.com/glassmanthinking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ing-mind.com/wp-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ilipinofreethinkers.org/wp-content/uploads/2012/06/Turing-test.p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3192193"/>
            <a:ext cx="8419782" cy="1539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985" marR="5080" indent="-291592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chemeClr val="tx1"/>
                </a:solidFill>
              </a:rPr>
              <a:t>UNIDADE </a:t>
            </a:r>
            <a:r>
              <a:rPr b="1" spc="-5" dirty="0">
                <a:solidFill>
                  <a:schemeClr val="tx1"/>
                </a:solidFill>
              </a:rPr>
              <a:t>I:</a:t>
            </a:r>
            <a:r>
              <a:rPr lang="pt-PT" b="1" spc="-5" dirty="0">
                <a:solidFill>
                  <a:schemeClr val="tx1"/>
                </a:solidFill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INTRODUÇÃO </a:t>
            </a:r>
            <a:r>
              <a:rPr b="1" dirty="0">
                <a:solidFill>
                  <a:schemeClr val="tx1"/>
                </a:solidFill>
              </a:rPr>
              <a:t>À </a:t>
            </a:r>
            <a:r>
              <a:rPr lang="pt-PT" b="1" dirty="0">
                <a:solidFill>
                  <a:schemeClr val="tx1"/>
                </a:solidFill>
              </a:rPr>
              <a:t>    </a:t>
            </a:r>
            <a:r>
              <a:rPr b="1" spc="-5" dirty="0">
                <a:solidFill>
                  <a:schemeClr val="tx1"/>
                </a:solidFill>
              </a:rPr>
              <a:t>INTELIGÊNCIA  </a:t>
            </a:r>
            <a:r>
              <a:rPr lang="pt-PT" b="1" spc="-5" dirty="0">
                <a:solidFill>
                  <a:schemeClr val="tx1"/>
                </a:solidFill>
              </a:rPr>
              <a:t>  </a:t>
            </a:r>
            <a:r>
              <a:rPr b="1" spc="-5" dirty="0">
                <a:solidFill>
                  <a:schemeClr val="tx1"/>
                </a:solidFill>
              </a:rPr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699" y="4509034"/>
            <a:ext cx="7344684" cy="22796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484"/>
              </a:spcBef>
              <a:buSzPct val="96666"/>
              <a:buFont typeface="Arial"/>
              <a:buChar char="•"/>
              <a:tabLst>
                <a:tab pos="147320" algn="l"/>
              </a:tabLst>
            </a:pPr>
            <a:r>
              <a:rPr sz="3000" b="1" spc="-5" dirty="0">
                <a:latin typeface="Carlito"/>
                <a:cs typeface="Carlito"/>
              </a:rPr>
              <a:t>Sumário:</a:t>
            </a:r>
            <a:endParaRPr sz="3000" b="1" dirty="0">
              <a:latin typeface="Carlito"/>
              <a:cs typeface="Carlito"/>
            </a:endParaRPr>
          </a:p>
          <a:p>
            <a:pPr marL="586105" lvl="1" indent="-117475">
              <a:lnSpc>
                <a:spcPct val="100000"/>
              </a:lnSpc>
              <a:spcBef>
                <a:spcPts val="345"/>
              </a:spcBef>
              <a:buSzPct val="96153"/>
              <a:buFont typeface="Arial"/>
              <a:buChar char="•"/>
              <a:tabLst>
                <a:tab pos="586740" algn="l"/>
              </a:tabLst>
            </a:pPr>
            <a:r>
              <a:rPr sz="2600" spc="-5" dirty="0">
                <a:latin typeface="Carlito"/>
                <a:cs typeface="Carlito"/>
              </a:rPr>
              <a:t>Definição</a:t>
            </a:r>
            <a:endParaRPr sz="2600" dirty="0">
              <a:latin typeface="Carlito"/>
              <a:cs typeface="Carlito"/>
            </a:endParaRPr>
          </a:p>
          <a:p>
            <a:pPr marL="586105" lvl="1" indent="-117475">
              <a:lnSpc>
                <a:spcPct val="100000"/>
              </a:lnSpc>
              <a:spcBef>
                <a:spcPts val="310"/>
              </a:spcBef>
              <a:buSzPct val="96153"/>
              <a:buFont typeface="Arial"/>
              <a:buChar char="•"/>
              <a:tabLst>
                <a:tab pos="586740" algn="l"/>
              </a:tabLst>
            </a:pPr>
            <a:r>
              <a:rPr sz="2600" spc="-5" dirty="0">
                <a:latin typeface="Carlito"/>
                <a:cs typeface="Carlito"/>
              </a:rPr>
              <a:t>Abordagens </a:t>
            </a:r>
            <a:r>
              <a:rPr sz="2600" spc="5" dirty="0">
                <a:latin typeface="Carlito"/>
                <a:cs typeface="Carlito"/>
              </a:rPr>
              <a:t>da </a:t>
            </a:r>
            <a:r>
              <a:rPr sz="2600" spc="-10" dirty="0">
                <a:latin typeface="Carlito"/>
                <a:cs typeface="Carlito"/>
              </a:rPr>
              <a:t>Inteligência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Artificial</a:t>
            </a:r>
            <a:endParaRPr sz="2600" dirty="0">
              <a:latin typeface="Carlito"/>
              <a:cs typeface="Carlito"/>
            </a:endParaRPr>
          </a:p>
          <a:p>
            <a:pPr marL="586105" lvl="1" indent="-117475">
              <a:lnSpc>
                <a:spcPct val="100000"/>
              </a:lnSpc>
              <a:spcBef>
                <a:spcPts val="310"/>
              </a:spcBef>
              <a:buSzPct val="96153"/>
              <a:buFont typeface="Arial"/>
              <a:buChar char="•"/>
              <a:tabLst>
                <a:tab pos="586740" algn="l"/>
              </a:tabLst>
            </a:pPr>
            <a:r>
              <a:rPr sz="2600" spc="-5" dirty="0">
                <a:latin typeface="Carlito"/>
                <a:cs typeface="Carlito"/>
              </a:rPr>
              <a:t>Bases </a:t>
            </a:r>
            <a:r>
              <a:rPr sz="2600" spc="5" dirty="0">
                <a:latin typeface="Carlito"/>
                <a:cs typeface="Carlito"/>
              </a:rPr>
              <a:t>da </a:t>
            </a:r>
            <a:r>
              <a:rPr sz="2600" spc="-10" dirty="0">
                <a:latin typeface="Carlito"/>
                <a:cs typeface="Carlito"/>
              </a:rPr>
              <a:t>Inteligência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Artificial</a:t>
            </a:r>
          </a:p>
          <a:p>
            <a:pPr marL="586105" lvl="1" indent="-117475">
              <a:lnSpc>
                <a:spcPct val="100000"/>
              </a:lnSpc>
              <a:spcBef>
                <a:spcPts val="315"/>
              </a:spcBef>
              <a:buSzPct val="96153"/>
              <a:buFont typeface="Arial"/>
              <a:buChar char="•"/>
              <a:tabLst>
                <a:tab pos="586740" algn="l"/>
              </a:tabLst>
            </a:pPr>
            <a:r>
              <a:rPr sz="2600" spc="-15" dirty="0">
                <a:latin typeface="Carlito"/>
                <a:cs typeface="Carlito"/>
              </a:rPr>
              <a:t>Evolução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histórica</a:t>
            </a:r>
            <a:endParaRPr sz="2600" dirty="0">
              <a:latin typeface="Carlito"/>
              <a:cs typeface="Carli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BAB94D-139F-4851-9124-33D1E259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9" y="309444"/>
            <a:ext cx="830632" cy="8821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389E768-5D5F-47B1-945F-9612236B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443" y="249371"/>
            <a:ext cx="1184657" cy="1034701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D85B068-1314-4C1A-8F63-AD43F8D82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582" y="332646"/>
            <a:ext cx="6899052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REPÚBLICA DE ANGOLA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INSTITUTO SUPERIOR POLITÉCNICO MARAVILHA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DEPARTAMENTO DE CIÊNCIAS E TECNOLOGIAS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D3648B4-4A1F-46C1-A893-E659AB84471E}"/>
              </a:ext>
            </a:extLst>
          </p:cNvPr>
          <p:cNvSpPr txBox="1"/>
          <p:nvPr/>
        </p:nvSpPr>
        <p:spPr>
          <a:xfrm>
            <a:off x="4584700" y="7213964"/>
            <a:ext cx="2743200" cy="3391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84"/>
              </a:spcBef>
              <a:buSzPct val="96666"/>
              <a:tabLst>
                <a:tab pos="147320" algn="l"/>
              </a:tabLst>
            </a:pPr>
            <a:r>
              <a:rPr lang="pt-PT" spc="-5" dirty="0">
                <a:latin typeface="Carlito"/>
                <a:cs typeface="Carlito"/>
              </a:rPr>
              <a:t>Zinga Firmino René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7B51C81-0BB5-4F98-884A-2AE00FD07A8D}"/>
              </a:ext>
            </a:extLst>
          </p:cNvPr>
          <p:cNvSpPr txBox="1">
            <a:spLocks/>
          </p:cNvSpPr>
          <p:nvPr/>
        </p:nvSpPr>
        <p:spPr>
          <a:xfrm>
            <a:off x="2070100" y="1985612"/>
            <a:ext cx="5943600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27985" marR="5080" indent="-2915920">
              <a:spcBef>
                <a:spcPts val="100"/>
              </a:spcBef>
            </a:pPr>
            <a:r>
              <a:rPr lang="pt-PT" sz="3600" b="1" spc="-10" dirty="0">
                <a:solidFill>
                  <a:schemeClr val="accent2">
                    <a:lumMod val="50000"/>
                  </a:schemeClr>
                </a:solidFill>
              </a:rPr>
              <a:t>Inteligência Artificial </a:t>
            </a:r>
            <a:endParaRPr lang="pt-PT" sz="3600" b="1" spc="-5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F74A5C-3AEA-4348-80D8-A99B6BA7B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763" y="5161878"/>
            <a:ext cx="2216637" cy="24009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581025"/>
            <a:ext cx="9753600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chemeClr val="tx1"/>
                </a:solidFill>
              </a:rPr>
              <a:t>Pensar racionalmente: </a:t>
            </a:r>
            <a:r>
              <a:rPr b="1" dirty="0">
                <a:solidFill>
                  <a:schemeClr val="tx1"/>
                </a:solidFill>
              </a:rPr>
              <a:t>leis </a:t>
            </a:r>
            <a:r>
              <a:rPr b="1" spc="-10" dirty="0">
                <a:solidFill>
                  <a:schemeClr val="tx1"/>
                </a:solidFill>
              </a:rPr>
              <a:t>do</a:t>
            </a:r>
            <a:r>
              <a:rPr b="1" spc="-60" dirty="0">
                <a:solidFill>
                  <a:schemeClr val="tx1"/>
                </a:solidFill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pensamento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684" y="2059912"/>
            <a:ext cx="7755890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Leis </a:t>
            </a:r>
            <a:r>
              <a:rPr sz="3000" spc="5" dirty="0">
                <a:latin typeface="Carlito"/>
                <a:cs typeface="Carlito"/>
              </a:rPr>
              <a:t>do </a:t>
            </a:r>
            <a:r>
              <a:rPr sz="3000" spc="-10" dirty="0">
                <a:latin typeface="Carlito"/>
                <a:cs typeface="Carlito"/>
              </a:rPr>
              <a:t>pensamento </a:t>
            </a:r>
            <a:r>
              <a:rPr sz="3000" spc="-15" dirty="0">
                <a:latin typeface="Carlito"/>
                <a:cs typeface="Carlito"/>
              </a:rPr>
              <a:t>racional </a:t>
            </a:r>
            <a:r>
              <a:rPr sz="3000" spc="-10" dirty="0">
                <a:latin typeface="Carlito"/>
                <a:cs typeface="Carlito"/>
              </a:rPr>
              <a:t>fundamentadas </a:t>
            </a:r>
            <a:r>
              <a:rPr sz="3000" spc="5" dirty="0">
                <a:latin typeface="Carlito"/>
                <a:cs typeface="Carlito"/>
              </a:rPr>
              <a:t>na  </a:t>
            </a:r>
            <a:r>
              <a:rPr sz="3000" spc="-10" dirty="0">
                <a:latin typeface="Carlito"/>
                <a:cs typeface="Carlito"/>
              </a:rPr>
              <a:t>Lógica</a:t>
            </a:r>
            <a:endParaRPr sz="3000" dirty="0">
              <a:latin typeface="Carlito"/>
              <a:cs typeface="Carlito"/>
            </a:endParaRPr>
          </a:p>
          <a:p>
            <a:pPr marL="354965" marR="54102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 </a:t>
            </a:r>
            <a:r>
              <a:rPr sz="3000" spc="-5" dirty="0">
                <a:latin typeface="Carlito"/>
                <a:cs typeface="Carlito"/>
              </a:rPr>
              <a:t>lógica </a:t>
            </a:r>
            <a:r>
              <a:rPr sz="3000" spc="-15" dirty="0">
                <a:latin typeface="Carlito"/>
                <a:cs typeface="Carlito"/>
              </a:rPr>
              <a:t>formal </a:t>
            </a:r>
            <a:r>
              <a:rPr sz="3000" spc="-10" dirty="0">
                <a:latin typeface="Carlito"/>
                <a:cs typeface="Carlito"/>
              </a:rPr>
              <a:t>constitui </a:t>
            </a:r>
            <a:r>
              <a:rPr sz="3000" dirty="0">
                <a:latin typeface="Carlito"/>
                <a:cs typeface="Carlito"/>
              </a:rPr>
              <a:t>a base </a:t>
            </a:r>
            <a:r>
              <a:rPr sz="3000" spc="-5" dirty="0">
                <a:latin typeface="Carlito"/>
                <a:cs typeface="Carlito"/>
              </a:rPr>
              <a:t>dos </a:t>
            </a:r>
            <a:r>
              <a:rPr sz="3000" spc="-10" dirty="0">
                <a:latin typeface="Carlito"/>
                <a:cs typeface="Carlito"/>
              </a:rPr>
              <a:t>sistemas  </a:t>
            </a:r>
            <a:r>
              <a:rPr sz="3000" spc="-15" dirty="0">
                <a:latin typeface="Carlito"/>
                <a:cs typeface="Carlito"/>
              </a:rPr>
              <a:t>inteligentes</a:t>
            </a:r>
            <a:endParaRPr sz="30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Problemas:</a:t>
            </a:r>
            <a:endParaRPr sz="3000" dirty="0">
              <a:latin typeface="Carlito"/>
              <a:cs typeface="Carlito"/>
            </a:endParaRPr>
          </a:p>
          <a:p>
            <a:pPr marL="756285" marR="64198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Nem todo </a:t>
            </a:r>
            <a:r>
              <a:rPr sz="2600" spc="-10" dirty="0">
                <a:latin typeface="Carlito"/>
                <a:cs typeface="Carlito"/>
              </a:rPr>
              <a:t>comportamento </a:t>
            </a:r>
            <a:r>
              <a:rPr sz="2600" spc="-15" dirty="0">
                <a:latin typeface="Carlito"/>
                <a:cs typeface="Carlito"/>
              </a:rPr>
              <a:t>inteligente </a:t>
            </a:r>
            <a:r>
              <a:rPr sz="2600" dirty="0">
                <a:latin typeface="Carlito"/>
                <a:cs typeface="Carlito"/>
              </a:rPr>
              <a:t>pode ser  </a:t>
            </a:r>
            <a:r>
              <a:rPr sz="2600" spc="-10" dirty="0">
                <a:latin typeface="Carlito"/>
                <a:cs typeface="Carlito"/>
              </a:rPr>
              <a:t>formalizado </a:t>
            </a:r>
            <a:r>
              <a:rPr sz="2600" spc="-20" dirty="0">
                <a:latin typeface="Carlito"/>
                <a:cs typeface="Carlito"/>
              </a:rPr>
              <a:t>através </a:t>
            </a:r>
            <a:r>
              <a:rPr sz="2600" spc="5" dirty="0">
                <a:latin typeface="Carlito"/>
                <a:cs typeface="Carlito"/>
              </a:rPr>
              <a:t>da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lógica</a:t>
            </a:r>
            <a:endParaRPr sz="2600" dirty="0">
              <a:latin typeface="Carlito"/>
              <a:cs typeface="Carlito"/>
            </a:endParaRPr>
          </a:p>
          <a:p>
            <a:pPr marL="756285" marR="62865" lvl="1" indent="-287020">
              <a:lnSpc>
                <a:spcPts val="33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Há uma grande </a:t>
            </a:r>
            <a:r>
              <a:rPr sz="2600" spc="-10" dirty="0">
                <a:latin typeface="Carlito"/>
                <a:cs typeface="Carlito"/>
              </a:rPr>
              <a:t>distância entre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capacidade teórica  </a:t>
            </a:r>
            <a:r>
              <a:rPr sz="2600" spc="5" dirty="0">
                <a:latin typeface="Carlito"/>
                <a:cs typeface="Carlito"/>
              </a:rPr>
              <a:t>da </a:t>
            </a:r>
            <a:r>
              <a:rPr sz="2600" spc="-5" dirty="0">
                <a:latin typeface="Carlito"/>
                <a:cs typeface="Carlito"/>
              </a:rPr>
              <a:t>lógica </a:t>
            </a:r>
            <a:r>
              <a:rPr sz="2600" dirty="0">
                <a:latin typeface="Carlito"/>
                <a:cs typeface="Carlito"/>
              </a:rPr>
              <a:t>e a sua </a:t>
            </a:r>
            <a:r>
              <a:rPr sz="2600" spc="-10" dirty="0">
                <a:latin typeface="Carlito"/>
                <a:cs typeface="Carlito"/>
              </a:rPr>
              <a:t>realiza</a:t>
            </a:r>
            <a:r>
              <a:rPr sz="2800" spc="-10" dirty="0">
                <a:latin typeface="Carlito"/>
                <a:cs typeface="Carlito"/>
              </a:rPr>
              <a:t>ção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prática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885825"/>
            <a:ext cx="9525000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tx1"/>
                </a:solidFill>
              </a:rPr>
              <a:t>Actuar </a:t>
            </a:r>
            <a:r>
              <a:rPr b="1" spc="-15" dirty="0">
                <a:solidFill>
                  <a:schemeClr val="tx1"/>
                </a:solidFill>
              </a:rPr>
              <a:t>racionalmente: agentes</a:t>
            </a:r>
            <a:r>
              <a:rPr b="1" spc="-45" dirty="0">
                <a:solidFill>
                  <a:schemeClr val="tx1"/>
                </a:solidFill>
              </a:rPr>
              <a:t> </a:t>
            </a:r>
            <a:r>
              <a:rPr b="1" spc="-15" dirty="0">
                <a:solidFill>
                  <a:schemeClr val="tx1"/>
                </a:solidFill>
              </a:rPr>
              <a:t>racionais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105025"/>
            <a:ext cx="8534400" cy="393312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10" dirty="0">
                <a:latin typeface="Carlito"/>
                <a:cs typeface="Carlito"/>
              </a:rPr>
              <a:t>Actuar </a:t>
            </a:r>
            <a:r>
              <a:rPr sz="2800" spc="-15" dirty="0">
                <a:latin typeface="Carlito"/>
                <a:cs typeface="Carlito"/>
              </a:rPr>
              <a:t>racionalmente </a:t>
            </a:r>
            <a:r>
              <a:rPr sz="2800" dirty="0">
                <a:latin typeface="Carlito"/>
                <a:cs typeface="Carlito"/>
              </a:rPr>
              <a:t>=&gt; </a:t>
            </a:r>
            <a:r>
              <a:rPr sz="28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tomar </a:t>
            </a: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800" spc="-5" dirty="0" err="1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decisão</a:t>
            </a:r>
            <a:r>
              <a:rPr sz="2800" spc="10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800" spc="-20" dirty="0" err="1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correcta</a:t>
            </a:r>
            <a:endParaRPr lang="en-US" sz="2800" spc="-2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6235" algn="l"/>
              </a:tabLst>
            </a:pPr>
            <a:endParaRPr sz="28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355600" marR="6604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latin typeface="Carlito"/>
                <a:cs typeface="Carlito"/>
              </a:rPr>
              <a:t>Decisão </a:t>
            </a:r>
            <a:r>
              <a:rPr sz="2800" b="1" spc="-15" dirty="0">
                <a:latin typeface="Carlito"/>
                <a:cs typeface="Carlito"/>
              </a:rPr>
              <a:t>correcta</a:t>
            </a:r>
            <a:r>
              <a:rPr sz="2800" spc="-15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aquela </a:t>
            </a:r>
            <a:r>
              <a:rPr sz="2800" spc="-20" dirty="0">
                <a:latin typeface="Carlito"/>
                <a:cs typeface="Carlito"/>
              </a:rPr>
              <a:t>que </a:t>
            </a:r>
            <a:r>
              <a:rPr sz="2800" spc="-15" dirty="0">
                <a:latin typeface="Carlito"/>
                <a:cs typeface="Carlito"/>
              </a:rPr>
              <a:t>maximiza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expectativa  </a:t>
            </a:r>
            <a:r>
              <a:rPr sz="2800" spc="-1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alcançar </a:t>
            </a:r>
            <a:r>
              <a:rPr sz="2800" dirty="0">
                <a:latin typeface="Carlito"/>
                <a:cs typeface="Carlito"/>
              </a:rPr>
              <a:t>um </a:t>
            </a:r>
            <a:r>
              <a:rPr sz="2800" spc="-15" dirty="0">
                <a:latin typeface="Carlito"/>
                <a:cs typeface="Carlito"/>
              </a:rPr>
              <a:t>objectivo, </a:t>
            </a:r>
            <a:r>
              <a:rPr sz="2800" spc="-5" dirty="0">
                <a:latin typeface="Carlito"/>
                <a:cs typeface="Carlito"/>
              </a:rPr>
              <a:t>dada a </a:t>
            </a:r>
            <a:r>
              <a:rPr sz="2800" spc="-15" dirty="0" err="1">
                <a:latin typeface="Carlito"/>
                <a:cs typeface="Carlito"/>
              </a:rPr>
              <a:t>informação</a:t>
            </a:r>
            <a:r>
              <a:rPr sz="2800" spc="-15" dirty="0">
                <a:latin typeface="Carlito"/>
                <a:cs typeface="Carlito"/>
              </a:rPr>
              <a:t>  </a:t>
            </a:r>
            <a:r>
              <a:rPr sz="2800" spc="-15" dirty="0" err="1">
                <a:latin typeface="Carlito"/>
                <a:cs typeface="Carlito"/>
              </a:rPr>
              <a:t>disponível</a:t>
            </a:r>
            <a:r>
              <a:rPr lang="en-US" sz="2800" spc="-15" dirty="0">
                <a:latin typeface="Carlito"/>
                <a:cs typeface="Carlito"/>
              </a:rPr>
              <a:t>.</a:t>
            </a:r>
          </a:p>
          <a:p>
            <a:pPr marL="12065" marR="6604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6235" algn="l"/>
              </a:tabLst>
            </a:pPr>
            <a:endParaRPr sz="28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20" dirty="0">
                <a:latin typeface="Carlito"/>
                <a:cs typeface="Carlito"/>
              </a:rPr>
              <a:t>Centrado </a:t>
            </a:r>
            <a:r>
              <a:rPr sz="2800" spc="-1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paradigma </a:t>
            </a:r>
            <a:r>
              <a:rPr sz="2800" spc="-15" dirty="0">
                <a:latin typeface="Carlito"/>
                <a:cs typeface="Carlito"/>
              </a:rPr>
              <a:t>do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agente</a:t>
            </a:r>
            <a:endParaRPr sz="28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4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rlito"/>
                <a:cs typeface="Carlito"/>
              </a:rPr>
              <a:t>Entidade </a:t>
            </a:r>
            <a:r>
              <a:rPr sz="2600" dirty="0">
                <a:latin typeface="Carlito"/>
                <a:cs typeface="Carlito"/>
              </a:rPr>
              <a:t>que </a:t>
            </a:r>
            <a:r>
              <a:rPr sz="26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percebe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 </a:t>
            </a:r>
            <a:r>
              <a:rPr sz="26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actua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600" spc="5" dirty="0">
                <a:latin typeface="Carlito"/>
                <a:cs typeface="Carlito"/>
              </a:rPr>
              <a:t>de </a:t>
            </a:r>
            <a:r>
              <a:rPr sz="2600" spc="-10" dirty="0">
                <a:latin typeface="Carlito"/>
                <a:cs typeface="Carlito"/>
              </a:rPr>
              <a:t>acordo </a:t>
            </a:r>
            <a:r>
              <a:rPr sz="2600" dirty="0">
                <a:latin typeface="Carlito"/>
                <a:cs typeface="Carlito"/>
              </a:rPr>
              <a:t>ao </a:t>
            </a:r>
            <a:r>
              <a:rPr sz="26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ambiente</a:t>
            </a:r>
            <a:r>
              <a:rPr sz="2600" spc="-10" dirty="0">
                <a:latin typeface="Carlito"/>
                <a:cs typeface="Carlito"/>
              </a:rPr>
              <a:t>  </a:t>
            </a:r>
            <a:r>
              <a:rPr sz="2600" spc="5" dirty="0">
                <a:latin typeface="Carlito"/>
                <a:cs typeface="Carlito"/>
              </a:rPr>
              <a:t>em </a:t>
            </a:r>
            <a:r>
              <a:rPr sz="2600" dirty="0">
                <a:latin typeface="Carlito"/>
                <a:cs typeface="Carlito"/>
              </a:rPr>
              <a:t>que </a:t>
            </a:r>
            <a:r>
              <a:rPr sz="2600" spc="-5" dirty="0">
                <a:latin typeface="Carlito"/>
                <a:cs typeface="Carlito"/>
              </a:rPr>
              <a:t>se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 err="1">
                <a:latin typeface="Carlito"/>
                <a:cs typeface="Carlito"/>
              </a:rPr>
              <a:t>encontra</a:t>
            </a:r>
            <a:r>
              <a:rPr lang="en-US" sz="2600" spc="-10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85424"/>
            <a:ext cx="34284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tx1"/>
                </a:solidFill>
              </a:rPr>
              <a:t>Bases </a:t>
            </a:r>
            <a:r>
              <a:rPr b="1" spc="5" dirty="0">
                <a:solidFill>
                  <a:schemeClr val="tx1"/>
                </a:solidFill>
              </a:rPr>
              <a:t>da</a:t>
            </a:r>
            <a:r>
              <a:rPr b="1" spc="-85" dirty="0">
                <a:solidFill>
                  <a:schemeClr val="tx1"/>
                </a:solidFill>
              </a:rPr>
              <a:t> </a:t>
            </a:r>
            <a:r>
              <a:rPr b="1" spc="-5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3" name="object 3"/>
          <p:cNvSpPr/>
          <p:nvPr/>
        </p:nvSpPr>
        <p:spPr>
          <a:xfrm>
            <a:off x="1909572" y="3048000"/>
            <a:ext cx="6509004" cy="345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0375" y="4707074"/>
            <a:ext cx="278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I</a:t>
            </a:r>
            <a:r>
              <a:rPr sz="2400" dirty="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6654" y="5842477"/>
            <a:ext cx="97409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 marR="5080" indent="-26034">
              <a:lnSpc>
                <a:spcPts val="2210"/>
              </a:lnSpc>
              <a:spcBef>
                <a:spcPts val="335"/>
              </a:spcBef>
            </a:pPr>
            <a:r>
              <a:rPr sz="2000" spc="-35" dirty="0">
                <a:latin typeface="Carlito"/>
                <a:cs typeface="Carlito"/>
              </a:rPr>
              <a:t>Teoria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  </a:t>
            </a:r>
            <a:r>
              <a:rPr sz="2000" spc="-10" dirty="0">
                <a:latin typeface="Carlito"/>
                <a:cs typeface="Carlito"/>
              </a:rPr>
              <a:t>Controlo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783" y="5068266"/>
            <a:ext cx="155067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22860">
              <a:lnSpc>
                <a:spcPts val="2210"/>
              </a:lnSpc>
              <a:spcBef>
                <a:spcPts val="335"/>
              </a:spcBef>
            </a:pPr>
            <a:r>
              <a:rPr sz="2000" spc="-5" dirty="0">
                <a:latin typeface="Carlito"/>
                <a:cs typeface="Carlito"/>
              </a:rPr>
              <a:t>Engenharia </a:t>
            </a:r>
            <a:r>
              <a:rPr sz="2000" dirty="0">
                <a:latin typeface="Carlito"/>
                <a:cs typeface="Carlito"/>
              </a:rPr>
              <a:t>de  </a:t>
            </a: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spc="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m</a:t>
            </a:r>
            <a:r>
              <a:rPr sz="2000" spc="-15" dirty="0">
                <a:latin typeface="Carlito"/>
                <a:cs typeface="Carlito"/>
              </a:rPr>
              <a:t>p</a:t>
            </a:r>
            <a:r>
              <a:rPr sz="2000" spc="5" dirty="0">
                <a:latin typeface="Carlito"/>
                <a:cs typeface="Carlito"/>
              </a:rPr>
              <a:t>u</a:t>
            </a:r>
            <a:r>
              <a:rPr sz="2000" spc="-30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5" dirty="0">
                <a:latin typeface="Carlito"/>
                <a:cs typeface="Carlito"/>
              </a:rPr>
              <a:t>do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1363" y="4016804"/>
            <a:ext cx="883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Filosofia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1900" y="1410788"/>
            <a:ext cx="8822246" cy="110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Área </a:t>
            </a:r>
            <a:r>
              <a:rPr sz="2800" spc="-10" dirty="0">
                <a:latin typeface="Carlito"/>
                <a:cs typeface="Carlito"/>
              </a:rPr>
              <a:t>multidisciplinar; </a:t>
            </a:r>
            <a:r>
              <a:rPr lang="en-US" sz="2800" spc="-25" dirty="0" err="1">
                <a:latin typeface="Carlito"/>
                <a:cs typeface="Carlito"/>
              </a:rPr>
              <a:t>relacionadas</a:t>
            </a:r>
            <a:r>
              <a:rPr lang="en-US" sz="2800" spc="-25" dirty="0">
                <a:latin typeface="Carlito"/>
                <a:cs typeface="Carlito"/>
              </a:rPr>
              <a:t> a </a:t>
            </a:r>
            <a:r>
              <a:rPr lang="en-US" sz="2800" spc="-25" dirty="0" err="1">
                <a:latin typeface="Carlito"/>
                <a:cs typeface="Carlito"/>
              </a:rPr>
              <a:t>intelig</a:t>
            </a:r>
            <a:r>
              <a:rPr lang="pt-PT" sz="2800" spc="-25" dirty="0" err="1">
                <a:latin typeface="Carlito"/>
                <a:cs typeface="Carlito"/>
              </a:rPr>
              <a:t>ência</a:t>
            </a:r>
            <a:r>
              <a:rPr lang="pt-PT" sz="2800" spc="-25" dirty="0">
                <a:latin typeface="Carlito"/>
                <a:cs typeface="Carlito"/>
              </a:rPr>
              <a:t> artificial: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Carlito"/>
              <a:cs typeface="Carlito"/>
            </a:endParaRPr>
          </a:p>
          <a:p>
            <a:pPr marL="2785745">
              <a:lnSpc>
                <a:spcPct val="100000"/>
              </a:lnSpc>
              <a:tabLst>
                <a:tab pos="4785360" algn="l"/>
              </a:tabLst>
            </a:pPr>
            <a:r>
              <a:rPr sz="2000" spc="-10" dirty="0">
                <a:latin typeface="Carlito"/>
                <a:cs typeface="Carlito"/>
              </a:rPr>
              <a:t>Matemáticas	</a:t>
            </a:r>
            <a:r>
              <a:rPr sz="2000" spc="-5" dirty="0">
                <a:latin typeface="Carlito"/>
                <a:cs typeface="Carlito"/>
              </a:rPr>
              <a:t>Economia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2812" y="3836983"/>
            <a:ext cx="1040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Psicologia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77128" y="4614672"/>
            <a:ext cx="2856230" cy="646430"/>
            <a:chOff x="5977128" y="4614672"/>
            <a:chExt cx="2856230" cy="646430"/>
          </a:xfrm>
        </p:grpSpPr>
        <p:sp>
          <p:nvSpPr>
            <p:cNvPr id="11" name="object 11"/>
            <p:cNvSpPr/>
            <p:nvPr/>
          </p:nvSpPr>
          <p:spPr>
            <a:xfrm>
              <a:off x="5977128" y="4780788"/>
              <a:ext cx="1949450" cy="315595"/>
            </a:xfrm>
            <a:custGeom>
              <a:avLst/>
              <a:gdLst/>
              <a:ahLst/>
              <a:cxnLst/>
              <a:rect l="l" t="t" r="r" b="b"/>
              <a:pathLst>
                <a:path w="1949450" h="315595">
                  <a:moveTo>
                    <a:pt x="158496" y="315467"/>
                  </a:moveTo>
                  <a:lnTo>
                    <a:pt x="0" y="158495"/>
                  </a:lnTo>
                  <a:lnTo>
                    <a:pt x="156972" y="0"/>
                  </a:lnTo>
                  <a:lnTo>
                    <a:pt x="158496" y="62484"/>
                  </a:lnTo>
                  <a:lnTo>
                    <a:pt x="1949196" y="62484"/>
                  </a:lnTo>
                  <a:lnTo>
                    <a:pt x="1949196" y="251460"/>
                  </a:lnTo>
                  <a:lnTo>
                    <a:pt x="158496" y="252984"/>
                  </a:lnTo>
                  <a:lnTo>
                    <a:pt x="158496" y="315467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31736" y="4626864"/>
              <a:ext cx="1789430" cy="620395"/>
            </a:xfrm>
            <a:custGeom>
              <a:avLst/>
              <a:gdLst/>
              <a:ahLst/>
              <a:cxnLst/>
              <a:rect l="l" t="t" r="r" b="b"/>
              <a:pathLst>
                <a:path w="1789429" h="620395">
                  <a:moveTo>
                    <a:pt x="1726692" y="620267"/>
                  </a:moveTo>
                  <a:lnTo>
                    <a:pt x="62484" y="620267"/>
                  </a:lnTo>
                  <a:lnTo>
                    <a:pt x="38576" y="615457"/>
                  </a:lnTo>
                  <a:lnTo>
                    <a:pt x="18669" y="602360"/>
                  </a:lnTo>
                  <a:lnTo>
                    <a:pt x="5048" y="582977"/>
                  </a:lnTo>
                  <a:lnTo>
                    <a:pt x="0" y="559307"/>
                  </a:lnTo>
                  <a:lnTo>
                    <a:pt x="0" y="62483"/>
                  </a:lnTo>
                  <a:lnTo>
                    <a:pt x="5048" y="37933"/>
                  </a:lnTo>
                  <a:lnTo>
                    <a:pt x="18669" y="18097"/>
                  </a:lnTo>
                  <a:lnTo>
                    <a:pt x="38576" y="4833"/>
                  </a:lnTo>
                  <a:lnTo>
                    <a:pt x="62484" y="0"/>
                  </a:lnTo>
                  <a:lnTo>
                    <a:pt x="1726692" y="0"/>
                  </a:lnTo>
                  <a:lnTo>
                    <a:pt x="1751242" y="4833"/>
                  </a:lnTo>
                  <a:lnTo>
                    <a:pt x="1771078" y="18097"/>
                  </a:lnTo>
                  <a:lnTo>
                    <a:pt x="1784342" y="37933"/>
                  </a:lnTo>
                  <a:lnTo>
                    <a:pt x="1789176" y="62483"/>
                  </a:lnTo>
                  <a:lnTo>
                    <a:pt x="1789176" y="559307"/>
                  </a:lnTo>
                  <a:lnTo>
                    <a:pt x="1784342" y="582977"/>
                  </a:lnTo>
                  <a:lnTo>
                    <a:pt x="1771078" y="602360"/>
                  </a:lnTo>
                  <a:lnTo>
                    <a:pt x="1751242" y="615457"/>
                  </a:lnTo>
                  <a:lnTo>
                    <a:pt x="1726692" y="62026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9544" y="4614672"/>
              <a:ext cx="1813560" cy="646430"/>
            </a:xfrm>
            <a:custGeom>
              <a:avLst/>
              <a:gdLst/>
              <a:ahLst/>
              <a:cxnLst/>
              <a:rect l="l" t="t" r="r" b="b"/>
              <a:pathLst>
                <a:path w="1813559" h="646429">
                  <a:moveTo>
                    <a:pt x="1767840" y="6096"/>
                  </a:moveTo>
                  <a:lnTo>
                    <a:pt x="45720" y="6096"/>
                  </a:lnTo>
                  <a:lnTo>
                    <a:pt x="51816" y="3048"/>
                  </a:lnTo>
                  <a:lnTo>
                    <a:pt x="67056" y="0"/>
                  </a:lnTo>
                  <a:lnTo>
                    <a:pt x="1746504" y="0"/>
                  </a:lnTo>
                  <a:lnTo>
                    <a:pt x="1754124" y="1524"/>
                  </a:lnTo>
                  <a:lnTo>
                    <a:pt x="1760220" y="3048"/>
                  </a:lnTo>
                  <a:lnTo>
                    <a:pt x="1767840" y="6096"/>
                  </a:lnTo>
                  <a:close/>
                </a:path>
                <a:path w="1813559" h="646429">
                  <a:moveTo>
                    <a:pt x="1780032" y="12192"/>
                  </a:moveTo>
                  <a:lnTo>
                    <a:pt x="33528" y="12192"/>
                  </a:lnTo>
                  <a:lnTo>
                    <a:pt x="44196" y="6096"/>
                  </a:lnTo>
                  <a:lnTo>
                    <a:pt x="1769364" y="6096"/>
                  </a:lnTo>
                  <a:lnTo>
                    <a:pt x="1780032" y="12192"/>
                  </a:lnTo>
                  <a:close/>
                </a:path>
                <a:path w="1813559" h="646429">
                  <a:moveTo>
                    <a:pt x="1790700" y="21336"/>
                  </a:moveTo>
                  <a:lnTo>
                    <a:pt x="22860" y="21336"/>
                  </a:lnTo>
                  <a:lnTo>
                    <a:pt x="32004" y="13716"/>
                  </a:lnTo>
                  <a:lnTo>
                    <a:pt x="32004" y="12192"/>
                  </a:lnTo>
                  <a:lnTo>
                    <a:pt x="1781556" y="12192"/>
                  </a:lnTo>
                  <a:lnTo>
                    <a:pt x="1781556" y="13716"/>
                  </a:lnTo>
                  <a:lnTo>
                    <a:pt x="1790700" y="21336"/>
                  </a:lnTo>
                  <a:close/>
                </a:path>
                <a:path w="1813559" h="646429">
                  <a:moveTo>
                    <a:pt x="1781556" y="632460"/>
                  </a:moveTo>
                  <a:lnTo>
                    <a:pt x="32004" y="632460"/>
                  </a:lnTo>
                  <a:lnTo>
                    <a:pt x="22860" y="624840"/>
                  </a:lnTo>
                  <a:lnTo>
                    <a:pt x="22860" y="623316"/>
                  </a:lnTo>
                  <a:lnTo>
                    <a:pt x="21336" y="623316"/>
                  </a:lnTo>
                  <a:lnTo>
                    <a:pt x="13716" y="614172"/>
                  </a:lnTo>
                  <a:lnTo>
                    <a:pt x="12192" y="612648"/>
                  </a:lnTo>
                  <a:lnTo>
                    <a:pt x="12192" y="611124"/>
                  </a:lnTo>
                  <a:lnTo>
                    <a:pt x="6096" y="600456"/>
                  </a:lnTo>
                  <a:lnTo>
                    <a:pt x="6096" y="598932"/>
                  </a:lnTo>
                  <a:lnTo>
                    <a:pt x="3048" y="594360"/>
                  </a:lnTo>
                  <a:lnTo>
                    <a:pt x="0" y="579120"/>
                  </a:lnTo>
                  <a:lnTo>
                    <a:pt x="0" y="67056"/>
                  </a:lnTo>
                  <a:lnTo>
                    <a:pt x="1524" y="59436"/>
                  </a:lnTo>
                  <a:lnTo>
                    <a:pt x="3048" y="53340"/>
                  </a:lnTo>
                  <a:lnTo>
                    <a:pt x="6096" y="45720"/>
                  </a:lnTo>
                  <a:lnTo>
                    <a:pt x="6096" y="44196"/>
                  </a:lnTo>
                  <a:lnTo>
                    <a:pt x="12192" y="33528"/>
                  </a:lnTo>
                  <a:lnTo>
                    <a:pt x="12192" y="32004"/>
                  </a:lnTo>
                  <a:lnTo>
                    <a:pt x="13716" y="32004"/>
                  </a:lnTo>
                  <a:lnTo>
                    <a:pt x="21336" y="22860"/>
                  </a:lnTo>
                  <a:lnTo>
                    <a:pt x="21336" y="21336"/>
                  </a:lnTo>
                  <a:lnTo>
                    <a:pt x="1792224" y="21336"/>
                  </a:lnTo>
                  <a:lnTo>
                    <a:pt x="1792224" y="22860"/>
                  </a:lnTo>
                  <a:lnTo>
                    <a:pt x="1794764" y="25908"/>
                  </a:lnTo>
                  <a:lnTo>
                    <a:pt x="65532" y="25908"/>
                  </a:lnTo>
                  <a:lnTo>
                    <a:pt x="60960" y="27432"/>
                  </a:lnTo>
                  <a:lnTo>
                    <a:pt x="54864" y="28956"/>
                  </a:lnTo>
                  <a:lnTo>
                    <a:pt x="56388" y="28956"/>
                  </a:lnTo>
                  <a:lnTo>
                    <a:pt x="45720" y="33528"/>
                  </a:lnTo>
                  <a:lnTo>
                    <a:pt x="48768" y="33528"/>
                  </a:lnTo>
                  <a:lnTo>
                    <a:pt x="43281" y="38100"/>
                  </a:lnTo>
                  <a:lnTo>
                    <a:pt x="41148" y="38100"/>
                  </a:lnTo>
                  <a:lnTo>
                    <a:pt x="35705" y="45720"/>
                  </a:lnTo>
                  <a:lnTo>
                    <a:pt x="35052" y="45720"/>
                  </a:lnTo>
                  <a:lnTo>
                    <a:pt x="29826" y="54864"/>
                  </a:lnTo>
                  <a:lnTo>
                    <a:pt x="28956" y="54864"/>
                  </a:lnTo>
                  <a:lnTo>
                    <a:pt x="25908" y="64008"/>
                  </a:lnTo>
                  <a:lnTo>
                    <a:pt x="25908" y="580644"/>
                  </a:lnTo>
                  <a:lnTo>
                    <a:pt x="27432" y="585216"/>
                  </a:lnTo>
                  <a:lnTo>
                    <a:pt x="28956" y="591312"/>
                  </a:lnTo>
                  <a:lnTo>
                    <a:pt x="30697" y="591312"/>
                  </a:lnTo>
                  <a:lnTo>
                    <a:pt x="34181" y="597408"/>
                  </a:lnTo>
                  <a:lnTo>
                    <a:pt x="33528" y="597408"/>
                  </a:lnTo>
                  <a:lnTo>
                    <a:pt x="39878" y="605028"/>
                  </a:lnTo>
                  <a:lnTo>
                    <a:pt x="39624" y="605028"/>
                  </a:lnTo>
                  <a:lnTo>
                    <a:pt x="41148" y="606552"/>
                  </a:lnTo>
                  <a:lnTo>
                    <a:pt x="41452" y="606552"/>
                  </a:lnTo>
                  <a:lnTo>
                    <a:pt x="46939" y="611124"/>
                  </a:lnTo>
                  <a:lnTo>
                    <a:pt x="45720" y="611124"/>
                  </a:lnTo>
                  <a:lnTo>
                    <a:pt x="56388" y="617220"/>
                  </a:lnTo>
                  <a:lnTo>
                    <a:pt x="59436" y="617220"/>
                  </a:lnTo>
                  <a:lnTo>
                    <a:pt x="68580" y="620268"/>
                  </a:lnTo>
                  <a:lnTo>
                    <a:pt x="1794764" y="620268"/>
                  </a:lnTo>
                  <a:lnTo>
                    <a:pt x="1792224" y="623316"/>
                  </a:lnTo>
                  <a:lnTo>
                    <a:pt x="1790700" y="624840"/>
                  </a:lnTo>
                  <a:lnTo>
                    <a:pt x="1781556" y="632460"/>
                  </a:lnTo>
                  <a:close/>
                </a:path>
                <a:path w="1813559" h="646429">
                  <a:moveTo>
                    <a:pt x="1773308" y="39355"/>
                  </a:moveTo>
                  <a:lnTo>
                    <a:pt x="1766316" y="33528"/>
                  </a:lnTo>
                  <a:lnTo>
                    <a:pt x="1767840" y="33528"/>
                  </a:lnTo>
                  <a:lnTo>
                    <a:pt x="1757172" y="28956"/>
                  </a:lnTo>
                  <a:lnTo>
                    <a:pt x="1758696" y="28956"/>
                  </a:lnTo>
                  <a:lnTo>
                    <a:pt x="1749552" y="25908"/>
                  </a:lnTo>
                  <a:lnTo>
                    <a:pt x="1794764" y="25908"/>
                  </a:lnTo>
                  <a:lnTo>
                    <a:pt x="1799844" y="32004"/>
                  </a:lnTo>
                  <a:lnTo>
                    <a:pt x="1801368" y="32004"/>
                  </a:lnTo>
                  <a:lnTo>
                    <a:pt x="1801368" y="33528"/>
                  </a:lnTo>
                  <a:lnTo>
                    <a:pt x="1803980" y="38100"/>
                  </a:lnTo>
                  <a:lnTo>
                    <a:pt x="1772412" y="38100"/>
                  </a:lnTo>
                  <a:lnTo>
                    <a:pt x="1773308" y="39355"/>
                  </a:lnTo>
                  <a:close/>
                </a:path>
                <a:path w="1813559" h="646429">
                  <a:moveTo>
                    <a:pt x="39624" y="41148"/>
                  </a:moveTo>
                  <a:lnTo>
                    <a:pt x="41148" y="38100"/>
                  </a:lnTo>
                  <a:lnTo>
                    <a:pt x="43281" y="38100"/>
                  </a:lnTo>
                  <a:lnTo>
                    <a:pt x="39624" y="41148"/>
                  </a:lnTo>
                  <a:close/>
                </a:path>
                <a:path w="1813559" h="646429">
                  <a:moveTo>
                    <a:pt x="1775460" y="41148"/>
                  </a:moveTo>
                  <a:lnTo>
                    <a:pt x="1773308" y="39355"/>
                  </a:lnTo>
                  <a:lnTo>
                    <a:pt x="1772412" y="38100"/>
                  </a:lnTo>
                  <a:lnTo>
                    <a:pt x="1775460" y="41148"/>
                  </a:lnTo>
                  <a:close/>
                </a:path>
                <a:path w="1813559" h="646429">
                  <a:moveTo>
                    <a:pt x="1805722" y="41148"/>
                  </a:moveTo>
                  <a:lnTo>
                    <a:pt x="1775460" y="41148"/>
                  </a:lnTo>
                  <a:lnTo>
                    <a:pt x="1772412" y="38100"/>
                  </a:lnTo>
                  <a:lnTo>
                    <a:pt x="1803980" y="38100"/>
                  </a:lnTo>
                  <a:lnTo>
                    <a:pt x="1805722" y="41148"/>
                  </a:lnTo>
                  <a:close/>
                </a:path>
                <a:path w="1813559" h="646429">
                  <a:moveTo>
                    <a:pt x="1780032" y="48768"/>
                  </a:moveTo>
                  <a:lnTo>
                    <a:pt x="1773308" y="39355"/>
                  </a:lnTo>
                  <a:lnTo>
                    <a:pt x="1775460" y="41148"/>
                  </a:lnTo>
                  <a:lnTo>
                    <a:pt x="1805722" y="41148"/>
                  </a:lnTo>
                  <a:lnTo>
                    <a:pt x="1807464" y="44196"/>
                  </a:lnTo>
                  <a:lnTo>
                    <a:pt x="1807464" y="45720"/>
                  </a:lnTo>
                  <a:lnTo>
                    <a:pt x="1780032" y="45720"/>
                  </a:lnTo>
                  <a:lnTo>
                    <a:pt x="1780032" y="48768"/>
                  </a:lnTo>
                  <a:close/>
                </a:path>
                <a:path w="1813559" h="646429">
                  <a:moveTo>
                    <a:pt x="33528" y="48768"/>
                  </a:moveTo>
                  <a:lnTo>
                    <a:pt x="35052" y="45720"/>
                  </a:lnTo>
                  <a:lnTo>
                    <a:pt x="35705" y="45720"/>
                  </a:lnTo>
                  <a:lnTo>
                    <a:pt x="33528" y="48768"/>
                  </a:lnTo>
                  <a:close/>
                </a:path>
                <a:path w="1813559" h="646429">
                  <a:moveTo>
                    <a:pt x="1784604" y="56388"/>
                  </a:moveTo>
                  <a:lnTo>
                    <a:pt x="1780032" y="45720"/>
                  </a:lnTo>
                  <a:lnTo>
                    <a:pt x="1807464" y="45720"/>
                  </a:lnTo>
                  <a:lnTo>
                    <a:pt x="1810512" y="51816"/>
                  </a:lnTo>
                  <a:lnTo>
                    <a:pt x="1811121" y="54864"/>
                  </a:lnTo>
                  <a:lnTo>
                    <a:pt x="1784604" y="54864"/>
                  </a:lnTo>
                  <a:lnTo>
                    <a:pt x="1784604" y="56388"/>
                  </a:lnTo>
                  <a:close/>
                </a:path>
                <a:path w="1813559" h="646429">
                  <a:moveTo>
                    <a:pt x="28956" y="56388"/>
                  </a:moveTo>
                  <a:lnTo>
                    <a:pt x="28956" y="54864"/>
                  </a:lnTo>
                  <a:lnTo>
                    <a:pt x="29826" y="54864"/>
                  </a:lnTo>
                  <a:lnTo>
                    <a:pt x="28956" y="56388"/>
                  </a:lnTo>
                  <a:close/>
                </a:path>
                <a:path w="1813559" h="646429">
                  <a:moveTo>
                    <a:pt x="1810816" y="591312"/>
                  </a:moveTo>
                  <a:lnTo>
                    <a:pt x="1784604" y="591312"/>
                  </a:lnTo>
                  <a:lnTo>
                    <a:pt x="1787652" y="582168"/>
                  </a:lnTo>
                  <a:lnTo>
                    <a:pt x="1787652" y="576072"/>
                  </a:lnTo>
                  <a:lnTo>
                    <a:pt x="1789176" y="571500"/>
                  </a:lnTo>
                  <a:lnTo>
                    <a:pt x="1789176" y="74676"/>
                  </a:lnTo>
                  <a:lnTo>
                    <a:pt x="1787652" y="70104"/>
                  </a:lnTo>
                  <a:lnTo>
                    <a:pt x="1787652" y="65532"/>
                  </a:lnTo>
                  <a:lnTo>
                    <a:pt x="1786128" y="60960"/>
                  </a:lnTo>
                  <a:lnTo>
                    <a:pt x="1784604" y="54864"/>
                  </a:lnTo>
                  <a:lnTo>
                    <a:pt x="1811121" y="54864"/>
                  </a:lnTo>
                  <a:lnTo>
                    <a:pt x="1812036" y="59436"/>
                  </a:lnTo>
                  <a:lnTo>
                    <a:pt x="1813560" y="65532"/>
                  </a:lnTo>
                  <a:lnTo>
                    <a:pt x="1813560" y="577596"/>
                  </a:lnTo>
                  <a:lnTo>
                    <a:pt x="1810816" y="591312"/>
                  </a:lnTo>
                  <a:close/>
                </a:path>
                <a:path w="1813559" h="646429">
                  <a:moveTo>
                    <a:pt x="30697" y="591312"/>
                  </a:moveTo>
                  <a:lnTo>
                    <a:pt x="28956" y="591312"/>
                  </a:lnTo>
                  <a:lnTo>
                    <a:pt x="28956" y="588264"/>
                  </a:lnTo>
                  <a:lnTo>
                    <a:pt x="30697" y="591312"/>
                  </a:lnTo>
                  <a:close/>
                </a:path>
                <a:path w="1813559" h="646429">
                  <a:moveTo>
                    <a:pt x="1780032" y="598932"/>
                  </a:moveTo>
                  <a:lnTo>
                    <a:pt x="1784604" y="588264"/>
                  </a:lnTo>
                  <a:lnTo>
                    <a:pt x="1784604" y="591312"/>
                  </a:lnTo>
                  <a:lnTo>
                    <a:pt x="1810816" y="591312"/>
                  </a:lnTo>
                  <a:lnTo>
                    <a:pt x="1810512" y="592836"/>
                  </a:lnTo>
                  <a:lnTo>
                    <a:pt x="1808226" y="597408"/>
                  </a:lnTo>
                  <a:lnTo>
                    <a:pt x="1781556" y="597408"/>
                  </a:lnTo>
                  <a:lnTo>
                    <a:pt x="1780032" y="598932"/>
                  </a:lnTo>
                  <a:close/>
                </a:path>
                <a:path w="1813559" h="646429">
                  <a:moveTo>
                    <a:pt x="35052" y="598932"/>
                  </a:moveTo>
                  <a:lnTo>
                    <a:pt x="33528" y="597408"/>
                  </a:lnTo>
                  <a:lnTo>
                    <a:pt x="34181" y="597408"/>
                  </a:lnTo>
                  <a:lnTo>
                    <a:pt x="35052" y="598932"/>
                  </a:lnTo>
                  <a:close/>
                </a:path>
                <a:path w="1813559" h="646429">
                  <a:moveTo>
                    <a:pt x="1774628" y="605720"/>
                  </a:moveTo>
                  <a:lnTo>
                    <a:pt x="1781556" y="597408"/>
                  </a:lnTo>
                  <a:lnTo>
                    <a:pt x="1808226" y="597408"/>
                  </a:lnTo>
                  <a:lnTo>
                    <a:pt x="1807464" y="598932"/>
                  </a:lnTo>
                  <a:lnTo>
                    <a:pt x="1807464" y="600456"/>
                  </a:lnTo>
                  <a:lnTo>
                    <a:pt x="1804851" y="605028"/>
                  </a:lnTo>
                  <a:lnTo>
                    <a:pt x="1775460" y="605028"/>
                  </a:lnTo>
                  <a:lnTo>
                    <a:pt x="1774628" y="605720"/>
                  </a:lnTo>
                  <a:close/>
                </a:path>
                <a:path w="1813559" h="646429">
                  <a:moveTo>
                    <a:pt x="41148" y="606552"/>
                  </a:moveTo>
                  <a:lnTo>
                    <a:pt x="39624" y="605028"/>
                  </a:lnTo>
                  <a:lnTo>
                    <a:pt x="40455" y="605720"/>
                  </a:lnTo>
                  <a:lnTo>
                    <a:pt x="41148" y="606552"/>
                  </a:lnTo>
                  <a:close/>
                </a:path>
                <a:path w="1813559" h="646429">
                  <a:moveTo>
                    <a:pt x="40455" y="605720"/>
                  </a:moveTo>
                  <a:lnTo>
                    <a:pt x="39624" y="605028"/>
                  </a:lnTo>
                  <a:lnTo>
                    <a:pt x="39878" y="605028"/>
                  </a:lnTo>
                  <a:lnTo>
                    <a:pt x="40455" y="605720"/>
                  </a:lnTo>
                  <a:close/>
                </a:path>
                <a:path w="1813559" h="646429">
                  <a:moveTo>
                    <a:pt x="1773936" y="606552"/>
                  </a:moveTo>
                  <a:lnTo>
                    <a:pt x="1774628" y="605720"/>
                  </a:lnTo>
                  <a:lnTo>
                    <a:pt x="1775460" y="605028"/>
                  </a:lnTo>
                  <a:lnTo>
                    <a:pt x="1773936" y="606552"/>
                  </a:lnTo>
                  <a:close/>
                </a:path>
                <a:path w="1813559" h="646429">
                  <a:moveTo>
                    <a:pt x="1803980" y="606552"/>
                  </a:moveTo>
                  <a:lnTo>
                    <a:pt x="1773936" y="606552"/>
                  </a:lnTo>
                  <a:lnTo>
                    <a:pt x="1775460" y="605028"/>
                  </a:lnTo>
                  <a:lnTo>
                    <a:pt x="1804851" y="605028"/>
                  </a:lnTo>
                  <a:lnTo>
                    <a:pt x="1803980" y="606552"/>
                  </a:lnTo>
                  <a:close/>
                </a:path>
                <a:path w="1813559" h="646429">
                  <a:moveTo>
                    <a:pt x="41452" y="606552"/>
                  </a:moveTo>
                  <a:lnTo>
                    <a:pt x="41148" y="606552"/>
                  </a:lnTo>
                  <a:lnTo>
                    <a:pt x="40455" y="605720"/>
                  </a:lnTo>
                  <a:lnTo>
                    <a:pt x="41452" y="606552"/>
                  </a:lnTo>
                  <a:close/>
                </a:path>
                <a:path w="1813559" h="646429">
                  <a:moveTo>
                    <a:pt x="1801368" y="612648"/>
                  </a:moveTo>
                  <a:lnTo>
                    <a:pt x="1766316" y="612648"/>
                  </a:lnTo>
                  <a:lnTo>
                    <a:pt x="1774628" y="605720"/>
                  </a:lnTo>
                  <a:lnTo>
                    <a:pt x="1773936" y="606552"/>
                  </a:lnTo>
                  <a:lnTo>
                    <a:pt x="1803980" y="606552"/>
                  </a:lnTo>
                  <a:lnTo>
                    <a:pt x="1801368" y="611124"/>
                  </a:lnTo>
                  <a:lnTo>
                    <a:pt x="1801368" y="612648"/>
                  </a:lnTo>
                  <a:close/>
                </a:path>
                <a:path w="1813559" h="646429">
                  <a:moveTo>
                    <a:pt x="48768" y="612648"/>
                  </a:moveTo>
                  <a:lnTo>
                    <a:pt x="45720" y="611124"/>
                  </a:lnTo>
                  <a:lnTo>
                    <a:pt x="46939" y="611124"/>
                  </a:lnTo>
                  <a:lnTo>
                    <a:pt x="48768" y="612648"/>
                  </a:lnTo>
                  <a:close/>
                </a:path>
                <a:path w="1813559" h="646429">
                  <a:moveTo>
                    <a:pt x="1797304" y="617220"/>
                  </a:moveTo>
                  <a:lnTo>
                    <a:pt x="1757172" y="617220"/>
                  </a:lnTo>
                  <a:lnTo>
                    <a:pt x="1767840" y="611124"/>
                  </a:lnTo>
                  <a:lnTo>
                    <a:pt x="1766316" y="612648"/>
                  </a:lnTo>
                  <a:lnTo>
                    <a:pt x="1801368" y="612648"/>
                  </a:lnTo>
                  <a:lnTo>
                    <a:pt x="1799844" y="614172"/>
                  </a:lnTo>
                  <a:lnTo>
                    <a:pt x="1797304" y="617220"/>
                  </a:lnTo>
                  <a:close/>
                </a:path>
                <a:path w="1813559" h="646429">
                  <a:moveTo>
                    <a:pt x="59436" y="617220"/>
                  </a:moveTo>
                  <a:lnTo>
                    <a:pt x="56388" y="617220"/>
                  </a:lnTo>
                  <a:lnTo>
                    <a:pt x="54864" y="615696"/>
                  </a:lnTo>
                  <a:lnTo>
                    <a:pt x="59436" y="617220"/>
                  </a:lnTo>
                  <a:close/>
                </a:path>
                <a:path w="1813559" h="646429">
                  <a:moveTo>
                    <a:pt x="1794764" y="620268"/>
                  </a:moveTo>
                  <a:lnTo>
                    <a:pt x="1743456" y="620268"/>
                  </a:lnTo>
                  <a:lnTo>
                    <a:pt x="1748028" y="618744"/>
                  </a:lnTo>
                  <a:lnTo>
                    <a:pt x="1752600" y="618744"/>
                  </a:lnTo>
                  <a:lnTo>
                    <a:pt x="1758696" y="615696"/>
                  </a:lnTo>
                  <a:lnTo>
                    <a:pt x="1757172" y="617220"/>
                  </a:lnTo>
                  <a:lnTo>
                    <a:pt x="1797304" y="617220"/>
                  </a:lnTo>
                  <a:lnTo>
                    <a:pt x="1794764" y="620268"/>
                  </a:lnTo>
                  <a:close/>
                </a:path>
                <a:path w="1813559" h="646429">
                  <a:moveTo>
                    <a:pt x="1754124" y="644652"/>
                  </a:moveTo>
                  <a:lnTo>
                    <a:pt x="60960" y="644652"/>
                  </a:lnTo>
                  <a:lnTo>
                    <a:pt x="53340" y="643128"/>
                  </a:lnTo>
                  <a:lnTo>
                    <a:pt x="45720" y="640080"/>
                  </a:lnTo>
                  <a:lnTo>
                    <a:pt x="44196" y="638556"/>
                  </a:lnTo>
                  <a:lnTo>
                    <a:pt x="33528" y="633984"/>
                  </a:lnTo>
                  <a:lnTo>
                    <a:pt x="33528" y="632460"/>
                  </a:lnTo>
                  <a:lnTo>
                    <a:pt x="1780032" y="632460"/>
                  </a:lnTo>
                  <a:lnTo>
                    <a:pt x="1780032" y="633984"/>
                  </a:lnTo>
                  <a:lnTo>
                    <a:pt x="1769364" y="638556"/>
                  </a:lnTo>
                  <a:lnTo>
                    <a:pt x="1769364" y="640080"/>
                  </a:lnTo>
                  <a:lnTo>
                    <a:pt x="1767840" y="640080"/>
                  </a:lnTo>
                  <a:lnTo>
                    <a:pt x="1761744" y="641604"/>
                  </a:lnTo>
                  <a:lnTo>
                    <a:pt x="1754124" y="644652"/>
                  </a:lnTo>
                  <a:close/>
                </a:path>
                <a:path w="1813559" h="646429">
                  <a:moveTo>
                    <a:pt x="1738884" y="646176"/>
                  </a:moveTo>
                  <a:lnTo>
                    <a:pt x="74676" y="646176"/>
                  </a:lnTo>
                  <a:lnTo>
                    <a:pt x="67056" y="644652"/>
                  </a:lnTo>
                  <a:lnTo>
                    <a:pt x="1748028" y="644652"/>
                  </a:lnTo>
                  <a:lnTo>
                    <a:pt x="1738884" y="646176"/>
                  </a:lnTo>
                  <a:close/>
                </a:path>
              </a:pathLst>
            </a:custGeom>
            <a:solidFill>
              <a:srgbClr val="1F0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33946" y="4740686"/>
            <a:ext cx="1384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Neurociência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73496" y="5193792"/>
            <a:ext cx="2380615" cy="1306195"/>
            <a:chOff x="5873496" y="5193792"/>
            <a:chExt cx="2380615" cy="1306195"/>
          </a:xfrm>
        </p:grpSpPr>
        <p:sp>
          <p:nvSpPr>
            <p:cNvPr id="16" name="object 16"/>
            <p:cNvSpPr/>
            <p:nvPr/>
          </p:nvSpPr>
          <p:spPr>
            <a:xfrm>
              <a:off x="5873496" y="5193792"/>
              <a:ext cx="1412875" cy="906780"/>
            </a:xfrm>
            <a:custGeom>
              <a:avLst/>
              <a:gdLst/>
              <a:ahLst/>
              <a:cxnLst/>
              <a:rect l="l" t="t" r="r" b="b"/>
              <a:pathLst>
                <a:path w="1412875" h="906779">
                  <a:moveTo>
                    <a:pt x="1319784" y="906780"/>
                  </a:moveTo>
                  <a:lnTo>
                    <a:pt x="91439" y="219456"/>
                  </a:lnTo>
                  <a:lnTo>
                    <a:pt x="59435" y="274320"/>
                  </a:lnTo>
                  <a:lnTo>
                    <a:pt x="0" y="59436"/>
                  </a:lnTo>
                  <a:lnTo>
                    <a:pt x="213359" y="0"/>
                  </a:lnTo>
                  <a:lnTo>
                    <a:pt x="182879" y="54863"/>
                  </a:lnTo>
                  <a:lnTo>
                    <a:pt x="1412748" y="742188"/>
                  </a:lnTo>
                  <a:lnTo>
                    <a:pt x="1319784" y="90678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7732" y="5548884"/>
              <a:ext cx="2004060" cy="939165"/>
            </a:xfrm>
            <a:custGeom>
              <a:avLst/>
              <a:gdLst/>
              <a:ahLst/>
              <a:cxnLst/>
              <a:rect l="l" t="t" r="r" b="b"/>
              <a:pathLst>
                <a:path w="2004059" h="939164">
                  <a:moveTo>
                    <a:pt x="1909571" y="938783"/>
                  </a:moveTo>
                  <a:lnTo>
                    <a:pt x="92964" y="938783"/>
                  </a:lnTo>
                  <a:lnTo>
                    <a:pt x="56578" y="931306"/>
                  </a:lnTo>
                  <a:lnTo>
                    <a:pt x="27051" y="910970"/>
                  </a:lnTo>
                  <a:lnTo>
                    <a:pt x="7239" y="880919"/>
                  </a:lnTo>
                  <a:lnTo>
                    <a:pt x="0" y="844295"/>
                  </a:lnTo>
                  <a:lnTo>
                    <a:pt x="0" y="92963"/>
                  </a:lnTo>
                  <a:lnTo>
                    <a:pt x="7239" y="56578"/>
                  </a:lnTo>
                  <a:lnTo>
                    <a:pt x="27051" y="27050"/>
                  </a:lnTo>
                  <a:lnTo>
                    <a:pt x="56578" y="7238"/>
                  </a:lnTo>
                  <a:lnTo>
                    <a:pt x="92964" y="0"/>
                  </a:lnTo>
                  <a:lnTo>
                    <a:pt x="1909571" y="0"/>
                  </a:lnTo>
                  <a:lnTo>
                    <a:pt x="1946195" y="7238"/>
                  </a:lnTo>
                  <a:lnTo>
                    <a:pt x="1976247" y="27050"/>
                  </a:lnTo>
                  <a:lnTo>
                    <a:pt x="1996582" y="56578"/>
                  </a:lnTo>
                  <a:lnTo>
                    <a:pt x="2004060" y="92963"/>
                  </a:lnTo>
                  <a:lnTo>
                    <a:pt x="2004060" y="844295"/>
                  </a:lnTo>
                  <a:lnTo>
                    <a:pt x="1996582" y="880919"/>
                  </a:lnTo>
                  <a:lnTo>
                    <a:pt x="1976247" y="910970"/>
                  </a:lnTo>
                  <a:lnTo>
                    <a:pt x="1946195" y="931306"/>
                  </a:lnTo>
                  <a:lnTo>
                    <a:pt x="1909571" y="93878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24016" y="5535168"/>
              <a:ext cx="2030095" cy="965200"/>
            </a:xfrm>
            <a:custGeom>
              <a:avLst/>
              <a:gdLst/>
              <a:ahLst/>
              <a:cxnLst/>
              <a:rect l="l" t="t" r="r" b="b"/>
              <a:pathLst>
                <a:path w="2030095" h="965200">
                  <a:moveTo>
                    <a:pt x="1935480" y="964692"/>
                  </a:moveTo>
                  <a:lnTo>
                    <a:pt x="97536" y="964692"/>
                  </a:lnTo>
                  <a:lnTo>
                    <a:pt x="86868" y="963168"/>
                  </a:lnTo>
                  <a:lnTo>
                    <a:pt x="48768" y="947928"/>
                  </a:lnTo>
                  <a:lnTo>
                    <a:pt x="19812" y="918972"/>
                  </a:lnTo>
                  <a:lnTo>
                    <a:pt x="3048" y="880872"/>
                  </a:lnTo>
                  <a:lnTo>
                    <a:pt x="0" y="859536"/>
                  </a:lnTo>
                  <a:lnTo>
                    <a:pt x="0" y="106680"/>
                  </a:lnTo>
                  <a:lnTo>
                    <a:pt x="1524" y="97536"/>
                  </a:lnTo>
                  <a:lnTo>
                    <a:pt x="4572" y="76200"/>
                  </a:lnTo>
                  <a:lnTo>
                    <a:pt x="24384" y="39624"/>
                  </a:lnTo>
                  <a:lnTo>
                    <a:pt x="39624" y="25908"/>
                  </a:lnTo>
                  <a:lnTo>
                    <a:pt x="47244" y="18288"/>
                  </a:lnTo>
                  <a:lnTo>
                    <a:pt x="65532" y="9144"/>
                  </a:lnTo>
                  <a:lnTo>
                    <a:pt x="74676" y="6096"/>
                  </a:lnTo>
                  <a:lnTo>
                    <a:pt x="85344" y="3048"/>
                  </a:lnTo>
                  <a:lnTo>
                    <a:pt x="106680" y="0"/>
                  </a:lnTo>
                  <a:lnTo>
                    <a:pt x="1923288" y="0"/>
                  </a:lnTo>
                  <a:lnTo>
                    <a:pt x="1955292" y="4572"/>
                  </a:lnTo>
                  <a:lnTo>
                    <a:pt x="1982724" y="18288"/>
                  </a:lnTo>
                  <a:lnTo>
                    <a:pt x="1990344" y="24384"/>
                  </a:lnTo>
                  <a:lnTo>
                    <a:pt x="1991868" y="25908"/>
                  </a:lnTo>
                  <a:lnTo>
                    <a:pt x="99060" y="25908"/>
                  </a:lnTo>
                  <a:lnTo>
                    <a:pt x="83820" y="28956"/>
                  </a:lnTo>
                  <a:lnTo>
                    <a:pt x="68580" y="35052"/>
                  </a:lnTo>
                  <a:lnTo>
                    <a:pt x="50292" y="48768"/>
                  </a:lnTo>
                  <a:lnTo>
                    <a:pt x="45720" y="54864"/>
                  </a:lnTo>
                  <a:lnTo>
                    <a:pt x="39624" y="60960"/>
                  </a:lnTo>
                  <a:lnTo>
                    <a:pt x="36576" y="68580"/>
                  </a:lnTo>
                  <a:lnTo>
                    <a:pt x="32004" y="74676"/>
                  </a:lnTo>
                  <a:lnTo>
                    <a:pt x="30480" y="82296"/>
                  </a:lnTo>
                  <a:lnTo>
                    <a:pt x="27432" y="89916"/>
                  </a:lnTo>
                  <a:lnTo>
                    <a:pt x="25908" y="97536"/>
                  </a:lnTo>
                  <a:lnTo>
                    <a:pt x="25908" y="867156"/>
                  </a:lnTo>
                  <a:lnTo>
                    <a:pt x="39624" y="903732"/>
                  </a:lnTo>
                  <a:lnTo>
                    <a:pt x="68580" y="929640"/>
                  </a:lnTo>
                  <a:lnTo>
                    <a:pt x="89916" y="938784"/>
                  </a:lnTo>
                  <a:lnTo>
                    <a:pt x="99060" y="938784"/>
                  </a:lnTo>
                  <a:lnTo>
                    <a:pt x="106680" y="940308"/>
                  </a:lnTo>
                  <a:lnTo>
                    <a:pt x="1991868" y="940308"/>
                  </a:lnTo>
                  <a:lnTo>
                    <a:pt x="1984248" y="946404"/>
                  </a:lnTo>
                  <a:lnTo>
                    <a:pt x="1975104" y="952500"/>
                  </a:lnTo>
                  <a:lnTo>
                    <a:pt x="1965960" y="957072"/>
                  </a:lnTo>
                  <a:lnTo>
                    <a:pt x="1956816" y="960120"/>
                  </a:lnTo>
                  <a:lnTo>
                    <a:pt x="1946148" y="963168"/>
                  </a:lnTo>
                  <a:lnTo>
                    <a:pt x="1935480" y="964692"/>
                  </a:lnTo>
                  <a:close/>
                </a:path>
                <a:path w="2030095" h="965200">
                  <a:moveTo>
                    <a:pt x="1991868" y="940308"/>
                  </a:moveTo>
                  <a:lnTo>
                    <a:pt x="1930908" y="940308"/>
                  </a:lnTo>
                  <a:lnTo>
                    <a:pt x="1940052" y="938784"/>
                  </a:lnTo>
                  <a:lnTo>
                    <a:pt x="1947672" y="937260"/>
                  </a:lnTo>
                  <a:lnTo>
                    <a:pt x="1985772" y="911352"/>
                  </a:lnTo>
                  <a:lnTo>
                    <a:pt x="2002536" y="876300"/>
                  </a:lnTo>
                  <a:lnTo>
                    <a:pt x="2005584" y="858012"/>
                  </a:lnTo>
                  <a:lnTo>
                    <a:pt x="2005584" y="108204"/>
                  </a:lnTo>
                  <a:lnTo>
                    <a:pt x="2004060" y="99060"/>
                  </a:lnTo>
                  <a:lnTo>
                    <a:pt x="2004060" y="91440"/>
                  </a:lnTo>
                  <a:lnTo>
                    <a:pt x="2001012" y="83820"/>
                  </a:lnTo>
                  <a:lnTo>
                    <a:pt x="1999488" y="76200"/>
                  </a:lnTo>
                  <a:lnTo>
                    <a:pt x="1994916" y="68580"/>
                  </a:lnTo>
                  <a:lnTo>
                    <a:pt x="1991868" y="62484"/>
                  </a:lnTo>
                  <a:lnTo>
                    <a:pt x="1987296" y="56388"/>
                  </a:lnTo>
                  <a:lnTo>
                    <a:pt x="1981200" y="50292"/>
                  </a:lnTo>
                  <a:lnTo>
                    <a:pt x="1976628" y="44196"/>
                  </a:lnTo>
                  <a:lnTo>
                    <a:pt x="1969008" y="39624"/>
                  </a:lnTo>
                  <a:lnTo>
                    <a:pt x="1962912" y="36576"/>
                  </a:lnTo>
                  <a:lnTo>
                    <a:pt x="1955292" y="32004"/>
                  </a:lnTo>
                  <a:lnTo>
                    <a:pt x="1949196" y="28956"/>
                  </a:lnTo>
                  <a:lnTo>
                    <a:pt x="1940052" y="27432"/>
                  </a:lnTo>
                  <a:lnTo>
                    <a:pt x="1932432" y="25908"/>
                  </a:lnTo>
                  <a:lnTo>
                    <a:pt x="1991868" y="25908"/>
                  </a:lnTo>
                  <a:lnTo>
                    <a:pt x="1997964" y="32004"/>
                  </a:lnTo>
                  <a:lnTo>
                    <a:pt x="2005584" y="38100"/>
                  </a:lnTo>
                  <a:lnTo>
                    <a:pt x="2025396" y="74676"/>
                  </a:lnTo>
                  <a:lnTo>
                    <a:pt x="2029968" y="96012"/>
                  </a:lnTo>
                  <a:lnTo>
                    <a:pt x="2029968" y="868680"/>
                  </a:lnTo>
                  <a:lnTo>
                    <a:pt x="2013204" y="917448"/>
                  </a:lnTo>
                  <a:lnTo>
                    <a:pt x="1999488" y="934212"/>
                  </a:lnTo>
                  <a:lnTo>
                    <a:pt x="1991868" y="940308"/>
                  </a:lnTo>
                  <a:close/>
                </a:path>
              </a:pathLst>
            </a:custGeom>
            <a:solidFill>
              <a:srgbClr val="1F0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85287" y="5821227"/>
            <a:ext cx="1104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L</a:t>
            </a:r>
            <a:r>
              <a:rPr sz="2000" dirty="0">
                <a:latin typeface="Carlito"/>
                <a:cs typeface="Carlito"/>
              </a:rPr>
              <a:t>i</a:t>
            </a:r>
            <a:r>
              <a:rPr sz="2000" spc="-15" dirty="0">
                <a:latin typeface="Carlito"/>
                <a:cs typeface="Carlito"/>
              </a:rPr>
              <a:t>n</a:t>
            </a:r>
            <a:r>
              <a:rPr sz="2000" spc="15" dirty="0">
                <a:latin typeface="Carlito"/>
                <a:cs typeface="Carlito"/>
              </a:rPr>
              <a:t>g</a:t>
            </a:r>
            <a:r>
              <a:rPr sz="2000" spc="-15" dirty="0">
                <a:latin typeface="Carlito"/>
                <a:cs typeface="Carlito"/>
              </a:rPr>
              <a:t>u</a:t>
            </a:r>
            <a:r>
              <a:rPr sz="2000" dirty="0">
                <a:latin typeface="Carlito"/>
                <a:cs typeface="Carlito"/>
              </a:rPr>
              <a:t>í</a:t>
            </a:r>
            <a:r>
              <a:rPr sz="2000" spc="-25" dirty="0">
                <a:latin typeface="Carlito"/>
                <a:cs typeface="Carlito"/>
              </a:rPr>
              <a:t>s</a:t>
            </a:r>
            <a:r>
              <a:rPr sz="2000" spc="-10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i</a:t>
            </a: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dirty="0">
                <a:latin typeface="Carlito"/>
                <a:cs typeface="Carlito"/>
              </a:rPr>
              <a:t>a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44440" y="5529072"/>
            <a:ext cx="802005" cy="1000125"/>
            <a:chOff x="5044440" y="5529072"/>
            <a:chExt cx="802005" cy="1000125"/>
          </a:xfrm>
        </p:grpSpPr>
        <p:sp>
          <p:nvSpPr>
            <p:cNvPr id="21" name="object 21"/>
            <p:cNvSpPr/>
            <p:nvPr/>
          </p:nvSpPr>
          <p:spPr>
            <a:xfrm>
              <a:off x="5231892" y="5529072"/>
              <a:ext cx="314325" cy="687705"/>
            </a:xfrm>
            <a:custGeom>
              <a:avLst/>
              <a:gdLst/>
              <a:ahLst/>
              <a:cxnLst/>
              <a:rect l="l" t="t" r="r" b="b"/>
              <a:pathLst>
                <a:path w="314325" h="687704">
                  <a:moveTo>
                    <a:pt x="118872" y="687324"/>
                  </a:moveTo>
                  <a:lnTo>
                    <a:pt x="64008" y="167640"/>
                  </a:lnTo>
                  <a:lnTo>
                    <a:pt x="0" y="173736"/>
                  </a:lnTo>
                  <a:lnTo>
                    <a:pt x="140208" y="0"/>
                  </a:lnTo>
                  <a:lnTo>
                    <a:pt x="313944" y="140208"/>
                  </a:lnTo>
                  <a:lnTo>
                    <a:pt x="251460" y="147827"/>
                  </a:lnTo>
                  <a:lnTo>
                    <a:pt x="307848" y="667511"/>
                  </a:lnTo>
                  <a:lnTo>
                    <a:pt x="118872" y="6873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6632" y="5896356"/>
              <a:ext cx="775970" cy="620395"/>
            </a:xfrm>
            <a:custGeom>
              <a:avLst/>
              <a:gdLst/>
              <a:ahLst/>
              <a:cxnLst/>
              <a:rect l="l" t="t" r="r" b="b"/>
              <a:pathLst>
                <a:path w="775970" h="620395">
                  <a:moveTo>
                    <a:pt x="714756" y="620267"/>
                  </a:moveTo>
                  <a:lnTo>
                    <a:pt x="62484" y="620267"/>
                  </a:lnTo>
                  <a:lnTo>
                    <a:pt x="38576" y="615434"/>
                  </a:lnTo>
                  <a:lnTo>
                    <a:pt x="18669" y="602170"/>
                  </a:lnTo>
                  <a:lnTo>
                    <a:pt x="5048" y="582334"/>
                  </a:lnTo>
                  <a:lnTo>
                    <a:pt x="0" y="557783"/>
                  </a:lnTo>
                  <a:lnTo>
                    <a:pt x="0" y="62483"/>
                  </a:lnTo>
                  <a:lnTo>
                    <a:pt x="5048" y="37933"/>
                  </a:lnTo>
                  <a:lnTo>
                    <a:pt x="18669" y="18097"/>
                  </a:lnTo>
                  <a:lnTo>
                    <a:pt x="38576" y="4833"/>
                  </a:lnTo>
                  <a:lnTo>
                    <a:pt x="62484" y="0"/>
                  </a:lnTo>
                  <a:lnTo>
                    <a:pt x="714756" y="0"/>
                  </a:lnTo>
                  <a:lnTo>
                    <a:pt x="738425" y="4833"/>
                  </a:lnTo>
                  <a:lnTo>
                    <a:pt x="757809" y="18097"/>
                  </a:lnTo>
                  <a:lnTo>
                    <a:pt x="770905" y="37933"/>
                  </a:lnTo>
                  <a:lnTo>
                    <a:pt x="775716" y="62483"/>
                  </a:lnTo>
                  <a:lnTo>
                    <a:pt x="775716" y="557783"/>
                  </a:lnTo>
                  <a:lnTo>
                    <a:pt x="770905" y="582334"/>
                  </a:lnTo>
                  <a:lnTo>
                    <a:pt x="757809" y="602170"/>
                  </a:lnTo>
                  <a:lnTo>
                    <a:pt x="738425" y="615434"/>
                  </a:lnTo>
                  <a:lnTo>
                    <a:pt x="714756" y="62026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44440" y="5884164"/>
              <a:ext cx="802005" cy="645160"/>
            </a:xfrm>
            <a:custGeom>
              <a:avLst/>
              <a:gdLst/>
              <a:ahLst/>
              <a:cxnLst/>
              <a:rect l="l" t="t" r="r" b="b"/>
              <a:pathLst>
                <a:path w="802004" h="645159">
                  <a:moveTo>
                    <a:pt x="755904" y="6096"/>
                  </a:moveTo>
                  <a:lnTo>
                    <a:pt x="45720" y="6096"/>
                  </a:lnTo>
                  <a:lnTo>
                    <a:pt x="45720" y="4572"/>
                  </a:lnTo>
                  <a:lnTo>
                    <a:pt x="51816" y="3048"/>
                  </a:lnTo>
                  <a:lnTo>
                    <a:pt x="67056" y="0"/>
                  </a:lnTo>
                  <a:lnTo>
                    <a:pt x="740664" y="0"/>
                  </a:lnTo>
                  <a:lnTo>
                    <a:pt x="748284" y="3048"/>
                  </a:lnTo>
                  <a:lnTo>
                    <a:pt x="754380" y="4572"/>
                  </a:lnTo>
                  <a:lnTo>
                    <a:pt x="755904" y="4572"/>
                  </a:lnTo>
                  <a:lnTo>
                    <a:pt x="755904" y="6096"/>
                  </a:lnTo>
                  <a:close/>
                </a:path>
                <a:path w="802004" h="645159">
                  <a:moveTo>
                    <a:pt x="768096" y="12192"/>
                  </a:moveTo>
                  <a:lnTo>
                    <a:pt x="33528" y="12192"/>
                  </a:lnTo>
                  <a:lnTo>
                    <a:pt x="33528" y="10668"/>
                  </a:lnTo>
                  <a:lnTo>
                    <a:pt x="44196" y="6096"/>
                  </a:lnTo>
                  <a:lnTo>
                    <a:pt x="757428" y="6096"/>
                  </a:lnTo>
                  <a:lnTo>
                    <a:pt x="766572" y="10668"/>
                  </a:lnTo>
                  <a:lnTo>
                    <a:pt x="768096" y="12192"/>
                  </a:lnTo>
                  <a:close/>
                </a:path>
                <a:path w="802004" h="645159">
                  <a:moveTo>
                    <a:pt x="778764" y="21336"/>
                  </a:moveTo>
                  <a:lnTo>
                    <a:pt x="22860" y="21336"/>
                  </a:lnTo>
                  <a:lnTo>
                    <a:pt x="22860" y="19812"/>
                  </a:lnTo>
                  <a:lnTo>
                    <a:pt x="32004" y="12192"/>
                  </a:lnTo>
                  <a:lnTo>
                    <a:pt x="769620" y="12192"/>
                  </a:lnTo>
                  <a:lnTo>
                    <a:pt x="778764" y="19812"/>
                  </a:lnTo>
                  <a:lnTo>
                    <a:pt x="778764" y="21336"/>
                  </a:lnTo>
                  <a:close/>
                </a:path>
                <a:path w="802004" h="645159">
                  <a:moveTo>
                    <a:pt x="757428" y="638556"/>
                  </a:moveTo>
                  <a:lnTo>
                    <a:pt x="44196" y="638556"/>
                  </a:lnTo>
                  <a:lnTo>
                    <a:pt x="33528" y="632460"/>
                  </a:lnTo>
                  <a:lnTo>
                    <a:pt x="32004" y="630936"/>
                  </a:lnTo>
                  <a:lnTo>
                    <a:pt x="22860" y="623316"/>
                  </a:lnTo>
                  <a:lnTo>
                    <a:pt x="21336" y="623316"/>
                  </a:lnTo>
                  <a:lnTo>
                    <a:pt x="21336" y="621792"/>
                  </a:lnTo>
                  <a:lnTo>
                    <a:pt x="13716" y="612648"/>
                  </a:lnTo>
                  <a:lnTo>
                    <a:pt x="12192" y="611124"/>
                  </a:lnTo>
                  <a:lnTo>
                    <a:pt x="6096" y="600456"/>
                  </a:lnTo>
                  <a:lnTo>
                    <a:pt x="6096" y="598932"/>
                  </a:lnTo>
                  <a:lnTo>
                    <a:pt x="3048" y="592836"/>
                  </a:lnTo>
                  <a:lnTo>
                    <a:pt x="1524" y="586740"/>
                  </a:lnTo>
                  <a:lnTo>
                    <a:pt x="0" y="579120"/>
                  </a:lnTo>
                  <a:lnTo>
                    <a:pt x="0" y="67056"/>
                  </a:lnTo>
                  <a:lnTo>
                    <a:pt x="3048" y="51816"/>
                  </a:lnTo>
                  <a:lnTo>
                    <a:pt x="6096" y="45720"/>
                  </a:lnTo>
                  <a:lnTo>
                    <a:pt x="6096" y="44196"/>
                  </a:lnTo>
                  <a:lnTo>
                    <a:pt x="12192" y="33528"/>
                  </a:lnTo>
                  <a:lnTo>
                    <a:pt x="12192" y="32004"/>
                  </a:lnTo>
                  <a:lnTo>
                    <a:pt x="13716" y="32004"/>
                  </a:lnTo>
                  <a:lnTo>
                    <a:pt x="21336" y="21336"/>
                  </a:lnTo>
                  <a:lnTo>
                    <a:pt x="780288" y="21336"/>
                  </a:lnTo>
                  <a:lnTo>
                    <a:pt x="782465" y="24384"/>
                  </a:lnTo>
                  <a:lnTo>
                    <a:pt x="70104" y="24384"/>
                  </a:lnTo>
                  <a:lnTo>
                    <a:pt x="65532" y="25908"/>
                  </a:lnTo>
                  <a:lnTo>
                    <a:pt x="60960" y="25908"/>
                  </a:lnTo>
                  <a:lnTo>
                    <a:pt x="57912" y="27432"/>
                  </a:lnTo>
                  <a:lnTo>
                    <a:pt x="56388" y="27432"/>
                  </a:lnTo>
                  <a:lnTo>
                    <a:pt x="45720" y="33528"/>
                  </a:lnTo>
                  <a:lnTo>
                    <a:pt x="46939" y="33528"/>
                  </a:lnTo>
                  <a:lnTo>
                    <a:pt x="41452" y="38100"/>
                  </a:lnTo>
                  <a:lnTo>
                    <a:pt x="41148" y="38100"/>
                  </a:lnTo>
                  <a:lnTo>
                    <a:pt x="39624" y="39624"/>
                  </a:lnTo>
                  <a:lnTo>
                    <a:pt x="39878" y="39624"/>
                  </a:lnTo>
                  <a:lnTo>
                    <a:pt x="33528" y="47244"/>
                  </a:lnTo>
                  <a:lnTo>
                    <a:pt x="34181" y="47244"/>
                  </a:lnTo>
                  <a:lnTo>
                    <a:pt x="29826" y="54864"/>
                  </a:lnTo>
                  <a:lnTo>
                    <a:pt x="28956" y="54864"/>
                  </a:lnTo>
                  <a:lnTo>
                    <a:pt x="27432" y="59436"/>
                  </a:lnTo>
                  <a:lnTo>
                    <a:pt x="27432" y="64008"/>
                  </a:lnTo>
                  <a:lnTo>
                    <a:pt x="25908" y="68580"/>
                  </a:lnTo>
                  <a:lnTo>
                    <a:pt x="25908" y="579120"/>
                  </a:lnTo>
                  <a:lnTo>
                    <a:pt x="27432" y="583692"/>
                  </a:lnTo>
                  <a:lnTo>
                    <a:pt x="28956" y="589788"/>
                  </a:lnTo>
                  <a:lnTo>
                    <a:pt x="29826" y="589788"/>
                  </a:lnTo>
                  <a:lnTo>
                    <a:pt x="34181" y="597408"/>
                  </a:lnTo>
                  <a:lnTo>
                    <a:pt x="33528" y="597408"/>
                  </a:lnTo>
                  <a:lnTo>
                    <a:pt x="39878" y="605028"/>
                  </a:lnTo>
                  <a:lnTo>
                    <a:pt x="39624" y="605028"/>
                  </a:lnTo>
                  <a:lnTo>
                    <a:pt x="41148" y="606552"/>
                  </a:lnTo>
                  <a:lnTo>
                    <a:pt x="41452" y="606552"/>
                  </a:lnTo>
                  <a:lnTo>
                    <a:pt x="46939" y="611124"/>
                  </a:lnTo>
                  <a:lnTo>
                    <a:pt x="45720" y="611124"/>
                  </a:lnTo>
                  <a:lnTo>
                    <a:pt x="48768" y="612648"/>
                  </a:lnTo>
                  <a:lnTo>
                    <a:pt x="49276" y="612648"/>
                  </a:lnTo>
                  <a:lnTo>
                    <a:pt x="56388" y="615696"/>
                  </a:lnTo>
                  <a:lnTo>
                    <a:pt x="54864" y="615696"/>
                  </a:lnTo>
                  <a:lnTo>
                    <a:pt x="64008" y="618744"/>
                  </a:lnTo>
                  <a:lnTo>
                    <a:pt x="68580" y="618744"/>
                  </a:lnTo>
                  <a:lnTo>
                    <a:pt x="74676" y="620268"/>
                  </a:lnTo>
                  <a:lnTo>
                    <a:pt x="781558" y="620268"/>
                  </a:lnTo>
                  <a:lnTo>
                    <a:pt x="780288" y="621792"/>
                  </a:lnTo>
                  <a:lnTo>
                    <a:pt x="778764" y="623316"/>
                  </a:lnTo>
                  <a:lnTo>
                    <a:pt x="769620" y="630936"/>
                  </a:lnTo>
                  <a:lnTo>
                    <a:pt x="768096" y="632460"/>
                  </a:lnTo>
                  <a:lnTo>
                    <a:pt x="766572" y="632460"/>
                  </a:lnTo>
                  <a:lnTo>
                    <a:pt x="757428" y="638556"/>
                  </a:lnTo>
                  <a:close/>
                </a:path>
                <a:path w="802004" h="645159">
                  <a:moveTo>
                    <a:pt x="746760" y="28956"/>
                  </a:moveTo>
                  <a:lnTo>
                    <a:pt x="737616" y="25908"/>
                  </a:lnTo>
                  <a:lnTo>
                    <a:pt x="731520" y="24384"/>
                  </a:lnTo>
                  <a:lnTo>
                    <a:pt x="782465" y="24384"/>
                  </a:lnTo>
                  <a:lnTo>
                    <a:pt x="784642" y="27432"/>
                  </a:lnTo>
                  <a:lnTo>
                    <a:pt x="745236" y="27432"/>
                  </a:lnTo>
                  <a:lnTo>
                    <a:pt x="746760" y="28956"/>
                  </a:lnTo>
                  <a:close/>
                </a:path>
                <a:path w="802004" h="645159">
                  <a:moveTo>
                    <a:pt x="54864" y="28956"/>
                  </a:moveTo>
                  <a:lnTo>
                    <a:pt x="56388" y="27432"/>
                  </a:lnTo>
                  <a:lnTo>
                    <a:pt x="57912" y="27432"/>
                  </a:lnTo>
                  <a:lnTo>
                    <a:pt x="54864" y="28956"/>
                  </a:lnTo>
                  <a:close/>
                </a:path>
                <a:path w="802004" h="645159">
                  <a:moveTo>
                    <a:pt x="754380" y="33528"/>
                  </a:moveTo>
                  <a:lnTo>
                    <a:pt x="745236" y="27432"/>
                  </a:lnTo>
                  <a:lnTo>
                    <a:pt x="784642" y="27432"/>
                  </a:lnTo>
                  <a:lnTo>
                    <a:pt x="787908" y="32004"/>
                  </a:lnTo>
                  <a:lnTo>
                    <a:pt x="752856" y="32004"/>
                  </a:lnTo>
                  <a:lnTo>
                    <a:pt x="754380" y="33528"/>
                  </a:lnTo>
                  <a:close/>
                </a:path>
                <a:path w="802004" h="645159">
                  <a:moveTo>
                    <a:pt x="46939" y="33528"/>
                  </a:moveTo>
                  <a:lnTo>
                    <a:pt x="45720" y="33528"/>
                  </a:lnTo>
                  <a:lnTo>
                    <a:pt x="48768" y="32004"/>
                  </a:lnTo>
                  <a:lnTo>
                    <a:pt x="46939" y="33528"/>
                  </a:lnTo>
                  <a:close/>
                </a:path>
                <a:path w="802004" h="645159">
                  <a:moveTo>
                    <a:pt x="761168" y="38931"/>
                  </a:moveTo>
                  <a:lnTo>
                    <a:pt x="752856" y="32004"/>
                  </a:lnTo>
                  <a:lnTo>
                    <a:pt x="787908" y="32004"/>
                  </a:lnTo>
                  <a:lnTo>
                    <a:pt x="789432" y="33528"/>
                  </a:lnTo>
                  <a:lnTo>
                    <a:pt x="791391" y="38100"/>
                  </a:lnTo>
                  <a:lnTo>
                    <a:pt x="760476" y="38100"/>
                  </a:lnTo>
                  <a:lnTo>
                    <a:pt x="761168" y="38931"/>
                  </a:lnTo>
                  <a:close/>
                </a:path>
                <a:path w="802004" h="645159">
                  <a:moveTo>
                    <a:pt x="39624" y="39624"/>
                  </a:moveTo>
                  <a:lnTo>
                    <a:pt x="41148" y="38100"/>
                  </a:lnTo>
                  <a:lnTo>
                    <a:pt x="40455" y="38931"/>
                  </a:lnTo>
                  <a:lnTo>
                    <a:pt x="39624" y="39624"/>
                  </a:lnTo>
                  <a:close/>
                </a:path>
                <a:path w="802004" h="645159">
                  <a:moveTo>
                    <a:pt x="40455" y="38931"/>
                  </a:moveTo>
                  <a:lnTo>
                    <a:pt x="41148" y="38100"/>
                  </a:lnTo>
                  <a:lnTo>
                    <a:pt x="41452" y="38100"/>
                  </a:lnTo>
                  <a:lnTo>
                    <a:pt x="40455" y="38931"/>
                  </a:lnTo>
                  <a:close/>
                </a:path>
                <a:path w="802004" h="645159">
                  <a:moveTo>
                    <a:pt x="762000" y="39624"/>
                  </a:moveTo>
                  <a:lnTo>
                    <a:pt x="761168" y="38931"/>
                  </a:lnTo>
                  <a:lnTo>
                    <a:pt x="760476" y="38100"/>
                  </a:lnTo>
                  <a:lnTo>
                    <a:pt x="762000" y="39624"/>
                  </a:lnTo>
                  <a:close/>
                </a:path>
                <a:path w="802004" h="645159">
                  <a:moveTo>
                    <a:pt x="792044" y="39624"/>
                  </a:moveTo>
                  <a:lnTo>
                    <a:pt x="762000" y="39624"/>
                  </a:lnTo>
                  <a:lnTo>
                    <a:pt x="760476" y="38100"/>
                  </a:lnTo>
                  <a:lnTo>
                    <a:pt x="791391" y="38100"/>
                  </a:lnTo>
                  <a:lnTo>
                    <a:pt x="792044" y="39624"/>
                  </a:lnTo>
                  <a:close/>
                </a:path>
                <a:path w="802004" h="645159">
                  <a:moveTo>
                    <a:pt x="39878" y="39624"/>
                  </a:moveTo>
                  <a:lnTo>
                    <a:pt x="39624" y="39624"/>
                  </a:lnTo>
                  <a:lnTo>
                    <a:pt x="40455" y="38931"/>
                  </a:lnTo>
                  <a:lnTo>
                    <a:pt x="39878" y="39624"/>
                  </a:lnTo>
                  <a:close/>
                </a:path>
                <a:path w="802004" h="645159">
                  <a:moveTo>
                    <a:pt x="795909" y="47244"/>
                  </a:moveTo>
                  <a:lnTo>
                    <a:pt x="768096" y="47244"/>
                  </a:lnTo>
                  <a:lnTo>
                    <a:pt x="761168" y="38931"/>
                  </a:lnTo>
                  <a:lnTo>
                    <a:pt x="762000" y="39624"/>
                  </a:lnTo>
                  <a:lnTo>
                    <a:pt x="792044" y="39624"/>
                  </a:lnTo>
                  <a:lnTo>
                    <a:pt x="794004" y="44196"/>
                  </a:lnTo>
                  <a:lnTo>
                    <a:pt x="795528" y="44196"/>
                  </a:lnTo>
                  <a:lnTo>
                    <a:pt x="795528" y="45720"/>
                  </a:lnTo>
                  <a:lnTo>
                    <a:pt x="795909" y="47244"/>
                  </a:lnTo>
                  <a:close/>
                </a:path>
                <a:path w="802004" h="645159">
                  <a:moveTo>
                    <a:pt x="34181" y="47244"/>
                  </a:moveTo>
                  <a:lnTo>
                    <a:pt x="33528" y="47244"/>
                  </a:lnTo>
                  <a:lnTo>
                    <a:pt x="35052" y="45720"/>
                  </a:lnTo>
                  <a:lnTo>
                    <a:pt x="34181" y="47244"/>
                  </a:lnTo>
                  <a:close/>
                </a:path>
                <a:path w="802004" h="645159">
                  <a:moveTo>
                    <a:pt x="799338" y="56388"/>
                  </a:moveTo>
                  <a:lnTo>
                    <a:pt x="772668" y="56388"/>
                  </a:lnTo>
                  <a:lnTo>
                    <a:pt x="766572" y="45720"/>
                  </a:lnTo>
                  <a:lnTo>
                    <a:pt x="768096" y="47244"/>
                  </a:lnTo>
                  <a:lnTo>
                    <a:pt x="795909" y="47244"/>
                  </a:lnTo>
                  <a:lnTo>
                    <a:pt x="797052" y="51816"/>
                  </a:lnTo>
                  <a:lnTo>
                    <a:pt x="799338" y="56388"/>
                  </a:lnTo>
                  <a:close/>
                </a:path>
                <a:path w="802004" h="645159">
                  <a:moveTo>
                    <a:pt x="28956" y="56388"/>
                  </a:moveTo>
                  <a:lnTo>
                    <a:pt x="28956" y="54864"/>
                  </a:lnTo>
                  <a:lnTo>
                    <a:pt x="29826" y="54864"/>
                  </a:lnTo>
                  <a:lnTo>
                    <a:pt x="28956" y="56388"/>
                  </a:lnTo>
                  <a:close/>
                </a:path>
                <a:path w="802004" h="645159">
                  <a:moveTo>
                    <a:pt x="771144" y="589788"/>
                  </a:moveTo>
                  <a:lnTo>
                    <a:pt x="775716" y="576072"/>
                  </a:lnTo>
                  <a:lnTo>
                    <a:pt x="775716" y="70104"/>
                  </a:lnTo>
                  <a:lnTo>
                    <a:pt x="774192" y="64008"/>
                  </a:lnTo>
                  <a:lnTo>
                    <a:pt x="774192" y="59436"/>
                  </a:lnTo>
                  <a:lnTo>
                    <a:pt x="771144" y="54864"/>
                  </a:lnTo>
                  <a:lnTo>
                    <a:pt x="772668" y="56388"/>
                  </a:lnTo>
                  <a:lnTo>
                    <a:pt x="799338" y="56388"/>
                  </a:lnTo>
                  <a:lnTo>
                    <a:pt x="800100" y="57912"/>
                  </a:lnTo>
                  <a:lnTo>
                    <a:pt x="800100" y="65532"/>
                  </a:lnTo>
                  <a:lnTo>
                    <a:pt x="801624" y="73152"/>
                  </a:lnTo>
                  <a:lnTo>
                    <a:pt x="801624" y="569976"/>
                  </a:lnTo>
                  <a:lnTo>
                    <a:pt x="800100" y="577596"/>
                  </a:lnTo>
                  <a:lnTo>
                    <a:pt x="800100" y="585216"/>
                  </a:lnTo>
                  <a:lnTo>
                    <a:pt x="799338" y="588264"/>
                  </a:lnTo>
                  <a:lnTo>
                    <a:pt x="772668" y="588264"/>
                  </a:lnTo>
                  <a:lnTo>
                    <a:pt x="771144" y="589788"/>
                  </a:lnTo>
                  <a:close/>
                </a:path>
                <a:path w="802004" h="645159">
                  <a:moveTo>
                    <a:pt x="29826" y="589788"/>
                  </a:moveTo>
                  <a:lnTo>
                    <a:pt x="28956" y="589788"/>
                  </a:lnTo>
                  <a:lnTo>
                    <a:pt x="28956" y="588264"/>
                  </a:lnTo>
                  <a:lnTo>
                    <a:pt x="29826" y="589788"/>
                  </a:lnTo>
                  <a:close/>
                </a:path>
                <a:path w="802004" h="645159">
                  <a:moveTo>
                    <a:pt x="766572" y="598932"/>
                  </a:moveTo>
                  <a:lnTo>
                    <a:pt x="772668" y="588264"/>
                  </a:lnTo>
                  <a:lnTo>
                    <a:pt x="799338" y="588264"/>
                  </a:lnTo>
                  <a:lnTo>
                    <a:pt x="798576" y="591312"/>
                  </a:lnTo>
                  <a:lnTo>
                    <a:pt x="796137" y="597408"/>
                  </a:lnTo>
                  <a:lnTo>
                    <a:pt x="768096" y="597408"/>
                  </a:lnTo>
                  <a:lnTo>
                    <a:pt x="766572" y="598932"/>
                  </a:lnTo>
                  <a:close/>
                </a:path>
                <a:path w="802004" h="645159">
                  <a:moveTo>
                    <a:pt x="35052" y="598932"/>
                  </a:moveTo>
                  <a:lnTo>
                    <a:pt x="33528" y="597408"/>
                  </a:lnTo>
                  <a:lnTo>
                    <a:pt x="34181" y="597408"/>
                  </a:lnTo>
                  <a:lnTo>
                    <a:pt x="35052" y="598932"/>
                  </a:lnTo>
                  <a:close/>
                </a:path>
                <a:path w="802004" h="645159">
                  <a:moveTo>
                    <a:pt x="761168" y="605720"/>
                  </a:moveTo>
                  <a:lnTo>
                    <a:pt x="768096" y="597408"/>
                  </a:lnTo>
                  <a:lnTo>
                    <a:pt x="796137" y="597408"/>
                  </a:lnTo>
                  <a:lnTo>
                    <a:pt x="795528" y="598932"/>
                  </a:lnTo>
                  <a:lnTo>
                    <a:pt x="795528" y="600456"/>
                  </a:lnTo>
                  <a:lnTo>
                    <a:pt x="794004" y="600456"/>
                  </a:lnTo>
                  <a:lnTo>
                    <a:pt x="792044" y="605028"/>
                  </a:lnTo>
                  <a:lnTo>
                    <a:pt x="762000" y="605028"/>
                  </a:lnTo>
                  <a:lnTo>
                    <a:pt x="761168" y="605720"/>
                  </a:lnTo>
                  <a:close/>
                </a:path>
                <a:path w="802004" h="645159">
                  <a:moveTo>
                    <a:pt x="41148" y="606552"/>
                  </a:moveTo>
                  <a:lnTo>
                    <a:pt x="39624" y="605028"/>
                  </a:lnTo>
                  <a:lnTo>
                    <a:pt x="40455" y="605720"/>
                  </a:lnTo>
                  <a:lnTo>
                    <a:pt x="41148" y="606552"/>
                  </a:lnTo>
                  <a:close/>
                </a:path>
                <a:path w="802004" h="645159">
                  <a:moveTo>
                    <a:pt x="40455" y="605720"/>
                  </a:moveTo>
                  <a:lnTo>
                    <a:pt x="39624" y="605028"/>
                  </a:lnTo>
                  <a:lnTo>
                    <a:pt x="39878" y="605028"/>
                  </a:lnTo>
                  <a:lnTo>
                    <a:pt x="40455" y="605720"/>
                  </a:lnTo>
                  <a:close/>
                </a:path>
                <a:path w="802004" h="645159">
                  <a:moveTo>
                    <a:pt x="760476" y="606552"/>
                  </a:moveTo>
                  <a:lnTo>
                    <a:pt x="761168" y="605720"/>
                  </a:lnTo>
                  <a:lnTo>
                    <a:pt x="762000" y="605028"/>
                  </a:lnTo>
                  <a:lnTo>
                    <a:pt x="760476" y="606552"/>
                  </a:lnTo>
                  <a:close/>
                </a:path>
                <a:path w="802004" h="645159">
                  <a:moveTo>
                    <a:pt x="791391" y="606552"/>
                  </a:moveTo>
                  <a:lnTo>
                    <a:pt x="760476" y="606552"/>
                  </a:lnTo>
                  <a:lnTo>
                    <a:pt x="762000" y="605028"/>
                  </a:lnTo>
                  <a:lnTo>
                    <a:pt x="792044" y="605028"/>
                  </a:lnTo>
                  <a:lnTo>
                    <a:pt x="791391" y="606552"/>
                  </a:lnTo>
                  <a:close/>
                </a:path>
                <a:path w="802004" h="645159">
                  <a:moveTo>
                    <a:pt x="41452" y="606552"/>
                  </a:moveTo>
                  <a:lnTo>
                    <a:pt x="41148" y="606552"/>
                  </a:lnTo>
                  <a:lnTo>
                    <a:pt x="40455" y="605720"/>
                  </a:lnTo>
                  <a:lnTo>
                    <a:pt x="41452" y="606552"/>
                  </a:lnTo>
                  <a:close/>
                </a:path>
                <a:path w="802004" h="645159">
                  <a:moveTo>
                    <a:pt x="787908" y="612648"/>
                  </a:moveTo>
                  <a:lnTo>
                    <a:pt x="752856" y="612648"/>
                  </a:lnTo>
                  <a:lnTo>
                    <a:pt x="761168" y="605720"/>
                  </a:lnTo>
                  <a:lnTo>
                    <a:pt x="760476" y="606552"/>
                  </a:lnTo>
                  <a:lnTo>
                    <a:pt x="791391" y="606552"/>
                  </a:lnTo>
                  <a:lnTo>
                    <a:pt x="789432" y="611124"/>
                  </a:lnTo>
                  <a:lnTo>
                    <a:pt x="787908" y="611124"/>
                  </a:lnTo>
                  <a:lnTo>
                    <a:pt x="787908" y="612648"/>
                  </a:lnTo>
                  <a:close/>
                </a:path>
                <a:path w="802004" h="645159">
                  <a:moveTo>
                    <a:pt x="48768" y="612648"/>
                  </a:moveTo>
                  <a:lnTo>
                    <a:pt x="45720" y="611124"/>
                  </a:lnTo>
                  <a:lnTo>
                    <a:pt x="48230" y="612199"/>
                  </a:lnTo>
                  <a:lnTo>
                    <a:pt x="48768" y="612648"/>
                  </a:lnTo>
                  <a:close/>
                </a:path>
                <a:path w="802004" h="645159">
                  <a:moveTo>
                    <a:pt x="48230" y="612199"/>
                  </a:moveTo>
                  <a:lnTo>
                    <a:pt x="45720" y="611124"/>
                  </a:lnTo>
                  <a:lnTo>
                    <a:pt x="46939" y="611124"/>
                  </a:lnTo>
                  <a:lnTo>
                    <a:pt x="48230" y="612199"/>
                  </a:lnTo>
                  <a:close/>
                </a:path>
                <a:path w="802004" h="645159">
                  <a:moveTo>
                    <a:pt x="781558" y="620268"/>
                  </a:moveTo>
                  <a:lnTo>
                    <a:pt x="731520" y="620268"/>
                  </a:lnTo>
                  <a:lnTo>
                    <a:pt x="740664" y="617220"/>
                  </a:lnTo>
                  <a:lnTo>
                    <a:pt x="746760" y="615696"/>
                  </a:lnTo>
                  <a:lnTo>
                    <a:pt x="745236" y="615696"/>
                  </a:lnTo>
                  <a:lnTo>
                    <a:pt x="754380" y="611124"/>
                  </a:lnTo>
                  <a:lnTo>
                    <a:pt x="752856" y="612648"/>
                  </a:lnTo>
                  <a:lnTo>
                    <a:pt x="787908" y="612648"/>
                  </a:lnTo>
                  <a:lnTo>
                    <a:pt x="781558" y="620268"/>
                  </a:lnTo>
                  <a:close/>
                </a:path>
                <a:path w="802004" h="645159">
                  <a:moveTo>
                    <a:pt x="49276" y="612648"/>
                  </a:moveTo>
                  <a:lnTo>
                    <a:pt x="48768" y="612648"/>
                  </a:lnTo>
                  <a:lnTo>
                    <a:pt x="48230" y="612199"/>
                  </a:lnTo>
                  <a:lnTo>
                    <a:pt x="49276" y="612648"/>
                  </a:lnTo>
                  <a:close/>
                </a:path>
                <a:path w="802004" h="645159">
                  <a:moveTo>
                    <a:pt x="734568" y="644652"/>
                  </a:moveTo>
                  <a:lnTo>
                    <a:pt x="68580" y="644652"/>
                  </a:lnTo>
                  <a:lnTo>
                    <a:pt x="45720" y="640080"/>
                  </a:lnTo>
                  <a:lnTo>
                    <a:pt x="45720" y="638556"/>
                  </a:lnTo>
                  <a:lnTo>
                    <a:pt x="755904" y="638556"/>
                  </a:lnTo>
                  <a:lnTo>
                    <a:pt x="754380" y="640080"/>
                  </a:lnTo>
                  <a:lnTo>
                    <a:pt x="749808" y="641604"/>
                  </a:lnTo>
                  <a:lnTo>
                    <a:pt x="734568" y="644652"/>
                  </a:lnTo>
                  <a:close/>
                </a:path>
              </a:pathLst>
            </a:custGeom>
            <a:solidFill>
              <a:srgbClr val="1F0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44148" y="6008628"/>
            <a:ext cx="201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…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005316" y="6845807"/>
            <a:ext cx="680085" cy="363220"/>
          </a:xfrm>
          <a:custGeom>
            <a:avLst/>
            <a:gdLst/>
            <a:ahLst/>
            <a:cxnLst/>
            <a:rect l="l" t="t" r="r" b="b"/>
            <a:pathLst>
              <a:path w="680084" h="363220">
                <a:moveTo>
                  <a:pt x="679704" y="196608"/>
                </a:moveTo>
                <a:lnTo>
                  <a:pt x="670483" y="187464"/>
                </a:lnTo>
                <a:lnTo>
                  <a:pt x="512292" y="30480"/>
                </a:lnTo>
                <a:lnTo>
                  <a:pt x="481584" y="0"/>
                </a:lnTo>
                <a:lnTo>
                  <a:pt x="481584" y="100584"/>
                </a:lnTo>
                <a:lnTo>
                  <a:pt x="0" y="100584"/>
                </a:lnTo>
                <a:lnTo>
                  <a:pt x="0" y="292620"/>
                </a:lnTo>
                <a:lnTo>
                  <a:pt x="481584" y="292620"/>
                </a:lnTo>
                <a:lnTo>
                  <a:pt x="481584" y="362724"/>
                </a:lnTo>
                <a:lnTo>
                  <a:pt x="507492" y="362724"/>
                </a:lnTo>
                <a:lnTo>
                  <a:pt x="513588" y="362724"/>
                </a:lnTo>
                <a:lnTo>
                  <a:pt x="670560" y="205752"/>
                </a:lnTo>
                <a:lnTo>
                  <a:pt x="679704" y="196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01423"/>
            <a:ext cx="28188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tx1"/>
                </a:solidFill>
              </a:rPr>
              <a:t>Bases </a:t>
            </a:r>
            <a:r>
              <a:rPr b="1" spc="5" dirty="0">
                <a:solidFill>
                  <a:schemeClr val="tx1"/>
                </a:solidFill>
              </a:rPr>
              <a:t>da</a:t>
            </a:r>
            <a:r>
              <a:rPr b="1" spc="-85" dirty="0">
                <a:solidFill>
                  <a:schemeClr val="tx1"/>
                </a:solidFill>
              </a:rPr>
              <a:t> </a:t>
            </a:r>
            <a:r>
              <a:rPr b="1" spc="-5" dirty="0">
                <a:solidFill>
                  <a:schemeClr val="tx1"/>
                </a:solidFill>
              </a:rPr>
              <a:t>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6067" y="2118360"/>
            <a:ext cx="8243570" cy="4401820"/>
            <a:chOff x="1306067" y="2118360"/>
            <a:chExt cx="8243570" cy="4401820"/>
          </a:xfrm>
        </p:grpSpPr>
        <p:sp>
          <p:nvSpPr>
            <p:cNvPr id="4" name="object 4"/>
            <p:cNvSpPr/>
            <p:nvPr/>
          </p:nvSpPr>
          <p:spPr>
            <a:xfrm>
              <a:off x="1313687" y="2124456"/>
              <a:ext cx="8229600" cy="4389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2118360"/>
              <a:ext cx="8243570" cy="4401820"/>
            </a:xfrm>
            <a:custGeom>
              <a:avLst/>
              <a:gdLst/>
              <a:ahLst/>
              <a:cxnLst/>
              <a:rect l="l" t="t" r="r" b="b"/>
              <a:pathLst>
                <a:path w="8243570" h="4401820">
                  <a:moveTo>
                    <a:pt x="2598420" y="0"/>
                  </a:moveTo>
                  <a:lnTo>
                    <a:pt x="2598420" y="4401312"/>
                  </a:lnTo>
                </a:path>
                <a:path w="8243570" h="4401820">
                  <a:moveTo>
                    <a:pt x="0" y="646176"/>
                  </a:moveTo>
                  <a:lnTo>
                    <a:pt x="8243315" y="646176"/>
                  </a:lnTo>
                </a:path>
                <a:path w="8243570" h="4401820">
                  <a:moveTo>
                    <a:pt x="0" y="1286255"/>
                  </a:moveTo>
                  <a:lnTo>
                    <a:pt x="8243315" y="1286255"/>
                  </a:lnTo>
                </a:path>
                <a:path w="8243570" h="4401820">
                  <a:moveTo>
                    <a:pt x="0" y="1712976"/>
                  </a:moveTo>
                  <a:lnTo>
                    <a:pt x="8243315" y="1712976"/>
                  </a:lnTo>
                </a:path>
                <a:path w="8243570" h="4401820">
                  <a:moveTo>
                    <a:pt x="0" y="2139696"/>
                  </a:moveTo>
                  <a:lnTo>
                    <a:pt x="8243315" y="2139696"/>
                  </a:lnTo>
                </a:path>
                <a:path w="8243570" h="4401820">
                  <a:moveTo>
                    <a:pt x="0" y="2779776"/>
                  </a:moveTo>
                  <a:lnTo>
                    <a:pt x="8243315" y="2779776"/>
                  </a:lnTo>
                </a:path>
                <a:path w="8243570" h="4401820">
                  <a:moveTo>
                    <a:pt x="0" y="3541776"/>
                  </a:moveTo>
                  <a:lnTo>
                    <a:pt x="8243315" y="3541776"/>
                  </a:lnTo>
                </a:path>
                <a:path w="8243570" h="4401820">
                  <a:moveTo>
                    <a:pt x="0" y="3968495"/>
                  </a:moveTo>
                  <a:lnTo>
                    <a:pt x="8243315" y="3968495"/>
                  </a:lnTo>
                </a:path>
                <a:path w="8243570" h="4401820">
                  <a:moveTo>
                    <a:pt x="7619" y="0"/>
                  </a:moveTo>
                  <a:lnTo>
                    <a:pt x="7619" y="4401312"/>
                  </a:lnTo>
                </a:path>
                <a:path w="8243570" h="4401820">
                  <a:moveTo>
                    <a:pt x="8237219" y="0"/>
                  </a:moveTo>
                  <a:lnTo>
                    <a:pt x="8237219" y="4401312"/>
                  </a:lnTo>
                </a:path>
                <a:path w="8243570" h="4401820">
                  <a:moveTo>
                    <a:pt x="0" y="6095"/>
                  </a:moveTo>
                  <a:lnTo>
                    <a:pt x="8243315" y="6095"/>
                  </a:lnTo>
                </a:path>
                <a:path w="8243570" h="4401820">
                  <a:moveTo>
                    <a:pt x="0" y="4395216"/>
                  </a:moveTo>
                  <a:lnTo>
                    <a:pt x="8243315" y="439521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90876" y="2139169"/>
            <a:ext cx="970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Fil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10" dirty="0">
                <a:latin typeface="Carlito"/>
                <a:cs typeface="Carlito"/>
              </a:rPr>
              <a:t>s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5" dirty="0">
                <a:latin typeface="Carlito"/>
                <a:cs typeface="Carlito"/>
              </a:rPr>
              <a:t>f</a:t>
            </a:r>
            <a:r>
              <a:rPr sz="2200" spc="-5" dirty="0">
                <a:latin typeface="Carlito"/>
                <a:cs typeface="Carlito"/>
              </a:rPr>
              <a:t>ia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876" y="2779201"/>
            <a:ext cx="1381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rlito"/>
                <a:cs typeface="Carlito"/>
              </a:rPr>
              <a:t>Matemática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3213" y="2140688"/>
            <a:ext cx="535622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Lógica, </a:t>
            </a:r>
            <a:r>
              <a:rPr sz="1800" spc="-15" dirty="0">
                <a:latin typeface="Carlito"/>
                <a:cs typeface="Carlito"/>
              </a:rPr>
              <a:t>raciocínio, </a:t>
            </a:r>
            <a:r>
              <a:rPr sz="1800" spc="-10" dirty="0">
                <a:latin typeface="Carlito"/>
                <a:cs typeface="Carlito"/>
              </a:rPr>
              <a:t>mente como sistema </a:t>
            </a:r>
            <a:r>
              <a:rPr sz="1800" spc="-15" dirty="0">
                <a:latin typeface="Carlito"/>
                <a:cs typeface="Carlito"/>
              </a:rPr>
              <a:t>físico,  </a:t>
            </a:r>
            <a:r>
              <a:rPr sz="1800" spc="-5" dirty="0">
                <a:latin typeface="Carlito"/>
                <a:cs typeface="Carlito"/>
              </a:rPr>
              <a:t>fundamentos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aprendizagem, </a:t>
            </a:r>
            <a:r>
              <a:rPr sz="1800" spc="-5" dirty="0">
                <a:latin typeface="Carlito"/>
                <a:cs typeface="Carlito"/>
              </a:rPr>
              <a:t>linguagem,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racionalidade</a:t>
            </a:r>
            <a:endParaRPr sz="1800">
              <a:latin typeface="Carlito"/>
              <a:cs typeface="Carlito"/>
            </a:endParaRPr>
          </a:p>
          <a:p>
            <a:pPr marL="12700" marR="59055">
              <a:lnSpc>
                <a:spcPct val="100000"/>
              </a:lnSpc>
              <a:spcBef>
                <a:spcPts val="720"/>
              </a:spcBef>
            </a:pPr>
            <a:r>
              <a:rPr sz="1800" spc="-10" dirty="0">
                <a:latin typeface="Carlito"/>
                <a:cs typeface="Carlito"/>
              </a:rPr>
              <a:t>Representação formal </a:t>
            </a:r>
            <a:r>
              <a:rPr sz="1800" dirty="0">
                <a:latin typeface="Carlito"/>
                <a:cs typeface="Carlito"/>
              </a:rPr>
              <a:t>e </a:t>
            </a:r>
            <a:r>
              <a:rPr sz="1800" spc="-5" dirty="0">
                <a:latin typeface="Carlito"/>
                <a:cs typeface="Carlito"/>
              </a:rPr>
              <a:t>algoritmos, </a:t>
            </a:r>
            <a:r>
              <a:rPr sz="1800" spc="-10" dirty="0">
                <a:latin typeface="Carlito"/>
                <a:cs typeface="Carlito"/>
              </a:rPr>
              <a:t>provas, </a:t>
            </a:r>
            <a:r>
              <a:rPr sz="1800" spc="-15" dirty="0">
                <a:latin typeface="Carlito"/>
                <a:cs typeface="Carlito"/>
              </a:rPr>
              <a:t>computação,  </a:t>
            </a:r>
            <a:r>
              <a:rPr sz="1800" spc="-5" dirty="0">
                <a:latin typeface="Carlito"/>
                <a:cs typeface="Carlito"/>
              </a:rPr>
              <a:t>probabilidades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-5" dirty="0">
                <a:latin typeface="Carlito"/>
                <a:cs typeface="Carlito"/>
              </a:rPr>
              <a:t>Utilidade, </a:t>
            </a:r>
            <a:r>
              <a:rPr sz="1800" spc="-10" dirty="0">
                <a:latin typeface="Carlito"/>
                <a:cs typeface="Carlito"/>
              </a:rPr>
              <a:t>teoria </a:t>
            </a:r>
            <a:r>
              <a:rPr sz="1800" spc="-5" dirty="0">
                <a:latin typeface="Carlito"/>
                <a:cs typeface="Carlito"/>
              </a:rPr>
              <a:t>da </a:t>
            </a:r>
            <a:r>
              <a:rPr sz="1800" spc="-10" dirty="0">
                <a:latin typeface="Carlito"/>
                <a:cs typeface="Carlito"/>
              </a:rPr>
              <a:t>decisão, </a:t>
            </a:r>
            <a:r>
              <a:rPr sz="1800" spc="-15" dirty="0">
                <a:latin typeface="Carlito"/>
                <a:cs typeface="Carlito"/>
              </a:rPr>
              <a:t>investigação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operacional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3213" y="3847594"/>
            <a:ext cx="374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Componente </a:t>
            </a:r>
            <a:r>
              <a:rPr sz="1800" spc="-5" dirty="0">
                <a:latin typeface="Carlito"/>
                <a:cs typeface="Carlito"/>
              </a:rPr>
              <a:t>física </a:t>
            </a:r>
            <a:r>
              <a:rPr sz="1800" dirty="0">
                <a:latin typeface="Carlito"/>
                <a:cs typeface="Carlito"/>
              </a:rPr>
              <a:t>da </a:t>
            </a:r>
            <a:r>
              <a:rPr sz="1800" spc="-5" dirty="0">
                <a:latin typeface="Carlito"/>
                <a:cs typeface="Carlito"/>
              </a:rPr>
              <a:t>actividade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mental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0876" y="3327395"/>
            <a:ext cx="15119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sz="2200" spc="-10" dirty="0">
                <a:latin typeface="Carlito"/>
                <a:cs typeface="Carlito"/>
              </a:rPr>
              <a:t>Economia  </a:t>
            </a:r>
            <a:r>
              <a:rPr sz="2200" dirty="0">
                <a:latin typeface="Carlito"/>
                <a:cs typeface="Carlito"/>
              </a:rPr>
              <a:t>N</a:t>
            </a:r>
            <a:r>
              <a:rPr sz="2200" spc="-25" dirty="0">
                <a:latin typeface="Carlito"/>
                <a:cs typeface="Carlito"/>
              </a:rPr>
              <a:t>e</a:t>
            </a:r>
            <a:r>
              <a:rPr sz="2200" spc="5" dirty="0">
                <a:latin typeface="Carlito"/>
                <a:cs typeface="Carlito"/>
              </a:rPr>
              <a:t>u</a:t>
            </a:r>
            <a:r>
              <a:rPr sz="2200" spc="-50" dirty="0">
                <a:latin typeface="Carlito"/>
                <a:cs typeface="Carlito"/>
              </a:rPr>
              <a:t>r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15" dirty="0">
                <a:latin typeface="Carlito"/>
                <a:cs typeface="Carlito"/>
              </a:rPr>
              <a:t>c</a:t>
            </a:r>
            <a:r>
              <a:rPr sz="2200" spc="-5" dirty="0">
                <a:latin typeface="Carlito"/>
                <a:cs typeface="Carlito"/>
              </a:rPr>
              <a:t>i</a:t>
            </a:r>
            <a:r>
              <a:rPr sz="2200" dirty="0">
                <a:latin typeface="Carlito"/>
                <a:cs typeface="Carlito"/>
              </a:rPr>
              <a:t>ê</a:t>
            </a:r>
            <a:r>
              <a:rPr sz="2200" spc="-20" dirty="0">
                <a:latin typeface="Carlito"/>
                <a:cs typeface="Carlito"/>
              </a:rPr>
              <a:t>n</a:t>
            </a:r>
            <a:r>
              <a:rPr sz="2200" spc="-15" dirty="0">
                <a:latin typeface="Carlito"/>
                <a:cs typeface="Carlito"/>
              </a:rPr>
              <a:t>c</a:t>
            </a:r>
            <a:r>
              <a:rPr sz="2200" spc="-5" dirty="0">
                <a:latin typeface="Carlito"/>
                <a:cs typeface="Carlito"/>
              </a:rPr>
              <a:t>ia  </a:t>
            </a:r>
            <a:r>
              <a:rPr sz="2200" spc="-10" dirty="0">
                <a:latin typeface="Carlito"/>
                <a:cs typeface="Carlito"/>
              </a:rPr>
              <a:t>Psicologia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3213" y="4274320"/>
            <a:ext cx="4556760" cy="1210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Adaptação, percepção </a:t>
            </a:r>
            <a:r>
              <a:rPr sz="1800" dirty="0">
                <a:latin typeface="Carlito"/>
                <a:cs typeface="Carlito"/>
              </a:rPr>
              <a:t>e </a:t>
            </a:r>
            <a:r>
              <a:rPr sz="1800" spc="-10" dirty="0">
                <a:latin typeface="Carlito"/>
                <a:cs typeface="Carlito"/>
              </a:rPr>
              <a:t>controlo </a:t>
            </a:r>
            <a:r>
              <a:rPr sz="1800" spc="-35" dirty="0">
                <a:latin typeface="Carlito"/>
                <a:cs typeface="Carlito"/>
              </a:rPr>
              <a:t>motor, </a:t>
            </a:r>
            <a:r>
              <a:rPr sz="1800" spc="-10" dirty="0">
                <a:latin typeface="Carlito"/>
                <a:cs typeface="Carlito"/>
              </a:rPr>
              <a:t>técnicas  experimentais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-10" dirty="0" err="1">
                <a:latin typeface="Carlito"/>
                <a:cs typeface="Carlito"/>
              </a:rPr>
              <a:t>Computadores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 err="1">
                <a:latin typeface="Carlito"/>
                <a:cs typeface="Carlito"/>
              </a:rPr>
              <a:t>eficientes</a:t>
            </a:r>
            <a:r>
              <a:rPr lang="pt-PT" sz="1800" spc="-10" dirty="0">
                <a:latin typeface="Carlito"/>
                <a:cs typeface="Carlito"/>
              </a:rPr>
              <a:t>, implementação de </a:t>
            </a:r>
            <a:r>
              <a:rPr lang="pt-PT" sz="1800" spc="-10" dirty="0" err="1">
                <a:latin typeface="Carlito"/>
                <a:cs typeface="Carlito"/>
              </a:rPr>
              <a:t>algorítmos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3213" y="5676389"/>
            <a:ext cx="468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Estabilidade, </a:t>
            </a:r>
            <a:r>
              <a:rPr sz="1800" dirty="0">
                <a:latin typeface="Carlito"/>
                <a:cs typeface="Carlito"/>
              </a:rPr>
              <a:t>desenho de </a:t>
            </a:r>
            <a:r>
              <a:rPr sz="1800" spc="-10" dirty="0">
                <a:latin typeface="Carlito"/>
                <a:cs typeface="Carlito"/>
              </a:rPr>
              <a:t>agentes </a:t>
            </a:r>
            <a:r>
              <a:rPr sz="1800" spc="-5" dirty="0">
                <a:latin typeface="Carlito"/>
                <a:cs typeface="Carlito"/>
              </a:rPr>
              <a:t>óptimos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simples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0876" y="4912822"/>
            <a:ext cx="2124710" cy="154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053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Engenharia de  </a:t>
            </a:r>
            <a:r>
              <a:rPr sz="2200" spc="5" dirty="0">
                <a:latin typeface="Carlito"/>
                <a:cs typeface="Carlito"/>
              </a:rPr>
              <a:t>C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25" dirty="0">
                <a:latin typeface="Carlito"/>
                <a:cs typeface="Carlito"/>
              </a:rPr>
              <a:t>m</a:t>
            </a:r>
            <a:r>
              <a:rPr sz="2200" spc="5" dirty="0">
                <a:latin typeface="Carlito"/>
                <a:cs typeface="Carlito"/>
              </a:rPr>
              <a:t>p</a:t>
            </a:r>
            <a:r>
              <a:rPr sz="2200" spc="-20" dirty="0">
                <a:latin typeface="Carlito"/>
                <a:cs typeface="Carlito"/>
              </a:rPr>
              <a:t>u</a:t>
            </a:r>
            <a:r>
              <a:rPr sz="2200" spc="-40" dirty="0">
                <a:latin typeface="Carlito"/>
                <a:cs typeface="Carlito"/>
              </a:rPr>
              <a:t>t</a:t>
            </a:r>
            <a:r>
              <a:rPr sz="2200" spc="15" dirty="0">
                <a:latin typeface="Carlito"/>
                <a:cs typeface="Carlito"/>
              </a:rPr>
              <a:t>a</a:t>
            </a:r>
            <a:r>
              <a:rPr sz="2200" spc="-20" dirty="0">
                <a:latin typeface="Carlito"/>
                <a:cs typeface="Carlito"/>
              </a:rPr>
              <a:t>d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25" dirty="0">
                <a:latin typeface="Carlito"/>
                <a:cs typeface="Carlito"/>
              </a:rPr>
              <a:t>r</a:t>
            </a:r>
            <a:r>
              <a:rPr sz="220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s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127200"/>
              </a:lnSpc>
            </a:pPr>
            <a:r>
              <a:rPr sz="2200" spc="-35" dirty="0">
                <a:latin typeface="Carlito"/>
                <a:cs typeface="Carlito"/>
              </a:rPr>
              <a:t>Teoria </a:t>
            </a:r>
            <a:r>
              <a:rPr sz="2200" spc="-10" dirty="0">
                <a:latin typeface="Carlito"/>
                <a:cs typeface="Carlito"/>
              </a:rPr>
              <a:t>do Controlo  Linguística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3213" y="6103115"/>
            <a:ext cx="409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Representação </a:t>
            </a:r>
            <a:r>
              <a:rPr sz="1800" spc="-5" dirty="0">
                <a:latin typeface="Carlito"/>
                <a:cs typeface="Carlito"/>
              </a:rPr>
              <a:t>do </a:t>
            </a:r>
            <a:r>
              <a:rPr sz="1800" spc="-10" dirty="0">
                <a:latin typeface="Carlito"/>
                <a:cs typeface="Carlito"/>
              </a:rPr>
              <a:t>conhecimento, gramática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19536"/>
            <a:ext cx="22854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chemeClr val="tx1"/>
                </a:solidFill>
              </a:rPr>
              <a:t>H</a:t>
            </a:r>
            <a:r>
              <a:rPr b="1" dirty="0">
                <a:solidFill>
                  <a:schemeClr val="tx1"/>
                </a:solidFill>
              </a:rPr>
              <a:t>i</a:t>
            </a:r>
            <a:r>
              <a:rPr b="1" spc="-40" dirty="0">
                <a:solidFill>
                  <a:schemeClr val="tx1"/>
                </a:solidFill>
              </a:rPr>
              <a:t>s</a:t>
            </a:r>
            <a:r>
              <a:rPr b="1" spc="-20" dirty="0">
                <a:solidFill>
                  <a:schemeClr val="tx1"/>
                </a:solidFill>
              </a:rPr>
              <a:t>t</a:t>
            </a:r>
            <a:r>
              <a:rPr b="1" spc="-30" dirty="0">
                <a:solidFill>
                  <a:schemeClr val="tx1"/>
                </a:solidFill>
              </a:rPr>
              <a:t>ó</a:t>
            </a:r>
            <a:r>
              <a:rPr b="1" dirty="0">
                <a:solidFill>
                  <a:schemeClr val="tx1"/>
                </a:solidFill>
              </a:rPr>
              <a:t>ria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91183" y="1901952"/>
            <a:ext cx="8653780" cy="4584700"/>
            <a:chOff x="1091183" y="1901952"/>
            <a:chExt cx="8653780" cy="4584700"/>
          </a:xfrm>
        </p:grpSpPr>
        <p:sp>
          <p:nvSpPr>
            <p:cNvPr id="4" name="object 4"/>
            <p:cNvSpPr/>
            <p:nvPr/>
          </p:nvSpPr>
          <p:spPr>
            <a:xfrm>
              <a:off x="1097279" y="1908048"/>
              <a:ext cx="8641080" cy="457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1183" y="1901952"/>
              <a:ext cx="8653780" cy="4584700"/>
            </a:xfrm>
            <a:custGeom>
              <a:avLst/>
              <a:gdLst/>
              <a:ahLst/>
              <a:cxnLst/>
              <a:rect l="l" t="t" r="r" b="b"/>
              <a:pathLst>
                <a:path w="8653780" h="4584700">
                  <a:moveTo>
                    <a:pt x="1397507" y="0"/>
                  </a:moveTo>
                  <a:lnTo>
                    <a:pt x="1397507" y="4584192"/>
                  </a:lnTo>
                </a:path>
                <a:path w="8653780" h="4584700">
                  <a:moveTo>
                    <a:pt x="0" y="402336"/>
                  </a:moveTo>
                  <a:lnTo>
                    <a:pt x="8653272" y="402336"/>
                  </a:lnTo>
                </a:path>
                <a:path w="8653780" h="4584700">
                  <a:moveTo>
                    <a:pt x="0" y="798576"/>
                  </a:moveTo>
                  <a:lnTo>
                    <a:pt x="8653272" y="798576"/>
                  </a:lnTo>
                </a:path>
                <a:path w="8653780" h="4584700">
                  <a:moveTo>
                    <a:pt x="0" y="1499616"/>
                  </a:moveTo>
                  <a:lnTo>
                    <a:pt x="8653272" y="1499616"/>
                  </a:lnTo>
                </a:path>
                <a:path w="8653780" h="4584700">
                  <a:moveTo>
                    <a:pt x="0" y="1895856"/>
                  </a:moveTo>
                  <a:lnTo>
                    <a:pt x="8653272" y="1895856"/>
                  </a:lnTo>
                </a:path>
                <a:path w="8653780" h="4584700">
                  <a:moveTo>
                    <a:pt x="0" y="2292096"/>
                  </a:moveTo>
                  <a:lnTo>
                    <a:pt x="8653272" y="2292096"/>
                  </a:lnTo>
                </a:path>
                <a:path w="8653780" h="4584700">
                  <a:moveTo>
                    <a:pt x="0" y="2993135"/>
                  </a:moveTo>
                  <a:lnTo>
                    <a:pt x="8653272" y="2993135"/>
                  </a:lnTo>
                </a:path>
                <a:path w="8653780" h="4584700">
                  <a:moveTo>
                    <a:pt x="0" y="3389376"/>
                  </a:moveTo>
                  <a:lnTo>
                    <a:pt x="8653272" y="3389376"/>
                  </a:lnTo>
                </a:path>
                <a:path w="8653780" h="4584700">
                  <a:moveTo>
                    <a:pt x="0" y="3785616"/>
                  </a:moveTo>
                  <a:lnTo>
                    <a:pt x="8653272" y="3785616"/>
                  </a:lnTo>
                </a:path>
                <a:path w="8653780" h="4584700">
                  <a:moveTo>
                    <a:pt x="0" y="4181856"/>
                  </a:moveTo>
                  <a:lnTo>
                    <a:pt x="8653272" y="4181856"/>
                  </a:lnTo>
                </a:path>
                <a:path w="8653780" h="4584700">
                  <a:moveTo>
                    <a:pt x="6096" y="0"/>
                  </a:moveTo>
                  <a:lnTo>
                    <a:pt x="6096" y="4584192"/>
                  </a:lnTo>
                </a:path>
                <a:path w="8653780" h="4584700">
                  <a:moveTo>
                    <a:pt x="8647176" y="0"/>
                  </a:moveTo>
                  <a:lnTo>
                    <a:pt x="8647176" y="4584192"/>
                  </a:lnTo>
                </a:path>
                <a:path w="8653780" h="4584700">
                  <a:moveTo>
                    <a:pt x="0" y="6096"/>
                  </a:moveTo>
                  <a:lnTo>
                    <a:pt x="8653272" y="6096"/>
                  </a:lnTo>
                </a:path>
                <a:path w="8653780" h="4584700">
                  <a:moveTo>
                    <a:pt x="0" y="4578096"/>
                  </a:moveTo>
                  <a:lnTo>
                    <a:pt x="8653272" y="457809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70107" y="1833552"/>
            <a:ext cx="644525" cy="12141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815"/>
              </a:spcBef>
            </a:pPr>
            <a:r>
              <a:rPr sz="2000" spc="5" dirty="0">
                <a:latin typeface="Carlito"/>
                <a:cs typeface="Carlito"/>
              </a:rPr>
              <a:t>1943</a:t>
            </a:r>
            <a:endParaRPr sz="2000">
              <a:latin typeface="Carlito"/>
              <a:cs typeface="Carlito"/>
            </a:endParaRPr>
          </a:p>
          <a:p>
            <a:pPr marL="60960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Carlito"/>
                <a:cs typeface="Carlito"/>
              </a:rPr>
              <a:t>1950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Carlito"/>
                <a:cs typeface="Carlito"/>
              </a:rPr>
              <a:t>1950</a:t>
            </a:r>
            <a:r>
              <a:rPr sz="2000" dirty="0">
                <a:latin typeface="Carlito"/>
                <a:cs typeface="Carlito"/>
              </a:rPr>
              <a:t>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527" y="3326923"/>
            <a:ext cx="1040130" cy="12147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2000" spc="5" dirty="0">
                <a:latin typeface="Carlito"/>
                <a:cs typeface="Carlito"/>
              </a:rPr>
              <a:t>1956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Carlito"/>
                <a:cs typeface="Carlito"/>
              </a:rPr>
              <a:t>1965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Carlito"/>
                <a:cs typeface="Carlito"/>
              </a:rPr>
              <a:t>1966 </a:t>
            </a:r>
            <a:r>
              <a:rPr sz="2000" dirty="0">
                <a:latin typeface="Carlito"/>
                <a:cs typeface="Carlito"/>
              </a:rPr>
              <a:t>–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74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0527" y="4820418"/>
            <a:ext cx="1040130" cy="16109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2000" spc="5" dirty="0">
                <a:latin typeface="Carlito"/>
                <a:cs typeface="Carlito"/>
              </a:rPr>
              <a:t>1969 </a:t>
            </a:r>
            <a:r>
              <a:rPr sz="2000" dirty="0">
                <a:latin typeface="Carlito"/>
                <a:cs typeface="Carlito"/>
              </a:rPr>
              <a:t>–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79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Carlito"/>
                <a:cs typeface="Carlito"/>
              </a:rPr>
              <a:t>1980 </a:t>
            </a:r>
            <a:r>
              <a:rPr sz="2000" dirty="0">
                <a:latin typeface="Carlito"/>
                <a:cs typeface="Carlito"/>
              </a:rPr>
              <a:t>–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88</a:t>
            </a:r>
            <a:endParaRPr sz="20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Carlito"/>
                <a:cs typeface="Carlito"/>
              </a:rPr>
              <a:t>1987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–</a:t>
            </a:r>
            <a:endParaRPr sz="20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Carlito"/>
                <a:cs typeface="Carlito"/>
              </a:rPr>
              <a:t>1995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–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4975" y="1833552"/>
            <a:ext cx="7018655" cy="459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2000" dirty="0">
                <a:latin typeface="Carlito"/>
                <a:cs typeface="Carlito"/>
              </a:rPr>
              <a:t>McCulloch &amp; </a:t>
            </a:r>
            <a:r>
              <a:rPr sz="2000" spc="-10" dirty="0">
                <a:latin typeface="Carlito"/>
                <a:cs typeface="Carlito"/>
              </a:rPr>
              <a:t>Pitts: </a:t>
            </a:r>
            <a:r>
              <a:rPr sz="2000" dirty="0">
                <a:latin typeface="Carlito"/>
                <a:cs typeface="Carlito"/>
              </a:rPr>
              <a:t>modelo </a:t>
            </a:r>
            <a:r>
              <a:rPr sz="2000" spc="-10" dirty="0">
                <a:latin typeface="Carlito"/>
                <a:cs typeface="Carlito"/>
              </a:rPr>
              <a:t>do </a:t>
            </a:r>
            <a:r>
              <a:rPr sz="2000" spc="-15" dirty="0">
                <a:latin typeface="Carlito"/>
                <a:cs typeface="Carlito"/>
              </a:rPr>
              <a:t>cérebro </a:t>
            </a:r>
            <a:r>
              <a:rPr sz="2000" dirty="0">
                <a:latin typeface="Carlito"/>
                <a:cs typeface="Carlito"/>
              </a:rPr>
              <a:t>usando </a:t>
            </a:r>
            <a:r>
              <a:rPr sz="2000" spc="-5" dirty="0">
                <a:latin typeface="Carlito"/>
                <a:cs typeface="Carlito"/>
              </a:rPr>
              <a:t>um </a:t>
            </a:r>
            <a:r>
              <a:rPr sz="2000" spc="-10" dirty="0">
                <a:latin typeface="Carlito"/>
                <a:cs typeface="Carlito"/>
              </a:rPr>
              <a:t>circuito </a:t>
            </a:r>
            <a:r>
              <a:rPr sz="2000" spc="-5" dirty="0">
                <a:latin typeface="Carlito"/>
                <a:cs typeface="Carlito"/>
              </a:rPr>
              <a:t>booleano  Artigo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25" dirty="0">
                <a:latin typeface="Carlito"/>
                <a:cs typeface="Carlito"/>
              </a:rPr>
              <a:t>Turing </a:t>
            </a:r>
            <a:r>
              <a:rPr sz="2000" dirty="0">
                <a:latin typeface="Carlito"/>
                <a:cs typeface="Carlito"/>
              </a:rPr>
              <a:t>“Computing Machinery </a:t>
            </a:r>
            <a:r>
              <a:rPr sz="2000" spc="-5" dirty="0">
                <a:latin typeface="Carlito"/>
                <a:cs typeface="Carlito"/>
              </a:rPr>
              <a:t>and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Intelligence”</a:t>
            </a:r>
            <a:endParaRPr sz="2000">
              <a:latin typeface="Carlito"/>
              <a:cs typeface="Carlito"/>
            </a:endParaRPr>
          </a:p>
          <a:p>
            <a:pPr marL="13335" marR="556895" indent="63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Carlito"/>
                <a:cs typeface="Carlito"/>
              </a:rPr>
              <a:t>Primeiros sistemas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5" dirty="0">
                <a:latin typeface="Carlito"/>
                <a:cs typeface="Carlito"/>
              </a:rPr>
              <a:t>IA, </a:t>
            </a:r>
            <a:r>
              <a:rPr sz="2000" spc="-5" dirty="0">
                <a:latin typeface="Carlito"/>
                <a:cs typeface="Carlito"/>
              </a:rPr>
              <a:t>incluindo jogos </a:t>
            </a:r>
            <a:r>
              <a:rPr sz="2000" spc="-10" dirty="0">
                <a:latin typeface="Carlito"/>
                <a:cs typeface="Carlito"/>
              </a:rPr>
              <a:t>de </a:t>
            </a:r>
            <a:r>
              <a:rPr sz="2000" spc="-20" dirty="0">
                <a:latin typeface="Carlito"/>
                <a:cs typeface="Carlito"/>
              </a:rPr>
              <a:t>xadrez </a:t>
            </a:r>
            <a:r>
              <a:rPr sz="2000" spc="-1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Samuel,  </a:t>
            </a:r>
            <a:r>
              <a:rPr sz="2000" spc="-10" dirty="0">
                <a:latin typeface="Carlito"/>
                <a:cs typeface="Carlito"/>
              </a:rPr>
              <a:t>demonstrador de teoremas de Newell </a:t>
            </a:r>
            <a:r>
              <a:rPr sz="2000" dirty="0">
                <a:latin typeface="Carlito"/>
                <a:cs typeface="Carlito"/>
              </a:rPr>
              <a:t>&amp;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Simon…</a:t>
            </a:r>
            <a:endParaRPr sz="2000">
              <a:latin typeface="Carlito"/>
              <a:cs typeface="Carlito"/>
            </a:endParaRPr>
          </a:p>
          <a:p>
            <a:pPr marL="12700" marR="185420">
              <a:lnSpc>
                <a:spcPct val="130000"/>
              </a:lnSpc>
            </a:pPr>
            <a:r>
              <a:rPr sz="2000" spc="-10" dirty="0">
                <a:latin typeface="Carlito"/>
                <a:cs typeface="Carlito"/>
              </a:rPr>
              <a:t>Encontro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Dartmouth: adopção </a:t>
            </a:r>
            <a:r>
              <a:rPr sz="2000" dirty="0">
                <a:latin typeface="Carlito"/>
                <a:cs typeface="Carlito"/>
              </a:rPr>
              <a:t>do </a:t>
            </a:r>
            <a:r>
              <a:rPr sz="2000" spc="-5" dirty="0">
                <a:latin typeface="Carlito"/>
                <a:cs typeface="Carlito"/>
              </a:rPr>
              <a:t>nome “Inteligência </a:t>
            </a:r>
            <a:r>
              <a:rPr sz="2000" dirty="0">
                <a:latin typeface="Carlito"/>
                <a:cs typeface="Carlito"/>
              </a:rPr>
              <a:t>Artificial”  </a:t>
            </a:r>
            <a:r>
              <a:rPr sz="2000" spc="-5" dirty="0">
                <a:latin typeface="Carlito"/>
                <a:cs typeface="Carlito"/>
              </a:rPr>
              <a:t>Algoritmo </a:t>
            </a:r>
            <a:r>
              <a:rPr sz="2000" spc="-10" dirty="0">
                <a:latin typeface="Carlito"/>
                <a:cs typeface="Carlito"/>
              </a:rPr>
              <a:t>completo </a:t>
            </a:r>
            <a:r>
              <a:rPr sz="2000" spc="-15" dirty="0">
                <a:latin typeface="Carlito"/>
                <a:cs typeface="Carlito"/>
              </a:rPr>
              <a:t>para </a:t>
            </a:r>
            <a:r>
              <a:rPr sz="2000" spc="-5" dirty="0">
                <a:latin typeface="Carlito"/>
                <a:cs typeface="Carlito"/>
              </a:rPr>
              <a:t>raciocínio lógico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Robinson</a:t>
            </a:r>
            <a:endParaRPr sz="2000">
              <a:latin typeface="Carlito"/>
              <a:cs typeface="Carlito"/>
            </a:endParaRPr>
          </a:p>
          <a:p>
            <a:pPr marL="13335" marR="1383030">
              <a:lnSpc>
                <a:spcPct val="100000"/>
              </a:lnSpc>
              <a:spcBef>
                <a:spcPts val="715"/>
              </a:spcBef>
            </a:pPr>
            <a:r>
              <a:rPr sz="2000" spc="-5" dirty="0">
                <a:latin typeface="Carlito"/>
                <a:cs typeface="Carlito"/>
              </a:rPr>
              <a:t>IA descobre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complexidade computacional  </a:t>
            </a:r>
            <a:r>
              <a:rPr sz="2000" spc="-15" dirty="0">
                <a:latin typeface="Carlito"/>
                <a:cs typeface="Carlito"/>
              </a:rPr>
              <a:t>Investigação </a:t>
            </a:r>
            <a:r>
              <a:rPr sz="2000" spc="-10" dirty="0">
                <a:latin typeface="Carlito"/>
                <a:cs typeface="Carlito"/>
              </a:rPr>
              <a:t>sobre Redes </a:t>
            </a:r>
            <a:r>
              <a:rPr sz="2000" spc="-5" dirty="0">
                <a:latin typeface="Carlito"/>
                <a:cs typeface="Carlito"/>
              </a:rPr>
              <a:t>Neuronais quase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desaparece</a:t>
            </a:r>
            <a:endParaRPr sz="2000">
              <a:latin typeface="Carlito"/>
              <a:cs typeface="Carlito"/>
            </a:endParaRPr>
          </a:p>
          <a:p>
            <a:pPr marL="13335" marR="2059939">
              <a:lnSpc>
                <a:spcPct val="130000"/>
              </a:lnSpc>
            </a:pPr>
            <a:r>
              <a:rPr sz="2000" spc="-10" dirty="0">
                <a:latin typeface="Carlito"/>
                <a:cs typeface="Carlito"/>
              </a:rPr>
              <a:t>Primeiros Sistemas </a:t>
            </a:r>
            <a:r>
              <a:rPr sz="2000" spc="-5" dirty="0">
                <a:latin typeface="Carlito"/>
                <a:cs typeface="Carlito"/>
              </a:rPr>
              <a:t>Baseados </a:t>
            </a:r>
            <a:r>
              <a:rPr sz="2000" spc="-10" dirty="0">
                <a:latin typeface="Carlito"/>
                <a:cs typeface="Carlito"/>
              </a:rPr>
              <a:t>em Conhecimento  </a:t>
            </a:r>
            <a:r>
              <a:rPr sz="2000" spc="-5" dirty="0">
                <a:latin typeface="Carlito"/>
                <a:cs typeface="Carlito"/>
              </a:rPr>
              <a:t>Explosão </a:t>
            </a:r>
            <a:r>
              <a:rPr sz="2000" dirty="0">
                <a:latin typeface="Carlito"/>
                <a:cs typeface="Carlito"/>
              </a:rPr>
              <a:t>da </a:t>
            </a:r>
            <a:r>
              <a:rPr sz="2000" spc="-10" dirty="0">
                <a:latin typeface="Carlito"/>
                <a:cs typeface="Carlito"/>
              </a:rPr>
              <a:t>indústria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Sistemas </a:t>
            </a:r>
            <a:r>
              <a:rPr sz="2000" spc="-5" dirty="0">
                <a:latin typeface="Carlito"/>
                <a:cs typeface="Carlito"/>
              </a:rPr>
              <a:t>Especialistas  IA como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ciência</a:t>
            </a:r>
            <a:endParaRPr sz="20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Carlito"/>
                <a:cs typeface="Carlito"/>
              </a:rPr>
              <a:t>Agentes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inteligentes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547424"/>
            <a:ext cx="5345430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b="1" spc="-20" dirty="0">
                <a:solidFill>
                  <a:schemeClr val="tx1"/>
                </a:solidFill>
              </a:rPr>
              <a:t>Resultados da I.A</a:t>
            </a:r>
            <a:endParaRPr b="1" spc="-1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793" y="1839425"/>
            <a:ext cx="4379595" cy="92519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rlito"/>
                <a:cs typeface="Carlito"/>
              </a:rPr>
              <a:t>E a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actualidade?</a:t>
            </a:r>
          </a:p>
          <a:p>
            <a:pPr marL="469900">
              <a:lnSpc>
                <a:spcPct val="100000"/>
              </a:lnSpc>
              <a:spcBef>
                <a:spcPts val="565"/>
              </a:spcBef>
              <a:tabLst>
                <a:tab pos="1739264" algn="l"/>
                <a:tab pos="3255010" algn="l"/>
                <a:tab pos="3708400" algn="l"/>
              </a:tabLst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spc="-305" dirty="0">
                <a:latin typeface="Arial"/>
                <a:cs typeface="Arial"/>
              </a:rPr>
              <a:t> </a:t>
            </a:r>
            <a:r>
              <a:rPr sz="2300" spc="-5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</a:t>
            </a:r>
            <a:r>
              <a:rPr sz="2300" spc="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</a:t>
            </a:r>
            <a:r>
              <a:rPr sz="23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</a:t>
            </a:r>
            <a:r>
              <a:rPr sz="2300" spc="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</a:t>
            </a:r>
            <a:r>
              <a:rPr sz="23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</a:t>
            </a:r>
            <a:r>
              <a:rPr sz="23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	a</a:t>
            </a:r>
            <a:r>
              <a:rPr sz="2300" spc="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</a:t>
            </a:r>
            <a:r>
              <a:rPr sz="23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</a:t>
            </a:r>
            <a:r>
              <a:rPr sz="2300" spc="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ó</a:t>
            </a:r>
            <a:r>
              <a:rPr sz="2300" spc="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</a:t>
            </a:r>
            <a:r>
              <a:rPr sz="23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</a:t>
            </a:r>
            <a:r>
              <a:rPr sz="23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</a:t>
            </a:r>
            <a:r>
              <a:rPr sz="23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</a:t>
            </a:r>
            <a:r>
              <a:rPr sz="23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</a:t>
            </a:r>
            <a:r>
              <a:rPr sz="2300" dirty="0">
                <a:latin typeface="Carlito"/>
                <a:cs typeface="Carlito"/>
              </a:rPr>
              <a:t>	</a:t>
            </a:r>
            <a:r>
              <a:rPr sz="2300" spc="-15" dirty="0">
                <a:latin typeface="Carlito"/>
                <a:cs typeface="Carlito"/>
              </a:rPr>
              <a:t>d</a:t>
            </a:r>
            <a:r>
              <a:rPr sz="2300" dirty="0">
                <a:latin typeface="Carlito"/>
                <a:cs typeface="Carlito"/>
              </a:rPr>
              <a:t>a	</a:t>
            </a:r>
            <a:r>
              <a:rPr sz="2300" spc="-15" dirty="0">
                <a:latin typeface="Carlito"/>
                <a:cs typeface="Carlito"/>
              </a:rPr>
              <a:t>N</a:t>
            </a:r>
            <a:r>
              <a:rPr sz="2300" dirty="0">
                <a:latin typeface="Carlito"/>
                <a:cs typeface="Carlito"/>
              </a:rPr>
              <a:t>A</a:t>
            </a:r>
            <a:r>
              <a:rPr sz="2300" spc="-25" dirty="0">
                <a:latin typeface="Carlito"/>
                <a:cs typeface="Carlito"/>
              </a:rPr>
              <a:t>S</a:t>
            </a:r>
            <a:r>
              <a:rPr sz="2300" dirty="0">
                <a:latin typeface="Carlito"/>
                <a:cs typeface="Carlito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6532" y="2738072"/>
            <a:ext cx="363283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496060" algn="l"/>
                <a:tab pos="1972945" algn="l"/>
                <a:tab pos="3321685" algn="l"/>
              </a:tabLst>
            </a:pPr>
            <a:r>
              <a:rPr sz="2300" spc="10" dirty="0">
                <a:latin typeface="Carlito"/>
                <a:cs typeface="Carlito"/>
              </a:rPr>
              <a:t>n</a:t>
            </a:r>
            <a:r>
              <a:rPr sz="2300" spc="-45" dirty="0">
                <a:latin typeface="Carlito"/>
                <a:cs typeface="Carlito"/>
              </a:rPr>
              <a:t>a</a:t>
            </a:r>
            <a:r>
              <a:rPr sz="2300" spc="-30" dirty="0">
                <a:latin typeface="Carlito"/>
                <a:cs typeface="Carlito"/>
              </a:rPr>
              <a:t>v</a:t>
            </a:r>
            <a:r>
              <a:rPr sz="2300" spc="5" dirty="0">
                <a:latin typeface="Carlito"/>
                <a:cs typeface="Carlito"/>
              </a:rPr>
              <a:t>e</a:t>
            </a:r>
            <a:r>
              <a:rPr sz="2300" spc="-50" dirty="0">
                <a:latin typeface="Carlito"/>
                <a:cs typeface="Carlito"/>
              </a:rPr>
              <a:t>g</a:t>
            </a:r>
            <a:r>
              <a:rPr sz="2300" dirty="0">
                <a:latin typeface="Carlito"/>
                <a:cs typeface="Carlito"/>
              </a:rPr>
              <a:t>a</a:t>
            </a:r>
            <a:r>
              <a:rPr sz="2300" spc="10" dirty="0">
                <a:latin typeface="Carlito"/>
                <a:cs typeface="Carlito"/>
              </a:rPr>
              <a:t>n</a:t>
            </a:r>
            <a:r>
              <a:rPr sz="2300" spc="-15" dirty="0">
                <a:latin typeface="Carlito"/>
                <a:cs typeface="Carlito"/>
              </a:rPr>
              <a:t>d</a:t>
            </a:r>
            <a:r>
              <a:rPr sz="2300" dirty="0">
                <a:latin typeface="Carlito"/>
                <a:cs typeface="Carlito"/>
              </a:rPr>
              <a:t>o	</a:t>
            </a:r>
            <a:r>
              <a:rPr sz="2300" spc="-15" dirty="0">
                <a:latin typeface="Carlito"/>
                <a:cs typeface="Carlito"/>
              </a:rPr>
              <a:t>n</a:t>
            </a:r>
            <a:r>
              <a:rPr sz="2300" dirty="0">
                <a:latin typeface="Carlito"/>
                <a:cs typeface="Carlito"/>
              </a:rPr>
              <a:t>a	</a:t>
            </a:r>
            <a:r>
              <a:rPr sz="2300" spc="-5" dirty="0">
                <a:latin typeface="Carlito"/>
                <a:cs typeface="Carlito"/>
              </a:rPr>
              <a:t>s</a:t>
            </a:r>
            <a:r>
              <a:rPr sz="2300" spc="10" dirty="0">
                <a:latin typeface="Carlito"/>
                <a:cs typeface="Carlito"/>
              </a:rPr>
              <a:t>up</a:t>
            </a:r>
            <a:r>
              <a:rPr sz="2300" spc="5" dirty="0">
                <a:latin typeface="Carlito"/>
                <a:cs typeface="Carlito"/>
              </a:rPr>
              <a:t>e</a:t>
            </a:r>
            <a:r>
              <a:rPr sz="2300" dirty="0">
                <a:latin typeface="Carlito"/>
                <a:cs typeface="Carlito"/>
              </a:rPr>
              <a:t>r</a:t>
            </a:r>
            <a:r>
              <a:rPr sz="2300" spc="-15" dirty="0">
                <a:latin typeface="Carlito"/>
                <a:cs typeface="Carlito"/>
              </a:rPr>
              <a:t>f</a:t>
            </a:r>
            <a:r>
              <a:rPr sz="2300" dirty="0">
                <a:latin typeface="Carlito"/>
                <a:cs typeface="Carlito"/>
              </a:rPr>
              <a:t>í</a:t>
            </a:r>
            <a:r>
              <a:rPr sz="2300" spc="-10" dirty="0">
                <a:latin typeface="Carlito"/>
                <a:cs typeface="Carlito"/>
              </a:rPr>
              <a:t>c</a:t>
            </a:r>
            <a:r>
              <a:rPr sz="2300" dirty="0">
                <a:latin typeface="Carlito"/>
                <a:cs typeface="Carlito"/>
              </a:rPr>
              <a:t>ie	</a:t>
            </a:r>
            <a:r>
              <a:rPr sz="2300" spc="-15" dirty="0">
                <a:latin typeface="Carlito"/>
                <a:cs typeface="Carlito"/>
              </a:rPr>
              <a:t>d</a:t>
            </a:r>
            <a:r>
              <a:rPr sz="2300" dirty="0">
                <a:latin typeface="Carlito"/>
                <a:cs typeface="Carlito"/>
              </a:rPr>
              <a:t>e  </a:t>
            </a:r>
            <a:r>
              <a:rPr sz="2300" spc="-5" dirty="0">
                <a:latin typeface="Carlito"/>
                <a:cs typeface="Carlito"/>
              </a:rPr>
              <a:t>Marte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067" y="3509311"/>
            <a:ext cx="392239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Deep Blue </a:t>
            </a:r>
            <a:r>
              <a:rPr sz="2300" spc="-5" dirty="0">
                <a:latin typeface="Carlito"/>
                <a:cs typeface="Carlito"/>
              </a:rPr>
              <a:t>venceu </a:t>
            </a:r>
            <a:r>
              <a:rPr sz="2300" dirty="0">
                <a:latin typeface="Carlito"/>
                <a:cs typeface="Carlito"/>
              </a:rPr>
              <a:t>o</a:t>
            </a:r>
            <a:r>
              <a:rPr sz="2300" spc="41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campeão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067" y="3859784"/>
            <a:ext cx="3923665" cy="149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>
              <a:lnSpc>
                <a:spcPct val="100000"/>
              </a:lnSpc>
              <a:spcBef>
                <a:spcPts val="105"/>
              </a:spcBef>
              <a:tabLst>
                <a:tab pos="1568450" algn="l"/>
                <a:tab pos="2171700" algn="l"/>
                <a:tab pos="3248025" algn="l"/>
              </a:tabLst>
            </a:pPr>
            <a:r>
              <a:rPr sz="2300" dirty="0">
                <a:latin typeface="Carlito"/>
                <a:cs typeface="Carlito"/>
              </a:rPr>
              <a:t>m</a:t>
            </a:r>
            <a:r>
              <a:rPr sz="2300" spc="-15" dirty="0">
                <a:latin typeface="Carlito"/>
                <a:cs typeface="Carlito"/>
              </a:rPr>
              <a:t>u</a:t>
            </a:r>
            <a:r>
              <a:rPr sz="2300" spc="10" dirty="0">
                <a:latin typeface="Carlito"/>
                <a:cs typeface="Carlito"/>
              </a:rPr>
              <a:t>nd</a:t>
            </a:r>
            <a:r>
              <a:rPr sz="2300" spc="-25" dirty="0">
                <a:latin typeface="Carlito"/>
                <a:cs typeface="Carlito"/>
              </a:rPr>
              <a:t>i</a:t>
            </a:r>
            <a:r>
              <a:rPr sz="2300" dirty="0">
                <a:latin typeface="Carlito"/>
                <a:cs typeface="Carlito"/>
              </a:rPr>
              <a:t>al	</a:t>
            </a:r>
            <a:r>
              <a:rPr sz="2300" spc="10" dirty="0">
                <a:latin typeface="Carlito"/>
                <a:cs typeface="Carlito"/>
              </a:rPr>
              <a:t>d</a:t>
            </a:r>
            <a:r>
              <a:rPr sz="2300" dirty="0">
                <a:latin typeface="Carlito"/>
                <a:cs typeface="Carlito"/>
              </a:rPr>
              <a:t>e	</a:t>
            </a:r>
            <a:r>
              <a:rPr sz="2300" spc="-35" dirty="0">
                <a:latin typeface="Carlito"/>
                <a:cs typeface="Carlito"/>
              </a:rPr>
              <a:t>x</a:t>
            </a:r>
            <a:r>
              <a:rPr sz="2300" dirty="0">
                <a:latin typeface="Carlito"/>
                <a:cs typeface="Carlito"/>
              </a:rPr>
              <a:t>a</a:t>
            </a:r>
            <a:r>
              <a:rPr sz="2300" spc="-15" dirty="0">
                <a:latin typeface="Carlito"/>
                <a:cs typeface="Carlito"/>
              </a:rPr>
              <a:t>d</a:t>
            </a:r>
            <a:r>
              <a:rPr sz="2300" spc="-20" dirty="0">
                <a:latin typeface="Carlito"/>
                <a:cs typeface="Carlito"/>
              </a:rPr>
              <a:t>re</a:t>
            </a:r>
            <a:r>
              <a:rPr sz="2300" dirty="0">
                <a:latin typeface="Carlito"/>
                <a:cs typeface="Carlito"/>
              </a:rPr>
              <a:t>z	</a:t>
            </a:r>
            <a:r>
              <a:rPr sz="2300" spc="-5" dirty="0">
                <a:latin typeface="Carlito"/>
                <a:cs typeface="Carlito"/>
              </a:rPr>
              <a:t>G</a:t>
            </a:r>
            <a:r>
              <a:rPr sz="2300" dirty="0">
                <a:latin typeface="Carlito"/>
                <a:cs typeface="Carlito"/>
              </a:rPr>
              <a:t>arry  </a:t>
            </a:r>
            <a:r>
              <a:rPr sz="2300" spc="-15" dirty="0">
                <a:latin typeface="Carlito"/>
                <a:cs typeface="Carlito"/>
              </a:rPr>
              <a:t>Kasparov </a:t>
            </a:r>
            <a:r>
              <a:rPr sz="2300" spc="5" dirty="0">
                <a:latin typeface="Carlito"/>
                <a:cs typeface="Carlito"/>
              </a:rPr>
              <a:t>em</a:t>
            </a:r>
            <a:r>
              <a:rPr sz="230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1997</a:t>
            </a:r>
            <a:endParaRPr sz="2300" dirty="0">
              <a:latin typeface="Carlito"/>
              <a:cs typeface="Carlito"/>
            </a:endParaRPr>
          </a:p>
          <a:p>
            <a:pPr marL="299085" marR="6350" indent="-287020">
              <a:lnSpc>
                <a:spcPct val="100000"/>
              </a:lnSpc>
              <a:spcBef>
                <a:spcPts val="550"/>
              </a:spcBef>
              <a:tabLst>
                <a:tab pos="1849755" algn="l"/>
                <a:tab pos="3608070" algn="l"/>
              </a:tabLst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spc="-305" dirty="0">
                <a:latin typeface="Arial"/>
                <a:cs typeface="Arial"/>
              </a:rPr>
              <a:t> </a:t>
            </a:r>
            <a:r>
              <a:rPr sz="2300" spc="-10" dirty="0">
                <a:latin typeface="Carlito"/>
                <a:cs typeface="Carlito"/>
              </a:rPr>
              <a:t>C</a:t>
            </a:r>
            <a:r>
              <a:rPr sz="2300" spc="5" dirty="0">
                <a:latin typeface="Carlito"/>
                <a:cs typeface="Carlito"/>
              </a:rPr>
              <a:t>o</a:t>
            </a:r>
            <a:r>
              <a:rPr sz="2300" spc="-40" dirty="0">
                <a:latin typeface="Carlito"/>
                <a:cs typeface="Carlito"/>
              </a:rPr>
              <a:t>n</a:t>
            </a:r>
            <a:r>
              <a:rPr sz="2300" spc="10" dirty="0">
                <a:latin typeface="Carlito"/>
                <a:cs typeface="Carlito"/>
              </a:rPr>
              <a:t>t</a:t>
            </a:r>
            <a:r>
              <a:rPr sz="2300" spc="-45" dirty="0">
                <a:latin typeface="Carlito"/>
                <a:cs typeface="Carlito"/>
              </a:rPr>
              <a:t>r</a:t>
            </a:r>
            <a:r>
              <a:rPr sz="2300" spc="5" dirty="0">
                <a:latin typeface="Carlito"/>
                <a:cs typeface="Carlito"/>
              </a:rPr>
              <a:t>o</a:t>
            </a:r>
            <a:r>
              <a:rPr sz="2300" dirty="0">
                <a:latin typeface="Carlito"/>
                <a:cs typeface="Carlito"/>
              </a:rPr>
              <a:t>lo	a</a:t>
            </a:r>
            <a:r>
              <a:rPr sz="2300" spc="10" dirty="0">
                <a:latin typeface="Carlito"/>
                <a:cs typeface="Carlito"/>
              </a:rPr>
              <a:t>u</a:t>
            </a:r>
            <a:r>
              <a:rPr sz="2300" spc="-35" dirty="0">
                <a:latin typeface="Carlito"/>
                <a:cs typeface="Carlito"/>
              </a:rPr>
              <a:t>t</a:t>
            </a:r>
            <a:r>
              <a:rPr sz="2300" spc="5" dirty="0">
                <a:latin typeface="Carlito"/>
                <a:cs typeface="Carlito"/>
              </a:rPr>
              <a:t>ó</a:t>
            </a:r>
            <a:r>
              <a:rPr sz="2300" spc="-15" dirty="0">
                <a:latin typeface="Carlito"/>
                <a:cs typeface="Carlito"/>
              </a:rPr>
              <a:t>n</a:t>
            </a:r>
            <a:r>
              <a:rPr sz="2300" spc="5" dirty="0">
                <a:latin typeface="Carlito"/>
                <a:cs typeface="Carlito"/>
              </a:rPr>
              <a:t>o</a:t>
            </a:r>
            <a:r>
              <a:rPr sz="2300" dirty="0">
                <a:latin typeface="Carlito"/>
                <a:cs typeface="Carlito"/>
              </a:rPr>
              <a:t>mo	</a:t>
            </a:r>
            <a:r>
              <a:rPr sz="2300" spc="10" dirty="0">
                <a:latin typeface="Carlito"/>
                <a:cs typeface="Carlito"/>
              </a:rPr>
              <a:t>d</a:t>
            </a:r>
            <a:r>
              <a:rPr sz="2300" dirty="0">
                <a:latin typeface="Carlito"/>
                <a:cs typeface="Carlito"/>
              </a:rPr>
              <a:t>e  </a:t>
            </a:r>
            <a:r>
              <a:rPr sz="2300" spc="-5" dirty="0">
                <a:latin typeface="Carlito"/>
                <a:cs typeface="Carlito"/>
              </a:rPr>
              <a:t>veículos </a:t>
            </a:r>
            <a:r>
              <a:rPr sz="2300" spc="-10" dirty="0">
                <a:latin typeface="Carlito"/>
                <a:cs typeface="Carlito"/>
              </a:rPr>
              <a:t>automóveis </a:t>
            </a:r>
            <a:r>
              <a:rPr sz="2300" dirty="0">
                <a:latin typeface="Carlito"/>
                <a:cs typeface="Carlito"/>
              </a:rPr>
              <a:t>e</a:t>
            </a:r>
            <a:r>
              <a:rPr sz="2300" spc="-5" dirty="0">
                <a:latin typeface="Carlito"/>
                <a:cs typeface="Carlito"/>
              </a:rPr>
              <a:t> aviões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8776" y="3995928"/>
            <a:ext cx="3467100" cy="195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1356" y="6039045"/>
            <a:ext cx="8793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Fonte imagem: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http://cdn2.ubergizmo.com/wp-content/uploads/2012/05/curiosity-mars-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heavy" spc="-6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8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over-painting.jpg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5340" y="2352595"/>
            <a:ext cx="3419475" cy="143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299"/>
              </a:lnSpc>
              <a:spcBef>
                <a:spcPts val="95"/>
              </a:spcBef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spc="-10" dirty="0">
                <a:latin typeface="Carlito"/>
                <a:cs typeface="Carlito"/>
              </a:rPr>
              <a:t>Programas </a:t>
            </a:r>
            <a:r>
              <a:rPr sz="2300" spc="5" dirty="0">
                <a:latin typeface="Carlito"/>
                <a:cs typeface="Carlito"/>
              </a:rPr>
              <a:t>de </a:t>
            </a:r>
            <a:r>
              <a:rPr sz="23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diagnóstico  </a:t>
            </a:r>
            <a:r>
              <a:rPr sz="23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médico</a:t>
            </a:r>
            <a:r>
              <a:rPr sz="2300" spc="-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capazes </a:t>
            </a:r>
            <a:r>
              <a:rPr sz="2300" spc="5" dirty="0">
                <a:latin typeface="Carlito"/>
                <a:cs typeface="Carlito"/>
              </a:rPr>
              <a:t>de </a:t>
            </a:r>
            <a:r>
              <a:rPr sz="2300" spc="-5" dirty="0">
                <a:latin typeface="Carlito"/>
                <a:cs typeface="Carlito"/>
              </a:rPr>
              <a:t>tomar  decisões </a:t>
            </a:r>
            <a:r>
              <a:rPr sz="2300" dirty="0">
                <a:latin typeface="Carlito"/>
                <a:cs typeface="Carlito"/>
              </a:rPr>
              <a:t>ao </a:t>
            </a:r>
            <a:r>
              <a:rPr sz="2300" spc="-5" dirty="0">
                <a:latin typeface="Carlito"/>
                <a:cs typeface="Carlito"/>
              </a:rPr>
              <a:t>nível </a:t>
            </a:r>
            <a:r>
              <a:rPr sz="2300" spc="-10" dirty="0">
                <a:latin typeface="Carlito"/>
                <a:cs typeface="Carlito"/>
              </a:rPr>
              <a:t>de altos  </a:t>
            </a:r>
            <a:r>
              <a:rPr sz="2300" spc="-5" dirty="0">
                <a:latin typeface="Carlito"/>
                <a:cs typeface="Carlito"/>
              </a:rPr>
              <a:t>peritos</a:t>
            </a:r>
            <a:endParaRPr sz="23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93891" y="1979676"/>
            <a:ext cx="3538727" cy="199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9111" y="4067555"/>
            <a:ext cx="3895343" cy="189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1356" y="1881955"/>
            <a:ext cx="9143544" cy="529311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78815" indent="-34353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678180" algn="l"/>
                <a:tab pos="678815" algn="l"/>
              </a:tabLst>
            </a:pPr>
            <a:r>
              <a:rPr sz="2600" dirty="0">
                <a:latin typeface="Carlito"/>
                <a:cs typeface="Carlito"/>
              </a:rPr>
              <a:t>E a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actualidade?</a:t>
            </a:r>
          </a:p>
          <a:p>
            <a:pPr marL="1079500" marR="4016375" lvl="1" indent="-28702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1080135" algn="l"/>
              </a:tabLst>
            </a:pPr>
            <a:r>
              <a:rPr sz="23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Robots </a:t>
            </a:r>
            <a:r>
              <a:rPr sz="23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assistentes </a:t>
            </a:r>
            <a:r>
              <a:rPr sz="2300" spc="5" dirty="0" err="1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em</a:t>
            </a:r>
            <a:r>
              <a:rPr sz="2300" spc="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 </a:t>
            </a:r>
            <a:r>
              <a:rPr sz="2300" spc="-10" dirty="0" err="1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microcirurgia</a:t>
            </a:r>
            <a:endParaRPr lang="pt-PT" sz="2300" spc="-1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792480" marR="4016375" lvl="1">
              <a:lnSpc>
                <a:spcPct val="100000"/>
              </a:lnSpc>
              <a:spcBef>
                <a:spcPts val="565"/>
              </a:spcBef>
              <a:tabLst>
                <a:tab pos="1080135" algn="l"/>
              </a:tabLst>
            </a:pPr>
            <a:endParaRPr lang="pt-PT" sz="2300" spc="-1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792480" marR="4016375" lvl="1">
              <a:lnSpc>
                <a:spcPct val="100000"/>
              </a:lnSpc>
              <a:spcBef>
                <a:spcPts val="565"/>
              </a:spcBef>
              <a:tabLst>
                <a:tab pos="1080135" algn="l"/>
              </a:tabLst>
            </a:pPr>
            <a:endParaRPr lang="pt-PT" sz="2300" spc="-1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792480" marR="4016375" lvl="1">
              <a:lnSpc>
                <a:spcPct val="100000"/>
              </a:lnSpc>
              <a:spcBef>
                <a:spcPts val="565"/>
              </a:spcBef>
              <a:tabLst>
                <a:tab pos="1080135" algn="l"/>
              </a:tabLst>
            </a:pPr>
            <a:endParaRPr lang="pt-PT" sz="2300" spc="-1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792480" marR="4016375" lvl="1">
              <a:lnSpc>
                <a:spcPct val="100000"/>
              </a:lnSpc>
              <a:spcBef>
                <a:spcPts val="565"/>
              </a:spcBef>
              <a:tabLst>
                <a:tab pos="1080135" algn="l"/>
              </a:tabLst>
            </a:pPr>
            <a:endParaRPr lang="pt-PT" sz="2300" spc="-1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792480" marR="4016375" lvl="1">
              <a:lnSpc>
                <a:spcPct val="100000"/>
              </a:lnSpc>
              <a:spcBef>
                <a:spcPts val="565"/>
              </a:spcBef>
              <a:tabLst>
                <a:tab pos="1080135" algn="l"/>
              </a:tabLst>
            </a:pPr>
            <a:endParaRPr lang="pt-PT" sz="2300" spc="-1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792480" marR="4016375" lvl="1">
              <a:lnSpc>
                <a:spcPct val="100000"/>
              </a:lnSpc>
              <a:spcBef>
                <a:spcPts val="565"/>
              </a:spcBef>
              <a:tabLst>
                <a:tab pos="1080135" algn="l"/>
              </a:tabLst>
            </a:pPr>
            <a:endParaRPr lang="pt-PT" sz="23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792480" marR="4016375" lvl="1">
              <a:lnSpc>
                <a:spcPct val="100000"/>
              </a:lnSpc>
              <a:spcBef>
                <a:spcPts val="565"/>
              </a:spcBef>
              <a:tabLst>
                <a:tab pos="1080135" algn="l"/>
              </a:tabLst>
            </a:pPr>
            <a:endParaRPr sz="23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Arial"/>
                <a:cs typeface="Arial"/>
              </a:rPr>
              <a:t>Fonte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imagens: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u="heavy" spc="-10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ttp://news.bbcimg.co.uk/media/images/66063000/jpg/_66063390_surg3.jpg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heavy" spc="-10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1800" spc="520" dirty="0">
                <a:latin typeface="Arial"/>
                <a:cs typeface="Arial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ttp://parkridgeeasthospital.com/util/images/da_Vinci_Si_OR_Trio.jpg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47DB271-BD45-4CEF-88FF-5F0E3813FE69}"/>
              </a:ext>
            </a:extLst>
          </p:cNvPr>
          <p:cNvSpPr txBox="1">
            <a:spLocks/>
          </p:cNvSpPr>
          <p:nvPr/>
        </p:nvSpPr>
        <p:spPr>
          <a:xfrm>
            <a:off x="393700" y="547424"/>
            <a:ext cx="5345430" cy="5218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b="1" spc="-20">
                <a:solidFill>
                  <a:schemeClr val="tx1"/>
                </a:solidFill>
              </a:rPr>
              <a:t>Resultados da I.A</a:t>
            </a:r>
            <a:endParaRPr lang="pt-PT" b="1" spc="-1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1266825"/>
            <a:ext cx="34284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chemeClr val="tx1"/>
                </a:solidFill>
              </a:rPr>
              <a:t>Bibliografia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750077" y="3324225"/>
            <a:ext cx="8732943" cy="53746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5" dirty="0"/>
              <a:t>Russell </a:t>
            </a:r>
            <a:r>
              <a:rPr dirty="0"/>
              <a:t>&amp; </a:t>
            </a:r>
            <a:r>
              <a:rPr spc="5" dirty="0"/>
              <a:t>Norvig, </a:t>
            </a:r>
            <a:r>
              <a:rPr spc="-10" dirty="0"/>
              <a:t>cap.</a:t>
            </a:r>
            <a:r>
              <a:rPr spc="30" dirty="0"/>
              <a:t> </a:t>
            </a:r>
            <a:r>
              <a:rPr dirty="0"/>
              <a:t>1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15" dirty="0"/>
              <a:t>Costa, </a:t>
            </a:r>
            <a:r>
              <a:rPr dirty="0"/>
              <a:t>E. e </a:t>
            </a:r>
            <a:r>
              <a:rPr spc="-5" dirty="0"/>
              <a:t>Simões, A., </a:t>
            </a:r>
            <a:r>
              <a:rPr spc="-15" dirty="0"/>
              <a:t>Inteligência </a:t>
            </a:r>
            <a:r>
              <a:rPr spc="-5" dirty="0"/>
              <a:t>Artificial  </a:t>
            </a:r>
            <a:r>
              <a:rPr spc="-10" dirty="0"/>
              <a:t>Fundamentos </a:t>
            </a:r>
            <a:r>
              <a:rPr dirty="0"/>
              <a:t>e </a:t>
            </a:r>
            <a:r>
              <a:rPr spc="-10" dirty="0"/>
              <a:t>Aplicações, </a:t>
            </a:r>
            <a:r>
              <a:rPr dirty="0"/>
              <a:t>pg. 1 – </a:t>
            </a:r>
            <a:r>
              <a:rPr spc="5" dirty="0"/>
              <a:t>9, 22 </a:t>
            </a:r>
            <a:r>
              <a:rPr dirty="0"/>
              <a:t>– </a:t>
            </a:r>
            <a:r>
              <a:rPr spc="-15" dirty="0"/>
              <a:t>28</a:t>
            </a: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20" dirty="0"/>
              <a:t>Palma </a:t>
            </a:r>
            <a:r>
              <a:rPr spc="-10" dirty="0"/>
              <a:t>Méndez </a:t>
            </a:r>
            <a:r>
              <a:rPr dirty="0"/>
              <a:t>&amp; </a:t>
            </a:r>
            <a:r>
              <a:rPr spc="-5" dirty="0"/>
              <a:t>Marín </a:t>
            </a:r>
            <a:r>
              <a:rPr spc="-10" dirty="0"/>
              <a:t>Morales, </a:t>
            </a:r>
            <a:r>
              <a:rPr dirty="0"/>
              <a:t>Cap.</a:t>
            </a:r>
            <a:r>
              <a:rPr spc="35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09625"/>
            <a:ext cx="32760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b="1" spc="-10" dirty="0">
                <a:solidFill>
                  <a:schemeClr val="tx1"/>
                </a:solidFill>
              </a:rPr>
              <a:t>OBJECTIVOS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105025"/>
            <a:ext cx="9296400" cy="3780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022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Adquirir uma noção </a:t>
            </a:r>
            <a:r>
              <a:rPr sz="3200" spc="-15" dirty="0">
                <a:latin typeface="Carlito"/>
                <a:cs typeface="Carlito"/>
              </a:rPr>
              <a:t>acerca </a:t>
            </a:r>
            <a:r>
              <a:rPr sz="3200" spc="-10" dirty="0">
                <a:latin typeface="Carlito"/>
                <a:cs typeface="Carlito"/>
              </a:rPr>
              <a:t>da Inteligência  </a:t>
            </a:r>
            <a:r>
              <a:rPr sz="3200" spc="-5" dirty="0">
                <a:latin typeface="Carlito"/>
                <a:cs typeface="Carlito"/>
              </a:rPr>
              <a:t>Artificial </a:t>
            </a:r>
            <a:r>
              <a:rPr sz="3200" dirty="0">
                <a:latin typeface="Carlito"/>
                <a:cs typeface="Carlito"/>
              </a:rPr>
              <a:t>(IA), </a:t>
            </a:r>
            <a:r>
              <a:rPr sz="3200" spc="-5" dirty="0">
                <a:latin typeface="Carlito"/>
                <a:cs typeface="Carlito"/>
              </a:rPr>
              <a:t>suas bases, </a:t>
            </a:r>
            <a:r>
              <a:rPr sz="3200" spc="-15" dirty="0">
                <a:latin typeface="Carlito"/>
                <a:cs typeface="Carlito"/>
              </a:rPr>
              <a:t>história </a:t>
            </a:r>
            <a:r>
              <a:rPr sz="3200" dirty="0">
                <a:latin typeface="Carlito"/>
                <a:cs typeface="Carlito"/>
              </a:rPr>
              <a:t>e </a:t>
            </a:r>
            <a:r>
              <a:rPr sz="3200" spc="-5" dirty="0">
                <a:latin typeface="Carlito"/>
                <a:cs typeface="Carlito"/>
              </a:rPr>
              <a:t>áreas </a:t>
            </a:r>
            <a:r>
              <a:rPr sz="3200" spc="-10" dirty="0">
                <a:latin typeface="Carlito"/>
                <a:cs typeface="Carlito"/>
              </a:rPr>
              <a:t>de  </a:t>
            </a:r>
            <a:r>
              <a:rPr sz="3200" spc="-5" dirty="0" err="1">
                <a:latin typeface="Carlito"/>
                <a:cs typeface="Carlito"/>
              </a:rPr>
              <a:t>actuação</a:t>
            </a:r>
            <a:r>
              <a:rPr lang="pt-PT" sz="3200" spc="-5" dirty="0">
                <a:latin typeface="Carlito"/>
                <a:cs typeface="Carlito"/>
              </a:rPr>
              <a:t>;</a:t>
            </a:r>
          </a:p>
          <a:p>
            <a:pPr marL="12065" marR="490220" algn="just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sz="3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Explicar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25" dirty="0">
                <a:latin typeface="Carlito"/>
                <a:cs typeface="Carlito"/>
              </a:rPr>
              <a:t>diferentes </a:t>
            </a:r>
            <a:r>
              <a:rPr sz="3200" spc="-10" dirty="0">
                <a:latin typeface="Carlito"/>
                <a:cs typeface="Carlito"/>
              </a:rPr>
              <a:t>abordagens da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IA</a:t>
            </a:r>
            <a:r>
              <a:rPr lang="pt-PT" sz="3200" spc="-5" dirty="0">
                <a:latin typeface="Carlito"/>
                <a:cs typeface="Carlito"/>
              </a:rPr>
              <a:t>;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endParaRPr sz="3200" dirty="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Mencionar algumas aplicações </a:t>
            </a:r>
            <a:r>
              <a:rPr sz="3200" spc="-20" dirty="0">
                <a:latin typeface="Carlito"/>
                <a:cs typeface="Carlito"/>
              </a:rPr>
              <a:t>representativas  </a:t>
            </a:r>
            <a:r>
              <a:rPr sz="3200" spc="-10" dirty="0">
                <a:latin typeface="Carlito"/>
                <a:cs typeface="Carlito"/>
              </a:rPr>
              <a:t>do </a:t>
            </a:r>
            <a:r>
              <a:rPr sz="3200" spc="-20" dirty="0">
                <a:latin typeface="Carlito"/>
                <a:cs typeface="Carlito"/>
              </a:rPr>
              <a:t>estado </a:t>
            </a:r>
            <a:r>
              <a:rPr sz="3200" spc="-10" dirty="0">
                <a:latin typeface="Carlito"/>
                <a:cs typeface="Carlito"/>
              </a:rPr>
              <a:t>da </a:t>
            </a:r>
            <a:r>
              <a:rPr sz="3200" spc="-15" dirty="0">
                <a:latin typeface="Carlito"/>
                <a:cs typeface="Carlito"/>
              </a:rPr>
              <a:t>arte </a:t>
            </a:r>
            <a:r>
              <a:rPr sz="3200" spc="5" dirty="0">
                <a:latin typeface="Carlito"/>
                <a:cs typeface="Carlito"/>
              </a:rPr>
              <a:t>na </a:t>
            </a:r>
            <a:r>
              <a:rPr sz="3200" spc="-15" dirty="0">
                <a:latin typeface="Carlito"/>
                <a:cs typeface="Carlito"/>
              </a:rPr>
              <a:t>matéria </a:t>
            </a:r>
            <a:r>
              <a:rPr sz="3200" spc="5" dirty="0">
                <a:latin typeface="Carlito"/>
                <a:cs typeface="Carlito"/>
              </a:rPr>
              <a:t>de</a:t>
            </a:r>
            <a:r>
              <a:rPr sz="3200" spc="1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IA</a:t>
            </a:r>
            <a:r>
              <a:rPr lang="pt-PT" sz="3200" spc="-5" dirty="0"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80840"/>
            <a:ext cx="44952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chemeClr val="tx1"/>
                </a:solidFill>
              </a:rPr>
              <a:t>C</a:t>
            </a:r>
            <a:r>
              <a:rPr b="1" spc="5" dirty="0">
                <a:solidFill>
                  <a:schemeClr val="tx1"/>
                </a:solidFill>
              </a:rPr>
              <a:t>o</a:t>
            </a:r>
            <a:r>
              <a:rPr b="1" spc="-20" dirty="0">
                <a:solidFill>
                  <a:schemeClr val="tx1"/>
                </a:solidFill>
              </a:rPr>
              <a:t>n</a:t>
            </a:r>
            <a:r>
              <a:rPr b="1" spc="-55" dirty="0">
                <a:solidFill>
                  <a:schemeClr val="tx1"/>
                </a:solidFill>
              </a:rPr>
              <a:t>t</a:t>
            </a:r>
            <a:r>
              <a:rPr b="1" spc="-65" dirty="0">
                <a:solidFill>
                  <a:schemeClr val="tx1"/>
                </a:solidFill>
              </a:rPr>
              <a:t>e</a:t>
            </a:r>
            <a:r>
              <a:rPr b="1" spc="20" dirty="0">
                <a:solidFill>
                  <a:schemeClr val="tx1"/>
                </a:solidFill>
              </a:rPr>
              <a:t>x</a:t>
            </a:r>
            <a:r>
              <a:rPr b="1" spc="-20" dirty="0">
                <a:solidFill>
                  <a:schemeClr val="tx1"/>
                </a:solidFill>
              </a:rPr>
              <a:t>t</a:t>
            </a:r>
            <a:r>
              <a:rPr b="1" spc="15" dirty="0">
                <a:solidFill>
                  <a:schemeClr val="tx1"/>
                </a:solidFill>
              </a:rPr>
              <a:t>u</a:t>
            </a:r>
            <a:r>
              <a:rPr b="1" dirty="0">
                <a:solidFill>
                  <a:schemeClr val="tx1"/>
                </a:solidFill>
              </a:rPr>
              <a:t>ali</a:t>
            </a:r>
            <a:r>
              <a:rPr b="1" spc="-55" dirty="0">
                <a:solidFill>
                  <a:schemeClr val="tx1"/>
                </a:solidFill>
              </a:rPr>
              <a:t>z</a:t>
            </a:r>
            <a:r>
              <a:rPr b="1" dirty="0">
                <a:solidFill>
                  <a:schemeClr val="tx1"/>
                </a:solidFill>
              </a:rPr>
              <a:t>a</a:t>
            </a:r>
            <a:r>
              <a:rPr b="1" spc="-50" dirty="0">
                <a:solidFill>
                  <a:schemeClr val="tx1"/>
                </a:solidFill>
              </a:rPr>
              <a:t>ç</a:t>
            </a:r>
            <a:r>
              <a:rPr b="1" dirty="0">
                <a:solidFill>
                  <a:schemeClr val="tx1"/>
                </a:solidFill>
              </a:rPr>
              <a:t>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70" y="1960946"/>
            <a:ext cx="225742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Inteligência  </a:t>
            </a:r>
            <a:r>
              <a:rPr sz="2800" spc="-10" dirty="0">
                <a:latin typeface="Carlito"/>
                <a:cs typeface="Carlito"/>
              </a:rPr>
              <a:t>relacionada  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6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40" dirty="0">
                <a:latin typeface="Carlito"/>
                <a:cs typeface="Carlito"/>
              </a:rPr>
              <a:t>s</a:t>
            </a:r>
            <a:r>
              <a:rPr sz="2800" spc="-80" dirty="0">
                <a:latin typeface="Carlito"/>
                <a:cs typeface="Carlito"/>
              </a:rPr>
              <a:t>f</a:t>
            </a:r>
            <a:r>
              <a:rPr sz="2800" spc="-30" dirty="0">
                <a:latin typeface="Carlito"/>
                <a:cs typeface="Carlito"/>
              </a:rPr>
              <a:t>er</a:t>
            </a:r>
            <a:r>
              <a:rPr sz="2800" dirty="0">
                <a:latin typeface="Carlito"/>
                <a:cs typeface="Carlito"/>
              </a:rPr>
              <a:t>ê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1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ia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4754" y="1960946"/>
            <a:ext cx="207137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0860" marR="5715" indent="-518795" algn="r">
              <a:lnSpc>
                <a:spcPct val="100000"/>
              </a:lnSpc>
              <a:spcBef>
                <a:spcPts val="95"/>
              </a:spcBef>
              <a:tabLst>
                <a:tab pos="1461135" algn="l"/>
                <a:tab pos="1887220" algn="l"/>
              </a:tabLst>
            </a:pPr>
            <a:r>
              <a:rPr sz="2800" spc="-5" dirty="0">
                <a:latin typeface="Carlito"/>
                <a:cs typeface="Carlito"/>
              </a:rPr>
              <a:t>Ar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f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15" dirty="0">
                <a:latin typeface="Carlito"/>
                <a:cs typeface="Carlito"/>
              </a:rPr>
              <a:t>c</a:t>
            </a:r>
            <a:r>
              <a:rPr sz="2800" spc="-35" dirty="0">
                <a:latin typeface="Carlito"/>
                <a:cs typeface="Carlito"/>
              </a:rPr>
              <a:t>i</a:t>
            </a:r>
            <a:r>
              <a:rPr sz="2800" spc="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	e</a:t>
            </a:r>
            <a:r>
              <a:rPr sz="2800" spc="-65" dirty="0">
                <a:latin typeface="Carlito"/>
                <a:cs typeface="Carlito"/>
              </a:rPr>
              <a:t>s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á  </a:t>
            </a:r>
            <a:r>
              <a:rPr sz="2800" spc="-45" dirty="0">
                <a:latin typeface="Carlito"/>
                <a:cs typeface="Carlito"/>
              </a:rPr>
              <a:t>c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		</a:t>
            </a:r>
            <a:r>
              <a:rPr sz="2800" spc="-5" dirty="0">
                <a:latin typeface="Carlito"/>
                <a:cs typeface="Carlito"/>
              </a:rPr>
              <a:t>a</a:t>
            </a:r>
            <a:endParaRPr sz="280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tabLst>
                <a:tab pos="1196340" algn="l"/>
              </a:tabLst>
            </a:pPr>
            <a:r>
              <a:rPr sz="2800" spc="-25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6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7760" y="3241052"/>
            <a:ext cx="14782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95"/>
              </a:spcBef>
              <a:tabLst>
                <a:tab pos="1294130" algn="l"/>
              </a:tabLst>
            </a:pPr>
            <a:r>
              <a:rPr sz="2800" spc="-30" dirty="0">
                <a:latin typeface="Carlito"/>
                <a:cs typeface="Carlito"/>
              </a:rPr>
              <a:t>re</a:t>
            </a:r>
            <a:r>
              <a:rPr sz="2800" spc="15" dirty="0">
                <a:latin typeface="Carlito"/>
                <a:cs typeface="Carlito"/>
              </a:rPr>
              <a:t>c</a:t>
            </a:r>
            <a:r>
              <a:rPr sz="2800" spc="-25" dirty="0">
                <a:latin typeface="Carlito"/>
                <a:cs typeface="Carlito"/>
              </a:rPr>
              <a:t>u</a:t>
            </a:r>
            <a:r>
              <a:rPr sz="2800" spc="-6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3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s  </a:t>
            </a:r>
            <a:r>
              <a:rPr sz="2800" spc="-15" dirty="0">
                <a:latin typeface="Carlito"/>
                <a:cs typeface="Carlito"/>
              </a:rPr>
              <a:t>c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453" y="3241052"/>
            <a:ext cx="227584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98014" algn="l"/>
              </a:tabLst>
            </a:pPr>
            <a:r>
              <a:rPr sz="2800" spc="-5" dirty="0">
                <a:latin typeface="Carlito"/>
                <a:cs typeface="Carlito"/>
              </a:rPr>
              <a:t>má</a:t>
            </a:r>
            <a:r>
              <a:rPr sz="2800" spc="5" dirty="0">
                <a:latin typeface="Carlito"/>
                <a:cs typeface="Carlito"/>
              </a:rPr>
              <a:t>q</a:t>
            </a:r>
            <a:r>
              <a:rPr sz="2800" spc="-25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e  </a:t>
            </a:r>
            <a:r>
              <a:rPr sz="2800" spc="-10" dirty="0">
                <a:latin typeface="Carlito"/>
                <a:cs typeface="Carlito"/>
              </a:rPr>
              <a:t>relacionados  </a:t>
            </a:r>
            <a:r>
              <a:rPr sz="2800" spc="-15" dirty="0">
                <a:latin typeface="Carlito"/>
                <a:cs typeface="Carlito"/>
              </a:rPr>
              <a:t>inteligência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3199" y="1875185"/>
            <a:ext cx="3357154" cy="386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1356" y="6327138"/>
            <a:ext cx="648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Fonte imagem:</a:t>
            </a:r>
            <a:r>
              <a:rPr sz="18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http://www.crystalinks.com/glassmanthinking.jpg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687"/>
            <a:ext cx="34284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chemeClr val="tx1"/>
                </a:solidFill>
              </a:rPr>
              <a:t>I</a:t>
            </a:r>
            <a:r>
              <a:rPr b="1" spc="-20" dirty="0">
                <a:solidFill>
                  <a:schemeClr val="tx1"/>
                </a:solidFill>
              </a:rPr>
              <a:t>n</a:t>
            </a:r>
            <a:r>
              <a:rPr b="1" spc="-55" dirty="0">
                <a:solidFill>
                  <a:schemeClr val="tx1"/>
                </a:solidFill>
              </a:rPr>
              <a:t>t</a:t>
            </a:r>
            <a:r>
              <a:rPr b="1" spc="5" dirty="0">
                <a:solidFill>
                  <a:schemeClr val="tx1"/>
                </a:solidFill>
              </a:rPr>
              <a:t>e</a:t>
            </a:r>
            <a:r>
              <a:rPr b="1" dirty="0">
                <a:solidFill>
                  <a:schemeClr val="tx1"/>
                </a:solidFill>
              </a:rPr>
              <a:t>li</a:t>
            </a:r>
            <a:r>
              <a:rPr b="1" spc="-40" dirty="0">
                <a:solidFill>
                  <a:schemeClr val="tx1"/>
                </a:solidFill>
              </a:rPr>
              <a:t>g</a:t>
            </a:r>
            <a:r>
              <a:rPr b="1" spc="5" dirty="0">
                <a:solidFill>
                  <a:schemeClr val="tx1"/>
                </a:solidFill>
              </a:rPr>
              <a:t>ê</a:t>
            </a:r>
            <a:r>
              <a:rPr b="1" spc="15" dirty="0">
                <a:solidFill>
                  <a:schemeClr val="tx1"/>
                </a:solidFill>
              </a:rPr>
              <a:t>n</a:t>
            </a:r>
            <a:r>
              <a:rPr b="1" spc="-15" dirty="0">
                <a:solidFill>
                  <a:schemeClr val="tx1"/>
                </a:solidFill>
              </a:rPr>
              <a:t>c</a:t>
            </a:r>
            <a:r>
              <a:rPr b="1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9234" y="1962343"/>
            <a:ext cx="13912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5" dirty="0">
                <a:latin typeface="Carlito"/>
                <a:cs typeface="Carlito"/>
              </a:rPr>
              <a:t>c</a:t>
            </a:r>
            <a:r>
              <a:rPr sz="2600" spc="5" dirty="0">
                <a:latin typeface="Carlito"/>
                <a:cs typeface="Carlito"/>
              </a:rPr>
              <a:t>o</a:t>
            </a:r>
            <a:r>
              <a:rPr sz="2600" dirty="0">
                <a:latin typeface="Carlito"/>
                <a:cs typeface="Carlito"/>
              </a:rPr>
              <a:t>m</a:t>
            </a:r>
            <a:r>
              <a:rPr sz="2600" spc="-15" dirty="0">
                <a:latin typeface="Carlito"/>
                <a:cs typeface="Carlito"/>
              </a:rPr>
              <a:t>p</a:t>
            </a:r>
            <a:r>
              <a:rPr sz="2600" dirty="0">
                <a:latin typeface="Carlito"/>
                <a:cs typeface="Carlito"/>
              </a:rPr>
              <a:t>l</a:t>
            </a:r>
            <a:r>
              <a:rPr sz="2600" spc="-50" dirty="0">
                <a:latin typeface="Carlito"/>
                <a:cs typeface="Carlito"/>
              </a:rPr>
              <a:t>e</a:t>
            </a:r>
            <a:r>
              <a:rPr sz="2600" spc="-65" dirty="0">
                <a:latin typeface="Carlito"/>
                <a:cs typeface="Carlito"/>
              </a:rPr>
              <a:t>x</a:t>
            </a:r>
            <a:r>
              <a:rPr sz="2600" spc="-75" dirty="0">
                <a:latin typeface="Carlito"/>
                <a:cs typeface="Carlito"/>
              </a:rPr>
              <a:t>o</a:t>
            </a:r>
            <a:r>
              <a:rPr sz="2600" dirty="0">
                <a:latin typeface="Carlito"/>
                <a:cs typeface="Carlito"/>
              </a:rPr>
              <a:t>,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1277" y="1962343"/>
            <a:ext cx="746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latin typeface="Carlito"/>
                <a:cs typeface="Carlito"/>
              </a:rPr>
              <a:t>d</a:t>
            </a:r>
            <a:r>
              <a:rPr sz="2600" dirty="0">
                <a:latin typeface="Carlito"/>
                <a:cs typeface="Carlito"/>
              </a:rPr>
              <a:t>i</a:t>
            </a:r>
            <a:r>
              <a:rPr sz="2600" spc="-15" dirty="0">
                <a:latin typeface="Carlito"/>
                <a:cs typeface="Carlito"/>
              </a:rPr>
              <a:t>f</a:t>
            </a:r>
            <a:r>
              <a:rPr sz="2600" dirty="0">
                <a:latin typeface="Carlito"/>
                <a:cs typeface="Carlito"/>
              </a:rPr>
              <a:t>í</a:t>
            </a:r>
            <a:r>
              <a:rPr sz="2600" spc="15" dirty="0">
                <a:latin typeface="Carlito"/>
                <a:cs typeface="Carlito"/>
              </a:rPr>
              <a:t>c</a:t>
            </a:r>
            <a:r>
              <a:rPr sz="2600" dirty="0">
                <a:latin typeface="Carlito"/>
                <a:cs typeface="Carlito"/>
              </a:rPr>
              <a:t>il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793" y="1962343"/>
            <a:ext cx="168084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rlito"/>
                <a:cs typeface="Carlito"/>
              </a:rPr>
              <a:t>Conceito  </a:t>
            </a:r>
            <a:r>
              <a:rPr sz="2600" spc="5" dirty="0">
                <a:latin typeface="Carlito"/>
                <a:cs typeface="Carlito"/>
              </a:rPr>
              <a:t>e</a:t>
            </a:r>
            <a:r>
              <a:rPr sz="2600" spc="-15" dirty="0">
                <a:latin typeface="Carlito"/>
                <a:cs typeface="Carlito"/>
              </a:rPr>
              <a:t>n</a:t>
            </a:r>
            <a:r>
              <a:rPr sz="2600" spc="-10" dirty="0">
                <a:latin typeface="Carlito"/>
                <a:cs typeface="Carlito"/>
              </a:rPr>
              <a:t>c</a:t>
            </a:r>
            <a:r>
              <a:rPr sz="2600" spc="-20" dirty="0">
                <a:latin typeface="Carlito"/>
                <a:cs typeface="Carlito"/>
              </a:rPr>
              <a:t>o</a:t>
            </a:r>
            <a:r>
              <a:rPr sz="2600" spc="-15" dirty="0">
                <a:latin typeface="Carlito"/>
                <a:cs typeface="Carlito"/>
              </a:rPr>
              <a:t>nt</a:t>
            </a:r>
            <a:r>
              <a:rPr sz="2600" spc="-50" dirty="0">
                <a:latin typeface="Carlito"/>
                <a:cs typeface="Carlito"/>
              </a:rPr>
              <a:t>r</a:t>
            </a:r>
            <a:r>
              <a:rPr sz="2600" dirty="0">
                <a:latin typeface="Carlito"/>
                <a:cs typeface="Carlito"/>
              </a:rPr>
              <a:t>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04352" y="2358611"/>
            <a:ext cx="23926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985" algn="l"/>
              </a:tabLst>
            </a:pPr>
            <a:r>
              <a:rPr sz="2600" spc="-5" dirty="0">
                <a:latin typeface="Carlito"/>
                <a:cs typeface="Carlito"/>
              </a:rPr>
              <a:t>uma	</a:t>
            </a:r>
            <a:r>
              <a:rPr sz="2600" spc="-10" dirty="0">
                <a:latin typeface="Carlito"/>
                <a:cs typeface="Carlito"/>
              </a:rPr>
              <a:t>definição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1" y="4902276"/>
            <a:ext cx="283908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Estabelecer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relações</a:t>
            </a:r>
            <a:endParaRPr sz="2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Análise 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síntese</a:t>
            </a:r>
            <a:endParaRPr sz="2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15" dirty="0">
                <a:latin typeface="Carlito"/>
                <a:cs typeface="Carlito"/>
              </a:rPr>
              <a:t>Percepção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111" y="6292089"/>
            <a:ext cx="406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rlito"/>
                <a:cs typeface="Carlito"/>
              </a:rPr>
              <a:t>Compreensão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1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aprendizagem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37147" y="2051304"/>
            <a:ext cx="3450335" cy="229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2793" y="2676175"/>
            <a:ext cx="8585835" cy="2552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2600" spc="-10" dirty="0">
                <a:latin typeface="Carlito"/>
                <a:cs typeface="Carlito"/>
              </a:rPr>
              <a:t>universalmente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aceite</a:t>
            </a:r>
            <a:endParaRPr sz="2600" dirty="0">
              <a:latin typeface="Carlito"/>
              <a:cs typeface="Carlito"/>
            </a:endParaRPr>
          </a:p>
          <a:p>
            <a:pPr marL="355600" marR="3996054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rlito"/>
                <a:cs typeface="Carlito"/>
              </a:rPr>
              <a:t>Em </a:t>
            </a:r>
            <a:r>
              <a:rPr sz="2600" spc="-15" dirty="0">
                <a:latin typeface="Carlito"/>
                <a:cs typeface="Carlito"/>
              </a:rPr>
              <a:t>geral está </a:t>
            </a:r>
            <a:r>
              <a:rPr sz="2600" spc="-5" dirty="0">
                <a:latin typeface="Carlito"/>
                <a:cs typeface="Carlito"/>
              </a:rPr>
              <a:t>relacionada </a:t>
            </a:r>
            <a:r>
              <a:rPr sz="2600" spc="-10" dirty="0">
                <a:latin typeface="Carlito"/>
                <a:cs typeface="Carlito"/>
              </a:rPr>
              <a:t>com 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capacidade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5" dirty="0">
                <a:latin typeface="Carlito"/>
                <a:cs typeface="Carlito"/>
              </a:rPr>
              <a:t>de:</a:t>
            </a:r>
            <a:endParaRPr sz="2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Resolver problemas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complexos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latin typeface="Carlito"/>
                <a:cs typeface="Carlito"/>
              </a:rPr>
              <a:t>Fazer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generalizações</a:t>
            </a:r>
            <a:endParaRPr sz="2400" dirty="0">
              <a:latin typeface="Carlito"/>
              <a:cs typeface="Carlito"/>
            </a:endParaRPr>
          </a:p>
          <a:p>
            <a:pPr marL="4116704">
              <a:lnSpc>
                <a:spcPct val="100000"/>
              </a:lnSpc>
              <a:spcBef>
                <a:spcPts val="455"/>
              </a:spcBef>
            </a:pPr>
            <a:r>
              <a:rPr sz="1600" spc="-5" dirty="0">
                <a:latin typeface="Arial"/>
                <a:cs typeface="Arial"/>
              </a:rPr>
              <a:t>Fonte imagem: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http://www.learning-mind.com/wp-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6982" y="5203914"/>
            <a:ext cx="4408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content/uploads/2014/03/artificial-intelligence.jpg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885825"/>
            <a:ext cx="65526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 err="1">
                <a:solidFill>
                  <a:schemeClr val="tx1"/>
                </a:solidFill>
              </a:rPr>
              <a:t>Inteligência</a:t>
            </a:r>
            <a:r>
              <a:rPr b="1" spc="-10" dirty="0">
                <a:solidFill>
                  <a:schemeClr val="tx1"/>
                </a:solidFill>
              </a:rPr>
              <a:t> </a:t>
            </a:r>
            <a:r>
              <a:rPr b="1" spc="-5" dirty="0">
                <a:solidFill>
                  <a:schemeClr val="tx1"/>
                </a:solidFill>
              </a:rPr>
              <a:t>Artificial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27558"/>
              </p:ext>
            </p:extLst>
          </p:nvPr>
        </p:nvGraphicFramePr>
        <p:xfrm>
          <a:off x="393701" y="1952626"/>
          <a:ext cx="9601199" cy="4125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9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0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852805" marR="534035" indent="-31242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lang="pt-PT" sz="2400" b="1" spc="-5" dirty="0">
                        <a:latin typeface="Carlito"/>
                        <a:cs typeface="Carlito"/>
                      </a:endParaRPr>
                    </a:p>
                    <a:p>
                      <a:pPr marL="852805" marR="534035" indent="-31242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pt-PT" sz="2400" b="1" spc="-5" dirty="0">
                          <a:solidFill>
                            <a:srgbClr val="7030A0"/>
                          </a:solidFill>
                          <a:latin typeface="Carlito"/>
                          <a:cs typeface="Carlito"/>
                        </a:rPr>
                        <a:t>Humano</a:t>
                      </a: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766445" marR="449580" indent="-3098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lang="pt-PT" sz="2400" b="1" spc="-5" dirty="0">
                        <a:latin typeface="Carlito"/>
                        <a:cs typeface="Carlito"/>
                      </a:endParaRPr>
                    </a:p>
                    <a:p>
                      <a:pPr marL="766445" marR="449580" indent="-3098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pt-PT" sz="2400" b="1" spc="-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Racionalmente</a:t>
                      </a:r>
                      <a:endParaRPr sz="2400" dirty="0">
                        <a:solidFill>
                          <a:srgbClr val="00B0F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961">
                <a:tc>
                  <a:txBody>
                    <a:bodyPr/>
                    <a:lstStyle/>
                    <a:p>
                      <a:pPr marL="574040" marR="99060" indent="-4679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lang="pt-PT" sz="2400" b="1" spc="-5" dirty="0">
                        <a:latin typeface="Carlito"/>
                        <a:cs typeface="Carlito"/>
                      </a:endParaRPr>
                    </a:p>
                    <a:p>
                      <a:pPr marL="574040" marR="99060" indent="-4679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pt-PT" sz="2400" b="1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rlito"/>
                          <a:cs typeface="Carlito"/>
                        </a:rPr>
                        <a:t>Pensar</a:t>
                      </a:r>
                      <a:endParaRPr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08634" marR="501650" indent="-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Sistemas que  </a:t>
                      </a:r>
                      <a:r>
                        <a:rPr sz="24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rlito"/>
                          <a:cs typeface="Carlito"/>
                        </a:rPr>
                        <a:t>pensam</a:t>
                      </a:r>
                      <a:r>
                        <a:rPr sz="24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como  </a:t>
                      </a:r>
                      <a:r>
                        <a:rPr sz="2400" spc="-5" dirty="0">
                          <a:solidFill>
                            <a:srgbClr val="7030A0"/>
                          </a:solidFill>
                          <a:latin typeface="Carlito"/>
                          <a:cs typeface="Carlito"/>
                        </a:rPr>
                        <a:t>humanos</a:t>
                      </a:r>
                      <a:endParaRPr sz="2400" dirty="0">
                        <a:solidFill>
                          <a:srgbClr val="7030A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5775" marR="477520" indent="-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Sistemas que  </a:t>
                      </a:r>
                      <a:r>
                        <a:rPr sz="2400" spc="-5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rlito"/>
                          <a:cs typeface="Carlito"/>
                        </a:rPr>
                        <a:t>pensam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4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40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400" spc="1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40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2400" spc="-2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sz="2400" spc="1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240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alm</a:t>
                      </a:r>
                      <a:r>
                        <a:rPr sz="2400" spc="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400" spc="-4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2400" spc="-1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40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e</a:t>
                      </a: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344">
                <a:tc>
                  <a:txBody>
                    <a:bodyPr/>
                    <a:lstStyle/>
                    <a:p>
                      <a:pPr marL="1002665" marR="218440" indent="-779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lang="pt-PT" sz="2400" b="1" spc="-10" dirty="0">
                        <a:latin typeface="Carlito"/>
                        <a:cs typeface="Carlito"/>
                      </a:endParaRPr>
                    </a:p>
                    <a:p>
                      <a:pPr marL="1002665" marR="218440" indent="-7791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pt-PT" sz="24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Actuar</a:t>
                      </a:r>
                      <a:endParaRPr sz="2400" dirty="0">
                        <a:solidFill>
                          <a:srgbClr val="FF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37845" marR="530860" indent="-31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Sistemas que 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actuam</a:t>
                      </a:r>
                      <a:r>
                        <a:rPr sz="24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como  </a:t>
                      </a:r>
                      <a:r>
                        <a:rPr sz="2400" spc="-5" dirty="0">
                          <a:solidFill>
                            <a:srgbClr val="7030A0"/>
                          </a:solidFill>
                          <a:latin typeface="Carlito"/>
                          <a:cs typeface="Carlito"/>
                        </a:rPr>
                        <a:t>humanos</a:t>
                      </a:r>
                      <a:endParaRPr sz="2400" dirty="0">
                        <a:solidFill>
                          <a:srgbClr val="7030A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85775" marR="477520" indent="-31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Sistemas que 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actuam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2400" spc="-4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40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400" spc="1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40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2400" spc="-2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sz="2400" spc="1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240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alm</a:t>
                      </a:r>
                      <a:r>
                        <a:rPr sz="2400" spc="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400" spc="-4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2400" spc="-1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40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e</a:t>
                      </a: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84300" y="6527165"/>
            <a:ext cx="663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Russel, </a:t>
            </a:r>
            <a:r>
              <a:rPr sz="1800" dirty="0">
                <a:latin typeface="Arial"/>
                <a:cs typeface="Arial"/>
              </a:rPr>
              <a:t>S. &amp; </a:t>
            </a:r>
            <a:r>
              <a:rPr sz="1800" spc="-5" dirty="0">
                <a:latin typeface="Arial"/>
                <a:cs typeface="Arial"/>
              </a:rPr>
              <a:t>Norvig, </a:t>
            </a:r>
            <a:r>
              <a:rPr sz="1800" spc="-80" dirty="0">
                <a:latin typeface="Arial"/>
                <a:cs typeface="Arial"/>
              </a:rPr>
              <a:t>P., </a:t>
            </a:r>
            <a:r>
              <a:rPr sz="1800" spc="-5" dirty="0">
                <a:latin typeface="Arial"/>
                <a:cs typeface="Arial"/>
              </a:rPr>
              <a:t>Artificial Intelligence: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Modern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Approach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82752"/>
            <a:ext cx="556203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 err="1"/>
              <a:t>Inteligência</a:t>
            </a:r>
            <a:r>
              <a:rPr b="1" spc="-10" dirty="0"/>
              <a:t> </a:t>
            </a:r>
            <a:r>
              <a:rPr b="1" spc="-5" dirty="0"/>
              <a:t>Artificial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9952" y="2340864"/>
            <a:ext cx="8453755" cy="3921760"/>
            <a:chOff x="1139952" y="2340864"/>
            <a:chExt cx="8453755" cy="3921760"/>
          </a:xfrm>
        </p:grpSpPr>
        <p:sp>
          <p:nvSpPr>
            <p:cNvPr id="4" name="object 4"/>
            <p:cNvSpPr/>
            <p:nvPr/>
          </p:nvSpPr>
          <p:spPr>
            <a:xfrm>
              <a:off x="1168908" y="2340864"/>
              <a:ext cx="8425180" cy="3921760"/>
            </a:xfrm>
            <a:custGeom>
              <a:avLst/>
              <a:gdLst/>
              <a:ahLst/>
              <a:cxnLst/>
              <a:rect l="l" t="t" r="r" b="b"/>
              <a:pathLst>
                <a:path w="8425180" h="3921760">
                  <a:moveTo>
                    <a:pt x="4212336" y="3921252"/>
                  </a:moveTo>
                  <a:lnTo>
                    <a:pt x="4055364" y="3724655"/>
                  </a:lnTo>
                  <a:lnTo>
                    <a:pt x="4172712" y="3724655"/>
                  </a:lnTo>
                  <a:lnTo>
                    <a:pt x="4172712" y="1999488"/>
                  </a:lnTo>
                  <a:lnTo>
                    <a:pt x="196596" y="1999488"/>
                  </a:lnTo>
                  <a:lnTo>
                    <a:pt x="196596" y="2116836"/>
                  </a:lnTo>
                  <a:lnTo>
                    <a:pt x="0" y="1959864"/>
                  </a:lnTo>
                  <a:lnTo>
                    <a:pt x="196596" y="1802891"/>
                  </a:lnTo>
                  <a:lnTo>
                    <a:pt x="196596" y="1920239"/>
                  </a:lnTo>
                  <a:lnTo>
                    <a:pt x="4172712" y="1920239"/>
                  </a:lnTo>
                  <a:lnTo>
                    <a:pt x="4172712" y="195071"/>
                  </a:lnTo>
                  <a:lnTo>
                    <a:pt x="4055364" y="195071"/>
                  </a:lnTo>
                  <a:lnTo>
                    <a:pt x="4212336" y="0"/>
                  </a:lnTo>
                  <a:lnTo>
                    <a:pt x="4369308" y="195071"/>
                  </a:lnTo>
                  <a:lnTo>
                    <a:pt x="4251959" y="195071"/>
                  </a:lnTo>
                  <a:lnTo>
                    <a:pt x="4251959" y="1920239"/>
                  </a:lnTo>
                  <a:lnTo>
                    <a:pt x="8229600" y="1920239"/>
                  </a:lnTo>
                  <a:lnTo>
                    <a:pt x="8229600" y="1802891"/>
                  </a:lnTo>
                  <a:lnTo>
                    <a:pt x="8424672" y="1959864"/>
                  </a:lnTo>
                  <a:lnTo>
                    <a:pt x="8229600" y="2116836"/>
                  </a:lnTo>
                  <a:lnTo>
                    <a:pt x="8229600" y="1999488"/>
                  </a:lnTo>
                  <a:lnTo>
                    <a:pt x="4251959" y="1999488"/>
                  </a:lnTo>
                  <a:lnTo>
                    <a:pt x="4251959" y="3724655"/>
                  </a:lnTo>
                  <a:lnTo>
                    <a:pt x="4369308" y="3724655"/>
                  </a:lnTo>
                  <a:lnTo>
                    <a:pt x="4212336" y="392125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3668" y="2555748"/>
              <a:ext cx="4048125" cy="1568450"/>
            </a:xfrm>
            <a:custGeom>
              <a:avLst/>
              <a:gdLst/>
              <a:ahLst/>
              <a:cxnLst/>
              <a:rect l="l" t="t" r="r" b="b"/>
              <a:pathLst>
                <a:path w="4048125" h="1568450">
                  <a:moveTo>
                    <a:pt x="3785616" y="1568195"/>
                  </a:moveTo>
                  <a:lnTo>
                    <a:pt x="260604" y="1568195"/>
                  </a:lnTo>
                  <a:lnTo>
                    <a:pt x="213535" y="1564025"/>
                  </a:lnTo>
                  <a:lnTo>
                    <a:pt x="169327" y="1551990"/>
                  </a:lnTo>
                  <a:lnTo>
                    <a:pt x="128693" y="1532805"/>
                  </a:lnTo>
                  <a:lnTo>
                    <a:pt x="92349" y="1507185"/>
                  </a:lnTo>
                  <a:lnTo>
                    <a:pt x="61010" y="1475846"/>
                  </a:lnTo>
                  <a:lnTo>
                    <a:pt x="35390" y="1439502"/>
                  </a:lnTo>
                  <a:lnTo>
                    <a:pt x="16205" y="1398868"/>
                  </a:lnTo>
                  <a:lnTo>
                    <a:pt x="4170" y="1354660"/>
                  </a:lnTo>
                  <a:lnTo>
                    <a:pt x="0" y="1307592"/>
                  </a:lnTo>
                  <a:lnTo>
                    <a:pt x="0" y="262127"/>
                  </a:lnTo>
                  <a:lnTo>
                    <a:pt x="4170" y="215007"/>
                  </a:lnTo>
                  <a:lnTo>
                    <a:pt x="16205" y="170658"/>
                  </a:lnTo>
                  <a:lnTo>
                    <a:pt x="35390" y="129822"/>
                  </a:lnTo>
                  <a:lnTo>
                    <a:pt x="61010" y="93237"/>
                  </a:lnTo>
                  <a:lnTo>
                    <a:pt x="92349" y="61645"/>
                  </a:lnTo>
                  <a:lnTo>
                    <a:pt x="128693" y="35785"/>
                  </a:lnTo>
                  <a:lnTo>
                    <a:pt x="169327" y="16398"/>
                  </a:lnTo>
                  <a:lnTo>
                    <a:pt x="213535" y="4222"/>
                  </a:lnTo>
                  <a:lnTo>
                    <a:pt x="260604" y="0"/>
                  </a:lnTo>
                  <a:lnTo>
                    <a:pt x="3785616" y="0"/>
                  </a:lnTo>
                  <a:lnTo>
                    <a:pt x="3832736" y="4222"/>
                  </a:lnTo>
                  <a:lnTo>
                    <a:pt x="3877085" y="16398"/>
                  </a:lnTo>
                  <a:lnTo>
                    <a:pt x="3917921" y="35785"/>
                  </a:lnTo>
                  <a:lnTo>
                    <a:pt x="3954506" y="61645"/>
                  </a:lnTo>
                  <a:lnTo>
                    <a:pt x="3986098" y="93237"/>
                  </a:lnTo>
                  <a:lnTo>
                    <a:pt x="4011958" y="129822"/>
                  </a:lnTo>
                  <a:lnTo>
                    <a:pt x="4031345" y="170658"/>
                  </a:lnTo>
                  <a:lnTo>
                    <a:pt x="4043521" y="215007"/>
                  </a:lnTo>
                  <a:lnTo>
                    <a:pt x="4047743" y="262127"/>
                  </a:lnTo>
                  <a:lnTo>
                    <a:pt x="4047743" y="1307592"/>
                  </a:lnTo>
                  <a:lnTo>
                    <a:pt x="4043521" y="1354660"/>
                  </a:lnTo>
                  <a:lnTo>
                    <a:pt x="4031345" y="1398868"/>
                  </a:lnTo>
                  <a:lnTo>
                    <a:pt x="4011958" y="1439502"/>
                  </a:lnTo>
                  <a:lnTo>
                    <a:pt x="3986098" y="1475846"/>
                  </a:lnTo>
                  <a:lnTo>
                    <a:pt x="3954506" y="1507185"/>
                  </a:lnTo>
                  <a:lnTo>
                    <a:pt x="3917921" y="1532805"/>
                  </a:lnTo>
                  <a:lnTo>
                    <a:pt x="3877085" y="1551990"/>
                  </a:lnTo>
                  <a:lnTo>
                    <a:pt x="3832736" y="1564025"/>
                  </a:lnTo>
                  <a:lnTo>
                    <a:pt x="3785616" y="156819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9952" y="2543556"/>
              <a:ext cx="4074160" cy="1594485"/>
            </a:xfrm>
            <a:custGeom>
              <a:avLst/>
              <a:gdLst/>
              <a:ahLst/>
              <a:cxnLst/>
              <a:rect l="l" t="t" r="r" b="b"/>
              <a:pathLst>
                <a:path w="4074160" h="1594485">
                  <a:moveTo>
                    <a:pt x="3828288" y="1592580"/>
                  </a:moveTo>
                  <a:lnTo>
                    <a:pt x="246888" y="1592580"/>
                  </a:lnTo>
                  <a:lnTo>
                    <a:pt x="233172" y="1591056"/>
                  </a:lnTo>
                  <a:lnTo>
                    <a:pt x="219456" y="1588008"/>
                  </a:lnTo>
                  <a:lnTo>
                    <a:pt x="207264" y="1584960"/>
                  </a:lnTo>
                  <a:lnTo>
                    <a:pt x="193548" y="1581912"/>
                  </a:lnTo>
                  <a:lnTo>
                    <a:pt x="181356" y="1577340"/>
                  </a:lnTo>
                  <a:lnTo>
                    <a:pt x="167640" y="1572768"/>
                  </a:lnTo>
                  <a:lnTo>
                    <a:pt x="144780" y="1560576"/>
                  </a:lnTo>
                  <a:lnTo>
                    <a:pt x="100584" y="1531620"/>
                  </a:lnTo>
                  <a:lnTo>
                    <a:pt x="64008" y="1495044"/>
                  </a:lnTo>
                  <a:lnTo>
                    <a:pt x="33528" y="1450848"/>
                  </a:lnTo>
                  <a:lnTo>
                    <a:pt x="22860" y="1426464"/>
                  </a:lnTo>
                  <a:lnTo>
                    <a:pt x="16764" y="1414272"/>
                  </a:lnTo>
                  <a:lnTo>
                    <a:pt x="12192" y="1402080"/>
                  </a:lnTo>
                  <a:lnTo>
                    <a:pt x="3048" y="1360932"/>
                  </a:lnTo>
                  <a:lnTo>
                    <a:pt x="1524" y="1347216"/>
                  </a:lnTo>
                  <a:lnTo>
                    <a:pt x="1524" y="1333500"/>
                  </a:lnTo>
                  <a:lnTo>
                    <a:pt x="0" y="1319784"/>
                  </a:lnTo>
                  <a:lnTo>
                    <a:pt x="0" y="274320"/>
                  </a:lnTo>
                  <a:lnTo>
                    <a:pt x="1524" y="260604"/>
                  </a:lnTo>
                  <a:lnTo>
                    <a:pt x="1524" y="246888"/>
                  </a:lnTo>
                  <a:lnTo>
                    <a:pt x="9144" y="205740"/>
                  </a:lnTo>
                  <a:lnTo>
                    <a:pt x="21336" y="167640"/>
                  </a:lnTo>
                  <a:lnTo>
                    <a:pt x="47244" y="121920"/>
                  </a:lnTo>
                  <a:lnTo>
                    <a:pt x="80772" y="80772"/>
                  </a:lnTo>
                  <a:lnTo>
                    <a:pt x="120396" y="47244"/>
                  </a:lnTo>
                  <a:lnTo>
                    <a:pt x="167640" y="21336"/>
                  </a:lnTo>
                  <a:lnTo>
                    <a:pt x="205740" y="9144"/>
                  </a:lnTo>
                  <a:lnTo>
                    <a:pt x="260604" y="0"/>
                  </a:lnTo>
                  <a:lnTo>
                    <a:pt x="3814572" y="0"/>
                  </a:lnTo>
                  <a:lnTo>
                    <a:pt x="3842004" y="3048"/>
                  </a:lnTo>
                  <a:lnTo>
                    <a:pt x="3855720" y="6096"/>
                  </a:lnTo>
                  <a:lnTo>
                    <a:pt x="3867912" y="7620"/>
                  </a:lnTo>
                  <a:lnTo>
                    <a:pt x="3881628" y="12192"/>
                  </a:lnTo>
                  <a:lnTo>
                    <a:pt x="3906012" y="21336"/>
                  </a:lnTo>
                  <a:lnTo>
                    <a:pt x="3916462" y="25908"/>
                  </a:lnTo>
                  <a:lnTo>
                    <a:pt x="249936" y="25908"/>
                  </a:lnTo>
                  <a:lnTo>
                    <a:pt x="237744" y="27432"/>
                  </a:lnTo>
                  <a:lnTo>
                    <a:pt x="188976" y="39624"/>
                  </a:lnTo>
                  <a:lnTo>
                    <a:pt x="135636" y="67056"/>
                  </a:lnTo>
                  <a:lnTo>
                    <a:pt x="99060" y="97536"/>
                  </a:lnTo>
                  <a:lnTo>
                    <a:pt x="68580" y="134112"/>
                  </a:lnTo>
                  <a:lnTo>
                    <a:pt x="45720" y="176784"/>
                  </a:lnTo>
                  <a:lnTo>
                    <a:pt x="41148" y="188976"/>
                  </a:lnTo>
                  <a:lnTo>
                    <a:pt x="36576" y="199644"/>
                  </a:lnTo>
                  <a:lnTo>
                    <a:pt x="30480" y="224028"/>
                  </a:lnTo>
                  <a:lnTo>
                    <a:pt x="25908" y="260604"/>
                  </a:lnTo>
                  <a:lnTo>
                    <a:pt x="25908" y="1331976"/>
                  </a:lnTo>
                  <a:lnTo>
                    <a:pt x="27432" y="1344168"/>
                  </a:lnTo>
                  <a:lnTo>
                    <a:pt x="28956" y="1357884"/>
                  </a:lnTo>
                  <a:lnTo>
                    <a:pt x="30480" y="1370076"/>
                  </a:lnTo>
                  <a:lnTo>
                    <a:pt x="33528" y="1380744"/>
                  </a:lnTo>
                  <a:lnTo>
                    <a:pt x="36576" y="1392936"/>
                  </a:lnTo>
                  <a:lnTo>
                    <a:pt x="54864" y="1437132"/>
                  </a:lnTo>
                  <a:lnTo>
                    <a:pt x="82296" y="1476756"/>
                  </a:lnTo>
                  <a:lnTo>
                    <a:pt x="115824" y="1511808"/>
                  </a:lnTo>
                  <a:lnTo>
                    <a:pt x="155448" y="1537716"/>
                  </a:lnTo>
                  <a:lnTo>
                    <a:pt x="201168" y="1557528"/>
                  </a:lnTo>
                  <a:lnTo>
                    <a:pt x="248412" y="1566672"/>
                  </a:lnTo>
                  <a:lnTo>
                    <a:pt x="262128" y="1568196"/>
                  </a:lnTo>
                  <a:lnTo>
                    <a:pt x="3914502" y="1568196"/>
                  </a:lnTo>
                  <a:lnTo>
                    <a:pt x="3893820" y="1577340"/>
                  </a:lnTo>
                  <a:lnTo>
                    <a:pt x="3881628" y="1581912"/>
                  </a:lnTo>
                  <a:lnTo>
                    <a:pt x="3869436" y="1584960"/>
                  </a:lnTo>
                  <a:lnTo>
                    <a:pt x="3842004" y="1591056"/>
                  </a:lnTo>
                  <a:lnTo>
                    <a:pt x="3828288" y="1592580"/>
                  </a:lnTo>
                  <a:close/>
                </a:path>
                <a:path w="4074160" h="1594485">
                  <a:moveTo>
                    <a:pt x="3914502" y="1568196"/>
                  </a:moveTo>
                  <a:lnTo>
                    <a:pt x="3813048" y="1568196"/>
                  </a:lnTo>
                  <a:lnTo>
                    <a:pt x="3849624" y="1563624"/>
                  </a:lnTo>
                  <a:lnTo>
                    <a:pt x="3874008" y="1557528"/>
                  </a:lnTo>
                  <a:lnTo>
                    <a:pt x="3884676" y="1552956"/>
                  </a:lnTo>
                  <a:lnTo>
                    <a:pt x="3896868" y="1548384"/>
                  </a:lnTo>
                  <a:lnTo>
                    <a:pt x="3918204" y="1539240"/>
                  </a:lnTo>
                  <a:lnTo>
                    <a:pt x="3957828" y="1511808"/>
                  </a:lnTo>
                  <a:lnTo>
                    <a:pt x="3991356" y="1478280"/>
                  </a:lnTo>
                  <a:lnTo>
                    <a:pt x="4018788" y="1438656"/>
                  </a:lnTo>
                  <a:lnTo>
                    <a:pt x="4037076" y="1394460"/>
                  </a:lnTo>
                  <a:lnTo>
                    <a:pt x="4047744" y="1345692"/>
                  </a:lnTo>
                  <a:lnTo>
                    <a:pt x="4047744" y="1331976"/>
                  </a:lnTo>
                  <a:lnTo>
                    <a:pt x="4049268" y="1319784"/>
                  </a:lnTo>
                  <a:lnTo>
                    <a:pt x="4049268" y="274320"/>
                  </a:lnTo>
                  <a:lnTo>
                    <a:pt x="4047744" y="262128"/>
                  </a:lnTo>
                  <a:lnTo>
                    <a:pt x="4047744" y="248412"/>
                  </a:lnTo>
                  <a:lnTo>
                    <a:pt x="4046220" y="236220"/>
                  </a:lnTo>
                  <a:lnTo>
                    <a:pt x="4043172" y="224028"/>
                  </a:lnTo>
                  <a:lnTo>
                    <a:pt x="4041648" y="211836"/>
                  </a:lnTo>
                  <a:lnTo>
                    <a:pt x="4037076" y="199644"/>
                  </a:lnTo>
                  <a:lnTo>
                    <a:pt x="4034028" y="188976"/>
                  </a:lnTo>
                  <a:lnTo>
                    <a:pt x="4029456" y="178308"/>
                  </a:lnTo>
                  <a:lnTo>
                    <a:pt x="4006596" y="135636"/>
                  </a:lnTo>
                  <a:lnTo>
                    <a:pt x="3959352" y="82296"/>
                  </a:lnTo>
                  <a:lnTo>
                    <a:pt x="3919728" y="54864"/>
                  </a:lnTo>
                  <a:lnTo>
                    <a:pt x="3886200" y="41148"/>
                  </a:lnTo>
                  <a:lnTo>
                    <a:pt x="3874008" y="36576"/>
                  </a:lnTo>
                  <a:lnTo>
                    <a:pt x="3863340" y="33528"/>
                  </a:lnTo>
                  <a:lnTo>
                    <a:pt x="3838956" y="27432"/>
                  </a:lnTo>
                  <a:lnTo>
                    <a:pt x="3825240" y="25908"/>
                  </a:lnTo>
                  <a:lnTo>
                    <a:pt x="3916462" y="25908"/>
                  </a:lnTo>
                  <a:lnTo>
                    <a:pt x="3953256" y="45720"/>
                  </a:lnTo>
                  <a:lnTo>
                    <a:pt x="3992880" y="79248"/>
                  </a:lnTo>
                  <a:lnTo>
                    <a:pt x="4026408" y="120396"/>
                  </a:lnTo>
                  <a:lnTo>
                    <a:pt x="4052316" y="166116"/>
                  </a:lnTo>
                  <a:lnTo>
                    <a:pt x="4056888" y="179832"/>
                  </a:lnTo>
                  <a:lnTo>
                    <a:pt x="4061460" y="192024"/>
                  </a:lnTo>
                  <a:lnTo>
                    <a:pt x="4066032" y="205740"/>
                  </a:lnTo>
                  <a:lnTo>
                    <a:pt x="4069080" y="217932"/>
                  </a:lnTo>
                  <a:lnTo>
                    <a:pt x="4073652" y="259080"/>
                  </a:lnTo>
                  <a:lnTo>
                    <a:pt x="4073652" y="1333500"/>
                  </a:lnTo>
                  <a:lnTo>
                    <a:pt x="4069080" y="1374648"/>
                  </a:lnTo>
                  <a:lnTo>
                    <a:pt x="4066032" y="1388364"/>
                  </a:lnTo>
                  <a:lnTo>
                    <a:pt x="4061460" y="1400556"/>
                  </a:lnTo>
                  <a:lnTo>
                    <a:pt x="4056888" y="1414272"/>
                  </a:lnTo>
                  <a:lnTo>
                    <a:pt x="4041648" y="1449324"/>
                  </a:lnTo>
                  <a:lnTo>
                    <a:pt x="4011168" y="1493520"/>
                  </a:lnTo>
                  <a:lnTo>
                    <a:pt x="3974592" y="1530096"/>
                  </a:lnTo>
                  <a:lnTo>
                    <a:pt x="3931920" y="1560576"/>
                  </a:lnTo>
                  <a:lnTo>
                    <a:pt x="3914502" y="1568196"/>
                  </a:lnTo>
                  <a:close/>
                </a:path>
                <a:path w="4074160" h="1594485">
                  <a:moveTo>
                    <a:pt x="3800856" y="1594104"/>
                  </a:moveTo>
                  <a:lnTo>
                    <a:pt x="274320" y="1594104"/>
                  </a:lnTo>
                  <a:lnTo>
                    <a:pt x="260604" y="1592580"/>
                  </a:lnTo>
                  <a:lnTo>
                    <a:pt x="3814572" y="1592580"/>
                  </a:lnTo>
                  <a:lnTo>
                    <a:pt x="3800856" y="1594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2704" y="2555748"/>
              <a:ext cx="3904615" cy="1568450"/>
            </a:xfrm>
            <a:custGeom>
              <a:avLst/>
              <a:gdLst/>
              <a:ahLst/>
              <a:cxnLst/>
              <a:rect l="l" t="t" r="r" b="b"/>
              <a:pathLst>
                <a:path w="3904615" h="1568450">
                  <a:moveTo>
                    <a:pt x="3643884" y="1568195"/>
                  </a:moveTo>
                  <a:lnTo>
                    <a:pt x="262128" y="1568195"/>
                  </a:lnTo>
                  <a:lnTo>
                    <a:pt x="215007" y="1564025"/>
                  </a:lnTo>
                  <a:lnTo>
                    <a:pt x="170658" y="1551990"/>
                  </a:lnTo>
                  <a:lnTo>
                    <a:pt x="129822" y="1532805"/>
                  </a:lnTo>
                  <a:lnTo>
                    <a:pt x="93237" y="1507185"/>
                  </a:lnTo>
                  <a:lnTo>
                    <a:pt x="61645" y="1475846"/>
                  </a:lnTo>
                  <a:lnTo>
                    <a:pt x="35785" y="1439502"/>
                  </a:lnTo>
                  <a:lnTo>
                    <a:pt x="16398" y="1398868"/>
                  </a:lnTo>
                  <a:lnTo>
                    <a:pt x="4222" y="1354660"/>
                  </a:lnTo>
                  <a:lnTo>
                    <a:pt x="0" y="1307592"/>
                  </a:lnTo>
                  <a:lnTo>
                    <a:pt x="0" y="262127"/>
                  </a:lnTo>
                  <a:lnTo>
                    <a:pt x="4222" y="215007"/>
                  </a:lnTo>
                  <a:lnTo>
                    <a:pt x="16398" y="170658"/>
                  </a:lnTo>
                  <a:lnTo>
                    <a:pt x="35785" y="129822"/>
                  </a:lnTo>
                  <a:lnTo>
                    <a:pt x="61645" y="93237"/>
                  </a:lnTo>
                  <a:lnTo>
                    <a:pt x="93237" y="61645"/>
                  </a:lnTo>
                  <a:lnTo>
                    <a:pt x="129822" y="35785"/>
                  </a:lnTo>
                  <a:lnTo>
                    <a:pt x="170658" y="16398"/>
                  </a:lnTo>
                  <a:lnTo>
                    <a:pt x="215007" y="4222"/>
                  </a:lnTo>
                  <a:lnTo>
                    <a:pt x="262128" y="0"/>
                  </a:lnTo>
                  <a:lnTo>
                    <a:pt x="3643884" y="0"/>
                  </a:lnTo>
                  <a:lnTo>
                    <a:pt x="3690551" y="4222"/>
                  </a:lnTo>
                  <a:lnTo>
                    <a:pt x="3734546" y="16398"/>
                  </a:lnTo>
                  <a:lnTo>
                    <a:pt x="3775117" y="35785"/>
                  </a:lnTo>
                  <a:lnTo>
                    <a:pt x="3811511" y="61645"/>
                  </a:lnTo>
                  <a:lnTo>
                    <a:pt x="3842976" y="93237"/>
                  </a:lnTo>
                  <a:lnTo>
                    <a:pt x="3868758" y="129822"/>
                  </a:lnTo>
                  <a:lnTo>
                    <a:pt x="3888106" y="170658"/>
                  </a:lnTo>
                  <a:lnTo>
                    <a:pt x="3900267" y="215007"/>
                  </a:lnTo>
                  <a:lnTo>
                    <a:pt x="3904488" y="262127"/>
                  </a:lnTo>
                  <a:lnTo>
                    <a:pt x="3904488" y="1307592"/>
                  </a:lnTo>
                  <a:lnTo>
                    <a:pt x="3900267" y="1354660"/>
                  </a:lnTo>
                  <a:lnTo>
                    <a:pt x="3888106" y="1398868"/>
                  </a:lnTo>
                  <a:lnTo>
                    <a:pt x="3868758" y="1439502"/>
                  </a:lnTo>
                  <a:lnTo>
                    <a:pt x="3842976" y="1475846"/>
                  </a:lnTo>
                  <a:lnTo>
                    <a:pt x="3811511" y="1507185"/>
                  </a:lnTo>
                  <a:lnTo>
                    <a:pt x="3775117" y="1532805"/>
                  </a:lnTo>
                  <a:lnTo>
                    <a:pt x="3734546" y="1551990"/>
                  </a:lnTo>
                  <a:lnTo>
                    <a:pt x="3690551" y="1564025"/>
                  </a:lnTo>
                  <a:lnTo>
                    <a:pt x="3643884" y="156819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0511" y="2543556"/>
              <a:ext cx="3930650" cy="1594485"/>
            </a:xfrm>
            <a:custGeom>
              <a:avLst/>
              <a:gdLst/>
              <a:ahLst/>
              <a:cxnLst/>
              <a:rect l="l" t="t" r="r" b="b"/>
              <a:pathLst>
                <a:path w="3930650" h="1594485">
                  <a:moveTo>
                    <a:pt x="3683508" y="1592580"/>
                  </a:moveTo>
                  <a:lnTo>
                    <a:pt x="246888" y="1592580"/>
                  </a:lnTo>
                  <a:lnTo>
                    <a:pt x="233172" y="1591056"/>
                  </a:lnTo>
                  <a:lnTo>
                    <a:pt x="193548" y="1581912"/>
                  </a:lnTo>
                  <a:lnTo>
                    <a:pt x="144780" y="1560576"/>
                  </a:lnTo>
                  <a:lnTo>
                    <a:pt x="100584" y="1531620"/>
                  </a:lnTo>
                  <a:lnTo>
                    <a:pt x="62484" y="1495044"/>
                  </a:lnTo>
                  <a:lnTo>
                    <a:pt x="33528" y="1450848"/>
                  </a:lnTo>
                  <a:lnTo>
                    <a:pt x="12192" y="1402080"/>
                  </a:lnTo>
                  <a:lnTo>
                    <a:pt x="3048" y="1360932"/>
                  </a:lnTo>
                  <a:lnTo>
                    <a:pt x="0" y="1333500"/>
                  </a:lnTo>
                  <a:lnTo>
                    <a:pt x="0" y="260604"/>
                  </a:lnTo>
                  <a:lnTo>
                    <a:pt x="9144" y="205740"/>
                  </a:lnTo>
                  <a:lnTo>
                    <a:pt x="21336" y="167640"/>
                  </a:lnTo>
                  <a:lnTo>
                    <a:pt x="47244" y="121920"/>
                  </a:lnTo>
                  <a:lnTo>
                    <a:pt x="80772" y="80772"/>
                  </a:lnTo>
                  <a:lnTo>
                    <a:pt x="120396" y="47244"/>
                  </a:lnTo>
                  <a:lnTo>
                    <a:pt x="167640" y="21336"/>
                  </a:lnTo>
                  <a:lnTo>
                    <a:pt x="219456" y="6096"/>
                  </a:lnTo>
                  <a:lnTo>
                    <a:pt x="231648" y="3048"/>
                  </a:lnTo>
                  <a:lnTo>
                    <a:pt x="245364" y="1524"/>
                  </a:lnTo>
                  <a:lnTo>
                    <a:pt x="260604" y="0"/>
                  </a:lnTo>
                  <a:lnTo>
                    <a:pt x="3669792" y="0"/>
                  </a:lnTo>
                  <a:lnTo>
                    <a:pt x="3697224" y="3048"/>
                  </a:lnTo>
                  <a:lnTo>
                    <a:pt x="3710940" y="6096"/>
                  </a:lnTo>
                  <a:lnTo>
                    <a:pt x="3723132" y="7620"/>
                  </a:lnTo>
                  <a:lnTo>
                    <a:pt x="3736848" y="12192"/>
                  </a:lnTo>
                  <a:lnTo>
                    <a:pt x="3749040" y="16764"/>
                  </a:lnTo>
                  <a:lnTo>
                    <a:pt x="3762756" y="21336"/>
                  </a:lnTo>
                  <a:lnTo>
                    <a:pt x="3772553" y="25908"/>
                  </a:lnTo>
                  <a:lnTo>
                    <a:pt x="249936" y="25908"/>
                  </a:lnTo>
                  <a:lnTo>
                    <a:pt x="236220" y="27432"/>
                  </a:lnTo>
                  <a:lnTo>
                    <a:pt x="211836" y="33528"/>
                  </a:lnTo>
                  <a:lnTo>
                    <a:pt x="201168" y="36576"/>
                  </a:lnTo>
                  <a:lnTo>
                    <a:pt x="188976" y="39624"/>
                  </a:lnTo>
                  <a:lnTo>
                    <a:pt x="135636" y="67056"/>
                  </a:lnTo>
                  <a:lnTo>
                    <a:pt x="99060" y="97536"/>
                  </a:lnTo>
                  <a:lnTo>
                    <a:pt x="68580" y="134112"/>
                  </a:lnTo>
                  <a:lnTo>
                    <a:pt x="45720" y="176784"/>
                  </a:lnTo>
                  <a:lnTo>
                    <a:pt x="41148" y="188976"/>
                  </a:lnTo>
                  <a:lnTo>
                    <a:pt x="36576" y="199644"/>
                  </a:lnTo>
                  <a:lnTo>
                    <a:pt x="30480" y="224028"/>
                  </a:lnTo>
                  <a:lnTo>
                    <a:pt x="25908" y="260604"/>
                  </a:lnTo>
                  <a:lnTo>
                    <a:pt x="25908" y="1331976"/>
                  </a:lnTo>
                  <a:lnTo>
                    <a:pt x="27432" y="1344168"/>
                  </a:lnTo>
                  <a:lnTo>
                    <a:pt x="28956" y="1357884"/>
                  </a:lnTo>
                  <a:lnTo>
                    <a:pt x="30480" y="1370076"/>
                  </a:lnTo>
                  <a:lnTo>
                    <a:pt x="33528" y="1380744"/>
                  </a:lnTo>
                  <a:lnTo>
                    <a:pt x="36576" y="1392936"/>
                  </a:lnTo>
                  <a:lnTo>
                    <a:pt x="41148" y="1405128"/>
                  </a:lnTo>
                  <a:lnTo>
                    <a:pt x="44196" y="1415796"/>
                  </a:lnTo>
                  <a:lnTo>
                    <a:pt x="54864" y="1437132"/>
                  </a:lnTo>
                  <a:lnTo>
                    <a:pt x="97536" y="1495044"/>
                  </a:lnTo>
                  <a:lnTo>
                    <a:pt x="134112" y="1525524"/>
                  </a:lnTo>
                  <a:lnTo>
                    <a:pt x="176784" y="1548384"/>
                  </a:lnTo>
                  <a:lnTo>
                    <a:pt x="188976" y="1552956"/>
                  </a:lnTo>
                  <a:lnTo>
                    <a:pt x="199644" y="1557528"/>
                  </a:lnTo>
                  <a:lnTo>
                    <a:pt x="224028" y="1563624"/>
                  </a:lnTo>
                  <a:lnTo>
                    <a:pt x="260604" y="1568196"/>
                  </a:lnTo>
                  <a:lnTo>
                    <a:pt x="3769722" y="1568196"/>
                  </a:lnTo>
                  <a:lnTo>
                    <a:pt x="3762756" y="1571244"/>
                  </a:lnTo>
                  <a:lnTo>
                    <a:pt x="3750564" y="1577340"/>
                  </a:lnTo>
                  <a:lnTo>
                    <a:pt x="3736848" y="1581912"/>
                  </a:lnTo>
                  <a:lnTo>
                    <a:pt x="3724656" y="1584960"/>
                  </a:lnTo>
                  <a:lnTo>
                    <a:pt x="3697224" y="1591056"/>
                  </a:lnTo>
                  <a:lnTo>
                    <a:pt x="3683508" y="1592580"/>
                  </a:lnTo>
                  <a:close/>
                </a:path>
                <a:path w="3930650" h="1594485">
                  <a:moveTo>
                    <a:pt x="3769722" y="1568196"/>
                  </a:moveTo>
                  <a:lnTo>
                    <a:pt x="3668268" y="1568196"/>
                  </a:lnTo>
                  <a:lnTo>
                    <a:pt x="3704844" y="1563624"/>
                  </a:lnTo>
                  <a:lnTo>
                    <a:pt x="3729228" y="1557528"/>
                  </a:lnTo>
                  <a:lnTo>
                    <a:pt x="3773424" y="1539240"/>
                  </a:lnTo>
                  <a:lnTo>
                    <a:pt x="3813048" y="1511808"/>
                  </a:lnTo>
                  <a:lnTo>
                    <a:pt x="3846576" y="1478280"/>
                  </a:lnTo>
                  <a:lnTo>
                    <a:pt x="3874008" y="1438656"/>
                  </a:lnTo>
                  <a:lnTo>
                    <a:pt x="3889248" y="1405128"/>
                  </a:lnTo>
                  <a:lnTo>
                    <a:pt x="3893820" y="1394460"/>
                  </a:lnTo>
                  <a:lnTo>
                    <a:pt x="3899916" y="1370076"/>
                  </a:lnTo>
                  <a:lnTo>
                    <a:pt x="3902964" y="1345692"/>
                  </a:lnTo>
                  <a:lnTo>
                    <a:pt x="3904488" y="1331976"/>
                  </a:lnTo>
                  <a:lnTo>
                    <a:pt x="3904488" y="262128"/>
                  </a:lnTo>
                  <a:lnTo>
                    <a:pt x="3899916" y="224028"/>
                  </a:lnTo>
                  <a:lnTo>
                    <a:pt x="3884676" y="178308"/>
                  </a:lnTo>
                  <a:lnTo>
                    <a:pt x="3861816" y="135636"/>
                  </a:lnTo>
                  <a:lnTo>
                    <a:pt x="3814572" y="82296"/>
                  </a:lnTo>
                  <a:lnTo>
                    <a:pt x="3774948" y="54864"/>
                  </a:lnTo>
                  <a:lnTo>
                    <a:pt x="3741420" y="41148"/>
                  </a:lnTo>
                  <a:lnTo>
                    <a:pt x="3729228" y="36576"/>
                  </a:lnTo>
                  <a:lnTo>
                    <a:pt x="3718560" y="33528"/>
                  </a:lnTo>
                  <a:lnTo>
                    <a:pt x="3694176" y="27432"/>
                  </a:lnTo>
                  <a:lnTo>
                    <a:pt x="3681984" y="25908"/>
                  </a:lnTo>
                  <a:lnTo>
                    <a:pt x="3772553" y="25908"/>
                  </a:lnTo>
                  <a:lnTo>
                    <a:pt x="3808476" y="45720"/>
                  </a:lnTo>
                  <a:lnTo>
                    <a:pt x="3849624" y="79248"/>
                  </a:lnTo>
                  <a:lnTo>
                    <a:pt x="3883152" y="120396"/>
                  </a:lnTo>
                  <a:lnTo>
                    <a:pt x="3907536" y="166116"/>
                  </a:lnTo>
                  <a:lnTo>
                    <a:pt x="3916680" y="192024"/>
                  </a:lnTo>
                  <a:lnTo>
                    <a:pt x="3921252" y="205740"/>
                  </a:lnTo>
                  <a:lnTo>
                    <a:pt x="3924300" y="217932"/>
                  </a:lnTo>
                  <a:lnTo>
                    <a:pt x="3925824" y="231648"/>
                  </a:lnTo>
                  <a:lnTo>
                    <a:pt x="3928872" y="245364"/>
                  </a:lnTo>
                  <a:lnTo>
                    <a:pt x="3928872" y="259080"/>
                  </a:lnTo>
                  <a:lnTo>
                    <a:pt x="3930396" y="274320"/>
                  </a:lnTo>
                  <a:lnTo>
                    <a:pt x="3930396" y="1319784"/>
                  </a:lnTo>
                  <a:lnTo>
                    <a:pt x="3928872" y="1333500"/>
                  </a:lnTo>
                  <a:lnTo>
                    <a:pt x="3928872" y="1347216"/>
                  </a:lnTo>
                  <a:lnTo>
                    <a:pt x="3927348" y="1360932"/>
                  </a:lnTo>
                  <a:lnTo>
                    <a:pt x="3918204" y="1400556"/>
                  </a:lnTo>
                  <a:lnTo>
                    <a:pt x="3896868" y="1449324"/>
                  </a:lnTo>
                  <a:lnTo>
                    <a:pt x="3867912" y="1493520"/>
                  </a:lnTo>
                  <a:lnTo>
                    <a:pt x="3810000" y="1546860"/>
                  </a:lnTo>
                  <a:lnTo>
                    <a:pt x="3787140" y="1560576"/>
                  </a:lnTo>
                  <a:lnTo>
                    <a:pt x="3769722" y="1568196"/>
                  </a:lnTo>
                  <a:close/>
                </a:path>
                <a:path w="3930650" h="1594485">
                  <a:moveTo>
                    <a:pt x="3656076" y="1594104"/>
                  </a:moveTo>
                  <a:lnTo>
                    <a:pt x="274320" y="1594104"/>
                  </a:lnTo>
                  <a:lnTo>
                    <a:pt x="260604" y="1592580"/>
                  </a:lnTo>
                  <a:lnTo>
                    <a:pt x="3669792" y="1592580"/>
                  </a:lnTo>
                  <a:lnTo>
                    <a:pt x="3656076" y="1594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8908" y="4428744"/>
              <a:ext cx="4017645" cy="1568450"/>
            </a:xfrm>
            <a:custGeom>
              <a:avLst/>
              <a:gdLst/>
              <a:ahLst/>
              <a:cxnLst/>
              <a:rect l="l" t="t" r="r" b="b"/>
              <a:pathLst>
                <a:path w="4017645" h="1568450">
                  <a:moveTo>
                    <a:pt x="3755136" y="1568195"/>
                  </a:moveTo>
                  <a:lnTo>
                    <a:pt x="262128" y="1568195"/>
                  </a:lnTo>
                  <a:lnTo>
                    <a:pt x="215007" y="1563973"/>
                  </a:lnTo>
                  <a:lnTo>
                    <a:pt x="170658" y="1551797"/>
                  </a:lnTo>
                  <a:lnTo>
                    <a:pt x="129822" y="1532410"/>
                  </a:lnTo>
                  <a:lnTo>
                    <a:pt x="93237" y="1506550"/>
                  </a:lnTo>
                  <a:lnTo>
                    <a:pt x="61645" y="1474958"/>
                  </a:lnTo>
                  <a:lnTo>
                    <a:pt x="35785" y="1438373"/>
                  </a:lnTo>
                  <a:lnTo>
                    <a:pt x="16398" y="1397537"/>
                  </a:lnTo>
                  <a:lnTo>
                    <a:pt x="4222" y="1353188"/>
                  </a:lnTo>
                  <a:lnTo>
                    <a:pt x="0" y="1306067"/>
                  </a:lnTo>
                  <a:lnTo>
                    <a:pt x="0" y="260603"/>
                  </a:lnTo>
                  <a:lnTo>
                    <a:pt x="4222" y="213936"/>
                  </a:lnTo>
                  <a:lnTo>
                    <a:pt x="16398" y="169941"/>
                  </a:lnTo>
                  <a:lnTo>
                    <a:pt x="35785" y="129370"/>
                  </a:lnTo>
                  <a:lnTo>
                    <a:pt x="61645" y="92976"/>
                  </a:lnTo>
                  <a:lnTo>
                    <a:pt x="93237" y="61511"/>
                  </a:lnTo>
                  <a:lnTo>
                    <a:pt x="129822" y="35729"/>
                  </a:lnTo>
                  <a:lnTo>
                    <a:pt x="170658" y="16381"/>
                  </a:lnTo>
                  <a:lnTo>
                    <a:pt x="215007" y="4220"/>
                  </a:lnTo>
                  <a:lnTo>
                    <a:pt x="262128" y="0"/>
                  </a:lnTo>
                  <a:lnTo>
                    <a:pt x="3755136" y="0"/>
                  </a:lnTo>
                  <a:lnTo>
                    <a:pt x="3802256" y="4220"/>
                  </a:lnTo>
                  <a:lnTo>
                    <a:pt x="3846605" y="16381"/>
                  </a:lnTo>
                  <a:lnTo>
                    <a:pt x="3887441" y="35729"/>
                  </a:lnTo>
                  <a:lnTo>
                    <a:pt x="3924026" y="61511"/>
                  </a:lnTo>
                  <a:lnTo>
                    <a:pt x="3955618" y="92976"/>
                  </a:lnTo>
                  <a:lnTo>
                    <a:pt x="3981478" y="129370"/>
                  </a:lnTo>
                  <a:lnTo>
                    <a:pt x="4000865" y="169941"/>
                  </a:lnTo>
                  <a:lnTo>
                    <a:pt x="4013041" y="213936"/>
                  </a:lnTo>
                  <a:lnTo>
                    <a:pt x="4017264" y="260603"/>
                  </a:lnTo>
                  <a:lnTo>
                    <a:pt x="4017264" y="1306067"/>
                  </a:lnTo>
                  <a:lnTo>
                    <a:pt x="4013041" y="1353188"/>
                  </a:lnTo>
                  <a:lnTo>
                    <a:pt x="4000865" y="1397537"/>
                  </a:lnTo>
                  <a:lnTo>
                    <a:pt x="3981478" y="1438373"/>
                  </a:lnTo>
                  <a:lnTo>
                    <a:pt x="3955618" y="1474958"/>
                  </a:lnTo>
                  <a:lnTo>
                    <a:pt x="3924026" y="1506550"/>
                  </a:lnTo>
                  <a:lnTo>
                    <a:pt x="3887441" y="1532410"/>
                  </a:lnTo>
                  <a:lnTo>
                    <a:pt x="3846605" y="1551797"/>
                  </a:lnTo>
                  <a:lnTo>
                    <a:pt x="3802256" y="1563973"/>
                  </a:lnTo>
                  <a:lnTo>
                    <a:pt x="3755136" y="156819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6716" y="4415027"/>
              <a:ext cx="4041775" cy="1594485"/>
            </a:xfrm>
            <a:custGeom>
              <a:avLst/>
              <a:gdLst/>
              <a:ahLst/>
              <a:cxnLst/>
              <a:rect l="l" t="t" r="r" b="b"/>
              <a:pathLst>
                <a:path w="4041775" h="1594485">
                  <a:moveTo>
                    <a:pt x="3781044" y="1524"/>
                  </a:moveTo>
                  <a:lnTo>
                    <a:pt x="259080" y="1524"/>
                  </a:lnTo>
                  <a:lnTo>
                    <a:pt x="272796" y="0"/>
                  </a:lnTo>
                  <a:lnTo>
                    <a:pt x="3767328" y="0"/>
                  </a:lnTo>
                  <a:lnTo>
                    <a:pt x="3781044" y="1524"/>
                  </a:lnTo>
                  <a:close/>
                </a:path>
                <a:path w="4041775" h="1594485">
                  <a:moveTo>
                    <a:pt x="3782568" y="1594104"/>
                  </a:moveTo>
                  <a:lnTo>
                    <a:pt x="260604" y="1594104"/>
                  </a:lnTo>
                  <a:lnTo>
                    <a:pt x="245364" y="1592580"/>
                  </a:lnTo>
                  <a:lnTo>
                    <a:pt x="205740" y="1586484"/>
                  </a:lnTo>
                  <a:lnTo>
                    <a:pt x="167640" y="1572768"/>
                  </a:lnTo>
                  <a:lnTo>
                    <a:pt x="120396" y="1548384"/>
                  </a:lnTo>
                  <a:lnTo>
                    <a:pt x="80772" y="1514856"/>
                  </a:lnTo>
                  <a:lnTo>
                    <a:pt x="47244" y="1473708"/>
                  </a:lnTo>
                  <a:lnTo>
                    <a:pt x="21336" y="1427988"/>
                  </a:lnTo>
                  <a:lnTo>
                    <a:pt x="16764" y="1414272"/>
                  </a:lnTo>
                  <a:lnTo>
                    <a:pt x="12192" y="1402080"/>
                  </a:lnTo>
                  <a:lnTo>
                    <a:pt x="7620" y="1388364"/>
                  </a:lnTo>
                  <a:lnTo>
                    <a:pt x="4572" y="1376172"/>
                  </a:lnTo>
                  <a:lnTo>
                    <a:pt x="0" y="1335024"/>
                  </a:lnTo>
                  <a:lnTo>
                    <a:pt x="0" y="260604"/>
                  </a:lnTo>
                  <a:lnTo>
                    <a:pt x="4572" y="219456"/>
                  </a:lnTo>
                  <a:lnTo>
                    <a:pt x="7620" y="207264"/>
                  </a:lnTo>
                  <a:lnTo>
                    <a:pt x="12192" y="193548"/>
                  </a:lnTo>
                  <a:lnTo>
                    <a:pt x="16764" y="181356"/>
                  </a:lnTo>
                  <a:lnTo>
                    <a:pt x="21336" y="167640"/>
                  </a:lnTo>
                  <a:lnTo>
                    <a:pt x="45720" y="121920"/>
                  </a:lnTo>
                  <a:lnTo>
                    <a:pt x="79248" y="80772"/>
                  </a:lnTo>
                  <a:lnTo>
                    <a:pt x="120396" y="47244"/>
                  </a:lnTo>
                  <a:lnTo>
                    <a:pt x="179832" y="16764"/>
                  </a:lnTo>
                  <a:lnTo>
                    <a:pt x="192024" y="13716"/>
                  </a:lnTo>
                  <a:lnTo>
                    <a:pt x="204216" y="9144"/>
                  </a:lnTo>
                  <a:lnTo>
                    <a:pt x="217932" y="6096"/>
                  </a:lnTo>
                  <a:lnTo>
                    <a:pt x="231648" y="4572"/>
                  </a:lnTo>
                  <a:lnTo>
                    <a:pt x="245364" y="1524"/>
                  </a:lnTo>
                  <a:lnTo>
                    <a:pt x="3794760" y="1524"/>
                  </a:lnTo>
                  <a:lnTo>
                    <a:pt x="3808476" y="3048"/>
                  </a:lnTo>
                  <a:lnTo>
                    <a:pt x="3848100" y="12192"/>
                  </a:lnTo>
                  <a:lnTo>
                    <a:pt x="3882580" y="25908"/>
                  </a:lnTo>
                  <a:lnTo>
                    <a:pt x="260604" y="25908"/>
                  </a:lnTo>
                  <a:lnTo>
                    <a:pt x="224028" y="30480"/>
                  </a:lnTo>
                  <a:lnTo>
                    <a:pt x="199644" y="36576"/>
                  </a:lnTo>
                  <a:lnTo>
                    <a:pt x="188976" y="41148"/>
                  </a:lnTo>
                  <a:lnTo>
                    <a:pt x="176784" y="45720"/>
                  </a:lnTo>
                  <a:lnTo>
                    <a:pt x="135636" y="68580"/>
                  </a:lnTo>
                  <a:lnTo>
                    <a:pt x="97536" y="99060"/>
                  </a:lnTo>
                  <a:lnTo>
                    <a:pt x="67056" y="135636"/>
                  </a:lnTo>
                  <a:lnTo>
                    <a:pt x="44196" y="178308"/>
                  </a:lnTo>
                  <a:lnTo>
                    <a:pt x="36576" y="201168"/>
                  </a:lnTo>
                  <a:lnTo>
                    <a:pt x="33528" y="211836"/>
                  </a:lnTo>
                  <a:lnTo>
                    <a:pt x="27432" y="236220"/>
                  </a:lnTo>
                  <a:lnTo>
                    <a:pt x="25908" y="248412"/>
                  </a:lnTo>
                  <a:lnTo>
                    <a:pt x="25908" y="262128"/>
                  </a:lnTo>
                  <a:lnTo>
                    <a:pt x="24384" y="274320"/>
                  </a:lnTo>
                  <a:lnTo>
                    <a:pt x="24384" y="1319784"/>
                  </a:lnTo>
                  <a:lnTo>
                    <a:pt x="25908" y="1333500"/>
                  </a:lnTo>
                  <a:lnTo>
                    <a:pt x="25908" y="1345692"/>
                  </a:lnTo>
                  <a:lnTo>
                    <a:pt x="27432" y="1357884"/>
                  </a:lnTo>
                  <a:lnTo>
                    <a:pt x="30480" y="1370076"/>
                  </a:lnTo>
                  <a:lnTo>
                    <a:pt x="32004" y="1382268"/>
                  </a:lnTo>
                  <a:lnTo>
                    <a:pt x="36576" y="1394460"/>
                  </a:lnTo>
                  <a:lnTo>
                    <a:pt x="39624" y="1405128"/>
                  </a:lnTo>
                  <a:lnTo>
                    <a:pt x="44196" y="1417320"/>
                  </a:lnTo>
                  <a:lnTo>
                    <a:pt x="67056" y="1458468"/>
                  </a:lnTo>
                  <a:lnTo>
                    <a:pt x="114300" y="1511808"/>
                  </a:lnTo>
                  <a:lnTo>
                    <a:pt x="153924" y="1539240"/>
                  </a:lnTo>
                  <a:lnTo>
                    <a:pt x="211836" y="1560576"/>
                  </a:lnTo>
                  <a:lnTo>
                    <a:pt x="222504" y="1563624"/>
                  </a:lnTo>
                  <a:lnTo>
                    <a:pt x="236220" y="1566672"/>
                  </a:lnTo>
                  <a:lnTo>
                    <a:pt x="248412" y="1568196"/>
                  </a:lnTo>
                  <a:lnTo>
                    <a:pt x="260604" y="1568196"/>
                  </a:lnTo>
                  <a:lnTo>
                    <a:pt x="274320" y="1569720"/>
                  </a:lnTo>
                  <a:lnTo>
                    <a:pt x="3880104" y="1569720"/>
                  </a:lnTo>
                  <a:lnTo>
                    <a:pt x="3874008" y="1572768"/>
                  </a:lnTo>
                  <a:lnTo>
                    <a:pt x="3849624" y="1581912"/>
                  </a:lnTo>
                  <a:lnTo>
                    <a:pt x="3835908" y="1584960"/>
                  </a:lnTo>
                  <a:lnTo>
                    <a:pt x="3823716" y="1589532"/>
                  </a:lnTo>
                  <a:lnTo>
                    <a:pt x="3782568" y="1594104"/>
                  </a:lnTo>
                  <a:close/>
                </a:path>
                <a:path w="4041775" h="1594485">
                  <a:moveTo>
                    <a:pt x="3880104" y="1569720"/>
                  </a:moveTo>
                  <a:lnTo>
                    <a:pt x="3767328" y="1569720"/>
                  </a:lnTo>
                  <a:lnTo>
                    <a:pt x="3779520" y="1568196"/>
                  </a:lnTo>
                  <a:lnTo>
                    <a:pt x="3793236" y="1568196"/>
                  </a:lnTo>
                  <a:lnTo>
                    <a:pt x="3805428" y="1566672"/>
                  </a:lnTo>
                  <a:lnTo>
                    <a:pt x="3829812" y="1560576"/>
                  </a:lnTo>
                  <a:lnTo>
                    <a:pt x="3840480" y="1557528"/>
                  </a:lnTo>
                  <a:lnTo>
                    <a:pt x="3852672" y="1554480"/>
                  </a:lnTo>
                  <a:lnTo>
                    <a:pt x="3906012" y="1527048"/>
                  </a:lnTo>
                  <a:lnTo>
                    <a:pt x="3942588" y="1496568"/>
                  </a:lnTo>
                  <a:lnTo>
                    <a:pt x="3973068" y="1459992"/>
                  </a:lnTo>
                  <a:lnTo>
                    <a:pt x="3995928" y="1417320"/>
                  </a:lnTo>
                  <a:lnTo>
                    <a:pt x="4008120" y="1382268"/>
                  </a:lnTo>
                  <a:lnTo>
                    <a:pt x="4011168" y="1371600"/>
                  </a:lnTo>
                  <a:lnTo>
                    <a:pt x="4012692" y="1357884"/>
                  </a:lnTo>
                  <a:lnTo>
                    <a:pt x="4015740" y="1345692"/>
                  </a:lnTo>
                  <a:lnTo>
                    <a:pt x="4015740" y="249936"/>
                  </a:lnTo>
                  <a:lnTo>
                    <a:pt x="4012692" y="237744"/>
                  </a:lnTo>
                  <a:lnTo>
                    <a:pt x="4011168" y="225552"/>
                  </a:lnTo>
                  <a:lnTo>
                    <a:pt x="4002024" y="188976"/>
                  </a:lnTo>
                  <a:lnTo>
                    <a:pt x="3974592" y="135636"/>
                  </a:lnTo>
                  <a:lnTo>
                    <a:pt x="3944112" y="99060"/>
                  </a:lnTo>
                  <a:lnTo>
                    <a:pt x="3907536" y="68580"/>
                  </a:lnTo>
                  <a:lnTo>
                    <a:pt x="3864864" y="45720"/>
                  </a:lnTo>
                  <a:lnTo>
                    <a:pt x="3852672" y="41148"/>
                  </a:lnTo>
                  <a:lnTo>
                    <a:pt x="3842004" y="36576"/>
                  </a:lnTo>
                  <a:lnTo>
                    <a:pt x="3817620" y="30480"/>
                  </a:lnTo>
                  <a:lnTo>
                    <a:pt x="3781044" y="25908"/>
                  </a:lnTo>
                  <a:lnTo>
                    <a:pt x="3882580" y="25908"/>
                  </a:lnTo>
                  <a:lnTo>
                    <a:pt x="3919728" y="47244"/>
                  </a:lnTo>
                  <a:lnTo>
                    <a:pt x="3960876" y="80772"/>
                  </a:lnTo>
                  <a:lnTo>
                    <a:pt x="3994404" y="120396"/>
                  </a:lnTo>
                  <a:lnTo>
                    <a:pt x="4020312" y="167640"/>
                  </a:lnTo>
                  <a:lnTo>
                    <a:pt x="4032504" y="205740"/>
                  </a:lnTo>
                  <a:lnTo>
                    <a:pt x="4041648" y="260604"/>
                  </a:lnTo>
                  <a:lnTo>
                    <a:pt x="4041648" y="1333500"/>
                  </a:lnTo>
                  <a:lnTo>
                    <a:pt x="4040124" y="1347216"/>
                  </a:lnTo>
                  <a:lnTo>
                    <a:pt x="4038600" y="1362456"/>
                  </a:lnTo>
                  <a:lnTo>
                    <a:pt x="4035552" y="1374648"/>
                  </a:lnTo>
                  <a:lnTo>
                    <a:pt x="4029456" y="1402080"/>
                  </a:lnTo>
                  <a:lnTo>
                    <a:pt x="4020312" y="1426464"/>
                  </a:lnTo>
                  <a:lnTo>
                    <a:pt x="3994404" y="1473708"/>
                  </a:lnTo>
                  <a:lnTo>
                    <a:pt x="3962400" y="1513332"/>
                  </a:lnTo>
                  <a:lnTo>
                    <a:pt x="3921252" y="1546860"/>
                  </a:lnTo>
                  <a:lnTo>
                    <a:pt x="3898392" y="1560576"/>
                  </a:lnTo>
                  <a:lnTo>
                    <a:pt x="3880104" y="15697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94885" y="2585693"/>
            <a:ext cx="3761740" cy="31813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05"/>
              </a:spcBef>
            </a:pP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 err="1">
                <a:solidFill>
                  <a:srgbClr val="FF0000"/>
                </a:solidFill>
                <a:latin typeface="Carlito"/>
                <a:cs typeface="Carlito"/>
              </a:rPr>
              <a:t>automatização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dirty="0">
                <a:latin typeface="Carlito"/>
                <a:cs typeface="Carlito"/>
              </a:rPr>
              <a:t>actividades  </a:t>
            </a:r>
            <a:r>
              <a:rPr sz="2000" spc="-5" dirty="0">
                <a:latin typeface="Carlito"/>
                <a:cs typeface="Carlito"/>
              </a:rPr>
              <a:t>associadas </a:t>
            </a:r>
            <a:r>
              <a:rPr sz="2000" dirty="0">
                <a:latin typeface="Carlito"/>
                <a:cs typeface="Carlito"/>
              </a:rPr>
              <a:t>ao </a:t>
            </a:r>
            <a:r>
              <a:rPr sz="2000" u="sng" spc="-10" dirty="0">
                <a:latin typeface="Carlito"/>
                <a:cs typeface="Carlito"/>
              </a:rPr>
              <a:t>pensamento </a:t>
            </a:r>
            <a:r>
              <a:rPr sz="2000" u="sng" spc="-5" dirty="0">
                <a:latin typeface="Carlito"/>
                <a:cs typeface="Carlito"/>
              </a:rPr>
              <a:t>humano</a:t>
            </a:r>
            <a:r>
              <a:rPr sz="2000" spc="-5" dirty="0">
                <a:latin typeface="Carlito"/>
                <a:cs typeface="Carlito"/>
              </a:rPr>
              <a:t>,  </a:t>
            </a:r>
            <a:r>
              <a:rPr sz="2000" spc="-10" dirty="0">
                <a:latin typeface="Carlito"/>
                <a:cs typeface="Carlito"/>
              </a:rPr>
              <a:t>tais </a:t>
            </a:r>
            <a:r>
              <a:rPr sz="2000" spc="-5" dirty="0">
                <a:latin typeface="Carlito"/>
                <a:cs typeface="Carlito"/>
              </a:rPr>
              <a:t>como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toma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de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decisões</a:t>
            </a:r>
            <a:r>
              <a:rPr sz="2000" spc="-5" dirty="0">
                <a:latin typeface="Carlito"/>
                <a:cs typeface="Carlito"/>
              </a:rPr>
              <a:t>, 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resolução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de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problemas</a:t>
            </a:r>
            <a:r>
              <a:rPr sz="2000" spc="-10" dirty="0">
                <a:latin typeface="Carlito"/>
                <a:cs typeface="Carlito"/>
              </a:rPr>
              <a:t>, 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aprendizagem</a:t>
            </a:r>
            <a:r>
              <a:rPr sz="2000" spc="-10" dirty="0">
                <a:latin typeface="Carlito"/>
                <a:cs typeface="Carlito"/>
              </a:rPr>
              <a:t>…” </a:t>
            </a:r>
            <a:r>
              <a:rPr sz="2000" dirty="0">
                <a:latin typeface="Carlito"/>
                <a:cs typeface="Carlito"/>
              </a:rPr>
              <a:t>(Bellman,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1978)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rlito"/>
              <a:cs typeface="Carlito"/>
            </a:endParaRPr>
          </a:p>
          <a:p>
            <a:pPr marL="71755" marR="62865" algn="ctr">
              <a:lnSpc>
                <a:spcPct val="91700"/>
              </a:lnSpc>
            </a:pPr>
            <a:r>
              <a:rPr sz="2000" spc="-10" dirty="0">
                <a:latin typeface="Carlito"/>
                <a:cs typeface="Carlito"/>
              </a:rPr>
              <a:t>“O </a:t>
            </a:r>
            <a:r>
              <a:rPr sz="2000" spc="-5" dirty="0">
                <a:latin typeface="Carlito"/>
                <a:cs typeface="Carlito"/>
              </a:rPr>
              <a:t>estudo </a:t>
            </a:r>
            <a:r>
              <a:rPr sz="2000" spc="-1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como </a:t>
            </a:r>
            <a:r>
              <a:rPr sz="2000" spc="-10" dirty="0">
                <a:latin typeface="Carlito"/>
                <a:cs typeface="Carlito"/>
              </a:rPr>
              <a:t>lograr </a:t>
            </a:r>
            <a:r>
              <a:rPr sz="2000" spc="-5" dirty="0">
                <a:latin typeface="Carlito"/>
                <a:cs typeface="Carlito"/>
              </a:rPr>
              <a:t>que </a:t>
            </a:r>
            <a:r>
              <a:rPr sz="2000" dirty="0">
                <a:latin typeface="Carlito"/>
                <a:cs typeface="Carlito"/>
              </a:rPr>
              <a:t>os 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computadores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façam </a:t>
            </a:r>
            <a:r>
              <a:rPr sz="2000" spc="-5" dirty="0">
                <a:latin typeface="Carlito"/>
                <a:cs typeface="Carlito"/>
              </a:rPr>
              <a:t>coisas </a:t>
            </a:r>
            <a:r>
              <a:rPr sz="2000" dirty="0">
                <a:latin typeface="Carlito"/>
                <a:cs typeface="Carlito"/>
              </a:rPr>
              <a:t>nas  </a:t>
            </a:r>
            <a:r>
              <a:rPr sz="2000" spc="-5" dirty="0">
                <a:latin typeface="Carlito"/>
                <a:cs typeface="Carlito"/>
              </a:rPr>
              <a:t>quais,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15" dirty="0">
                <a:latin typeface="Carlito"/>
                <a:cs typeface="Carlito"/>
              </a:rPr>
              <a:t>momento, </a:t>
            </a:r>
            <a:r>
              <a:rPr sz="2000" spc="-1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pessoas </a:t>
            </a:r>
            <a:r>
              <a:rPr sz="2000" dirty="0">
                <a:latin typeface="Carlito"/>
                <a:cs typeface="Carlito"/>
              </a:rPr>
              <a:t>são  </a:t>
            </a:r>
            <a:r>
              <a:rPr sz="2000" spc="-5" dirty="0">
                <a:latin typeface="Carlito"/>
                <a:cs typeface="Carlito"/>
              </a:rPr>
              <a:t>melhores” (Rich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10" dirty="0">
                <a:latin typeface="Carlito"/>
                <a:cs typeface="Carlito"/>
              </a:rPr>
              <a:t>Knight,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1991)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620511" y="4488179"/>
            <a:ext cx="3898900" cy="1592580"/>
            <a:chOff x="5620511" y="4488179"/>
            <a:chExt cx="3898900" cy="1592580"/>
          </a:xfrm>
        </p:grpSpPr>
        <p:sp>
          <p:nvSpPr>
            <p:cNvPr id="13" name="object 13"/>
            <p:cNvSpPr/>
            <p:nvPr/>
          </p:nvSpPr>
          <p:spPr>
            <a:xfrm>
              <a:off x="5632703" y="4500371"/>
              <a:ext cx="3874135" cy="1568450"/>
            </a:xfrm>
            <a:custGeom>
              <a:avLst/>
              <a:gdLst/>
              <a:ahLst/>
              <a:cxnLst/>
              <a:rect l="l" t="t" r="r" b="b"/>
              <a:pathLst>
                <a:path w="3874134" h="1568450">
                  <a:moveTo>
                    <a:pt x="3611879" y="1568195"/>
                  </a:moveTo>
                  <a:lnTo>
                    <a:pt x="262128" y="1568195"/>
                  </a:lnTo>
                  <a:lnTo>
                    <a:pt x="215007" y="1563975"/>
                  </a:lnTo>
                  <a:lnTo>
                    <a:pt x="170658" y="1551814"/>
                  </a:lnTo>
                  <a:lnTo>
                    <a:pt x="129822" y="1532466"/>
                  </a:lnTo>
                  <a:lnTo>
                    <a:pt x="93237" y="1506684"/>
                  </a:lnTo>
                  <a:lnTo>
                    <a:pt x="61645" y="1475219"/>
                  </a:lnTo>
                  <a:lnTo>
                    <a:pt x="35785" y="1438825"/>
                  </a:lnTo>
                  <a:lnTo>
                    <a:pt x="16398" y="1398254"/>
                  </a:lnTo>
                  <a:lnTo>
                    <a:pt x="4222" y="1354259"/>
                  </a:lnTo>
                  <a:lnTo>
                    <a:pt x="0" y="1307591"/>
                  </a:lnTo>
                  <a:lnTo>
                    <a:pt x="0" y="260603"/>
                  </a:lnTo>
                  <a:lnTo>
                    <a:pt x="4222" y="213936"/>
                  </a:lnTo>
                  <a:lnTo>
                    <a:pt x="16398" y="169941"/>
                  </a:lnTo>
                  <a:lnTo>
                    <a:pt x="35785" y="129370"/>
                  </a:lnTo>
                  <a:lnTo>
                    <a:pt x="61645" y="92976"/>
                  </a:lnTo>
                  <a:lnTo>
                    <a:pt x="93237" y="61511"/>
                  </a:lnTo>
                  <a:lnTo>
                    <a:pt x="129822" y="35729"/>
                  </a:lnTo>
                  <a:lnTo>
                    <a:pt x="170658" y="16381"/>
                  </a:lnTo>
                  <a:lnTo>
                    <a:pt x="215007" y="4220"/>
                  </a:lnTo>
                  <a:lnTo>
                    <a:pt x="262128" y="0"/>
                  </a:lnTo>
                  <a:lnTo>
                    <a:pt x="3611879" y="0"/>
                  </a:lnTo>
                  <a:lnTo>
                    <a:pt x="3659000" y="4220"/>
                  </a:lnTo>
                  <a:lnTo>
                    <a:pt x="3703349" y="16381"/>
                  </a:lnTo>
                  <a:lnTo>
                    <a:pt x="3744185" y="35729"/>
                  </a:lnTo>
                  <a:lnTo>
                    <a:pt x="3780770" y="61511"/>
                  </a:lnTo>
                  <a:lnTo>
                    <a:pt x="3812362" y="92976"/>
                  </a:lnTo>
                  <a:lnTo>
                    <a:pt x="3838222" y="129370"/>
                  </a:lnTo>
                  <a:lnTo>
                    <a:pt x="3857609" y="169941"/>
                  </a:lnTo>
                  <a:lnTo>
                    <a:pt x="3869785" y="213936"/>
                  </a:lnTo>
                  <a:lnTo>
                    <a:pt x="3874008" y="260603"/>
                  </a:lnTo>
                  <a:lnTo>
                    <a:pt x="3874008" y="1307591"/>
                  </a:lnTo>
                  <a:lnTo>
                    <a:pt x="3869785" y="1354259"/>
                  </a:lnTo>
                  <a:lnTo>
                    <a:pt x="3857609" y="1398254"/>
                  </a:lnTo>
                  <a:lnTo>
                    <a:pt x="3838222" y="1438825"/>
                  </a:lnTo>
                  <a:lnTo>
                    <a:pt x="3812362" y="1475219"/>
                  </a:lnTo>
                  <a:lnTo>
                    <a:pt x="3780770" y="1506684"/>
                  </a:lnTo>
                  <a:lnTo>
                    <a:pt x="3744185" y="1532466"/>
                  </a:lnTo>
                  <a:lnTo>
                    <a:pt x="3703349" y="1551814"/>
                  </a:lnTo>
                  <a:lnTo>
                    <a:pt x="3659000" y="1563975"/>
                  </a:lnTo>
                  <a:lnTo>
                    <a:pt x="3611879" y="156819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20511" y="4488179"/>
              <a:ext cx="3898900" cy="1592580"/>
            </a:xfrm>
            <a:custGeom>
              <a:avLst/>
              <a:gdLst/>
              <a:ahLst/>
              <a:cxnLst/>
              <a:rect l="l" t="t" r="r" b="b"/>
              <a:pathLst>
                <a:path w="3898900" h="1592579">
                  <a:moveTo>
                    <a:pt x="3653028" y="1592580"/>
                  </a:moveTo>
                  <a:lnTo>
                    <a:pt x="246888" y="1592580"/>
                  </a:lnTo>
                  <a:lnTo>
                    <a:pt x="233172" y="1589532"/>
                  </a:lnTo>
                  <a:lnTo>
                    <a:pt x="219456" y="1588008"/>
                  </a:lnTo>
                  <a:lnTo>
                    <a:pt x="205740" y="1584960"/>
                  </a:lnTo>
                  <a:lnTo>
                    <a:pt x="193548" y="1580388"/>
                  </a:lnTo>
                  <a:lnTo>
                    <a:pt x="179832" y="1577340"/>
                  </a:lnTo>
                  <a:lnTo>
                    <a:pt x="167640" y="1571244"/>
                  </a:lnTo>
                  <a:lnTo>
                    <a:pt x="144780" y="1560576"/>
                  </a:lnTo>
                  <a:lnTo>
                    <a:pt x="121920" y="1546860"/>
                  </a:lnTo>
                  <a:lnTo>
                    <a:pt x="80772" y="1513332"/>
                  </a:lnTo>
                  <a:lnTo>
                    <a:pt x="47244" y="1473708"/>
                  </a:lnTo>
                  <a:lnTo>
                    <a:pt x="21336" y="1426464"/>
                  </a:lnTo>
                  <a:lnTo>
                    <a:pt x="9144" y="1388364"/>
                  </a:lnTo>
                  <a:lnTo>
                    <a:pt x="0" y="1333500"/>
                  </a:lnTo>
                  <a:lnTo>
                    <a:pt x="0" y="259080"/>
                  </a:lnTo>
                  <a:lnTo>
                    <a:pt x="3048" y="231648"/>
                  </a:lnTo>
                  <a:lnTo>
                    <a:pt x="6096" y="219456"/>
                  </a:lnTo>
                  <a:lnTo>
                    <a:pt x="12192" y="192024"/>
                  </a:lnTo>
                  <a:lnTo>
                    <a:pt x="33528" y="143256"/>
                  </a:lnTo>
                  <a:lnTo>
                    <a:pt x="62484" y="99060"/>
                  </a:lnTo>
                  <a:lnTo>
                    <a:pt x="99060" y="62484"/>
                  </a:lnTo>
                  <a:lnTo>
                    <a:pt x="143256" y="33528"/>
                  </a:lnTo>
                  <a:lnTo>
                    <a:pt x="192024" y="12192"/>
                  </a:lnTo>
                  <a:lnTo>
                    <a:pt x="231648" y="3048"/>
                  </a:lnTo>
                  <a:lnTo>
                    <a:pt x="260604" y="0"/>
                  </a:lnTo>
                  <a:lnTo>
                    <a:pt x="3637788" y="0"/>
                  </a:lnTo>
                  <a:lnTo>
                    <a:pt x="3678936" y="4572"/>
                  </a:lnTo>
                  <a:lnTo>
                    <a:pt x="3692652" y="7620"/>
                  </a:lnTo>
                  <a:lnTo>
                    <a:pt x="3704844" y="12192"/>
                  </a:lnTo>
                  <a:lnTo>
                    <a:pt x="3718560" y="16764"/>
                  </a:lnTo>
                  <a:lnTo>
                    <a:pt x="3730752" y="21336"/>
                  </a:lnTo>
                  <a:lnTo>
                    <a:pt x="3737718" y="24384"/>
                  </a:lnTo>
                  <a:lnTo>
                    <a:pt x="274320" y="24384"/>
                  </a:lnTo>
                  <a:lnTo>
                    <a:pt x="262128" y="25908"/>
                  </a:lnTo>
                  <a:lnTo>
                    <a:pt x="249936" y="25908"/>
                  </a:lnTo>
                  <a:lnTo>
                    <a:pt x="236220" y="27432"/>
                  </a:lnTo>
                  <a:lnTo>
                    <a:pt x="224028" y="30480"/>
                  </a:lnTo>
                  <a:lnTo>
                    <a:pt x="211836" y="32004"/>
                  </a:lnTo>
                  <a:lnTo>
                    <a:pt x="201168" y="36576"/>
                  </a:lnTo>
                  <a:lnTo>
                    <a:pt x="188976" y="39624"/>
                  </a:lnTo>
                  <a:lnTo>
                    <a:pt x="178308" y="44196"/>
                  </a:lnTo>
                  <a:lnTo>
                    <a:pt x="135636" y="67056"/>
                  </a:lnTo>
                  <a:lnTo>
                    <a:pt x="99060" y="97536"/>
                  </a:lnTo>
                  <a:lnTo>
                    <a:pt x="68580" y="134112"/>
                  </a:lnTo>
                  <a:lnTo>
                    <a:pt x="45720" y="176784"/>
                  </a:lnTo>
                  <a:lnTo>
                    <a:pt x="30480" y="222504"/>
                  </a:lnTo>
                  <a:lnTo>
                    <a:pt x="27432" y="248412"/>
                  </a:lnTo>
                  <a:lnTo>
                    <a:pt x="25908" y="260604"/>
                  </a:lnTo>
                  <a:lnTo>
                    <a:pt x="25908" y="1331976"/>
                  </a:lnTo>
                  <a:lnTo>
                    <a:pt x="30480" y="1368552"/>
                  </a:lnTo>
                  <a:lnTo>
                    <a:pt x="36576" y="1392936"/>
                  </a:lnTo>
                  <a:lnTo>
                    <a:pt x="41148" y="1405128"/>
                  </a:lnTo>
                  <a:lnTo>
                    <a:pt x="44196" y="1415796"/>
                  </a:lnTo>
                  <a:lnTo>
                    <a:pt x="67056" y="1458468"/>
                  </a:lnTo>
                  <a:lnTo>
                    <a:pt x="97536" y="1495044"/>
                  </a:lnTo>
                  <a:lnTo>
                    <a:pt x="134112" y="1525524"/>
                  </a:lnTo>
                  <a:lnTo>
                    <a:pt x="176784" y="1548384"/>
                  </a:lnTo>
                  <a:lnTo>
                    <a:pt x="199644" y="1556004"/>
                  </a:lnTo>
                  <a:lnTo>
                    <a:pt x="211836" y="1560576"/>
                  </a:lnTo>
                  <a:lnTo>
                    <a:pt x="224028" y="1562100"/>
                  </a:lnTo>
                  <a:lnTo>
                    <a:pt x="236220" y="1565148"/>
                  </a:lnTo>
                  <a:lnTo>
                    <a:pt x="260604" y="1568196"/>
                  </a:lnTo>
                  <a:lnTo>
                    <a:pt x="3738807" y="1568196"/>
                  </a:lnTo>
                  <a:lnTo>
                    <a:pt x="3732276" y="1571244"/>
                  </a:lnTo>
                  <a:lnTo>
                    <a:pt x="3718560" y="1575816"/>
                  </a:lnTo>
                  <a:lnTo>
                    <a:pt x="3706368" y="1580388"/>
                  </a:lnTo>
                  <a:lnTo>
                    <a:pt x="3692652" y="1584960"/>
                  </a:lnTo>
                  <a:lnTo>
                    <a:pt x="3680460" y="1588008"/>
                  </a:lnTo>
                  <a:lnTo>
                    <a:pt x="3666744" y="1589532"/>
                  </a:lnTo>
                  <a:lnTo>
                    <a:pt x="3653028" y="1592580"/>
                  </a:lnTo>
                  <a:close/>
                </a:path>
                <a:path w="3898900" h="1592579">
                  <a:moveTo>
                    <a:pt x="3738807" y="1568196"/>
                  </a:moveTo>
                  <a:lnTo>
                    <a:pt x="3636264" y="1568196"/>
                  </a:lnTo>
                  <a:lnTo>
                    <a:pt x="3649980" y="1566672"/>
                  </a:lnTo>
                  <a:lnTo>
                    <a:pt x="3674364" y="1563624"/>
                  </a:lnTo>
                  <a:lnTo>
                    <a:pt x="3720084" y="1548384"/>
                  </a:lnTo>
                  <a:lnTo>
                    <a:pt x="3762756" y="1525524"/>
                  </a:lnTo>
                  <a:lnTo>
                    <a:pt x="3816096" y="1478280"/>
                  </a:lnTo>
                  <a:lnTo>
                    <a:pt x="3842004" y="1438656"/>
                  </a:lnTo>
                  <a:lnTo>
                    <a:pt x="3861816" y="1392936"/>
                  </a:lnTo>
                  <a:lnTo>
                    <a:pt x="3870960" y="1345692"/>
                  </a:lnTo>
                  <a:lnTo>
                    <a:pt x="3872484" y="1331976"/>
                  </a:lnTo>
                  <a:lnTo>
                    <a:pt x="3872484" y="248412"/>
                  </a:lnTo>
                  <a:lnTo>
                    <a:pt x="3869436" y="236220"/>
                  </a:lnTo>
                  <a:lnTo>
                    <a:pt x="3867912" y="224028"/>
                  </a:lnTo>
                  <a:lnTo>
                    <a:pt x="3861816" y="199644"/>
                  </a:lnTo>
                  <a:lnTo>
                    <a:pt x="3857244" y="188976"/>
                  </a:lnTo>
                  <a:lnTo>
                    <a:pt x="3854196" y="176784"/>
                  </a:lnTo>
                  <a:lnTo>
                    <a:pt x="3831336" y="135636"/>
                  </a:lnTo>
                  <a:lnTo>
                    <a:pt x="3800856" y="97536"/>
                  </a:lnTo>
                  <a:lnTo>
                    <a:pt x="3764280" y="67056"/>
                  </a:lnTo>
                  <a:lnTo>
                    <a:pt x="3721608" y="44196"/>
                  </a:lnTo>
                  <a:lnTo>
                    <a:pt x="3698748" y="36576"/>
                  </a:lnTo>
                  <a:lnTo>
                    <a:pt x="3686556" y="32004"/>
                  </a:lnTo>
                  <a:lnTo>
                    <a:pt x="3674364" y="30480"/>
                  </a:lnTo>
                  <a:lnTo>
                    <a:pt x="3662172" y="27432"/>
                  </a:lnTo>
                  <a:lnTo>
                    <a:pt x="3649980" y="25908"/>
                  </a:lnTo>
                  <a:lnTo>
                    <a:pt x="3637788" y="25908"/>
                  </a:lnTo>
                  <a:lnTo>
                    <a:pt x="3624072" y="24384"/>
                  </a:lnTo>
                  <a:lnTo>
                    <a:pt x="3737718" y="24384"/>
                  </a:lnTo>
                  <a:lnTo>
                    <a:pt x="3776472" y="45720"/>
                  </a:lnTo>
                  <a:lnTo>
                    <a:pt x="3817620" y="79248"/>
                  </a:lnTo>
                  <a:lnTo>
                    <a:pt x="3851148" y="120396"/>
                  </a:lnTo>
                  <a:lnTo>
                    <a:pt x="3877056" y="166116"/>
                  </a:lnTo>
                  <a:lnTo>
                    <a:pt x="3889248" y="204216"/>
                  </a:lnTo>
                  <a:lnTo>
                    <a:pt x="3898392" y="259080"/>
                  </a:lnTo>
                  <a:lnTo>
                    <a:pt x="3898392" y="1333500"/>
                  </a:lnTo>
                  <a:lnTo>
                    <a:pt x="3895344" y="1360932"/>
                  </a:lnTo>
                  <a:lnTo>
                    <a:pt x="3892296" y="1374648"/>
                  </a:lnTo>
                  <a:lnTo>
                    <a:pt x="3889248" y="1386840"/>
                  </a:lnTo>
                  <a:lnTo>
                    <a:pt x="3886200" y="1400556"/>
                  </a:lnTo>
                  <a:lnTo>
                    <a:pt x="3864864" y="1449324"/>
                  </a:lnTo>
                  <a:lnTo>
                    <a:pt x="3835908" y="1493520"/>
                  </a:lnTo>
                  <a:lnTo>
                    <a:pt x="3799332" y="1530096"/>
                  </a:lnTo>
                  <a:lnTo>
                    <a:pt x="3755136" y="1560576"/>
                  </a:lnTo>
                  <a:lnTo>
                    <a:pt x="3738807" y="1568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24209" y="2724380"/>
            <a:ext cx="3520440" cy="32524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300"/>
              </a:spcBef>
            </a:pPr>
            <a:r>
              <a:rPr sz="2000" spc="-10" dirty="0">
                <a:latin typeface="Carlito"/>
                <a:cs typeface="Carlito"/>
              </a:rPr>
              <a:t>“O </a:t>
            </a:r>
            <a:r>
              <a:rPr sz="2000" spc="-5" dirty="0">
                <a:latin typeface="Carlito"/>
                <a:cs typeface="Carlito"/>
              </a:rPr>
              <a:t>estudo das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faculdades</a:t>
            </a:r>
            <a:r>
              <a:rPr sz="2000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mentais  </a:t>
            </a:r>
            <a:r>
              <a:rPr sz="2000" dirty="0">
                <a:latin typeface="Carlito"/>
                <a:cs typeface="Carlito"/>
              </a:rPr>
              <a:t>com </a:t>
            </a:r>
            <a:r>
              <a:rPr sz="2000" spc="-10" dirty="0">
                <a:latin typeface="Carlito"/>
                <a:cs typeface="Carlito"/>
              </a:rPr>
              <a:t>recurso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modelos 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computacionais</a:t>
            </a:r>
            <a:r>
              <a:rPr sz="2000" spc="-5" dirty="0">
                <a:latin typeface="Carlito"/>
                <a:cs typeface="Carlito"/>
              </a:rPr>
              <a:t>” </a:t>
            </a:r>
            <a:r>
              <a:rPr sz="2000" dirty="0">
                <a:latin typeface="Carlito"/>
                <a:cs typeface="Carlito"/>
              </a:rPr>
              <a:t>(Charniak e  </a:t>
            </a:r>
            <a:r>
              <a:rPr sz="2000" spc="-5" dirty="0">
                <a:latin typeface="Carlito"/>
                <a:cs typeface="Carlito"/>
              </a:rPr>
              <a:t>McDermott,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1985)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arlito"/>
              <a:cs typeface="Carlito"/>
            </a:endParaRPr>
          </a:p>
          <a:p>
            <a:pPr marL="117475" marR="139700" indent="-635" algn="ctr">
              <a:lnSpc>
                <a:spcPct val="91600"/>
              </a:lnSpc>
            </a:pPr>
            <a:r>
              <a:rPr sz="2000" spc="-10" dirty="0">
                <a:latin typeface="Carlito"/>
                <a:cs typeface="Carlito"/>
              </a:rPr>
              <a:t>“O ramo </a:t>
            </a:r>
            <a:r>
              <a:rPr sz="2000" spc="-5" dirty="0">
                <a:latin typeface="Carlito"/>
                <a:cs typeface="Carlito"/>
              </a:rPr>
              <a:t>das Ciências </a:t>
            </a:r>
            <a:r>
              <a:rPr sz="2000" dirty="0">
                <a:latin typeface="Carlito"/>
                <a:cs typeface="Carlito"/>
              </a:rPr>
              <a:t>de 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Computação</a:t>
            </a:r>
            <a:r>
              <a:rPr sz="2000" spc="-5" dirty="0">
                <a:latin typeface="Carlito"/>
                <a:cs typeface="Carlito"/>
              </a:rPr>
              <a:t> relacionado </a:t>
            </a:r>
            <a:r>
              <a:rPr sz="2000" dirty="0">
                <a:latin typeface="Carlito"/>
                <a:cs typeface="Carlito"/>
              </a:rPr>
              <a:t>com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10" dirty="0">
                <a:latin typeface="Carlito"/>
                <a:cs typeface="Carlito"/>
              </a:rPr>
              <a:t>automatização </a:t>
            </a:r>
            <a:r>
              <a:rPr sz="2000" dirty="0">
                <a:latin typeface="Carlito"/>
                <a:cs typeface="Carlito"/>
              </a:rPr>
              <a:t>do 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comportamento inteligente</a:t>
            </a:r>
            <a:r>
              <a:rPr sz="2000" spc="-10" dirty="0">
                <a:latin typeface="Carlito"/>
                <a:cs typeface="Carlito"/>
              </a:rPr>
              <a:t>”  </a:t>
            </a:r>
            <a:r>
              <a:rPr sz="2000" spc="-5" dirty="0">
                <a:latin typeface="Carlito"/>
                <a:cs typeface="Carlito"/>
              </a:rPr>
              <a:t>(Luger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Stubblefield,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1993)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35963" y="2046732"/>
            <a:ext cx="3898900" cy="440690"/>
            <a:chOff x="1235963" y="2046732"/>
            <a:chExt cx="3898900" cy="440690"/>
          </a:xfrm>
        </p:grpSpPr>
        <p:sp>
          <p:nvSpPr>
            <p:cNvPr id="17" name="object 17"/>
            <p:cNvSpPr/>
            <p:nvPr/>
          </p:nvSpPr>
          <p:spPr>
            <a:xfrm>
              <a:off x="1240535" y="2051304"/>
              <a:ext cx="3889375" cy="431800"/>
            </a:xfrm>
            <a:custGeom>
              <a:avLst/>
              <a:gdLst/>
              <a:ahLst/>
              <a:cxnLst/>
              <a:rect l="l" t="t" r="r" b="b"/>
              <a:pathLst>
                <a:path w="3889375" h="431800">
                  <a:moveTo>
                    <a:pt x="3889247" y="431292"/>
                  </a:moveTo>
                  <a:lnTo>
                    <a:pt x="0" y="431292"/>
                  </a:lnTo>
                  <a:lnTo>
                    <a:pt x="0" y="0"/>
                  </a:lnTo>
                  <a:lnTo>
                    <a:pt x="3889247" y="0"/>
                  </a:lnTo>
                  <a:lnTo>
                    <a:pt x="3889247" y="43129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5963" y="2046732"/>
              <a:ext cx="3898900" cy="440690"/>
            </a:xfrm>
            <a:custGeom>
              <a:avLst/>
              <a:gdLst/>
              <a:ahLst/>
              <a:cxnLst/>
              <a:rect l="l" t="t" r="r" b="b"/>
              <a:pathLst>
                <a:path w="3898900" h="440689">
                  <a:moveTo>
                    <a:pt x="3895344" y="440436"/>
                  </a:moveTo>
                  <a:lnTo>
                    <a:pt x="3048" y="440436"/>
                  </a:lnTo>
                  <a:lnTo>
                    <a:pt x="0" y="43891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3895344" y="0"/>
                  </a:lnTo>
                  <a:lnTo>
                    <a:pt x="3898392" y="3048"/>
                  </a:lnTo>
                  <a:lnTo>
                    <a:pt x="3898392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431292"/>
                  </a:lnTo>
                  <a:lnTo>
                    <a:pt x="4572" y="431292"/>
                  </a:lnTo>
                  <a:lnTo>
                    <a:pt x="9144" y="435864"/>
                  </a:lnTo>
                  <a:lnTo>
                    <a:pt x="3898392" y="435864"/>
                  </a:lnTo>
                  <a:lnTo>
                    <a:pt x="3898392" y="438912"/>
                  </a:lnTo>
                  <a:lnTo>
                    <a:pt x="3895344" y="440436"/>
                  </a:lnTo>
                  <a:close/>
                </a:path>
                <a:path w="3898900" h="440689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898900" h="440689">
                  <a:moveTo>
                    <a:pt x="3889248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889248" y="4572"/>
                  </a:lnTo>
                  <a:lnTo>
                    <a:pt x="3889248" y="10668"/>
                  </a:lnTo>
                  <a:close/>
                </a:path>
                <a:path w="3898900" h="440689">
                  <a:moveTo>
                    <a:pt x="3889248" y="435864"/>
                  </a:moveTo>
                  <a:lnTo>
                    <a:pt x="3889248" y="4572"/>
                  </a:lnTo>
                  <a:lnTo>
                    <a:pt x="3893820" y="10668"/>
                  </a:lnTo>
                  <a:lnTo>
                    <a:pt x="3898392" y="10668"/>
                  </a:lnTo>
                  <a:lnTo>
                    <a:pt x="3898392" y="431292"/>
                  </a:lnTo>
                  <a:lnTo>
                    <a:pt x="3893820" y="431292"/>
                  </a:lnTo>
                  <a:lnTo>
                    <a:pt x="3889248" y="435864"/>
                  </a:lnTo>
                  <a:close/>
                </a:path>
                <a:path w="3898900" h="440689">
                  <a:moveTo>
                    <a:pt x="3898392" y="10668"/>
                  </a:moveTo>
                  <a:lnTo>
                    <a:pt x="3893820" y="10668"/>
                  </a:lnTo>
                  <a:lnTo>
                    <a:pt x="3889248" y="4572"/>
                  </a:lnTo>
                  <a:lnTo>
                    <a:pt x="3898392" y="4572"/>
                  </a:lnTo>
                  <a:lnTo>
                    <a:pt x="3898392" y="10668"/>
                  </a:lnTo>
                  <a:close/>
                </a:path>
                <a:path w="3898900" h="440689">
                  <a:moveTo>
                    <a:pt x="9144" y="435864"/>
                  </a:moveTo>
                  <a:lnTo>
                    <a:pt x="4572" y="431292"/>
                  </a:lnTo>
                  <a:lnTo>
                    <a:pt x="9144" y="431292"/>
                  </a:lnTo>
                  <a:lnTo>
                    <a:pt x="9144" y="435864"/>
                  </a:lnTo>
                  <a:close/>
                </a:path>
                <a:path w="3898900" h="440689">
                  <a:moveTo>
                    <a:pt x="3889248" y="435864"/>
                  </a:moveTo>
                  <a:lnTo>
                    <a:pt x="9144" y="435864"/>
                  </a:lnTo>
                  <a:lnTo>
                    <a:pt x="9144" y="431292"/>
                  </a:lnTo>
                  <a:lnTo>
                    <a:pt x="3889248" y="431292"/>
                  </a:lnTo>
                  <a:lnTo>
                    <a:pt x="3889248" y="435864"/>
                  </a:lnTo>
                  <a:close/>
                </a:path>
                <a:path w="3898900" h="440689">
                  <a:moveTo>
                    <a:pt x="3898392" y="435864"/>
                  </a:moveTo>
                  <a:lnTo>
                    <a:pt x="3889248" y="435864"/>
                  </a:lnTo>
                  <a:lnTo>
                    <a:pt x="3893820" y="431292"/>
                  </a:lnTo>
                  <a:lnTo>
                    <a:pt x="3898392" y="431292"/>
                  </a:lnTo>
                  <a:lnTo>
                    <a:pt x="3898392" y="435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40536" y="2051304"/>
            <a:ext cx="3889375" cy="3763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2200" b="1" spc="-5" dirty="0">
                <a:latin typeface="Arial"/>
                <a:cs typeface="Arial"/>
              </a:rPr>
              <a:t>Pensar como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humanos</a:t>
            </a:r>
            <a:endParaRPr sz="2200" b="1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01284" y="2046732"/>
            <a:ext cx="3682365" cy="440690"/>
            <a:chOff x="5701284" y="2046732"/>
            <a:chExt cx="3682365" cy="440690"/>
          </a:xfrm>
        </p:grpSpPr>
        <p:sp>
          <p:nvSpPr>
            <p:cNvPr id="21" name="object 21"/>
            <p:cNvSpPr/>
            <p:nvPr/>
          </p:nvSpPr>
          <p:spPr>
            <a:xfrm>
              <a:off x="5705856" y="2051304"/>
              <a:ext cx="3671570" cy="431800"/>
            </a:xfrm>
            <a:custGeom>
              <a:avLst/>
              <a:gdLst/>
              <a:ahLst/>
              <a:cxnLst/>
              <a:rect l="l" t="t" r="r" b="b"/>
              <a:pathLst>
                <a:path w="3671570" h="431800">
                  <a:moveTo>
                    <a:pt x="3671316" y="431292"/>
                  </a:moveTo>
                  <a:lnTo>
                    <a:pt x="0" y="431292"/>
                  </a:lnTo>
                  <a:lnTo>
                    <a:pt x="0" y="0"/>
                  </a:lnTo>
                  <a:lnTo>
                    <a:pt x="3671316" y="0"/>
                  </a:lnTo>
                  <a:lnTo>
                    <a:pt x="3671316" y="43129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1284" y="2046732"/>
              <a:ext cx="3682365" cy="440690"/>
            </a:xfrm>
            <a:custGeom>
              <a:avLst/>
              <a:gdLst/>
              <a:ahLst/>
              <a:cxnLst/>
              <a:rect l="l" t="t" r="r" b="b"/>
              <a:pathLst>
                <a:path w="3682365" h="440689">
                  <a:moveTo>
                    <a:pt x="3678936" y="440436"/>
                  </a:moveTo>
                  <a:lnTo>
                    <a:pt x="1524" y="440436"/>
                  </a:lnTo>
                  <a:lnTo>
                    <a:pt x="0" y="438912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3678936" y="0"/>
                  </a:lnTo>
                  <a:lnTo>
                    <a:pt x="3681984" y="3048"/>
                  </a:lnTo>
                  <a:lnTo>
                    <a:pt x="3681984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431292"/>
                  </a:lnTo>
                  <a:lnTo>
                    <a:pt x="4572" y="431292"/>
                  </a:lnTo>
                  <a:lnTo>
                    <a:pt x="9144" y="435864"/>
                  </a:lnTo>
                  <a:lnTo>
                    <a:pt x="3681984" y="435864"/>
                  </a:lnTo>
                  <a:lnTo>
                    <a:pt x="3681984" y="438912"/>
                  </a:lnTo>
                  <a:lnTo>
                    <a:pt x="3678936" y="440436"/>
                  </a:lnTo>
                  <a:close/>
                </a:path>
                <a:path w="3682365" h="440689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682365" h="440689">
                  <a:moveTo>
                    <a:pt x="3671316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671316" y="4572"/>
                  </a:lnTo>
                  <a:lnTo>
                    <a:pt x="3671316" y="10668"/>
                  </a:lnTo>
                  <a:close/>
                </a:path>
                <a:path w="3682365" h="440689">
                  <a:moveTo>
                    <a:pt x="3671316" y="435864"/>
                  </a:moveTo>
                  <a:lnTo>
                    <a:pt x="3671316" y="4572"/>
                  </a:lnTo>
                  <a:lnTo>
                    <a:pt x="3675888" y="10668"/>
                  </a:lnTo>
                  <a:lnTo>
                    <a:pt x="3681984" y="10668"/>
                  </a:lnTo>
                  <a:lnTo>
                    <a:pt x="3681984" y="431292"/>
                  </a:lnTo>
                  <a:lnTo>
                    <a:pt x="3675888" y="431292"/>
                  </a:lnTo>
                  <a:lnTo>
                    <a:pt x="3671316" y="435864"/>
                  </a:lnTo>
                  <a:close/>
                </a:path>
                <a:path w="3682365" h="440689">
                  <a:moveTo>
                    <a:pt x="3681984" y="10668"/>
                  </a:moveTo>
                  <a:lnTo>
                    <a:pt x="3675888" y="10668"/>
                  </a:lnTo>
                  <a:lnTo>
                    <a:pt x="3671316" y="4572"/>
                  </a:lnTo>
                  <a:lnTo>
                    <a:pt x="3681984" y="4572"/>
                  </a:lnTo>
                  <a:lnTo>
                    <a:pt x="3681984" y="10668"/>
                  </a:lnTo>
                  <a:close/>
                </a:path>
                <a:path w="3682365" h="440689">
                  <a:moveTo>
                    <a:pt x="9144" y="435864"/>
                  </a:moveTo>
                  <a:lnTo>
                    <a:pt x="4572" y="431292"/>
                  </a:lnTo>
                  <a:lnTo>
                    <a:pt x="9144" y="431292"/>
                  </a:lnTo>
                  <a:lnTo>
                    <a:pt x="9144" y="435864"/>
                  </a:lnTo>
                  <a:close/>
                </a:path>
                <a:path w="3682365" h="440689">
                  <a:moveTo>
                    <a:pt x="3671316" y="435864"/>
                  </a:moveTo>
                  <a:lnTo>
                    <a:pt x="9144" y="435864"/>
                  </a:lnTo>
                  <a:lnTo>
                    <a:pt x="9144" y="431292"/>
                  </a:lnTo>
                  <a:lnTo>
                    <a:pt x="3671316" y="431292"/>
                  </a:lnTo>
                  <a:lnTo>
                    <a:pt x="3671316" y="435864"/>
                  </a:lnTo>
                  <a:close/>
                </a:path>
                <a:path w="3682365" h="440689">
                  <a:moveTo>
                    <a:pt x="3681984" y="435864"/>
                  </a:moveTo>
                  <a:lnTo>
                    <a:pt x="3671316" y="435864"/>
                  </a:lnTo>
                  <a:lnTo>
                    <a:pt x="3675888" y="431292"/>
                  </a:lnTo>
                  <a:lnTo>
                    <a:pt x="3681984" y="431292"/>
                  </a:lnTo>
                  <a:lnTo>
                    <a:pt x="3681984" y="435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05855" y="2051304"/>
            <a:ext cx="3671570" cy="3763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2200" b="1" spc="-5" dirty="0">
                <a:latin typeface="Arial"/>
                <a:cs typeface="Arial"/>
              </a:rPr>
              <a:t>Pensar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racionalmente</a:t>
            </a:r>
            <a:endParaRPr sz="2200" b="1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64336" y="6079235"/>
            <a:ext cx="3970020" cy="440690"/>
            <a:chOff x="1164336" y="6079235"/>
            <a:chExt cx="3970020" cy="440690"/>
          </a:xfrm>
        </p:grpSpPr>
        <p:sp>
          <p:nvSpPr>
            <p:cNvPr id="25" name="object 25"/>
            <p:cNvSpPr/>
            <p:nvPr/>
          </p:nvSpPr>
          <p:spPr>
            <a:xfrm>
              <a:off x="1168908" y="6083807"/>
              <a:ext cx="3961129" cy="431800"/>
            </a:xfrm>
            <a:custGeom>
              <a:avLst/>
              <a:gdLst/>
              <a:ahLst/>
              <a:cxnLst/>
              <a:rect l="l" t="t" r="r" b="b"/>
              <a:pathLst>
                <a:path w="3961129" h="431800">
                  <a:moveTo>
                    <a:pt x="3960876" y="431291"/>
                  </a:moveTo>
                  <a:lnTo>
                    <a:pt x="0" y="431291"/>
                  </a:lnTo>
                  <a:lnTo>
                    <a:pt x="0" y="0"/>
                  </a:lnTo>
                  <a:lnTo>
                    <a:pt x="3960876" y="0"/>
                  </a:lnTo>
                  <a:lnTo>
                    <a:pt x="3960876" y="43129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64336" y="6079235"/>
              <a:ext cx="3970020" cy="440690"/>
            </a:xfrm>
            <a:custGeom>
              <a:avLst/>
              <a:gdLst/>
              <a:ahLst/>
              <a:cxnLst/>
              <a:rect l="l" t="t" r="r" b="b"/>
              <a:pathLst>
                <a:path w="3970020" h="440690">
                  <a:moveTo>
                    <a:pt x="3966972" y="440436"/>
                  </a:moveTo>
                  <a:lnTo>
                    <a:pt x="1524" y="440436"/>
                  </a:lnTo>
                  <a:lnTo>
                    <a:pt x="0" y="438912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3966972" y="0"/>
                  </a:lnTo>
                  <a:lnTo>
                    <a:pt x="3970020" y="3048"/>
                  </a:lnTo>
                  <a:lnTo>
                    <a:pt x="3970020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431292"/>
                  </a:lnTo>
                  <a:lnTo>
                    <a:pt x="4572" y="431292"/>
                  </a:lnTo>
                  <a:lnTo>
                    <a:pt x="9144" y="435864"/>
                  </a:lnTo>
                  <a:lnTo>
                    <a:pt x="3970020" y="435864"/>
                  </a:lnTo>
                  <a:lnTo>
                    <a:pt x="3970020" y="438912"/>
                  </a:lnTo>
                  <a:lnTo>
                    <a:pt x="3966972" y="440436"/>
                  </a:lnTo>
                  <a:close/>
                </a:path>
                <a:path w="3970020" h="440690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970020" h="440690">
                  <a:moveTo>
                    <a:pt x="3960876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960876" y="4572"/>
                  </a:lnTo>
                  <a:lnTo>
                    <a:pt x="3960876" y="10668"/>
                  </a:lnTo>
                  <a:close/>
                </a:path>
                <a:path w="3970020" h="440690">
                  <a:moveTo>
                    <a:pt x="3960876" y="435864"/>
                  </a:moveTo>
                  <a:lnTo>
                    <a:pt x="3960876" y="4572"/>
                  </a:lnTo>
                  <a:lnTo>
                    <a:pt x="3965448" y="10668"/>
                  </a:lnTo>
                  <a:lnTo>
                    <a:pt x="3970020" y="10668"/>
                  </a:lnTo>
                  <a:lnTo>
                    <a:pt x="3970020" y="431292"/>
                  </a:lnTo>
                  <a:lnTo>
                    <a:pt x="3965448" y="431292"/>
                  </a:lnTo>
                  <a:lnTo>
                    <a:pt x="3960876" y="435864"/>
                  </a:lnTo>
                  <a:close/>
                </a:path>
                <a:path w="3970020" h="440690">
                  <a:moveTo>
                    <a:pt x="3970020" y="10668"/>
                  </a:moveTo>
                  <a:lnTo>
                    <a:pt x="3965448" y="10668"/>
                  </a:lnTo>
                  <a:lnTo>
                    <a:pt x="3960876" y="4572"/>
                  </a:lnTo>
                  <a:lnTo>
                    <a:pt x="3970020" y="4572"/>
                  </a:lnTo>
                  <a:lnTo>
                    <a:pt x="3970020" y="10668"/>
                  </a:lnTo>
                  <a:close/>
                </a:path>
                <a:path w="3970020" h="440690">
                  <a:moveTo>
                    <a:pt x="9144" y="435864"/>
                  </a:moveTo>
                  <a:lnTo>
                    <a:pt x="4572" y="431292"/>
                  </a:lnTo>
                  <a:lnTo>
                    <a:pt x="9144" y="431292"/>
                  </a:lnTo>
                  <a:lnTo>
                    <a:pt x="9144" y="435864"/>
                  </a:lnTo>
                  <a:close/>
                </a:path>
                <a:path w="3970020" h="440690">
                  <a:moveTo>
                    <a:pt x="3960876" y="435864"/>
                  </a:moveTo>
                  <a:lnTo>
                    <a:pt x="9144" y="435864"/>
                  </a:lnTo>
                  <a:lnTo>
                    <a:pt x="9144" y="431292"/>
                  </a:lnTo>
                  <a:lnTo>
                    <a:pt x="3960876" y="431292"/>
                  </a:lnTo>
                  <a:lnTo>
                    <a:pt x="3960876" y="435864"/>
                  </a:lnTo>
                  <a:close/>
                </a:path>
                <a:path w="3970020" h="440690">
                  <a:moveTo>
                    <a:pt x="3970020" y="435864"/>
                  </a:moveTo>
                  <a:lnTo>
                    <a:pt x="3960876" y="435864"/>
                  </a:lnTo>
                  <a:lnTo>
                    <a:pt x="3965448" y="431292"/>
                  </a:lnTo>
                  <a:lnTo>
                    <a:pt x="3970020" y="431292"/>
                  </a:lnTo>
                  <a:lnTo>
                    <a:pt x="3970020" y="435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68908" y="6083808"/>
            <a:ext cx="3961129" cy="3763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2200" b="1" spc="-5" dirty="0">
                <a:latin typeface="Arial"/>
                <a:cs typeface="Arial"/>
              </a:rPr>
              <a:t>Actuar </a:t>
            </a:r>
            <a:r>
              <a:rPr sz="2200" b="1" dirty="0">
                <a:latin typeface="Arial"/>
                <a:cs typeface="Arial"/>
              </a:rPr>
              <a:t>como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humanos</a:t>
            </a:r>
            <a:endParaRPr sz="2200" b="1" dirty="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01284" y="6152388"/>
            <a:ext cx="3754120" cy="440690"/>
            <a:chOff x="5701284" y="6152388"/>
            <a:chExt cx="3754120" cy="440690"/>
          </a:xfrm>
        </p:grpSpPr>
        <p:sp>
          <p:nvSpPr>
            <p:cNvPr id="29" name="object 29"/>
            <p:cNvSpPr/>
            <p:nvPr/>
          </p:nvSpPr>
          <p:spPr>
            <a:xfrm>
              <a:off x="5705856" y="6156960"/>
              <a:ext cx="3744595" cy="429895"/>
            </a:xfrm>
            <a:custGeom>
              <a:avLst/>
              <a:gdLst/>
              <a:ahLst/>
              <a:cxnLst/>
              <a:rect l="l" t="t" r="r" b="b"/>
              <a:pathLst>
                <a:path w="3744595" h="429895">
                  <a:moveTo>
                    <a:pt x="3744468" y="429768"/>
                  </a:moveTo>
                  <a:lnTo>
                    <a:pt x="0" y="429768"/>
                  </a:lnTo>
                  <a:lnTo>
                    <a:pt x="0" y="0"/>
                  </a:lnTo>
                  <a:lnTo>
                    <a:pt x="3744468" y="0"/>
                  </a:lnTo>
                  <a:lnTo>
                    <a:pt x="3744468" y="42976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01284" y="6152388"/>
              <a:ext cx="3754120" cy="440690"/>
            </a:xfrm>
            <a:custGeom>
              <a:avLst/>
              <a:gdLst/>
              <a:ahLst/>
              <a:cxnLst/>
              <a:rect l="l" t="t" r="r" b="b"/>
              <a:pathLst>
                <a:path w="3754120" h="440690">
                  <a:moveTo>
                    <a:pt x="3750564" y="440436"/>
                  </a:moveTo>
                  <a:lnTo>
                    <a:pt x="1524" y="440436"/>
                  </a:lnTo>
                  <a:lnTo>
                    <a:pt x="0" y="437388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3750564" y="0"/>
                  </a:lnTo>
                  <a:lnTo>
                    <a:pt x="3753612" y="1524"/>
                  </a:lnTo>
                  <a:lnTo>
                    <a:pt x="3753612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429768"/>
                  </a:lnTo>
                  <a:lnTo>
                    <a:pt x="4572" y="429768"/>
                  </a:lnTo>
                  <a:lnTo>
                    <a:pt x="9144" y="434340"/>
                  </a:lnTo>
                  <a:lnTo>
                    <a:pt x="3753612" y="434340"/>
                  </a:lnTo>
                  <a:lnTo>
                    <a:pt x="3753612" y="437388"/>
                  </a:lnTo>
                  <a:lnTo>
                    <a:pt x="3750564" y="440436"/>
                  </a:lnTo>
                  <a:close/>
                </a:path>
                <a:path w="3754120" h="44069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754120" h="440690">
                  <a:moveTo>
                    <a:pt x="3744468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744468" y="4572"/>
                  </a:lnTo>
                  <a:lnTo>
                    <a:pt x="3744468" y="9144"/>
                  </a:lnTo>
                  <a:close/>
                </a:path>
                <a:path w="3754120" h="440690">
                  <a:moveTo>
                    <a:pt x="3744468" y="434340"/>
                  </a:moveTo>
                  <a:lnTo>
                    <a:pt x="3744468" y="4572"/>
                  </a:lnTo>
                  <a:lnTo>
                    <a:pt x="3749040" y="9144"/>
                  </a:lnTo>
                  <a:lnTo>
                    <a:pt x="3753612" y="9144"/>
                  </a:lnTo>
                  <a:lnTo>
                    <a:pt x="3753612" y="429768"/>
                  </a:lnTo>
                  <a:lnTo>
                    <a:pt x="3749040" y="429768"/>
                  </a:lnTo>
                  <a:lnTo>
                    <a:pt x="3744468" y="434340"/>
                  </a:lnTo>
                  <a:close/>
                </a:path>
                <a:path w="3754120" h="440690">
                  <a:moveTo>
                    <a:pt x="3753612" y="9144"/>
                  </a:moveTo>
                  <a:lnTo>
                    <a:pt x="3749040" y="9144"/>
                  </a:lnTo>
                  <a:lnTo>
                    <a:pt x="3744468" y="4572"/>
                  </a:lnTo>
                  <a:lnTo>
                    <a:pt x="3753612" y="4572"/>
                  </a:lnTo>
                  <a:lnTo>
                    <a:pt x="3753612" y="9144"/>
                  </a:lnTo>
                  <a:close/>
                </a:path>
                <a:path w="3754120" h="440690">
                  <a:moveTo>
                    <a:pt x="9144" y="434340"/>
                  </a:moveTo>
                  <a:lnTo>
                    <a:pt x="4572" y="429768"/>
                  </a:lnTo>
                  <a:lnTo>
                    <a:pt x="9144" y="429768"/>
                  </a:lnTo>
                  <a:lnTo>
                    <a:pt x="9144" y="434340"/>
                  </a:lnTo>
                  <a:close/>
                </a:path>
                <a:path w="3754120" h="440690">
                  <a:moveTo>
                    <a:pt x="3744468" y="434340"/>
                  </a:moveTo>
                  <a:lnTo>
                    <a:pt x="9144" y="434340"/>
                  </a:lnTo>
                  <a:lnTo>
                    <a:pt x="9144" y="429768"/>
                  </a:lnTo>
                  <a:lnTo>
                    <a:pt x="3744468" y="429768"/>
                  </a:lnTo>
                  <a:lnTo>
                    <a:pt x="3744468" y="434340"/>
                  </a:lnTo>
                  <a:close/>
                </a:path>
                <a:path w="3754120" h="440690">
                  <a:moveTo>
                    <a:pt x="3753612" y="434340"/>
                  </a:moveTo>
                  <a:lnTo>
                    <a:pt x="3744468" y="434340"/>
                  </a:lnTo>
                  <a:lnTo>
                    <a:pt x="3749040" y="429768"/>
                  </a:lnTo>
                  <a:lnTo>
                    <a:pt x="3753612" y="429768"/>
                  </a:lnTo>
                  <a:lnTo>
                    <a:pt x="3753612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05855" y="6156960"/>
            <a:ext cx="3744595" cy="37446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200" b="1" spc="-5" dirty="0">
                <a:latin typeface="Arial"/>
                <a:cs typeface="Arial"/>
              </a:rPr>
              <a:t>Actuar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racionalmente</a:t>
            </a:r>
            <a:endParaRPr sz="22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204" y="541530"/>
            <a:ext cx="88386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tx1"/>
                </a:solidFill>
              </a:rPr>
              <a:t>Actuar como </a:t>
            </a:r>
            <a:r>
              <a:rPr b="1" dirty="0">
                <a:solidFill>
                  <a:schemeClr val="tx1"/>
                </a:solidFill>
              </a:rPr>
              <a:t>humanos: </a:t>
            </a:r>
            <a:r>
              <a:rPr b="1" spc="-25" dirty="0">
                <a:solidFill>
                  <a:schemeClr val="tx1"/>
                </a:solidFill>
              </a:rPr>
              <a:t>teste </a:t>
            </a:r>
            <a:r>
              <a:rPr b="1" spc="-10" dirty="0">
                <a:solidFill>
                  <a:schemeClr val="tx1"/>
                </a:solidFill>
              </a:rPr>
              <a:t>de</a:t>
            </a:r>
            <a:r>
              <a:rPr b="1" spc="-105" dirty="0">
                <a:solidFill>
                  <a:schemeClr val="tx1"/>
                </a:solidFill>
              </a:rPr>
              <a:t> </a:t>
            </a:r>
            <a:r>
              <a:rPr b="1" spc="-40" dirty="0">
                <a:solidFill>
                  <a:schemeClr val="tx1"/>
                </a:solidFill>
              </a:rPr>
              <a:t>Turing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0132" y="1795382"/>
            <a:ext cx="3879850" cy="2700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objectivo </a:t>
            </a:r>
            <a:r>
              <a:rPr sz="2800" spc="-5" dirty="0">
                <a:latin typeface="Carlito"/>
                <a:cs typeface="Carlito"/>
              </a:rPr>
              <a:t>é </a:t>
            </a:r>
            <a:r>
              <a:rPr sz="2800" spc="-10" dirty="0">
                <a:latin typeface="Carlito"/>
                <a:cs typeface="Carlito"/>
              </a:rPr>
              <a:t>construir  </a:t>
            </a:r>
            <a:r>
              <a:rPr sz="2800" spc="-15" dirty="0">
                <a:latin typeface="Carlito"/>
                <a:cs typeface="Carlito"/>
              </a:rPr>
              <a:t>um sistema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passe  </a:t>
            </a:r>
            <a:r>
              <a:rPr sz="28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por </a:t>
            </a:r>
            <a:r>
              <a:rPr sz="28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um </a:t>
            </a: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ser</a:t>
            </a:r>
            <a:r>
              <a:rPr sz="2800" spc="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800" spc="-10" dirty="0" err="1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humano</a:t>
            </a:r>
            <a:r>
              <a:rPr lang="pt-PT" sz="28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…</a:t>
            </a:r>
          </a:p>
          <a:p>
            <a:pPr marL="12065" marR="5080" algn="just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sz="28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Sistema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inteligente </a:t>
            </a:r>
            <a:r>
              <a:rPr sz="2800" dirty="0">
                <a:latin typeface="Carlito"/>
                <a:cs typeface="Carlito"/>
              </a:rPr>
              <a:t>=&gt;  </a:t>
            </a:r>
            <a:r>
              <a:rPr sz="2800" spc="-5" dirty="0">
                <a:latin typeface="Carlito"/>
                <a:cs typeface="Carlito"/>
              </a:rPr>
              <a:t>passar o </a:t>
            </a:r>
            <a:r>
              <a:rPr sz="2800" spc="-30" dirty="0">
                <a:latin typeface="Carlito"/>
                <a:cs typeface="Carlito"/>
              </a:rPr>
              <a:t>teste </a:t>
            </a:r>
            <a:r>
              <a:rPr sz="2800" dirty="0">
                <a:latin typeface="Carlito"/>
                <a:cs typeface="Carlito"/>
              </a:rPr>
              <a:t>de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Turing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8728" y="2124455"/>
            <a:ext cx="4180888" cy="3257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9390" y="7009736"/>
            <a:ext cx="893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Fonte imagem:</a:t>
            </a:r>
            <a:r>
              <a:rPr sz="18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http://filipinofreethinkers.org/wp-content/uploads/2012/06/Turing-test.png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8D38E37-E533-4B15-A7B2-B06E44491498}"/>
              </a:ext>
            </a:extLst>
          </p:cNvPr>
          <p:cNvSpPr txBox="1"/>
          <p:nvPr/>
        </p:nvSpPr>
        <p:spPr>
          <a:xfrm>
            <a:off x="5608728" y="5727924"/>
            <a:ext cx="397948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pt-PT" sz="2000" spc="-5" dirty="0">
                <a:latin typeface="Carlito"/>
                <a:cs typeface="Carlito"/>
              </a:rPr>
              <a:t>O teste foi introduzido por </a:t>
            </a:r>
            <a:r>
              <a:rPr lang="pt-PT" sz="2000" spc="-5" dirty="0">
                <a:solidFill>
                  <a:schemeClr val="accent3"/>
                </a:solidFill>
                <a:latin typeface="Carlito"/>
                <a:cs typeface="Carlito"/>
              </a:rPr>
              <a:t>Alan </a:t>
            </a:r>
            <a:r>
              <a:rPr lang="pt-PT" sz="2000" spc="-5" dirty="0" err="1">
                <a:solidFill>
                  <a:schemeClr val="accent3"/>
                </a:solidFill>
                <a:latin typeface="Carlito"/>
                <a:cs typeface="Carlito"/>
              </a:rPr>
              <a:t>Turing</a:t>
            </a:r>
            <a:r>
              <a:rPr lang="pt-PT" sz="2000" spc="-5" dirty="0">
                <a:solidFill>
                  <a:schemeClr val="accent3"/>
                </a:solidFill>
                <a:latin typeface="Carlito"/>
                <a:cs typeface="Carlito"/>
              </a:rPr>
              <a:t> </a:t>
            </a:r>
            <a:r>
              <a:rPr lang="pt-PT" sz="2000" spc="-5" dirty="0">
                <a:latin typeface="Carlito"/>
                <a:cs typeface="Carlito"/>
              </a:rPr>
              <a:t>em seu artigo de </a:t>
            </a:r>
            <a:r>
              <a:rPr lang="pt-PT" sz="2000" spc="-5" dirty="0">
                <a:solidFill>
                  <a:schemeClr val="accent3"/>
                </a:solidFill>
                <a:latin typeface="Carlito"/>
                <a:cs typeface="Carlito"/>
              </a:rPr>
              <a:t>1950</a:t>
            </a:r>
            <a:r>
              <a:rPr lang="pt-PT" sz="2000" spc="-5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“</a:t>
            </a:r>
            <a:r>
              <a:rPr lang="en-US" sz="2000" spc="-5" dirty="0">
                <a:solidFill>
                  <a:schemeClr val="accent3"/>
                </a:solidFill>
                <a:latin typeface="Carlito"/>
                <a:cs typeface="Carlito"/>
              </a:rPr>
              <a:t>Computing Machinery and Intelligence</a:t>
            </a:r>
            <a:r>
              <a:rPr lang="en-US" sz="2000" spc="-5" dirty="0">
                <a:latin typeface="Carlito"/>
                <a:cs typeface="Carlito"/>
              </a:rPr>
              <a:t>”</a:t>
            </a:r>
            <a:endParaRPr lang="pt-PT" sz="2000" spc="-1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557096"/>
            <a:ext cx="8838632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tx1"/>
                </a:solidFill>
              </a:rPr>
              <a:t>Actuar como </a:t>
            </a:r>
            <a:r>
              <a:rPr b="1" dirty="0">
                <a:solidFill>
                  <a:schemeClr val="tx1"/>
                </a:solidFill>
              </a:rPr>
              <a:t>humanos: </a:t>
            </a:r>
            <a:r>
              <a:rPr b="1" spc="-25" dirty="0">
                <a:solidFill>
                  <a:schemeClr val="tx1"/>
                </a:solidFill>
              </a:rPr>
              <a:t>teste </a:t>
            </a:r>
            <a:r>
              <a:rPr b="1" spc="-10" dirty="0">
                <a:solidFill>
                  <a:schemeClr val="tx1"/>
                </a:solidFill>
              </a:rPr>
              <a:t>de</a:t>
            </a:r>
            <a:r>
              <a:rPr b="1" spc="-105" dirty="0">
                <a:solidFill>
                  <a:schemeClr val="tx1"/>
                </a:solidFill>
              </a:rPr>
              <a:t> </a:t>
            </a:r>
            <a:r>
              <a:rPr b="1" spc="-40" dirty="0">
                <a:solidFill>
                  <a:schemeClr val="tx1"/>
                </a:solidFill>
              </a:rPr>
              <a:t>Turing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356" y="1574671"/>
            <a:ext cx="4425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Capacidades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necessárias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6464" y="2634549"/>
            <a:ext cx="259207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rlito"/>
                <a:cs typeface="Carlito"/>
              </a:rPr>
              <a:t>Processamento  representação 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25" dirty="0">
                <a:latin typeface="Carlito"/>
                <a:cs typeface="Carlito"/>
              </a:rPr>
              <a:t>p</a:t>
            </a:r>
            <a:r>
              <a:rPr sz="2800" spc="-3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25" dirty="0">
                <a:latin typeface="Carlito"/>
                <a:cs typeface="Carlito"/>
              </a:rPr>
              <a:t>nd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50" dirty="0">
                <a:latin typeface="Carlito"/>
                <a:cs typeface="Carlito"/>
              </a:rPr>
              <a:t>z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35" dirty="0">
                <a:latin typeface="Carlito"/>
                <a:cs typeface="Carlito"/>
              </a:rPr>
              <a:t>g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m…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5174" y="2634549"/>
            <a:ext cx="30257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3070">
              <a:lnSpc>
                <a:spcPct val="100000"/>
              </a:lnSpc>
              <a:spcBef>
                <a:spcPts val="95"/>
              </a:spcBef>
              <a:tabLst>
                <a:tab pos="796925" algn="l"/>
                <a:tab pos="1514475" algn="l"/>
              </a:tabLst>
            </a:pPr>
            <a:r>
              <a:rPr sz="2800" spc="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li</a:t>
            </a:r>
            <a:r>
              <a:rPr sz="2800" spc="-25" dirty="0">
                <a:latin typeface="Carlito"/>
                <a:cs typeface="Carlito"/>
              </a:rPr>
              <a:t>n</a:t>
            </a:r>
            <a:r>
              <a:rPr sz="2800" spc="-10" dirty="0">
                <a:latin typeface="Carlito"/>
                <a:cs typeface="Carlito"/>
              </a:rPr>
              <a:t>g</a:t>
            </a:r>
            <a:r>
              <a:rPr sz="2800" spc="5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35" dirty="0">
                <a:latin typeface="Carlito"/>
                <a:cs typeface="Carlito"/>
              </a:rPr>
              <a:t>g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m  </a:t>
            </a:r>
            <a:r>
              <a:rPr sz="2800" spc="-15" dirty="0">
                <a:latin typeface="Carlito"/>
                <a:cs typeface="Carlito"/>
              </a:rPr>
              <a:t>do	conhecimento,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0154" y="2634549"/>
            <a:ext cx="15024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814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5" dirty="0">
                <a:latin typeface="Carlito"/>
                <a:cs typeface="Carlito"/>
              </a:rPr>
              <a:t>u</a:t>
            </a:r>
            <a:r>
              <a:rPr sz="2800" spc="-6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al,  </a:t>
            </a:r>
            <a:r>
              <a:rPr sz="2800" spc="-6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1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1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í</a:t>
            </a:r>
            <a:r>
              <a:rPr sz="2800" spc="-2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55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,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504825"/>
            <a:ext cx="9982200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chemeClr val="tx1"/>
                </a:solidFill>
              </a:rPr>
              <a:t>Pensar </a:t>
            </a:r>
            <a:r>
              <a:rPr b="1" spc="-5" dirty="0">
                <a:solidFill>
                  <a:schemeClr val="tx1"/>
                </a:solidFill>
              </a:rPr>
              <a:t>como humanos: Ciências</a:t>
            </a:r>
            <a:r>
              <a:rPr b="1" spc="-15" dirty="0">
                <a:solidFill>
                  <a:schemeClr val="tx1"/>
                </a:solidFill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Cognitivas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105025"/>
            <a:ext cx="9220200" cy="3667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44525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35" dirty="0">
                <a:latin typeface="Carlito"/>
                <a:cs typeface="Carlito"/>
              </a:rPr>
              <a:t>Para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10" dirty="0">
                <a:latin typeface="Carlito"/>
                <a:cs typeface="Carlito"/>
              </a:rPr>
              <a:t>perceber </a:t>
            </a:r>
            <a:r>
              <a:rPr sz="2800" spc="-15" dirty="0">
                <a:latin typeface="Carlito"/>
                <a:cs typeface="Carlito"/>
              </a:rPr>
              <a:t>como </a:t>
            </a:r>
            <a:r>
              <a:rPr sz="2800" spc="-10" dirty="0">
                <a:latin typeface="Carlito"/>
                <a:cs typeface="Carlito"/>
              </a:rPr>
              <a:t>pensam </a:t>
            </a:r>
            <a:r>
              <a:rPr sz="2800" spc="-15" dirty="0">
                <a:latin typeface="Carlito"/>
                <a:cs typeface="Carlito"/>
              </a:rPr>
              <a:t>os </a:t>
            </a:r>
            <a:r>
              <a:rPr sz="2800" spc="-10" dirty="0">
                <a:latin typeface="Carlito"/>
                <a:cs typeface="Carlito"/>
              </a:rPr>
              <a:t>humanos </a:t>
            </a:r>
            <a:r>
              <a:rPr sz="2800" spc="-5" dirty="0">
                <a:latin typeface="Carlito"/>
                <a:cs typeface="Carlito"/>
              </a:rPr>
              <a:t>é  </a:t>
            </a:r>
            <a:r>
              <a:rPr sz="2800" spc="-5" dirty="0" err="1">
                <a:latin typeface="Carlito"/>
                <a:cs typeface="Carlito"/>
              </a:rPr>
              <a:t>necessário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lang="en-US" sz="2800" spc="-20" dirty="0" err="1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mergulhar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na mente </a:t>
            </a:r>
            <a:r>
              <a:rPr sz="2800" dirty="0">
                <a:latin typeface="Carlito"/>
                <a:cs typeface="Carlito"/>
              </a:rPr>
              <a:t>dos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humanos</a:t>
            </a:r>
            <a:endParaRPr sz="2800" dirty="0">
              <a:latin typeface="Carlito"/>
              <a:cs typeface="Carlito"/>
            </a:endParaRPr>
          </a:p>
          <a:p>
            <a:pPr marL="355600" marR="1063625" indent="-343535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20" dirty="0">
                <a:latin typeface="Carlito"/>
                <a:cs typeface="Carlito"/>
              </a:rPr>
              <a:t>Pretende </a:t>
            </a:r>
            <a:r>
              <a:rPr sz="2800" spc="-10" dirty="0">
                <a:latin typeface="Carlito"/>
                <a:cs typeface="Carlito"/>
              </a:rPr>
              <a:t>estabelecer uma </a:t>
            </a:r>
            <a:r>
              <a:rPr sz="28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teoria</a:t>
            </a:r>
            <a:r>
              <a:rPr sz="2800" spc="-15" dirty="0">
                <a:latin typeface="Carlito"/>
                <a:cs typeface="Carlito"/>
              </a:rPr>
              <a:t> acerca do  </a:t>
            </a:r>
            <a:r>
              <a:rPr sz="2800" spc="-10" dirty="0">
                <a:latin typeface="Carlito"/>
                <a:cs typeface="Carlito"/>
              </a:rPr>
              <a:t>funcionamento </a:t>
            </a:r>
            <a:r>
              <a:rPr sz="2800" dirty="0">
                <a:latin typeface="Carlito"/>
                <a:cs typeface="Carlito"/>
              </a:rPr>
              <a:t>da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 err="1">
                <a:latin typeface="Carlito"/>
                <a:cs typeface="Carlito"/>
              </a:rPr>
              <a:t>mente</a:t>
            </a:r>
            <a:r>
              <a:rPr lang="en-US" sz="2800" spc="-15" dirty="0">
                <a:latin typeface="Carlito"/>
                <a:cs typeface="Carlito"/>
              </a:rPr>
              <a:t>, </a:t>
            </a:r>
            <a:r>
              <a:rPr sz="2600" spc="-15" dirty="0" err="1">
                <a:latin typeface="Carlito"/>
                <a:cs typeface="Carlito"/>
              </a:rPr>
              <a:t>Introspecção</a:t>
            </a:r>
            <a:r>
              <a:rPr sz="2600" spc="-15" dirty="0">
                <a:latin typeface="Carlito"/>
                <a:cs typeface="Carlito"/>
              </a:rPr>
              <a:t>, </a:t>
            </a:r>
            <a:r>
              <a:rPr sz="2600" spc="-5" dirty="0" err="1">
                <a:latin typeface="Carlito"/>
                <a:cs typeface="Carlito"/>
              </a:rPr>
              <a:t>experiências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spc="-5" dirty="0" err="1">
                <a:latin typeface="Carlito"/>
                <a:cs typeface="Carlito"/>
              </a:rPr>
              <a:t>psicológicas</a:t>
            </a:r>
            <a:endParaRPr lang="en-US" sz="2600" spc="-5" dirty="0">
              <a:latin typeface="Carlito"/>
              <a:cs typeface="Carlito"/>
            </a:endParaRPr>
          </a:p>
          <a:p>
            <a:pPr marL="12065" marR="1063625" algn="just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6235" algn="l"/>
              </a:tabLst>
            </a:pPr>
            <a:endParaRPr sz="2600" dirty="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Modelos </a:t>
            </a:r>
            <a:r>
              <a:rPr sz="2800" spc="-10" dirty="0">
                <a:latin typeface="Carlito"/>
                <a:cs typeface="Carlito"/>
              </a:rPr>
              <a:t>computacionais </a:t>
            </a:r>
            <a:r>
              <a:rPr sz="2800" spc="-5" dirty="0">
                <a:latin typeface="Carlito"/>
                <a:cs typeface="Carlito"/>
              </a:rPr>
              <a:t>criados a </a:t>
            </a:r>
            <a:r>
              <a:rPr sz="2800" spc="-10" dirty="0">
                <a:latin typeface="Carlito"/>
                <a:cs typeface="Carlito"/>
              </a:rPr>
              <a:t>partir </a:t>
            </a:r>
            <a:r>
              <a:rPr sz="2800" spc="-15" dirty="0">
                <a:latin typeface="Carlito"/>
                <a:cs typeface="Carlito"/>
              </a:rPr>
              <a:t>da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 err="1">
                <a:latin typeface="Carlito"/>
                <a:cs typeface="Carlito"/>
              </a:rPr>
              <a:t>teoria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(Ciências Cognitivas,  Neurociência </a:t>
            </a:r>
            <a:r>
              <a:rPr sz="2800" spc="-10" dirty="0" err="1">
                <a:latin typeface="Carlito"/>
                <a:cs typeface="Carlito"/>
              </a:rPr>
              <a:t>Cognitiva</a:t>
            </a:r>
            <a:r>
              <a:rPr sz="2800" spc="-10" dirty="0">
                <a:latin typeface="Carlito"/>
                <a:cs typeface="Carlito"/>
              </a:rPr>
              <a:t>)</a:t>
            </a:r>
            <a:r>
              <a:rPr lang="en-US" sz="2800" spc="-1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8871ED0-1BAE-4B87-AC3D-25807DA7EDE8}" vid="{23811DF5-CE04-433B-9B62-5653B359BC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216</TotalTime>
  <Words>957</Words>
  <Application>Microsoft Office PowerPoint</Application>
  <PresentationFormat>Personalizados</PresentationFormat>
  <Paragraphs>163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Carlito</vt:lpstr>
      <vt:lpstr>Century Schoolbook</vt:lpstr>
      <vt:lpstr>Times New Roman</vt:lpstr>
      <vt:lpstr>Wingdings</vt:lpstr>
      <vt:lpstr>Wingdings 2</vt:lpstr>
      <vt:lpstr>Tema1</vt:lpstr>
      <vt:lpstr>UNIDADE I: INTRODUÇÃO À     INTELIGÊNCIA    ARTIFICIAL</vt:lpstr>
      <vt:lpstr>OBJECTIVOS</vt:lpstr>
      <vt:lpstr>Contextualização</vt:lpstr>
      <vt:lpstr>Inteligência</vt:lpstr>
      <vt:lpstr>Inteligência Artificial</vt:lpstr>
      <vt:lpstr>Inteligência Artificial</vt:lpstr>
      <vt:lpstr>Actuar como humanos: teste de Turing</vt:lpstr>
      <vt:lpstr>Actuar como humanos: teste de Turing</vt:lpstr>
      <vt:lpstr>Pensar como humanos: Ciências Cognitivas</vt:lpstr>
      <vt:lpstr>Pensar racionalmente: leis do pensamento</vt:lpstr>
      <vt:lpstr>Actuar racionalmente: agentes racionais</vt:lpstr>
      <vt:lpstr>Bases da IA</vt:lpstr>
      <vt:lpstr>Bases da IA</vt:lpstr>
      <vt:lpstr>História</vt:lpstr>
      <vt:lpstr>Resultados da I.A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IntroduÃ§ao2016</dc:title>
  <dc:creator>Makili</dc:creator>
  <cp:lastModifiedBy>Zingadas</cp:lastModifiedBy>
  <cp:revision>55</cp:revision>
  <dcterms:created xsi:type="dcterms:W3CDTF">2021-02-11T07:47:22Z</dcterms:created>
  <dcterms:modified xsi:type="dcterms:W3CDTF">2021-03-23T22:38:20Z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2016-03-10T00:00:00Z</vt:filetime>
  </property>
  <property fmtid="{D5CDD505-2E9C-101B-9397-08002B2CF9AE}" pid="3" name="LastSaved">
    <vt:filetime>2021-02-11T00:00:00Z</vt:filetime>
  </property>
</Properties>
</file>