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44667" y="6687312"/>
            <a:ext cx="4572000" cy="521334"/>
          </a:xfrm>
          <a:custGeom>
            <a:avLst/>
            <a:gdLst/>
            <a:ahLst/>
            <a:cxnLst/>
            <a:rect l="l" t="t" r="r" b="b"/>
            <a:pathLst>
              <a:path w="4572000" h="521334">
                <a:moveTo>
                  <a:pt x="0" y="0"/>
                </a:moveTo>
                <a:lnTo>
                  <a:pt x="4572000" y="0"/>
                </a:lnTo>
                <a:lnTo>
                  <a:pt x="4572000" y="521207"/>
                </a:lnTo>
                <a:lnTo>
                  <a:pt x="0" y="5212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2476" y="6673596"/>
            <a:ext cx="4584700" cy="535305"/>
          </a:xfrm>
          <a:custGeom>
            <a:avLst/>
            <a:gdLst/>
            <a:ahLst/>
            <a:cxnLst/>
            <a:rect l="l" t="t" r="r" b="b"/>
            <a:pathLst>
              <a:path w="4584700" h="535304">
                <a:moveTo>
                  <a:pt x="25908" y="534924"/>
                </a:moveTo>
                <a:lnTo>
                  <a:pt x="0" y="534924"/>
                </a:lnTo>
                <a:lnTo>
                  <a:pt x="0" y="6096"/>
                </a:lnTo>
                <a:lnTo>
                  <a:pt x="6096" y="0"/>
                </a:lnTo>
                <a:lnTo>
                  <a:pt x="4584192" y="0"/>
                </a:lnTo>
                <a:lnTo>
                  <a:pt x="4584192" y="13716"/>
                </a:lnTo>
                <a:lnTo>
                  <a:pt x="25908" y="13716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522732"/>
                </a:lnTo>
                <a:lnTo>
                  <a:pt x="12192" y="522732"/>
                </a:lnTo>
                <a:lnTo>
                  <a:pt x="25908" y="534924"/>
                </a:lnTo>
                <a:close/>
              </a:path>
              <a:path w="4584700" h="535304">
                <a:moveTo>
                  <a:pt x="25908" y="25908"/>
                </a:moveTo>
                <a:lnTo>
                  <a:pt x="12192" y="25908"/>
                </a:lnTo>
                <a:lnTo>
                  <a:pt x="25908" y="13716"/>
                </a:lnTo>
                <a:lnTo>
                  <a:pt x="25908" y="25908"/>
                </a:lnTo>
                <a:close/>
              </a:path>
              <a:path w="4584700" h="535304">
                <a:moveTo>
                  <a:pt x="4572000" y="25908"/>
                </a:moveTo>
                <a:lnTo>
                  <a:pt x="25908" y="25908"/>
                </a:lnTo>
                <a:lnTo>
                  <a:pt x="25908" y="13716"/>
                </a:lnTo>
                <a:lnTo>
                  <a:pt x="4572000" y="13716"/>
                </a:lnTo>
                <a:lnTo>
                  <a:pt x="4572000" y="25908"/>
                </a:lnTo>
                <a:close/>
              </a:path>
              <a:path w="4584700" h="535304">
                <a:moveTo>
                  <a:pt x="4572000" y="534924"/>
                </a:moveTo>
                <a:lnTo>
                  <a:pt x="4572000" y="13716"/>
                </a:lnTo>
                <a:lnTo>
                  <a:pt x="4584192" y="25907"/>
                </a:lnTo>
                <a:lnTo>
                  <a:pt x="4584192" y="522732"/>
                </a:lnTo>
                <a:lnTo>
                  <a:pt x="4572000" y="534924"/>
                </a:lnTo>
                <a:close/>
              </a:path>
              <a:path w="4584700" h="535304">
                <a:moveTo>
                  <a:pt x="4584192" y="25907"/>
                </a:moveTo>
                <a:lnTo>
                  <a:pt x="4572000" y="13716"/>
                </a:lnTo>
                <a:lnTo>
                  <a:pt x="4584192" y="13716"/>
                </a:lnTo>
                <a:lnTo>
                  <a:pt x="4584192" y="25907"/>
                </a:lnTo>
                <a:close/>
              </a:path>
              <a:path w="4584700" h="535304">
                <a:moveTo>
                  <a:pt x="25908" y="534924"/>
                </a:moveTo>
                <a:lnTo>
                  <a:pt x="12192" y="522732"/>
                </a:lnTo>
                <a:lnTo>
                  <a:pt x="25908" y="522732"/>
                </a:lnTo>
                <a:lnTo>
                  <a:pt x="25908" y="534924"/>
                </a:lnTo>
                <a:close/>
              </a:path>
              <a:path w="4584700" h="535304">
                <a:moveTo>
                  <a:pt x="4572000" y="534924"/>
                </a:moveTo>
                <a:lnTo>
                  <a:pt x="25908" y="534924"/>
                </a:lnTo>
                <a:lnTo>
                  <a:pt x="25908" y="522732"/>
                </a:lnTo>
                <a:lnTo>
                  <a:pt x="4572000" y="522732"/>
                </a:lnTo>
                <a:lnTo>
                  <a:pt x="4572000" y="534924"/>
                </a:lnTo>
                <a:close/>
              </a:path>
              <a:path w="4584700" h="535304">
                <a:moveTo>
                  <a:pt x="4584192" y="534924"/>
                </a:moveTo>
                <a:lnTo>
                  <a:pt x="4572000" y="534924"/>
                </a:lnTo>
                <a:lnTo>
                  <a:pt x="4584192" y="522732"/>
                </a:lnTo>
                <a:lnTo>
                  <a:pt x="4584192" y="534924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72668" y="6687312"/>
            <a:ext cx="4572000" cy="521334"/>
          </a:xfrm>
          <a:custGeom>
            <a:avLst/>
            <a:gdLst/>
            <a:ahLst/>
            <a:cxnLst/>
            <a:rect l="l" t="t" r="r" b="b"/>
            <a:pathLst>
              <a:path w="4572000" h="521334">
                <a:moveTo>
                  <a:pt x="0" y="0"/>
                </a:moveTo>
                <a:lnTo>
                  <a:pt x="4572000" y="0"/>
                </a:lnTo>
                <a:lnTo>
                  <a:pt x="4572000" y="521207"/>
                </a:lnTo>
                <a:lnTo>
                  <a:pt x="0" y="521207"/>
                </a:lnTo>
                <a:lnTo>
                  <a:pt x="0" y="0"/>
                </a:lnTo>
                <a:close/>
              </a:path>
            </a:pathLst>
          </a:custGeom>
          <a:solidFill>
            <a:srgbClr val="1F0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72668" y="6673596"/>
            <a:ext cx="4585970" cy="535305"/>
          </a:xfrm>
          <a:custGeom>
            <a:avLst/>
            <a:gdLst/>
            <a:ahLst/>
            <a:cxnLst/>
            <a:rect l="l" t="t" r="r" b="b"/>
            <a:pathLst>
              <a:path w="4585970" h="535304">
                <a:moveTo>
                  <a:pt x="0" y="25908"/>
                </a:moveTo>
                <a:lnTo>
                  <a:pt x="0" y="0"/>
                </a:lnTo>
                <a:lnTo>
                  <a:pt x="4579619" y="0"/>
                </a:lnTo>
                <a:lnTo>
                  <a:pt x="4585716" y="6096"/>
                </a:lnTo>
                <a:lnTo>
                  <a:pt x="4585716" y="13716"/>
                </a:lnTo>
                <a:lnTo>
                  <a:pt x="13715" y="13716"/>
                </a:lnTo>
                <a:lnTo>
                  <a:pt x="0" y="25908"/>
                </a:lnTo>
                <a:close/>
              </a:path>
              <a:path w="4585970" h="535304">
                <a:moveTo>
                  <a:pt x="13715" y="534924"/>
                </a:moveTo>
                <a:lnTo>
                  <a:pt x="0" y="522732"/>
                </a:lnTo>
                <a:lnTo>
                  <a:pt x="0" y="25908"/>
                </a:lnTo>
                <a:lnTo>
                  <a:pt x="13715" y="13716"/>
                </a:lnTo>
                <a:lnTo>
                  <a:pt x="13715" y="534924"/>
                </a:lnTo>
                <a:close/>
              </a:path>
              <a:path w="4585970" h="535304">
                <a:moveTo>
                  <a:pt x="4559808" y="25908"/>
                </a:moveTo>
                <a:lnTo>
                  <a:pt x="13715" y="25908"/>
                </a:lnTo>
                <a:lnTo>
                  <a:pt x="13715" y="13716"/>
                </a:lnTo>
                <a:lnTo>
                  <a:pt x="4559808" y="13716"/>
                </a:lnTo>
                <a:lnTo>
                  <a:pt x="4559808" y="25908"/>
                </a:lnTo>
                <a:close/>
              </a:path>
              <a:path w="4585970" h="535304">
                <a:moveTo>
                  <a:pt x="4559808" y="534924"/>
                </a:moveTo>
                <a:lnTo>
                  <a:pt x="4559808" y="13716"/>
                </a:lnTo>
                <a:lnTo>
                  <a:pt x="4572000" y="25908"/>
                </a:lnTo>
                <a:lnTo>
                  <a:pt x="4585716" y="25908"/>
                </a:lnTo>
                <a:lnTo>
                  <a:pt x="4585716" y="522732"/>
                </a:lnTo>
                <a:lnTo>
                  <a:pt x="4572000" y="522732"/>
                </a:lnTo>
                <a:lnTo>
                  <a:pt x="4559808" y="534924"/>
                </a:lnTo>
                <a:close/>
              </a:path>
              <a:path w="4585970" h="535304">
                <a:moveTo>
                  <a:pt x="4585716" y="25908"/>
                </a:moveTo>
                <a:lnTo>
                  <a:pt x="4572000" y="25908"/>
                </a:lnTo>
                <a:lnTo>
                  <a:pt x="4559808" y="13716"/>
                </a:lnTo>
                <a:lnTo>
                  <a:pt x="4585716" y="13716"/>
                </a:lnTo>
                <a:lnTo>
                  <a:pt x="4585716" y="25908"/>
                </a:lnTo>
                <a:close/>
              </a:path>
              <a:path w="4585970" h="535304">
                <a:moveTo>
                  <a:pt x="4559808" y="534924"/>
                </a:moveTo>
                <a:lnTo>
                  <a:pt x="13715" y="534924"/>
                </a:lnTo>
                <a:lnTo>
                  <a:pt x="13715" y="522732"/>
                </a:lnTo>
                <a:lnTo>
                  <a:pt x="4559808" y="522732"/>
                </a:lnTo>
                <a:lnTo>
                  <a:pt x="4559808" y="534924"/>
                </a:lnTo>
                <a:close/>
              </a:path>
              <a:path w="4585970" h="535304">
                <a:moveTo>
                  <a:pt x="4585716" y="534924"/>
                </a:moveTo>
                <a:lnTo>
                  <a:pt x="4559808" y="534924"/>
                </a:lnTo>
                <a:lnTo>
                  <a:pt x="4572000" y="522732"/>
                </a:lnTo>
                <a:lnTo>
                  <a:pt x="4585716" y="522732"/>
                </a:lnTo>
                <a:lnTo>
                  <a:pt x="4585716" y="534924"/>
                </a:lnTo>
                <a:close/>
              </a:path>
              <a:path w="4585970" h="535304">
                <a:moveTo>
                  <a:pt x="13715" y="534924"/>
                </a:moveTo>
                <a:lnTo>
                  <a:pt x="0" y="534924"/>
                </a:lnTo>
                <a:lnTo>
                  <a:pt x="0" y="522732"/>
                </a:lnTo>
                <a:lnTo>
                  <a:pt x="13715" y="534924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72668" y="350520"/>
            <a:ext cx="4572000" cy="1126490"/>
          </a:xfrm>
          <a:custGeom>
            <a:avLst/>
            <a:gdLst/>
            <a:ahLst/>
            <a:cxnLst/>
            <a:rect l="l" t="t" r="r" b="b"/>
            <a:pathLst>
              <a:path w="4572000" h="1126490">
                <a:moveTo>
                  <a:pt x="0" y="0"/>
                </a:moveTo>
                <a:lnTo>
                  <a:pt x="4572000" y="0"/>
                </a:lnTo>
                <a:lnTo>
                  <a:pt x="4572000" y="1126235"/>
                </a:lnTo>
                <a:lnTo>
                  <a:pt x="0" y="11262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2668" y="350520"/>
            <a:ext cx="4585970" cy="1138555"/>
          </a:xfrm>
          <a:custGeom>
            <a:avLst/>
            <a:gdLst/>
            <a:ahLst/>
            <a:cxnLst/>
            <a:rect l="l" t="t" r="r" b="b"/>
            <a:pathLst>
              <a:path w="4585970" h="1138555">
                <a:moveTo>
                  <a:pt x="0" y="13715"/>
                </a:moveTo>
                <a:lnTo>
                  <a:pt x="0" y="0"/>
                </a:lnTo>
                <a:lnTo>
                  <a:pt x="13715" y="0"/>
                </a:lnTo>
                <a:lnTo>
                  <a:pt x="0" y="13715"/>
                </a:lnTo>
                <a:close/>
              </a:path>
              <a:path w="4585970" h="1138555">
                <a:moveTo>
                  <a:pt x="13715" y="1126235"/>
                </a:moveTo>
                <a:lnTo>
                  <a:pt x="0" y="1114043"/>
                </a:lnTo>
                <a:lnTo>
                  <a:pt x="0" y="13715"/>
                </a:lnTo>
                <a:lnTo>
                  <a:pt x="13715" y="0"/>
                </a:lnTo>
                <a:lnTo>
                  <a:pt x="13715" y="1126235"/>
                </a:lnTo>
                <a:close/>
              </a:path>
              <a:path w="4585970" h="1138555">
                <a:moveTo>
                  <a:pt x="4559808" y="13715"/>
                </a:moveTo>
                <a:lnTo>
                  <a:pt x="13715" y="13715"/>
                </a:lnTo>
                <a:lnTo>
                  <a:pt x="13715" y="0"/>
                </a:lnTo>
                <a:lnTo>
                  <a:pt x="4559808" y="0"/>
                </a:lnTo>
                <a:lnTo>
                  <a:pt x="4559808" y="13715"/>
                </a:lnTo>
                <a:close/>
              </a:path>
              <a:path w="4585970" h="1138555">
                <a:moveTo>
                  <a:pt x="4559808" y="1126235"/>
                </a:moveTo>
                <a:lnTo>
                  <a:pt x="4559808" y="0"/>
                </a:lnTo>
                <a:lnTo>
                  <a:pt x="4572000" y="13715"/>
                </a:lnTo>
                <a:lnTo>
                  <a:pt x="4585716" y="13715"/>
                </a:lnTo>
                <a:lnTo>
                  <a:pt x="4585716" y="1114043"/>
                </a:lnTo>
                <a:lnTo>
                  <a:pt x="4572000" y="1114043"/>
                </a:lnTo>
                <a:lnTo>
                  <a:pt x="4559808" y="1126235"/>
                </a:lnTo>
                <a:close/>
              </a:path>
              <a:path w="4585970" h="1138555">
                <a:moveTo>
                  <a:pt x="4585716" y="13715"/>
                </a:moveTo>
                <a:lnTo>
                  <a:pt x="4572000" y="13715"/>
                </a:lnTo>
                <a:lnTo>
                  <a:pt x="4559808" y="0"/>
                </a:lnTo>
                <a:lnTo>
                  <a:pt x="4585716" y="0"/>
                </a:lnTo>
                <a:lnTo>
                  <a:pt x="4585716" y="13715"/>
                </a:lnTo>
                <a:close/>
              </a:path>
              <a:path w="4585970" h="1138555">
                <a:moveTo>
                  <a:pt x="4559808" y="1126235"/>
                </a:moveTo>
                <a:lnTo>
                  <a:pt x="13715" y="1126235"/>
                </a:lnTo>
                <a:lnTo>
                  <a:pt x="13715" y="1114043"/>
                </a:lnTo>
                <a:lnTo>
                  <a:pt x="4559808" y="1114043"/>
                </a:lnTo>
                <a:lnTo>
                  <a:pt x="4559808" y="1126235"/>
                </a:lnTo>
                <a:close/>
              </a:path>
              <a:path w="4585970" h="1138555">
                <a:moveTo>
                  <a:pt x="4585716" y="1126235"/>
                </a:moveTo>
                <a:lnTo>
                  <a:pt x="4559808" y="1126235"/>
                </a:lnTo>
                <a:lnTo>
                  <a:pt x="4572000" y="1114043"/>
                </a:lnTo>
                <a:lnTo>
                  <a:pt x="4585716" y="1114043"/>
                </a:lnTo>
                <a:lnTo>
                  <a:pt x="4585716" y="1126235"/>
                </a:lnTo>
                <a:close/>
              </a:path>
              <a:path w="4585970" h="1138555">
                <a:moveTo>
                  <a:pt x="4579619" y="1138427"/>
                </a:moveTo>
                <a:lnTo>
                  <a:pt x="0" y="1138427"/>
                </a:lnTo>
                <a:lnTo>
                  <a:pt x="0" y="1114043"/>
                </a:lnTo>
                <a:lnTo>
                  <a:pt x="13715" y="1126235"/>
                </a:lnTo>
                <a:lnTo>
                  <a:pt x="4585716" y="1126235"/>
                </a:lnTo>
                <a:lnTo>
                  <a:pt x="4585716" y="1133855"/>
                </a:lnTo>
                <a:lnTo>
                  <a:pt x="4579619" y="1138427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344667" y="350520"/>
            <a:ext cx="4572000" cy="1126490"/>
          </a:xfrm>
          <a:custGeom>
            <a:avLst/>
            <a:gdLst/>
            <a:ahLst/>
            <a:cxnLst/>
            <a:rect l="l" t="t" r="r" b="b"/>
            <a:pathLst>
              <a:path w="4572000" h="1126490">
                <a:moveTo>
                  <a:pt x="0" y="0"/>
                </a:moveTo>
                <a:lnTo>
                  <a:pt x="4572000" y="0"/>
                </a:lnTo>
                <a:lnTo>
                  <a:pt x="4572000" y="1126235"/>
                </a:lnTo>
                <a:lnTo>
                  <a:pt x="0" y="1126235"/>
                </a:lnTo>
                <a:lnTo>
                  <a:pt x="0" y="0"/>
                </a:lnTo>
                <a:close/>
              </a:path>
            </a:pathLst>
          </a:custGeom>
          <a:solidFill>
            <a:srgbClr val="1F0A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32476" y="350520"/>
            <a:ext cx="4584700" cy="1138555"/>
          </a:xfrm>
          <a:custGeom>
            <a:avLst/>
            <a:gdLst/>
            <a:ahLst/>
            <a:cxnLst/>
            <a:rect l="l" t="t" r="r" b="b"/>
            <a:pathLst>
              <a:path w="4584700" h="1138555">
                <a:moveTo>
                  <a:pt x="4584192" y="1138427"/>
                </a:moveTo>
                <a:lnTo>
                  <a:pt x="6096" y="1138427"/>
                </a:lnTo>
                <a:lnTo>
                  <a:pt x="0" y="1133855"/>
                </a:lnTo>
                <a:lnTo>
                  <a:pt x="0" y="0"/>
                </a:lnTo>
                <a:lnTo>
                  <a:pt x="25907" y="0"/>
                </a:lnTo>
                <a:lnTo>
                  <a:pt x="12192" y="13715"/>
                </a:lnTo>
                <a:lnTo>
                  <a:pt x="25908" y="13715"/>
                </a:lnTo>
                <a:lnTo>
                  <a:pt x="25908" y="1114043"/>
                </a:lnTo>
                <a:lnTo>
                  <a:pt x="12192" y="1114043"/>
                </a:lnTo>
                <a:lnTo>
                  <a:pt x="25908" y="1126235"/>
                </a:lnTo>
                <a:lnTo>
                  <a:pt x="4584192" y="1126235"/>
                </a:lnTo>
                <a:lnTo>
                  <a:pt x="4584192" y="1138427"/>
                </a:lnTo>
                <a:close/>
              </a:path>
              <a:path w="4584700" h="1138555">
                <a:moveTo>
                  <a:pt x="25908" y="13715"/>
                </a:moveTo>
                <a:lnTo>
                  <a:pt x="12192" y="13715"/>
                </a:lnTo>
                <a:lnTo>
                  <a:pt x="25907" y="0"/>
                </a:lnTo>
                <a:lnTo>
                  <a:pt x="25908" y="13715"/>
                </a:lnTo>
                <a:close/>
              </a:path>
              <a:path w="4584700" h="1138555">
                <a:moveTo>
                  <a:pt x="4572000" y="13715"/>
                </a:moveTo>
                <a:lnTo>
                  <a:pt x="25908" y="13715"/>
                </a:lnTo>
                <a:lnTo>
                  <a:pt x="25908" y="0"/>
                </a:lnTo>
                <a:lnTo>
                  <a:pt x="4572000" y="0"/>
                </a:lnTo>
                <a:lnTo>
                  <a:pt x="4572000" y="13715"/>
                </a:lnTo>
                <a:close/>
              </a:path>
              <a:path w="4584700" h="1138555">
                <a:moveTo>
                  <a:pt x="4572000" y="1126235"/>
                </a:moveTo>
                <a:lnTo>
                  <a:pt x="4572000" y="0"/>
                </a:lnTo>
                <a:lnTo>
                  <a:pt x="4584192" y="13715"/>
                </a:lnTo>
                <a:lnTo>
                  <a:pt x="4584192" y="1114043"/>
                </a:lnTo>
                <a:lnTo>
                  <a:pt x="4572000" y="1126235"/>
                </a:lnTo>
                <a:close/>
              </a:path>
              <a:path w="4584700" h="1138555">
                <a:moveTo>
                  <a:pt x="4584192" y="13715"/>
                </a:moveTo>
                <a:lnTo>
                  <a:pt x="4572000" y="0"/>
                </a:lnTo>
                <a:lnTo>
                  <a:pt x="4584192" y="0"/>
                </a:lnTo>
                <a:lnTo>
                  <a:pt x="4584192" y="13715"/>
                </a:lnTo>
                <a:close/>
              </a:path>
              <a:path w="4584700" h="1138555">
                <a:moveTo>
                  <a:pt x="25908" y="1126235"/>
                </a:moveTo>
                <a:lnTo>
                  <a:pt x="12192" y="1114043"/>
                </a:lnTo>
                <a:lnTo>
                  <a:pt x="25908" y="1114043"/>
                </a:lnTo>
                <a:lnTo>
                  <a:pt x="25908" y="1126235"/>
                </a:lnTo>
                <a:close/>
              </a:path>
              <a:path w="4584700" h="1138555">
                <a:moveTo>
                  <a:pt x="4572000" y="1126235"/>
                </a:moveTo>
                <a:lnTo>
                  <a:pt x="25908" y="1126235"/>
                </a:lnTo>
                <a:lnTo>
                  <a:pt x="25908" y="1114043"/>
                </a:lnTo>
                <a:lnTo>
                  <a:pt x="4572000" y="1114043"/>
                </a:lnTo>
                <a:lnTo>
                  <a:pt x="4572000" y="1126235"/>
                </a:lnTo>
                <a:close/>
              </a:path>
              <a:path w="4584700" h="1138555">
                <a:moveTo>
                  <a:pt x="4584192" y="1126235"/>
                </a:moveTo>
                <a:lnTo>
                  <a:pt x="4572000" y="1126235"/>
                </a:lnTo>
                <a:lnTo>
                  <a:pt x="4584192" y="1114043"/>
                </a:lnTo>
                <a:lnTo>
                  <a:pt x="4584192" y="1126235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790956" y="368808"/>
            <a:ext cx="1062227" cy="1098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468" y="1371174"/>
            <a:ext cx="603948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678" y="1984239"/>
            <a:ext cx="8070215" cy="3885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043" y="1762740"/>
            <a:ext cx="62992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8285" marR="5080" indent="-2362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UNIDADE </a:t>
            </a:r>
            <a:r>
              <a:rPr dirty="0"/>
              <a:t>III: </a:t>
            </a:r>
            <a:r>
              <a:rPr dirty="0" spc="-30"/>
              <a:t>REPRESENTAÇÃO </a:t>
            </a:r>
            <a:r>
              <a:rPr dirty="0" spc="5"/>
              <a:t>DO  </a:t>
            </a:r>
            <a:r>
              <a:rPr dirty="0" spc="-15"/>
              <a:t>CONHECIMENTO </a:t>
            </a:r>
            <a:r>
              <a:rPr dirty="0"/>
              <a:t>E</a:t>
            </a:r>
            <a:r>
              <a:rPr dirty="0" spc="-45"/>
              <a:t> </a:t>
            </a:r>
            <a:r>
              <a:rPr dirty="0"/>
              <a:t>RACIOCÍNIO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918" y="2966829"/>
            <a:ext cx="6518275" cy="215265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894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dirty="0" sz="3200" spc="-5">
                <a:latin typeface="Calibri"/>
                <a:cs typeface="Calibri"/>
              </a:rPr>
              <a:t>Sumário:</a:t>
            </a:r>
            <a:endParaRPr sz="3200">
              <a:latin typeface="Calibri"/>
              <a:cs typeface="Calibri"/>
            </a:endParaRPr>
          </a:p>
          <a:p>
            <a:pPr lvl="1" marL="594360" indent="-125730">
              <a:lnSpc>
                <a:spcPct val="100000"/>
              </a:lnSpc>
              <a:spcBef>
                <a:spcPts val="685"/>
              </a:spcBef>
              <a:buSzPct val="96428"/>
              <a:buFont typeface="Arial"/>
              <a:buChar char="•"/>
              <a:tabLst>
                <a:tab pos="594995" algn="l"/>
              </a:tabLst>
            </a:pPr>
            <a:r>
              <a:rPr dirty="0" sz="2800" spc="-15">
                <a:latin typeface="Calibri"/>
                <a:cs typeface="Calibri"/>
              </a:rPr>
              <a:t>Introdução</a:t>
            </a:r>
            <a:endParaRPr sz="2800">
              <a:latin typeface="Calibri"/>
              <a:cs typeface="Calibri"/>
            </a:endParaRPr>
          </a:p>
          <a:p>
            <a:pPr lvl="1" marL="594360" indent="-125730">
              <a:lnSpc>
                <a:spcPct val="100000"/>
              </a:lnSpc>
              <a:spcBef>
                <a:spcPts val="675"/>
              </a:spcBef>
              <a:buSzPct val="96428"/>
              <a:buFont typeface="Arial"/>
              <a:buChar char="•"/>
              <a:tabLst>
                <a:tab pos="594995" algn="l"/>
              </a:tabLst>
            </a:pPr>
            <a:r>
              <a:rPr dirty="0" sz="2800" spc="-15">
                <a:latin typeface="Calibri"/>
                <a:cs typeface="Calibri"/>
              </a:rPr>
              <a:t>Agentes </a:t>
            </a:r>
            <a:r>
              <a:rPr dirty="0" sz="2800" spc="-10">
                <a:latin typeface="Calibri"/>
                <a:cs typeface="Calibri"/>
              </a:rPr>
              <a:t>baseados </a:t>
            </a:r>
            <a:r>
              <a:rPr dirty="0" sz="2800" spc="-5">
                <a:latin typeface="Calibri"/>
                <a:cs typeface="Calibri"/>
              </a:rPr>
              <a:t>em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conhecimento</a:t>
            </a:r>
            <a:endParaRPr sz="2800">
              <a:latin typeface="Calibri"/>
              <a:cs typeface="Calibri"/>
            </a:endParaRPr>
          </a:p>
          <a:p>
            <a:pPr lvl="1" marL="594360" indent="-125730">
              <a:lnSpc>
                <a:spcPct val="100000"/>
              </a:lnSpc>
              <a:spcBef>
                <a:spcPts val="670"/>
              </a:spcBef>
              <a:buSzPct val="96428"/>
              <a:buFont typeface="Arial"/>
              <a:buChar char="•"/>
              <a:tabLst>
                <a:tab pos="594995" algn="l"/>
              </a:tabLst>
            </a:pPr>
            <a:r>
              <a:rPr dirty="0" sz="2800" spc="-20">
                <a:latin typeface="Calibri"/>
                <a:cs typeface="Calibri"/>
              </a:rPr>
              <a:t>Representação </a:t>
            </a:r>
            <a:r>
              <a:rPr dirty="0" sz="2800">
                <a:latin typeface="Calibri"/>
                <a:cs typeface="Calibri"/>
              </a:rPr>
              <a:t>do </a:t>
            </a:r>
            <a:r>
              <a:rPr dirty="0" sz="2800" spc="-15">
                <a:latin typeface="Calibri"/>
                <a:cs typeface="Calibri"/>
              </a:rPr>
              <a:t>conhecimento 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lógica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840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/>
              <a:t>baseados em </a:t>
            </a:r>
            <a:r>
              <a:rPr dirty="0" spc="-15"/>
              <a:t>conhecimento</a:t>
            </a:r>
            <a:r>
              <a:rPr dirty="0" spc="-105"/>
              <a:t> </a:t>
            </a:r>
            <a:r>
              <a:rPr dirty="0"/>
              <a:t>(7/8)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7779" y="2061510"/>
            <a:ext cx="26631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31085" algn="l"/>
              </a:tabLst>
            </a:pPr>
            <a:r>
              <a:rPr dirty="0" sz="2800" spc="-3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5">
                <a:latin typeface="Calibri"/>
                <a:cs typeface="Calibri"/>
              </a:rPr>
              <a:t>p</a:t>
            </a:r>
            <a:r>
              <a:rPr dirty="0" sz="2800" spc="-6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 spc="-5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ç</a:t>
            </a:r>
            <a:r>
              <a:rPr dirty="0" sz="2800" spc="25">
                <a:latin typeface="Calibri"/>
                <a:cs typeface="Calibri"/>
              </a:rPr>
              <a:t>ã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15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5821" y="4426661"/>
            <a:ext cx="2691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8495" algn="l"/>
                <a:tab pos="2362835" algn="l"/>
              </a:tabLst>
            </a:pPr>
            <a:r>
              <a:rPr dirty="0" sz="2800" spc="5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i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 spc="-80">
                <a:latin typeface="Calibri"/>
                <a:cs typeface="Calibri"/>
              </a:rPr>
              <a:t>f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6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ê</a:t>
            </a:r>
            <a:r>
              <a:rPr dirty="0" sz="2800" spc="5">
                <a:latin typeface="Calibri"/>
                <a:cs typeface="Calibri"/>
              </a:rPr>
              <a:t>n</a:t>
            </a:r>
            <a:r>
              <a:rPr dirty="0" sz="2800" spc="-1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ia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639" y="2061510"/>
            <a:ext cx="5189855" cy="419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  <a:tab pos="980440" algn="l"/>
                <a:tab pos="2461260" algn="l"/>
                <a:tab pos="3064510" algn="l"/>
                <a:tab pos="4811395" algn="l"/>
              </a:tabLst>
            </a:pP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</a:t>
            </a:r>
            <a:r>
              <a:rPr dirty="0" sz="2800" spc="-30">
                <a:latin typeface="Calibri"/>
                <a:cs typeface="Calibri"/>
              </a:rPr>
              <a:t>e</a:t>
            </a:r>
            <a:r>
              <a:rPr dirty="0" sz="2800" spc="-50">
                <a:latin typeface="Calibri"/>
                <a:cs typeface="Calibri"/>
              </a:rPr>
              <a:t>t</a:t>
            </a:r>
            <a:r>
              <a:rPr dirty="0" sz="2800" spc="2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l</a:t>
            </a:r>
            <a:r>
              <a:rPr dirty="0" sz="2800" spc="-25">
                <a:latin typeface="Calibri"/>
                <a:cs typeface="Calibri"/>
              </a:rPr>
              <a:t>h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li</a:t>
            </a:r>
            <a:r>
              <a:rPr dirty="0" sz="2800" spc="5">
                <a:latin typeface="Calibri"/>
                <a:cs typeface="Calibri"/>
              </a:rPr>
              <a:t>n</a:t>
            </a:r>
            <a:r>
              <a:rPr dirty="0" sz="2800" spc="-10">
                <a:latin typeface="Calibri"/>
                <a:cs typeface="Calibri"/>
              </a:rPr>
              <a:t>g</a:t>
            </a:r>
            <a:r>
              <a:rPr dirty="0" sz="2800" spc="-2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g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e  </a:t>
            </a:r>
            <a:r>
              <a:rPr dirty="0" sz="2800" spc="-10">
                <a:latin typeface="Calibri"/>
                <a:cs typeface="Calibri"/>
              </a:rPr>
              <a:t>ocultam </a:t>
            </a:r>
            <a:r>
              <a:rPr dirty="0" sz="2800" spc="-15">
                <a:latin typeface="Calibri"/>
                <a:cs typeface="Calibri"/>
              </a:rPr>
              <a:t>no interior </a:t>
            </a:r>
            <a:r>
              <a:rPr dirty="0" sz="2800" spc="-10">
                <a:latin typeface="Calibri"/>
                <a:cs typeface="Calibri"/>
              </a:rPr>
              <a:t>das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funções</a:t>
            </a:r>
            <a:endParaRPr sz="28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FAZ-SENTENÇA-PERCEPÇÃO(),</a:t>
            </a:r>
            <a:endParaRPr sz="26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35">
                <a:latin typeface="Calibri"/>
                <a:cs typeface="Calibri"/>
              </a:rPr>
              <a:t>FAZ-CONSULTA-ACÇÃO()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FAZ-SENTENÇA-ACÇÃO()</a:t>
            </a:r>
            <a:endParaRPr sz="2600">
              <a:latin typeface="Calibri"/>
              <a:cs typeface="Calibri"/>
            </a:endParaRPr>
          </a:p>
          <a:p>
            <a:pPr marL="355600" marR="71120" indent="-3435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6235" algn="l"/>
                <a:tab pos="1012190" algn="l"/>
                <a:tab pos="2521585" algn="l"/>
                <a:tab pos="3313429" algn="l"/>
              </a:tabLst>
            </a:pP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</a:t>
            </a:r>
            <a:r>
              <a:rPr dirty="0" sz="2800" spc="-30">
                <a:latin typeface="Calibri"/>
                <a:cs typeface="Calibri"/>
              </a:rPr>
              <a:t>e</a:t>
            </a:r>
            <a:r>
              <a:rPr dirty="0" sz="2800" spc="-50">
                <a:latin typeface="Calibri"/>
                <a:cs typeface="Calibri"/>
              </a:rPr>
              <a:t>t</a:t>
            </a:r>
            <a:r>
              <a:rPr dirty="0" sz="2800" spc="25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l</a:t>
            </a:r>
            <a:r>
              <a:rPr dirty="0" sz="2800" spc="5">
                <a:latin typeface="Calibri"/>
                <a:cs typeface="Calibri"/>
              </a:rPr>
              <a:t>h</a:t>
            </a:r>
            <a:r>
              <a:rPr dirty="0" sz="2800" spc="-3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1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s  </a:t>
            </a:r>
            <a:r>
              <a:rPr dirty="0" sz="2800" spc="-10">
                <a:latin typeface="Calibri"/>
                <a:cs typeface="Calibri"/>
              </a:rPr>
              <a:t>ocultam </a:t>
            </a:r>
            <a:r>
              <a:rPr dirty="0" sz="2800" spc="-15">
                <a:latin typeface="Calibri"/>
                <a:cs typeface="Calibri"/>
              </a:rPr>
              <a:t>no interior </a:t>
            </a:r>
            <a:r>
              <a:rPr dirty="0" sz="2800" spc="-10">
                <a:latin typeface="Calibri"/>
                <a:cs typeface="Calibri"/>
              </a:rPr>
              <a:t>das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funções</a:t>
            </a:r>
            <a:endParaRPr sz="28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5">
                <a:latin typeface="Calibri"/>
                <a:cs typeface="Calibri"/>
              </a:rPr>
              <a:t>INFORMA()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45">
                <a:latin typeface="Calibri"/>
                <a:cs typeface="Calibri"/>
              </a:rPr>
              <a:t>CONSULTA()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840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/>
              <a:t>baseados em </a:t>
            </a:r>
            <a:r>
              <a:rPr dirty="0" spc="-15"/>
              <a:t>conhecimento</a:t>
            </a:r>
            <a:r>
              <a:rPr dirty="0" spc="-105"/>
              <a:t> </a:t>
            </a:r>
            <a:r>
              <a:rPr dirty="0"/>
              <a:t>(8/8)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2203238"/>
            <a:ext cx="8061959" cy="253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15">
                <a:latin typeface="Calibri"/>
                <a:cs typeface="Calibri"/>
              </a:rPr>
              <a:t>Podem </a:t>
            </a:r>
            <a:r>
              <a:rPr dirty="0" sz="3200">
                <a:latin typeface="Calibri"/>
                <a:cs typeface="Calibri"/>
              </a:rPr>
              <a:t>ser </a:t>
            </a:r>
            <a:r>
              <a:rPr dirty="0" sz="3200" spc="-10">
                <a:latin typeface="Calibri"/>
                <a:cs typeface="Calibri"/>
              </a:rPr>
              <a:t>utilizadas </a:t>
            </a:r>
            <a:r>
              <a:rPr dirty="0" sz="3200" spc="-25">
                <a:latin typeface="Calibri"/>
                <a:cs typeface="Calibri"/>
              </a:rPr>
              <a:t>diferentes </a:t>
            </a:r>
            <a:r>
              <a:rPr dirty="0" sz="3200" spc="-10">
                <a:latin typeface="Calibri"/>
                <a:cs typeface="Calibri"/>
              </a:rPr>
              <a:t>abordagens </a:t>
            </a:r>
            <a:r>
              <a:rPr dirty="0" sz="3200" spc="5">
                <a:latin typeface="Calibri"/>
                <a:cs typeface="Calibri"/>
              </a:rPr>
              <a:t>no  </a:t>
            </a:r>
            <a:r>
              <a:rPr dirty="0" sz="3200" spc="-5">
                <a:latin typeface="Calibri"/>
                <a:cs typeface="Calibri"/>
              </a:rPr>
              <a:t>desenho </a:t>
            </a:r>
            <a:r>
              <a:rPr dirty="0" sz="3200" spc="-10">
                <a:latin typeface="Calibri"/>
                <a:cs typeface="Calibri"/>
              </a:rPr>
              <a:t>da </a:t>
            </a:r>
            <a:r>
              <a:rPr dirty="0" sz="3200" spc="-5">
                <a:latin typeface="Calibri"/>
                <a:cs typeface="Calibri"/>
              </a:rPr>
              <a:t>linguagem </a:t>
            </a:r>
            <a:r>
              <a:rPr dirty="0" sz="3200" spc="-10">
                <a:latin typeface="Calibri"/>
                <a:cs typeface="Calibri"/>
              </a:rPr>
              <a:t>de</a:t>
            </a:r>
            <a:r>
              <a:rPr dirty="0" sz="3200" spc="7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representação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20">
                <a:latin typeface="Calibri"/>
                <a:cs typeface="Calibri"/>
              </a:rPr>
              <a:t>Declarativa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5">
                <a:latin typeface="Calibri"/>
                <a:cs typeface="Calibri"/>
              </a:rPr>
              <a:t>Procedimental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Híbrida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40405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mundo </a:t>
            </a:r>
            <a:r>
              <a:rPr dirty="0" spc="5"/>
              <a:t>do</a:t>
            </a:r>
            <a:r>
              <a:rPr dirty="0" spc="-120"/>
              <a:t> </a:t>
            </a:r>
            <a:r>
              <a:rPr dirty="0"/>
              <a:t>wumpus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498" y="1963881"/>
            <a:ext cx="5190490" cy="434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30607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Calibri"/>
                <a:cs typeface="Calibri"/>
              </a:rPr>
              <a:t>Caverna </a:t>
            </a:r>
            <a:r>
              <a:rPr dirty="0" sz="2400" spc="-10">
                <a:latin typeface="Calibri"/>
                <a:cs typeface="Calibri"/>
              </a:rPr>
              <a:t>com vários compartimentos  interconectados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Num </a:t>
            </a:r>
            <a:r>
              <a:rPr dirty="0" sz="2400">
                <a:latin typeface="Calibri"/>
                <a:cs typeface="Calibri"/>
              </a:rPr>
              <a:t>deles </a:t>
            </a:r>
            <a:r>
              <a:rPr dirty="0" sz="2400" spc="-5">
                <a:latin typeface="Calibri"/>
                <a:cs typeface="Calibri"/>
              </a:rPr>
              <a:t>se </a:t>
            </a:r>
            <a:r>
              <a:rPr dirty="0" sz="2400" spc="-15">
                <a:latin typeface="Calibri"/>
                <a:cs typeface="Calibri"/>
              </a:rPr>
              <a:t>encontra </a:t>
            </a:r>
            <a:r>
              <a:rPr dirty="0" sz="2400">
                <a:latin typeface="Calibri"/>
                <a:cs typeface="Calibri"/>
              </a:rPr>
              <a:t>o </a:t>
            </a:r>
            <a:r>
              <a:rPr dirty="0" sz="2400" spc="-5">
                <a:latin typeface="Calibri"/>
                <a:cs typeface="Calibri"/>
              </a:rPr>
              <a:t>wumpus, </a:t>
            </a:r>
            <a:r>
              <a:rPr dirty="0" sz="2400" spc="-30">
                <a:latin typeface="Calibri"/>
                <a:cs typeface="Calibri"/>
              </a:rPr>
              <a:t>fera  </a:t>
            </a:r>
            <a:r>
              <a:rPr dirty="0" sz="2400" spc="-5">
                <a:latin typeface="Calibri"/>
                <a:cs typeface="Calibri"/>
              </a:rPr>
              <a:t>que </a:t>
            </a:r>
            <a:r>
              <a:rPr dirty="0" sz="2400" spc="-15">
                <a:latin typeface="Calibri"/>
                <a:cs typeface="Calibri"/>
              </a:rPr>
              <a:t>devora </a:t>
            </a:r>
            <a:r>
              <a:rPr dirty="0" sz="2400" spc="-5">
                <a:latin typeface="Calibri"/>
                <a:cs typeface="Calibri"/>
              </a:rPr>
              <a:t>qualquer indivíduo que  </a:t>
            </a:r>
            <a:r>
              <a:rPr dirty="0" sz="2400" spc="-15">
                <a:latin typeface="Calibri"/>
                <a:cs typeface="Calibri"/>
              </a:rPr>
              <a:t>entrar</a:t>
            </a:r>
            <a:endParaRPr sz="2400">
              <a:latin typeface="Calibri"/>
              <a:cs typeface="Calibri"/>
            </a:endParaRPr>
          </a:p>
          <a:p>
            <a:pPr marL="354965" marR="39497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O wumpus pode ser </a:t>
            </a:r>
            <a:r>
              <a:rPr dirty="0" sz="2400" spc="-10">
                <a:latin typeface="Calibri"/>
                <a:cs typeface="Calibri"/>
              </a:rPr>
              <a:t>morto </a:t>
            </a:r>
            <a:r>
              <a:rPr dirty="0" sz="2400" spc="-5">
                <a:latin typeface="Calibri"/>
                <a:cs typeface="Calibri"/>
              </a:rPr>
              <a:t>pelo  </a:t>
            </a:r>
            <a:r>
              <a:rPr dirty="0" sz="2400" spc="-15">
                <a:latin typeface="Calibri"/>
                <a:cs typeface="Calibri"/>
              </a:rPr>
              <a:t>agente, </a:t>
            </a:r>
            <a:r>
              <a:rPr dirty="0" sz="2400" spc="5">
                <a:latin typeface="Calibri"/>
                <a:cs typeface="Calibri"/>
              </a:rPr>
              <a:t>mas </a:t>
            </a:r>
            <a:r>
              <a:rPr dirty="0" sz="2400" spc="-20">
                <a:latin typeface="Calibri"/>
                <a:cs typeface="Calibri"/>
              </a:rPr>
              <a:t>este </a:t>
            </a:r>
            <a:r>
              <a:rPr dirty="0" sz="2400" spc="-5">
                <a:latin typeface="Calibri"/>
                <a:cs typeface="Calibri"/>
              </a:rPr>
              <a:t>só tem uma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flecha</a:t>
            </a:r>
            <a:endParaRPr sz="2400">
              <a:latin typeface="Calibri"/>
              <a:cs typeface="Calibri"/>
            </a:endParaRPr>
          </a:p>
          <a:p>
            <a:pPr marL="354965" marR="22987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Algumas salas têm </a:t>
            </a:r>
            <a:r>
              <a:rPr dirty="0" sz="2400" spc="-10">
                <a:latin typeface="Calibri"/>
                <a:cs typeface="Calibri"/>
              </a:rPr>
              <a:t>poços </a:t>
            </a:r>
            <a:r>
              <a:rPr dirty="0" sz="2400" spc="5">
                <a:latin typeface="Calibri"/>
                <a:cs typeface="Calibri"/>
              </a:rPr>
              <a:t>sem </a:t>
            </a:r>
            <a:r>
              <a:rPr dirty="0" sz="2400" spc="-5">
                <a:latin typeface="Calibri"/>
                <a:cs typeface="Calibri"/>
              </a:rPr>
              <a:t>fundo  nos </a:t>
            </a:r>
            <a:r>
              <a:rPr dirty="0" sz="2400" spc="-10">
                <a:latin typeface="Calibri"/>
                <a:cs typeface="Calibri"/>
              </a:rPr>
              <a:t>quais </a:t>
            </a:r>
            <a:r>
              <a:rPr dirty="0" sz="2400" spc="-15">
                <a:latin typeface="Calibri"/>
                <a:cs typeface="Calibri"/>
              </a:rPr>
              <a:t>cairá </a:t>
            </a:r>
            <a:r>
              <a:rPr dirty="0" sz="2400" spc="5">
                <a:latin typeface="Calibri"/>
                <a:cs typeface="Calibri"/>
              </a:rPr>
              <a:t>quem </a:t>
            </a:r>
            <a:r>
              <a:rPr dirty="0" sz="2400">
                <a:latin typeface="Calibri"/>
                <a:cs typeface="Calibri"/>
              </a:rPr>
              <a:t>passar </a:t>
            </a:r>
            <a:r>
              <a:rPr dirty="0" sz="2400" spc="-5">
                <a:latin typeface="Calibri"/>
                <a:cs typeface="Calibri"/>
              </a:rPr>
              <a:t>por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elas,  </a:t>
            </a:r>
            <a:r>
              <a:rPr dirty="0" sz="2400" spc="-20">
                <a:latin typeface="Calibri"/>
                <a:cs typeface="Calibri"/>
              </a:rPr>
              <a:t>excepto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wumpus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Existe </a:t>
            </a:r>
            <a:r>
              <a:rPr dirty="0" sz="2400" spc="-15">
                <a:latin typeface="Calibri"/>
                <a:cs typeface="Calibri"/>
              </a:rPr>
              <a:t>ouro </a:t>
            </a:r>
            <a:r>
              <a:rPr dirty="0" sz="2400">
                <a:latin typeface="Calibri"/>
                <a:cs typeface="Calibri"/>
              </a:rPr>
              <a:t>em algumas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salas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2571" y="1866799"/>
            <a:ext cx="3036678" cy="3002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62128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mundo </a:t>
            </a:r>
            <a:r>
              <a:rPr dirty="0" spc="5"/>
              <a:t>do </a:t>
            </a:r>
            <a:r>
              <a:rPr dirty="0"/>
              <a:t>wumpus: </a:t>
            </a:r>
            <a:r>
              <a:rPr dirty="0" spc="-5"/>
              <a:t>PEAS</a:t>
            </a:r>
            <a:r>
              <a:rPr dirty="0" spc="-18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077" y="1848093"/>
            <a:ext cx="5644515" cy="492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93065" marR="7810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3700" algn="l"/>
              </a:tabLst>
            </a:pPr>
            <a:r>
              <a:rPr dirty="0" sz="2400" spc="-5" b="1" i="1">
                <a:latin typeface="Calibri"/>
                <a:cs typeface="Calibri"/>
              </a:rPr>
              <a:t>Medida </a:t>
            </a:r>
            <a:r>
              <a:rPr dirty="0" sz="2400" b="1" i="1">
                <a:latin typeface="Calibri"/>
                <a:cs typeface="Calibri"/>
              </a:rPr>
              <a:t>de </a:t>
            </a:r>
            <a:r>
              <a:rPr dirty="0" sz="2400" spc="-10" b="1" i="1">
                <a:latin typeface="Calibri"/>
                <a:cs typeface="Calibri"/>
              </a:rPr>
              <a:t>desempenho: </a:t>
            </a:r>
            <a:r>
              <a:rPr dirty="0" sz="2400" spc="-5">
                <a:latin typeface="Calibri"/>
                <a:cs typeface="Calibri"/>
              </a:rPr>
              <a:t>+1000 </a:t>
            </a:r>
            <a:r>
              <a:rPr dirty="0" sz="2400" spc="5">
                <a:latin typeface="Calibri"/>
                <a:cs typeface="Calibri"/>
              </a:rPr>
              <a:t>por  </a:t>
            </a:r>
            <a:r>
              <a:rPr dirty="0" sz="2400">
                <a:latin typeface="Calibri"/>
                <a:cs typeface="Calibri"/>
              </a:rPr>
              <a:t>apanhar </a:t>
            </a:r>
            <a:r>
              <a:rPr dirty="0" sz="2400" spc="-20">
                <a:latin typeface="Calibri"/>
                <a:cs typeface="Calibri"/>
              </a:rPr>
              <a:t>ouro, </a:t>
            </a:r>
            <a:r>
              <a:rPr dirty="0" sz="2400" spc="-5">
                <a:latin typeface="Calibri"/>
                <a:cs typeface="Calibri"/>
              </a:rPr>
              <a:t>-1000 por cair num </a:t>
            </a:r>
            <a:r>
              <a:rPr dirty="0" sz="2400" spc="-15">
                <a:latin typeface="Calibri"/>
                <a:cs typeface="Calibri"/>
              </a:rPr>
              <a:t>poço  </a:t>
            </a:r>
            <a:r>
              <a:rPr dirty="0" sz="2400">
                <a:latin typeface="Calibri"/>
                <a:cs typeface="Calibri"/>
              </a:rPr>
              <a:t>ou </a:t>
            </a:r>
            <a:r>
              <a:rPr dirty="0" sz="2400" spc="5">
                <a:latin typeface="Calibri"/>
                <a:cs typeface="Calibri"/>
              </a:rPr>
              <a:t>ser </a:t>
            </a:r>
            <a:r>
              <a:rPr dirty="0" sz="2400" spc="-10">
                <a:latin typeface="Calibri"/>
                <a:cs typeface="Calibri"/>
              </a:rPr>
              <a:t>comido </a:t>
            </a:r>
            <a:r>
              <a:rPr dirty="0" sz="2400">
                <a:latin typeface="Calibri"/>
                <a:cs typeface="Calibri"/>
              </a:rPr>
              <a:t>pelo </a:t>
            </a:r>
            <a:r>
              <a:rPr dirty="0" sz="2400" spc="-5">
                <a:latin typeface="Calibri"/>
                <a:cs typeface="Calibri"/>
              </a:rPr>
              <a:t>wumpus, </a:t>
            </a:r>
            <a:r>
              <a:rPr dirty="0" sz="2400" spc="-10">
                <a:latin typeface="Calibri"/>
                <a:cs typeface="Calibri"/>
              </a:rPr>
              <a:t>-1 </a:t>
            </a:r>
            <a:r>
              <a:rPr dirty="0" sz="2400" spc="-5">
                <a:latin typeface="Calibri"/>
                <a:cs typeface="Calibri"/>
              </a:rPr>
              <a:t>por </a:t>
            </a:r>
            <a:r>
              <a:rPr dirty="0" sz="2400" spc="-10">
                <a:latin typeface="Calibri"/>
                <a:cs typeface="Calibri"/>
              </a:rPr>
              <a:t>cada  </a:t>
            </a:r>
            <a:r>
              <a:rPr dirty="0" sz="2400" spc="-5">
                <a:latin typeface="Calibri"/>
                <a:cs typeface="Calibri"/>
              </a:rPr>
              <a:t>acção </a:t>
            </a:r>
            <a:r>
              <a:rPr dirty="0" sz="2400" spc="-15">
                <a:latin typeface="Calibri"/>
                <a:cs typeface="Calibri"/>
              </a:rPr>
              <a:t>executada 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5">
                <a:latin typeface="Calibri"/>
                <a:cs typeface="Calibri"/>
              </a:rPr>
              <a:t>-10 por </a:t>
            </a:r>
            <a:r>
              <a:rPr dirty="0" sz="2400">
                <a:latin typeface="Calibri"/>
                <a:cs typeface="Calibri"/>
              </a:rPr>
              <a:t>usar 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flecha</a:t>
            </a:r>
            <a:endParaRPr sz="2400">
              <a:latin typeface="Calibri"/>
              <a:cs typeface="Calibri"/>
            </a:endParaRPr>
          </a:p>
          <a:p>
            <a:pPr algn="just" marL="393065" marR="7683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93700" algn="l"/>
              </a:tabLst>
            </a:pPr>
            <a:r>
              <a:rPr dirty="0" sz="2400" spc="-10" b="1" i="1">
                <a:latin typeface="Calibri"/>
                <a:cs typeface="Calibri"/>
              </a:rPr>
              <a:t>Ambiente: </a:t>
            </a:r>
            <a:r>
              <a:rPr dirty="0" sz="2400" spc="-10">
                <a:latin typeface="Calibri"/>
                <a:cs typeface="Calibri"/>
              </a:rPr>
              <a:t>grelha de </a:t>
            </a:r>
            <a:r>
              <a:rPr dirty="0" sz="2400" spc="-5">
                <a:latin typeface="Calibri"/>
                <a:cs typeface="Calibri"/>
              </a:rPr>
              <a:t>salas </a:t>
            </a:r>
            <a:r>
              <a:rPr dirty="0" sz="2400" spc="5">
                <a:latin typeface="Calibri"/>
                <a:cs typeface="Calibri"/>
              </a:rPr>
              <a:t>de </a:t>
            </a:r>
            <a:r>
              <a:rPr dirty="0" sz="2400" spc="-10">
                <a:latin typeface="Calibri"/>
                <a:cs typeface="Calibri"/>
              </a:rPr>
              <a:t>4x4.  </a:t>
            </a:r>
            <a:r>
              <a:rPr dirty="0" sz="2400" spc="-5">
                <a:latin typeface="Calibri"/>
                <a:cs typeface="Calibri"/>
              </a:rPr>
              <a:t>posição inicial </a:t>
            </a:r>
            <a:r>
              <a:rPr dirty="0" sz="2400" spc="-10">
                <a:latin typeface="Calibri"/>
                <a:cs typeface="Calibri"/>
              </a:rPr>
              <a:t>do </a:t>
            </a:r>
            <a:r>
              <a:rPr dirty="0" sz="2400" spc="-15">
                <a:latin typeface="Calibri"/>
                <a:cs typeface="Calibri"/>
              </a:rPr>
              <a:t>agente </a:t>
            </a:r>
            <a:r>
              <a:rPr dirty="0" sz="2400" spc="-5">
                <a:latin typeface="Calibri"/>
                <a:cs typeface="Calibri"/>
              </a:rPr>
              <a:t>[1, </a:t>
            </a:r>
            <a:r>
              <a:rPr dirty="0" sz="2400" spc="-10">
                <a:latin typeface="Calibri"/>
                <a:cs typeface="Calibri"/>
              </a:rPr>
              <a:t>1] </a:t>
            </a:r>
            <a:r>
              <a:rPr dirty="0" sz="2400" spc="-15">
                <a:latin typeface="Calibri"/>
                <a:cs typeface="Calibri"/>
              </a:rPr>
              <a:t>virado  para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direita. </a:t>
            </a:r>
            <a:r>
              <a:rPr dirty="0" sz="2400" spc="-15">
                <a:latin typeface="Calibri"/>
                <a:cs typeface="Calibri"/>
              </a:rPr>
              <a:t>Posições </a:t>
            </a:r>
            <a:r>
              <a:rPr dirty="0" sz="2400" spc="-10">
                <a:latin typeface="Calibri"/>
                <a:cs typeface="Calibri"/>
              </a:rPr>
              <a:t>do </a:t>
            </a:r>
            <a:r>
              <a:rPr dirty="0" sz="2400" spc="-5">
                <a:latin typeface="Calibri"/>
                <a:cs typeface="Calibri"/>
              </a:rPr>
              <a:t>wumpus, </a:t>
            </a:r>
            <a:r>
              <a:rPr dirty="0" sz="2400" spc="5">
                <a:latin typeface="Calibri"/>
                <a:cs typeface="Calibri"/>
              </a:rPr>
              <a:t>do  </a:t>
            </a:r>
            <a:r>
              <a:rPr dirty="0" sz="2400" spc="-10">
                <a:latin typeface="Calibri"/>
                <a:cs typeface="Calibri"/>
              </a:rPr>
              <a:t>ouro 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5">
                <a:latin typeface="Calibri"/>
                <a:cs typeface="Calibri"/>
              </a:rPr>
              <a:t>dos  </a:t>
            </a:r>
            <a:r>
              <a:rPr dirty="0" sz="2400" spc="-10">
                <a:latin typeface="Calibri"/>
                <a:cs typeface="Calibri"/>
              </a:rPr>
              <a:t>poços </a:t>
            </a:r>
            <a:r>
              <a:rPr dirty="0" sz="2400" spc="-5">
                <a:latin typeface="Calibri"/>
                <a:cs typeface="Calibri"/>
              </a:rPr>
              <a:t>escolhidas  </a:t>
            </a:r>
            <a:r>
              <a:rPr dirty="0" sz="2400" spc="-10">
                <a:latin typeface="Calibri"/>
                <a:cs typeface="Calibri"/>
              </a:rPr>
              <a:t>aleatoriamente</a:t>
            </a:r>
            <a:endParaRPr sz="2400">
              <a:latin typeface="Calibri"/>
              <a:cs typeface="Calibri"/>
            </a:endParaRPr>
          </a:p>
          <a:p>
            <a:pPr algn="just" marL="393065" marR="7937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93700" algn="l"/>
              </a:tabLst>
            </a:pPr>
            <a:r>
              <a:rPr dirty="0" sz="2400" spc="-10" b="1" i="1">
                <a:latin typeface="Calibri"/>
                <a:cs typeface="Calibri"/>
              </a:rPr>
              <a:t>Acções: </a:t>
            </a:r>
            <a:r>
              <a:rPr dirty="0" sz="2400">
                <a:latin typeface="Calibri"/>
                <a:cs typeface="Calibri"/>
              </a:rPr>
              <a:t>O </a:t>
            </a:r>
            <a:r>
              <a:rPr dirty="0" sz="2400" spc="-15">
                <a:latin typeface="Calibri"/>
                <a:cs typeface="Calibri"/>
              </a:rPr>
              <a:t>agente </a:t>
            </a:r>
            <a:r>
              <a:rPr dirty="0" sz="2400">
                <a:latin typeface="Calibri"/>
                <a:cs typeface="Calibri"/>
              </a:rPr>
              <a:t>pode </a:t>
            </a:r>
            <a:r>
              <a:rPr dirty="0" sz="2400" spc="-10">
                <a:latin typeface="Calibri"/>
                <a:cs typeface="Calibri"/>
              </a:rPr>
              <a:t>mover-se </a:t>
            </a:r>
            <a:r>
              <a:rPr dirty="0" sz="2400" spc="-15">
                <a:latin typeface="Calibri"/>
                <a:cs typeface="Calibri"/>
              </a:rPr>
              <a:t>para  frente, </a:t>
            </a:r>
            <a:r>
              <a:rPr dirty="0" sz="2400" spc="-10">
                <a:latin typeface="Calibri"/>
                <a:cs typeface="Calibri"/>
              </a:rPr>
              <a:t>virar 90</a:t>
            </a:r>
            <a:r>
              <a:rPr dirty="0" baseline="24305" sz="2400" spc="-15">
                <a:latin typeface="Calibri"/>
                <a:cs typeface="Calibri"/>
              </a:rPr>
              <a:t>o </a:t>
            </a:r>
            <a:r>
              <a:rPr dirty="0" sz="2400">
                <a:latin typeface="Calibri"/>
                <a:cs typeface="Calibri"/>
              </a:rPr>
              <a:t>à </a:t>
            </a:r>
            <a:r>
              <a:rPr dirty="0" sz="2400" spc="-5">
                <a:latin typeface="Calibri"/>
                <a:cs typeface="Calibri"/>
              </a:rPr>
              <a:t>esquerda, </a:t>
            </a:r>
            <a:r>
              <a:rPr dirty="0" sz="2400" spc="-10">
                <a:latin typeface="Calibri"/>
                <a:cs typeface="Calibri"/>
              </a:rPr>
              <a:t>virar 90</a:t>
            </a:r>
            <a:r>
              <a:rPr dirty="0" baseline="24305" sz="2400" spc="-15">
                <a:latin typeface="Calibri"/>
                <a:cs typeface="Calibri"/>
              </a:rPr>
              <a:t>º </a:t>
            </a:r>
            <a:r>
              <a:rPr dirty="0" sz="2400">
                <a:latin typeface="Calibri"/>
                <a:cs typeface="Calibri"/>
              </a:rPr>
              <a:t>à  </a:t>
            </a:r>
            <a:r>
              <a:rPr dirty="0" sz="2400" spc="-10">
                <a:latin typeface="Calibri"/>
                <a:cs typeface="Calibri"/>
              </a:rPr>
              <a:t>direita, </a:t>
            </a:r>
            <a:r>
              <a:rPr dirty="0" sz="2400" spc="-20">
                <a:latin typeface="Calibri"/>
                <a:cs typeface="Calibri"/>
              </a:rPr>
              <a:t>agarrar </a:t>
            </a:r>
            <a:r>
              <a:rPr dirty="0" sz="2400" spc="5">
                <a:latin typeface="Calibri"/>
                <a:cs typeface="Calibri"/>
              </a:rPr>
              <a:t>um </a:t>
            </a:r>
            <a:r>
              <a:rPr dirty="0" sz="2400" spc="-15">
                <a:latin typeface="Calibri"/>
                <a:cs typeface="Calibri"/>
              </a:rPr>
              <a:t>objeto 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15">
                <a:latin typeface="Calibri"/>
                <a:cs typeface="Calibri"/>
              </a:rPr>
              <a:t>atirar </a:t>
            </a:r>
            <a:r>
              <a:rPr dirty="0" sz="2400">
                <a:latin typeface="Calibri"/>
                <a:cs typeface="Calibri"/>
              </a:rPr>
              <a:t>a  flecha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6644" y="1836420"/>
            <a:ext cx="3240023" cy="2999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62128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mundo </a:t>
            </a:r>
            <a:r>
              <a:rPr dirty="0" spc="5"/>
              <a:t>do </a:t>
            </a:r>
            <a:r>
              <a:rPr dirty="0"/>
              <a:t>wumpus: </a:t>
            </a:r>
            <a:r>
              <a:rPr dirty="0" spc="-5"/>
              <a:t>PEAS</a:t>
            </a:r>
            <a:r>
              <a:rPr dirty="0" spc="-18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912" y="1992902"/>
            <a:ext cx="5244465" cy="472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7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679575" algn="l"/>
                <a:tab pos="2526665" algn="l"/>
                <a:tab pos="4651375" algn="l"/>
              </a:tabLst>
            </a:pPr>
            <a:r>
              <a:rPr dirty="0" sz="2400" spc="-15" b="1" i="1">
                <a:latin typeface="Calibri"/>
                <a:cs typeface="Calibri"/>
              </a:rPr>
              <a:t>S</a:t>
            </a:r>
            <a:r>
              <a:rPr dirty="0" sz="2400" spc="20" b="1" i="1">
                <a:latin typeface="Calibri"/>
                <a:cs typeface="Calibri"/>
              </a:rPr>
              <a:t>e</a:t>
            </a:r>
            <a:r>
              <a:rPr dirty="0" sz="2400" spc="-20" b="1" i="1">
                <a:latin typeface="Calibri"/>
                <a:cs typeface="Calibri"/>
              </a:rPr>
              <a:t>n</a:t>
            </a:r>
            <a:r>
              <a:rPr dirty="0" sz="2400" spc="10" b="1" i="1">
                <a:latin typeface="Calibri"/>
                <a:cs typeface="Calibri"/>
              </a:rPr>
              <a:t>s</a:t>
            </a:r>
            <a:r>
              <a:rPr dirty="0" sz="2400" spc="-20" b="1" i="1">
                <a:latin typeface="Calibri"/>
                <a:cs typeface="Calibri"/>
              </a:rPr>
              <a:t>o</a:t>
            </a:r>
            <a:r>
              <a:rPr dirty="0" sz="2400" spc="-5" b="1" i="1">
                <a:latin typeface="Calibri"/>
                <a:cs typeface="Calibri"/>
              </a:rPr>
              <a:t>re</a:t>
            </a:r>
            <a:r>
              <a:rPr dirty="0" sz="2400" spc="-10" b="1" i="1">
                <a:latin typeface="Calibri"/>
                <a:cs typeface="Calibri"/>
              </a:rPr>
              <a:t>s</a:t>
            </a:r>
            <a:r>
              <a:rPr dirty="0" sz="2400" b="1" i="1">
                <a:latin typeface="Calibri"/>
                <a:cs typeface="Calibri"/>
              </a:rPr>
              <a:t>:	</a:t>
            </a:r>
            <a:r>
              <a:rPr dirty="0" sz="2400" spc="1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15">
                <a:latin typeface="Calibri"/>
                <a:cs typeface="Calibri"/>
              </a:rPr>
              <a:t>n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 spc="-70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,	</a:t>
            </a:r>
            <a:r>
              <a:rPr dirty="0" sz="2400" spc="10">
                <a:latin typeface="Calibri"/>
                <a:cs typeface="Calibri"/>
              </a:rPr>
              <a:t>p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-15">
                <a:latin typeface="Calibri"/>
                <a:cs typeface="Calibri"/>
              </a:rPr>
              <a:t>p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-25">
                <a:latin typeface="Calibri"/>
                <a:cs typeface="Calibri"/>
              </a:rPr>
              <a:t>r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5">
                <a:latin typeface="Calibri"/>
                <a:cs typeface="Calibri"/>
              </a:rPr>
              <a:t>o</a:t>
            </a:r>
            <a:r>
              <a:rPr dirty="0" sz="2400" spc="-1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0">
                <a:latin typeface="Calibri"/>
                <a:cs typeface="Calibri"/>
              </a:rPr>
              <a:t>n</a:t>
            </a:r>
            <a:r>
              <a:rPr dirty="0" sz="2400" spc="-1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o	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10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a  1 </a:t>
            </a:r>
            <a:r>
              <a:rPr dirty="0" sz="2400" spc="-5">
                <a:latin typeface="Calibri"/>
                <a:cs typeface="Calibri"/>
              </a:rPr>
              <a:t>bit </a:t>
            </a:r>
            <a:r>
              <a:rPr dirty="0" sz="2400" spc="-10">
                <a:latin typeface="Calibri"/>
                <a:cs typeface="Calibri"/>
              </a:rPr>
              <a:t>de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informação</a:t>
            </a:r>
            <a:endParaRPr sz="2400">
              <a:latin typeface="Calibri"/>
              <a:cs typeface="Calibri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Em </a:t>
            </a:r>
            <a:r>
              <a:rPr dirty="0" sz="2000" spc="-10">
                <a:latin typeface="Calibri"/>
                <a:cs typeface="Calibri"/>
              </a:rPr>
              <a:t>quadrados adjacentes </a:t>
            </a:r>
            <a:r>
              <a:rPr dirty="0" sz="2000">
                <a:latin typeface="Calibri"/>
                <a:cs typeface="Calibri"/>
              </a:rPr>
              <a:t>ao </a:t>
            </a:r>
            <a:r>
              <a:rPr dirty="0" sz="2000" spc="-15">
                <a:latin typeface="Calibri"/>
                <a:cs typeface="Calibri"/>
              </a:rPr>
              <a:t>Wumpus,  </a:t>
            </a:r>
            <a:r>
              <a:rPr dirty="0" sz="2000" spc="-20">
                <a:latin typeface="Calibri"/>
                <a:cs typeface="Calibri"/>
              </a:rPr>
              <a:t>excepto </a:t>
            </a:r>
            <a:r>
              <a:rPr dirty="0" sz="2000" spc="-5">
                <a:latin typeface="Calibri"/>
                <a:cs typeface="Calibri"/>
              </a:rPr>
              <a:t>diagonal,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agente sente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5" b="1" i="1">
                <a:latin typeface="Calibri"/>
                <a:cs typeface="Calibri"/>
              </a:rPr>
              <a:t>cheiro  </a:t>
            </a:r>
            <a:r>
              <a:rPr dirty="0" sz="2000">
                <a:latin typeface="Calibri"/>
                <a:cs typeface="Calibri"/>
              </a:rPr>
              <a:t>do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wumpus</a:t>
            </a:r>
            <a:endParaRPr sz="2000">
              <a:latin typeface="Calibri"/>
              <a:cs typeface="Calibri"/>
            </a:endParaRPr>
          </a:p>
          <a:p>
            <a:pPr algn="just" lvl="1" marL="756285" marR="571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Em </a:t>
            </a:r>
            <a:r>
              <a:rPr dirty="0" sz="2000" spc="-10">
                <a:latin typeface="Calibri"/>
                <a:cs typeface="Calibri"/>
              </a:rPr>
              <a:t>quadrados </a:t>
            </a:r>
            <a:r>
              <a:rPr dirty="0" sz="2000" spc="-5">
                <a:latin typeface="Calibri"/>
                <a:cs typeface="Calibri"/>
              </a:rPr>
              <a:t>adjacentes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um </a:t>
            </a:r>
            <a:r>
              <a:rPr dirty="0" sz="2000" spc="-15">
                <a:latin typeface="Calibri"/>
                <a:cs typeface="Calibri"/>
              </a:rPr>
              <a:t>poço,  </a:t>
            </a:r>
            <a:r>
              <a:rPr dirty="0" sz="2000" spc="-20">
                <a:latin typeface="Calibri"/>
                <a:cs typeface="Calibri"/>
              </a:rPr>
              <a:t>excepto </a:t>
            </a:r>
            <a:r>
              <a:rPr dirty="0" sz="2000" spc="-5">
                <a:latin typeface="Calibri"/>
                <a:cs typeface="Calibri"/>
              </a:rPr>
              <a:t>diagonal,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agente sente </a:t>
            </a:r>
            <a:r>
              <a:rPr dirty="0" sz="2000">
                <a:latin typeface="Calibri"/>
                <a:cs typeface="Calibri"/>
              </a:rPr>
              <a:t>uma  </a:t>
            </a:r>
            <a:r>
              <a:rPr dirty="0" sz="2000" spc="-5" b="1" i="1">
                <a:latin typeface="Calibri"/>
                <a:cs typeface="Calibri"/>
              </a:rPr>
              <a:t>brisa</a:t>
            </a:r>
            <a:endParaRPr sz="2000">
              <a:latin typeface="Calibri"/>
              <a:cs typeface="Calibri"/>
            </a:endParaRPr>
          </a:p>
          <a:p>
            <a:pPr algn="just" lvl="1" marL="756285" marR="6350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 spc="-5">
                <a:latin typeface="Calibri"/>
                <a:cs typeface="Calibri"/>
              </a:rPr>
              <a:t>Quadrados onde </a:t>
            </a:r>
            <a:r>
              <a:rPr dirty="0" sz="2000" spc="-20">
                <a:latin typeface="Calibri"/>
                <a:cs typeface="Calibri"/>
              </a:rPr>
              <a:t>existe </a:t>
            </a:r>
            <a:r>
              <a:rPr dirty="0" sz="2000" spc="-15">
                <a:latin typeface="Calibri"/>
                <a:cs typeface="Calibri"/>
              </a:rPr>
              <a:t>ouro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5">
                <a:latin typeface="Calibri"/>
                <a:cs typeface="Calibri"/>
              </a:rPr>
              <a:t>agente  </a:t>
            </a:r>
            <a:r>
              <a:rPr dirty="0" sz="2000" spc="-5">
                <a:latin typeface="Calibri"/>
                <a:cs typeface="Calibri"/>
              </a:rPr>
              <a:t>percebe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b="1" i="1">
                <a:latin typeface="Calibri"/>
                <a:cs typeface="Calibri"/>
              </a:rPr>
              <a:t>brilho </a:t>
            </a:r>
            <a:r>
              <a:rPr dirty="0" sz="2000">
                <a:latin typeface="Calibri"/>
                <a:cs typeface="Calibri"/>
              </a:rPr>
              <a:t>do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ouro</a:t>
            </a:r>
            <a:endParaRPr sz="2000">
              <a:latin typeface="Calibri"/>
              <a:cs typeface="Calibri"/>
            </a:endParaRPr>
          </a:p>
          <a:p>
            <a:pPr algn="just" lvl="1" marL="756285" marR="6350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Ao </a:t>
            </a:r>
            <a:r>
              <a:rPr dirty="0" sz="2000" spc="-5">
                <a:latin typeface="Calibri"/>
                <a:cs typeface="Calibri"/>
              </a:rPr>
              <a:t>caminhar </a:t>
            </a:r>
            <a:r>
              <a:rPr dirty="0" sz="2000" spc="-15">
                <a:latin typeface="Calibri"/>
                <a:cs typeface="Calibri"/>
              </a:rPr>
              <a:t>contra </a:t>
            </a:r>
            <a:r>
              <a:rPr dirty="0" sz="2000">
                <a:latin typeface="Calibri"/>
                <a:cs typeface="Calibri"/>
              </a:rPr>
              <a:t>uma </a:t>
            </a:r>
            <a:r>
              <a:rPr dirty="0" sz="2000" spc="-5">
                <a:latin typeface="Calibri"/>
                <a:cs typeface="Calibri"/>
              </a:rPr>
              <a:t>parede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5">
                <a:latin typeface="Calibri"/>
                <a:cs typeface="Calibri"/>
              </a:rPr>
              <a:t>agente  sente </a:t>
            </a:r>
            <a:r>
              <a:rPr dirty="0" sz="2000" spc="-5">
                <a:latin typeface="Calibri"/>
                <a:cs typeface="Calibri"/>
              </a:rPr>
              <a:t>um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 b="1" i="1">
                <a:latin typeface="Calibri"/>
                <a:cs typeface="Calibri"/>
              </a:rPr>
              <a:t>impacto</a:t>
            </a:r>
            <a:endParaRPr sz="2000">
              <a:latin typeface="Calibri"/>
              <a:cs typeface="Calibri"/>
            </a:endParaRPr>
          </a:p>
          <a:p>
            <a:pPr algn="just" lvl="1" marL="756285" marR="6350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000" spc="-5">
                <a:latin typeface="Calibri"/>
                <a:cs typeface="Calibri"/>
              </a:rPr>
              <a:t>Quando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5">
                <a:latin typeface="Calibri"/>
                <a:cs typeface="Calibri"/>
              </a:rPr>
              <a:t>Wumpus </a:t>
            </a:r>
            <a:r>
              <a:rPr dirty="0" sz="2000" spc="-5">
                <a:latin typeface="Calibri"/>
                <a:cs typeface="Calibri"/>
              </a:rPr>
              <a:t>morre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5">
                <a:latin typeface="Calibri"/>
                <a:cs typeface="Calibri"/>
              </a:rPr>
              <a:t>agente </a:t>
            </a:r>
            <a:r>
              <a:rPr dirty="0" sz="2000" spc="-10">
                <a:latin typeface="Calibri"/>
                <a:cs typeface="Calibri"/>
              </a:rPr>
              <a:t>ouve  </a:t>
            </a:r>
            <a:r>
              <a:rPr dirty="0" sz="2000" spc="5">
                <a:latin typeface="Calibri"/>
                <a:cs typeface="Calibri"/>
              </a:rPr>
              <a:t>um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 b="1" i="1">
                <a:latin typeface="Calibri"/>
                <a:cs typeface="Calibri"/>
              </a:rPr>
              <a:t>grito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4387" y="2081632"/>
            <a:ext cx="3036678" cy="3000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5657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mundo </a:t>
            </a:r>
            <a:r>
              <a:rPr dirty="0" spc="5"/>
              <a:t>do </a:t>
            </a:r>
            <a:r>
              <a:rPr dirty="0"/>
              <a:t>wumpus: passo</a:t>
            </a:r>
            <a:r>
              <a:rPr dirty="0" spc="-155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70" y="1871550"/>
            <a:ext cx="4596765" cy="28854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latin typeface="Calibri"/>
                <a:cs typeface="Calibri"/>
              </a:rPr>
              <a:t>Sensores:</a:t>
            </a:r>
            <a:endParaRPr sz="28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libri"/>
                <a:cs typeface="Calibri"/>
              </a:rPr>
              <a:t>[nada, nada, </a:t>
            </a:r>
            <a:r>
              <a:rPr dirty="0" sz="2400">
                <a:latin typeface="Calibri"/>
                <a:cs typeface="Calibri"/>
              </a:rPr>
              <a:t>nada, </a:t>
            </a:r>
            <a:r>
              <a:rPr dirty="0" sz="2400" spc="-5">
                <a:latin typeface="Calibri"/>
                <a:cs typeface="Calibri"/>
              </a:rPr>
              <a:t>nada,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nada]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latin typeface="Calibri"/>
                <a:cs typeface="Calibri"/>
              </a:rPr>
              <a:t>Conclusão:</a:t>
            </a:r>
            <a:endParaRPr sz="28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10">
                <a:latin typeface="Calibri"/>
                <a:cs typeface="Calibri"/>
              </a:rPr>
              <a:t>[1,2] 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10">
                <a:latin typeface="Calibri"/>
                <a:cs typeface="Calibri"/>
              </a:rPr>
              <a:t>[2,1] </a:t>
            </a:r>
            <a:r>
              <a:rPr dirty="0" sz="2400" spc="-5">
                <a:latin typeface="Calibri"/>
                <a:cs typeface="Calibri"/>
              </a:rPr>
              <a:t>são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seguros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5" b="1">
                <a:latin typeface="Calibri"/>
                <a:cs typeface="Calibri"/>
              </a:rPr>
              <a:t>Movimento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escolhido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45">
                <a:latin typeface="Arial"/>
                <a:cs typeface="Arial"/>
              </a:rPr>
              <a:t> </a:t>
            </a:r>
            <a:r>
              <a:rPr dirty="0" sz="2400" spc="-10">
                <a:latin typeface="Calibri"/>
                <a:cs typeface="Calibri"/>
              </a:rPr>
              <a:t>[2,1]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1555" y="2067720"/>
            <a:ext cx="3167988" cy="3246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5657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mundo </a:t>
            </a:r>
            <a:r>
              <a:rPr dirty="0" spc="5"/>
              <a:t>do </a:t>
            </a:r>
            <a:r>
              <a:rPr dirty="0"/>
              <a:t>wumpus: passo</a:t>
            </a:r>
            <a:r>
              <a:rPr dirty="0" spc="-15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70" y="1871550"/>
            <a:ext cx="4587240" cy="325120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latin typeface="Calibri"/>
                <a:cs typeface="Calibri"/>
              </a:rPr>
              <a:t>Sensores: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Calibri"/>
                <a:cs typeface="Calibri"/>
              </a:rPr>
              <a:t>[nada, </a:t>
            </a:r>
            <a:r>
              <a:rPr dirty="0" sz="2400">
                <a:latin typeface="Calibri"/>
                <a:cs typeface="Calibri"/>
              </a:rPr>
              <a:t>brisa, </a:t>
            </a:r>
            <a:r>
              <a:rPr dirty="0" sz="2400" spc="-5">
                <a:latin typeface="Calibri"/>
                <a:cs typeface="Calibri"/>
              </a:rPr>
              <a:t>nada, </a:t>
            </a:r>
            <a:r>
              <a:rPr dirty="0" sz="2400" spc="-10">
                <a:latin typeface="Calibri"/>
                <a:cs typeface="Calibri"/>
              </a:rPr>
              <a:t>nada,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nada]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latin typeface="Calibri"/>
                <a:cs typeface="Calibri"/>
              </a:rPr>
              <a:t>Conclusão:</a:t>
            </a:r>
            <a:endParaRPr sz="2800">
              <a:latin typeface="Calibri"/>
              <a:cs typeface="Calibri"/>
            </a:endParaRPr>
          </a:p>
          <a:p>
            <a:pPr marL="756285" marR="602615" indent="-287020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5">
                <a:latin typeface="Calibri"/>
                <a:cs typeface="Calibri"/>
              </a:rPr>
              <a:t>Há </a:t>
            </a:r>
            <a:r>
              <a:rPr dirty="0" sz="2400" spc="-15">
                <a:latin typeface="Calibri"/>
                <a:cs typeface="Calibri"/>
              </a:rPr>
              <a:t>poço </a:t>
            </a:r>
            <a:r>
              <a:rPr dirty="0" sz="2400">
                <a:latin typeface="Calibri"/>
                <a:cs typeface="Calibri"/>
              </a:rPr>
              <a:t>em </a:t>
            </a:r>
            <a:r>
              <a:rPr dirty="0" sz="2400" spc="-5">
                <a:latin typeface="Calibri"/>
                <a:cs typeface="Calibri"/>
              </a:rPr>
              <a:t>[2,2], </a:t>
            </a:r>
            <a:r>
              <a:rPr dirty="0" sz="2400" spc="-10">
                <a:latin typeface="Calibri"/>
                <a:cs typeface="Calibri"/>
              </a:rPr>
              <a:t>[3,1] ou  </a:t>
            </a:r>
            <a:r>
              <a:rPr dirty="0" sz="2400" spc="-5">
                <a:latin typeface="Calibri"/>
                <a:cs typeface="Calibri"/>
              </a:rPr>
              <a:t>ambos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5" b="1">
                <a:latin typeface="Calibri"/>
                <a:cs typeface="Calibri"/>
              </a:rPr>
              <a:t>Movimento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escolhido: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10">
                <a:latin typeface="Calibri"/>
                <a:cs typeface="Calibri"/>
              </a:rPr>
              <a:t>[1,1] 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5">
                <a:latin typeface="Calibri"/>
                <a:cs typeface="Calibri"/>
              </a:rPr>
              <a:t>depois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[1,2]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69742" y="2051304"/>
            <a:ext cx="3161313" cy="3250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5657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 mundo </a:t>
            </a:r>
            <a:r>
              <a:rPr dirty="0" spc="5"/>
              <a:t>do </a:t>
            </a:r>
            <a:r>
              <a:rPr dirty="0"/>
              <a:t>wumpus: passo</a:t>
            </a:r>
            <a:r>
              <a:rPr dirty="0" spc="-155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793" y="1892116"/>
            <a:ext cx="4558665" cy="46964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 spc="-5" b="1">
                <a:latin typeface="Calibri"/>
                <a:cs typeface="Calibri"/>
              </a:rPr>
              <a:t>Sensores: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15">
                <a:latin typeface="Calibri"/>
                <a:cs typeface="Calibri"/>
              </a:rPr>
              <a:t>[cheiro, </a:t>
            </a:r>
            <a:r>
              <a:rPr dirty="0" sz="2200" spc="-5">
                <a:latin typeface="Calibri"/>
                <a:cs typeface="Calibri"/>
              </a:rPr>
              <a:t>nada, nada, nada,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nada]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 spc="-5" b="1">
                <a:latin typeface="Calibri"/>
                <a:cs typeface="Calibri"/>
              </a:rPr>
              <a:t>Conclusão:</a:t>
            </a:r>
            <a:endParaRPr sz="2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10">
                <a:latin typeface="Calibri"/>
                <a:cs typeface="Calibri"/>
              </a:rPr>
              <a:t>Há </a:t>
            </a:r>
            <a:r>
              <a:rPr dirty="0" sz="2200" spc="-15">
                <a:latin typeface="Calibri"/>
                <a:cs typeface="Calibri"/>
              </a:rPr>
              <a:t>Wumpus </a:t>
            </a:r>
            <a:r>
              <a:rPr dirty="0" sz="2200" spc="-5">
                <a:latin typeface="Calibri"/>
                <a:cs typeface="Calibri"/>
              </a:rPr>
              <a:t>em </a:t>
            </a:r>
            <a:r>
              <a:rPr dirty="0" sz="2200">
                <a:latin typeface="Calibri"/>
                <a:cs typeface="Calibri"/>
              </a:rPr>
              <a:t>[1,3] ou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[2,2]</a:t>
            </a:r>
            <a:endParaRPr sz="2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15">
                <a:latin typeface="Calibri"/>
                <a:cs typeface="Calibri"/>
              </a:rPr>
              <a:t>Wumpus </a:t>
            </a:r>
            <a:r>
              <a:rPr dirty="0" sz="2200" spc="-10">
                <a:latin typeface="Calibri"/>
                <a:cs typeface="Calibri"/>
              </a:rPr>
              <a:t>não </a:t>
            </a:r>
            <a:r>
              <a:rPr dirty="0" sz="2200" spc="-5">
                <a:latin typeface="Calibri"/>
                <a:cs typeface="Calibri"/>
              </a:rPr>
              <a:t>pode </a:t>
            </a:r>
            <a:r>
              <a:rPr dirty="0" sz="2200" spc="-10">
                <a:latin typeface="Calibri"/>
                <a:cs typeface="Calibri"/>
              </a:rPr>
              <a:t>estar </a:t>
            </a:r>
            <a:r>
              <a:rPr dirty="0" sz="2200" spc="-5">
                <a:latin typeface="Calibri"/>
                <a:cs typeface="Calibri"/>
              </a:rPr>
              <a:t>em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[2,2]</a:t>
            </a:r>
            <a:endParaRPr sz="2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15">
                <a:latin typeface="Calibri"/>
                <a:cs typeface="Calibri"/>
              </a:rPr>
              <a:t>Wumpus </a:t>
            </a:r>
            <a:r>
              <a:rPr dirty="0" sz="2200" spc="-5">
                <a:latin typeface="Calibri"/>
                <a:cs typeface="Calibri"/>
              </a:rPr>
              <a:t>em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[1,3]</a:t>
            </a:r>
            <a:endParaRPr sz="2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5">
                <a:latin typeface="Calibri"/>
                <a:cs typeface="Calibri"/>
              </a:rPr>
              <a:t>Não </a:t>
            </a:r>
            <a:r>
              <a:rPr dirty="0" sz="2200" spc="-20">
                <a:latin typeface="Calibri"/>
                <a:cs typeface="Calibri"/>
              </a:rPr>
              <a:t>existe </a:t>
            </a:r>
            <a:r>
              <a:rPr dirty="0" sz="2200" spc="-10">
                <a:latin typeface="Calibri"/>
                <a:cs typeface="Calibri"/>
              </a:rPr>
              <a:t>poço </a:t>
            </a:r>
            <a:r>
              <a:rPr dirty="0" sz="2200" spc="-5">
                <a:latin typeface="Calibri"/>
                <a:cs typeface="Calibri"/>
              </a:rPr>
              <a:t>em</a:t>
            </a:r>
            <a:r>
              <a:rPr dirty="0" sz="2200" spc="6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[2,2]</a:t>
            </a:r>
            <a:endParaRPr sz="2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20">
                <a:latin typeface="Calibri"/>
                <a:cs typeface="Calibri"/>
              </a:rPr>
              <a:t>Poço </a:t>
            </a:r>
            <a:r>
              <a:rPr dirty="0" sz="2200" spc="-15">
                <a:latin typeface="Calibri"/>
                <a:cs typeface="Calibri"/>
              </a:rPr>
              <a:t>em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[3,1]</a:t>
            </a:r>
            <a:endParaRPr sz="2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200" spc="-5">
                <a:latin typeface="Calibri"/>
                <a:cs typeface="Calibri"/>
              </a:rPr>
              <a:t>[2,2] é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seguro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600" spc="-10" b="1">
                <a:latin typeface="Calibri"/>
                <a:cs typeface="Calibri"/>
              </a:rPr>
              <a:t>Movimento</a:t>
            </a:r>
            <a:r>
              <a:rPr dirty="0" sz="2600" spc="-40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escolhido: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  <a:tabLst>
                <a:tab pos="756285" algn="l"/>
              </a:tabLst>
            </a:pPr>
            <a:r>
              <a:rPr dirty="0" sz="2200" spc="-5">
                <a:latin typeface="Arial"/>
                <a:cs typeface="Arial"/>
              </a:rPr>
              <a:t>–	</a:t>
            </a:r>
            <a:r>
              <a:rPr dirty="0" sz="2200" spc="-5">
                <a:latin typeface="Calibri"/>
                <a:cs typeface="Calibri"/>
              </a:rPr>
              <a:t>[2,2]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7147" y="2124455"/>
            <a:ext cx="3191815" cy="3191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2897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</a:t>
            </a:r>
            <a:r>
              <a:rPr dirty="0" spc="-90"/>
              <a:t> </a:t>
            </a:r>
            <a:r>
              <a:rPr dirty="0" spc="-10"/>
              <a:t>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2203238"/>
            <a:ext cx="8072755" cy="350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10">
                <a:latin typeface="Calibri"/>
                <a:cs typeface="Calibri"/>
              </a:rPr>
              <a:t>sentenças </a:t>
            </a:r>
            <a:r>
              <a:rPr dirty="0" sz="3200" spc="-5">
                <a:latin typeface="Calibri"/>
                <a:cs typeface="Calibri"/>
              </a:rPr>
              <a:t>que </a:t>
            </a:r>
            <a:r>
              <a:rPr dirty="0" sz="3200" spc="-15">
                <a:latin typeface="Calibri"/>
                <a:cs typeface="Calibri"/>
              </a:rPr>
              <a:t>constituem 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base </a:t>
            </a:r>
            <a:r>
              <a:rPr dirty="0" sz="3200" spc="-10">
                <a:latin typeface="Calibri"/>
                <a:cs typeface="Calibri"/>
              </a:rPr>
              <a:t>de  </a:t>
            </a:r>
            <a:r>
              <a:rPr dirty="0" sz="3200" spc="-15">
                <a:latin typeface="Calibri"/>
                <a:cs typeface="Calibri"/>
              </a:rPr>
              <a:t>conhecimento </a:t>
            </a:r>
            <a:r>
              <a:rPr dirty="0" sz="3200" spc="-5">
                <a:latin typeface="Calibri"/>
                <a:cs typeface="Calibri"/>
              </a:rPr>
              <a:t>se </a:t>
            </a:r>
            <a:r>
              <a:rPr dirty="0" sz="3200" spc="-15">
                <a:latin typeface="Calibri"/>
                <a:cs typeface="Calibri"/>
              </a:rPr>
              <a:t>expressam </a:t>
            </a:r>
            <a:r>
              <a:rPr dirty="0" sz="3200" spc="-5">
                <a:latin typeface="Calibri"/>
                <a:cs typeface="Calibri"/>
              </a:rPr>
              <a:t>numa </a:t>
            </a:r>
            <a:r>
              <a:rPr dirty="0" sz="3200" spc="-5" b="1" i="1">
                <a:latin typeface="Calibri"/>
                <a:cs typeface="Calibri"/>
              </a:rPr>
              <a:t>linguagem  </a:t>
            </a:r>
            <a:r>
              <a:rPr dirty="0" sz="3200" spc="-5" b="1" i="1">
                <a:latin typeface="Calibri"/>
                <a:cs typeface="Calibri"/>
              </a:rPr>
              <a:t>lógica</a:t>
            </a:r>
            <a:endParaRPr sz="3200">
              <a:latin typeface="Calibri"/>
              <a:cs typeface="Calibri"/>
            </a:endParaRPr>
          </a:p>
          <a:p>
            <a:pPr algn="just" marL="355600" marR="635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Um dos </a:t>
            </a:r>
            <a:r>
              <a:rPr dirty="0" sz="3200" spc="-20">
                <a:latin typeface="Calibri"/>
                <a:cs typeface="Calibri"/>
              </a:rPr>
              <a:t>exemplos </a:t>
            </a:r>
            <a:r>
              <a:rPr dirty="0" sz="3200">
                <a:latin typeface="Calibri"/>
                <a:cs typeface="Calibri"/>
              </a:rPr>
              <a:t>mais </a:t>
            </a:r>
            <a:r>
              <a:rPr dirty="0" sz="3200" spc="-5">
                <a:latin typeface="Calibri"/>
                <a:cs typeface="Calibri"/>
              </a:rPr>
              <a:t>antigos </a:t>
            </a:r>
            <a:r>
              <a:rPr dirty="0" sz="3200" spc="-10">
                <a:latin typeface="Calibri"/>
                <a:cs typeface="Calibri"/>
              </a:rPr>
              <a:t>do uso </a:t>
            </a:r>
            <a:r>
              <a:rPr dirty="0" sz="3200" spc="5">
                <a:latin typeface="Calibri"/>
                <a:cs typeface="Calibri"/>
              </a:rPr>
              <a:t>da  </a:t>
            </a:r>
            <a:r>
              <a:rPr dirty="0" sz="3200" spc="-10">
                <a:latin typeface="Calibri"/>
                <a:cs typeface="Calibri"/>
              </a:rPr>
              <a:t>lógica </a:t>
            </a:r>
            <a:r>
              <a:rPr dirty="0" sz="3200" spc="-20">
                <a:latin typeface="Calibri"/>
                <a:cs typeface="Calibri"/>
              </a:rPr>
              <a:t>provém </a:t>
            </a:r>
            <a:r>
              <a:rPr dirty="0" sz="3200" spc="5">
                <a:latin typeface="Calibri"/>
                <a:cs typeface="Calibri"/>
              </a:rPr>
              <a:t>de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Aristóteles</a:t>
            </a:r>
            <a:endParaRPr sz="3200">
              <a:latin typeface="Calibri"/>
              <a:cs typeface="Calibri"/>
            </a:endParaRPr>
          </a:p>
          <a:p>
            <a:pPr algn="just" marL="756285" marR="762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55">
                <a:latin typeface="Calibri"/>
                <a:cs typeface="Calibri"/>
              </a:rPr>
              <a:t>Todos </a:t>
            </a:r>
            <a:r>
              <a:rPr dirty="0" sz="2800">
                <a:latin typeface="Calibri"/>
                <a:cs typeface="Calibri"/>
              </a:rPr>
              <a:t>os </a:t>
            </a:r>
            <a:r>
              <a:rPr dirty="0" sz="2800" spc="-5">
                <a:latin typeface="Calibri"/>
                <a:cs typeface="Calibri"/>
              </a:rPr>
              <a:t>homens são </a:t>
            </a:r>
            <a:r>
              <a:rPr dirty="0" sz="2800" spc="-10">
                <a:latin typeface="Calibri"/>
                <a:cs typeface="Calibri"/>
              </a:rPr>
              <a:t>mortais; </a:t>
            </a:r>
            <a:r>
              <a:rPr dirty="0" sz="2800" spc="-20">
                <a:latin typeface="Calibri"/>
                <a:cs typeface="Calibri"/>
              </a:rPr>
              <a:t>Sócrates </a:t>
            </a:r>
            <a:r>
              <a:rPr dirty="0" sz="2800" spc="-5">
                <a:latin typeface="Calibri"/>
                <a:cs typeface="Calibri"/>
              </a:rPr>
              <a:t>é </a:t>
            </a:r>
            <a:r>
              <a:rPr dirty="0" sz="2800" spc="-15">
                <a:latin typeface="Calibri"/>
                <a:cs typeface="Calibri"/>
              </a:rPr>
              <a:t>um  </a:t>
            </a:r>
            <a:r>
              <a:rPr dirty="0" sz="2800" spc="-5">
                <a:latin typeface="Calibri"/>
                <a:cs typeface="Calibri"/>
              </a:rPr>
              <a:t>homem; </a:t>
            </a:r>
            <a:r>
              <a:rPr dirty="0" sz="2800" spc="-10">
                <a:latin typeface="Calibri"/>
                <a:cs typeface="Calibri"/>
              </a:rPr>
              <a:t>logo </a:t>
            </a:r>
            <a:r>
              <a:rPr dirty="0" sz="2800" spc="-15">
                <a:latin typeface="Calibri"/>
                <a:cs typeface="Calibri"/>
              </a:rPr>
              <a:t>Sócrates </a:t>
            </a:r>
            <a:r>
              <a:rPr dirty="0" sz="2800" spc="-5">
                <a:latin typeface="Calibri"/>
                <a:cs typeface="Calibri"/>
              </a:rPr>
              <a:t>é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mortal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46348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 conceitos</a:t>
            </a:r>
            <a:r>
              <a:rPr dirty="0" spc="-80"/>
              <a:t> </a:t>
            </a:r>
            <a:r>
              <a:rPr dirty="0" spc="-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2203238"/>
            <a:ext cx="8070215" cy="356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  <a:tab pos="2141855" algn="l"/>
                <a:tab pos="4094479" algn="l"/>
                <a:tab pos="5287010" algn="l"/>
                <a:tab pos="5885180" algn="l"/>
                <a:tab pos="7651115" algn="l"/>
              </a:tabLst>
            </a:pPr>
            <a:r>
              <a:rPr dirty="0" sz="3200" spc="-10">
                <a:latin typeface="Calibri"/>
                <a:cs typeface="Calibri"/>
              </a:rPr>
              <a:t>Q</a:t>
            </a:r>
            <a:r>
              <a:rPr dirty="0" sz="3200" spc="10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al</a:t>
            </a:r>
            <a:r>
              <a:rPr dirty="0" sz="3200" spc="-20">
                <a:latin typeface="Calibri"/>
                <a:cs typeface="Calibri"/>
              </a:rPr>
              <a:t>q</a:t>
            </a:r>
            <a:r>
              <a:rPr dirty="0" sz="3200" spc="10">
                <a:latin typeface="Calibri"/>
                <a:cs typeface="Calibri"/>
              </a:rPr>
              <a:t>u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35">
                <a:latin typeface="Calibri"/>
                <a:cs typeface="Calibri"/>
              </a:rPr>
              <a:t>l</a:t>
            </a:r>
            <a:r>
              <a:rPr dirty="0" sz="3200" spc="30">
                <a:latin typeface="Calibri"/>
                <a:cs typeface="Calibri"/>
              </a:rPr>
              <a:t>i</a:t>
            </a:r>
            <a:r>
              <a:rPr dirty="0" sz="3200" spc="-20">
                <a:latin typeface="Calibri"/>
                <a:cs typeface="Calibri"/>
              </a:rPr>
              <a:t>n</a:t>
            </a:r>
            <a:r>
              <a:rPr dirty="0" sz="3200" spc="-5">
                <a:latin typeface="Calibri"/>
                <a:cs typeface="Calibri"/>
              </a:rPr>
              <a:t>g</a:t>
            </a:r>
            <a:r>
              <a:rPr dirty="0" sz="3200" spc="10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35">
                <a:latin typeface="Calibri"/>
                <a:cs typeface="Calibri"/>
              </a:rPr>
              <a:t>g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m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l</a:t>
            </a:r>
            <a:r>
              <a:rPr dirty="0" sz="3200" spc="5">
                <a:latin typeface="Calibri"/>
                <a:cs typeface="Calibri"/>
              </a:rPr>
              <a:t>ó</a:t>
            </a:r>
            <a:r>
              <a:rPr dirty="0" sz="3200" spc="-5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i</a:t>
            </a:r>
            <a:r>
              <a:rPr dirty="0" sz="3200" spc="-45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5">
                <a:latin typeface="Calibri"/>
                <a:cs typeface="Calibri"/>
              </a:rPr>
              <a:t>s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40">
                <a:latin typeface="Calibri"/>
                <a:cs typeface="Calibri"/>
              </a:rPr>
              <a:t>s</a:t>
            </a:r>
            <a:r>
              <a:rPr dirty="0" sz="3200" spc="-2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r</a:t>
            </a:r>
            <a:r>
              <a:rPr dirty="0" sz="3200" spc="-20">
                <a:latin typeface="Calibri"/>
                <a:cs typeface="Calibri"/>
              </a:rPr>
              <a:t>u</a:t>
            </a:r>
            <a:r>
              <a:rPr dirty="0" sz="3200" spc="15">
                <a:latin typeface="Calibri"/>
                <a:cs typeface="Calibri"/>
              </a:rPr>
              <a:t>t</a:t>
            </a:r>
            <a:r>
              <a:rPr dirty="0" sz="3200" spc="10">
                <a:latin typeface="Calibri"/>
                <a:cs typeface="Calibri"/>
              </a:rPr>
              <a:t>u</a:t>
            </a:r>
            <a:r>
              <a:rPr dirty="0" sz="3200" spc="-6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3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o  </a:t>
            </a:r>
            <a:r>
              <a:rPr dirty="0" sz="3200" spc="-10">
                <a:latin typeface="Calibri"/>
                <a:cs typeface="Calibri"/>
              </a:rPr>
              <a:t>redor de </a:t>
            </a:r>
            <a:r>
              <a:rPr dirty="0" sz="3200" spc="5">
                <a:latin typeface="Calibri"/>
                <a:cs typeface="Calibri"/>
              </a:rPr>
              <a:t>um </a:t>
            </a:r>
            <a:r>
              <a:rPr dirty="0" sz="3200" spc="-15">
                <a:latin typeface="Calibri"/>
                <a:cs typeface="Calibri"/>
              </a:rPr>
              <a:t>conjunto </a:t>
            </a:r>
            <a:r>
              <a:rPr dirty="0" sz="3200" spc="-10">
                <a:latin typeface="Calibri"/>
                <a:cs typeface="Calibri"/>
              </a:rPr>
              <a:t>de elementos</a:t>
            </a:r>
            <a:r>
              <a:rPr dirty="0" sz="3200" spc="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básicos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30">
                <a:latin typeface="Calibri"/>
                <a:cs typeface="Calibri"/>
              </a:rPr>
              <a:t>Sintaxe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Semântica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Modelo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Consequência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lógica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Mecanismo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inferência…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2251"/>
            <a:ext cx="1978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Objectivos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87" y="1986869"/>
            <a:ext cx="36963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  <a:tab pos="2092960" algn="l"/>
                <a:tab pos="2674620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20">
                <a:latin typeface="Calibri"/>
                <a:cs typeface="Calibri"/>
              </a:rPr>
              <a:t>d</a:t>
            </a:r>
            <a:r>
              <a:rPr dirty="0" sz="3200" spc="10">
                <a:latin typeface="Calibri"/>
                <a:cs typeface="Calibri"/>
              </a:rPr>
              <a:t>q</a:t>
            </a:r>
            <a:r>
              <a:rPr dirty="0" sz="3200" spc="-20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irir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0">
                <a:latin typeface="Calibri"/>
                <a:cs typeface="Calibri"/>
              </a:rPr>
              <a:t>n</a:t>
            </a:r>
            <a:r>
              <a:rPr dirty="0" sz="3200" spc="40">
                <a:latin typeface="Calibri"/>
                <a:cs typeface="Calibri"/>
              </a:rPr>
              <a:t>o</a:t>
            </a:r>
            <a:r>
              <a:rPr dirty="0" sz="3200" spc="-45">
                <a:latin typeface="Calibri"/>
                <a:cs typeface="Calibri"/>
              </a:rPr>
              <a:t>ç</a:t>
            </a:r>
            <a:r>
              <a:rPr dirty="0" sz="3200">
                <a:latin typeface="Calibri"/>
                <a:cs typeface="Calibri"/>
              </a:rPr>
              <a:t>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7285" y="1986869"/>
            <a:ext cx="40125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7880" algn="l"/>
                <a:tab pos="3572510" algn="l"/>
              </a:tabLst>
            </a:pPr>
            <a:r>
              <a:rPr dirty="0" sz="3200" spc="1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3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20">
                <a:latin typeface="Calibri"/>
                <a:cs typeface="Calibri"/>
              </a:rPr>
              <a:t>p</a:t>
            </a:r>
            <a:r>
              <a:rPr dirty="0" sz="3200" spc="-30">
                <a:latin typeface="Calibri"/>
                <a:cs typeface="Calibri"/>
              </a:rPr>
              <a:t>r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20">
                <a:latin typeface="Calibri"/>
                <a:cs typeface="Calibri"/>
              </a:rPr>
              <a:t>n</a:t>
            </a:r>
            <a:r>
              <a:rPr dirty="0" sz="3200" spc="-5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ç</a:t>
            </a:r>
            <a:r>
              <a:rPr dirty="0" sz="3200">
                <a:latin typeface="Calibri"/>
                <a:cs typeface="Calibri"/>
              </a:rPr>
              <a:t>ão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217" y="2474443"/>
            <a:ext cx="51238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Calibri"/>
                <a:cs typeface="Calibri"/>
              </a:rPr>
              <a:t>conhecimento raciocínio em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9287" y="3059770"/>
            <a:ext cx="41763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  <a:tab pos="1983105" algn="l"/>
                <a:tab pos="2458720" algn="l"/>
                <a:tab pos="3749040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20">
                <a:latin typeface="Calibri"/>
                <a:cs typeface="Calibri"/>
              </a:rPr>
              <a:t>d</a:t>
            </a:r>
            <a:r>
              <a:rPr dirty="0" sz="3200" spc="10">
                <a:latin typeface="Calibri"/>
                <a:cs typeface="Calibri"/>
              </a:rPr>
              <a:t>q</a:t>
            </a:r>
            <a:r>
              <a:rPr dirty="0" sz="3200" spc="-20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irir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ç</a:t>
            </a:r>
            <a:r>
              <a:rPr dirty="0" sz="3200">
                <a:latin typeface="Calibri"/>
                <a:cs typeface="Calibri"/>
              </a:rPr>
              <a:t>ão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1640" y="3059770"/>
            <a:ext cx="36385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3096895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g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20">
                <a:latin typeface="Calibri"/>
                <a:cs typeface="Calibri"/>
              </a:rPr>
              <a:t>n</a:t>
            </a:r>
            <a:r>
              <a:rPr dirty="0" sz="3200" spc="-5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0">
                <a:latin typeface="Calibri"/>
                <a:cs typeface="Calibri"/>
              </a:rPr>
              <a:t>b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1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2217" y="3547345"/>
            <a:ext cx="238887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Calibri"/>
                <a:cs typeface="Calibri"/>
              </a:rPr>
              <a:t>conhecimento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2217" y="4620246"/>
            <a:ext cx="69748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7940" algn="l"/>
                <a:tab pos="2054860" algn="l"/>
                <a:tab pos="3849370" algn="l"/>
                <a:tab pos="4594225" algn="l"/>
              </a:tabLst>
            </a:pPr>
            <a:r>
              <a:rPr dirty="0" sz="3200">
                <a:latin typeface="Calibri"/>
                <a:cs typeface="Calibri"/>
              </a:rPr>
              <a:t>l</a:t>
            </a:r>
            <a:r>
              <a:rPr dirty="0" sz="3200" spc="5">
                <a:latin typeface="Calibri"/>
                <a:cs typeface="Calibri"/>
              </a:rPr>
              <a:t>ó</a:t>
            </a:r>
            <a:r>
              <a:rPr dirty="0" sz="3200" spc="-5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i</a:t>
            </a:r>
            <a:r>
              <a:rPr dirty="0" sz="3200" spc="-45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0">
                <a:latin typeface="Calibri"/>
                <a:cs typeface="Calibri"/>
              </a:rPr>
              <a:t>p</a:t>
            </a:r>
            <a:r>
              <a:rPr dirty="0" sz="3200" spc="-3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5">
                <a:latin typeface="Calibri"/>
                <a:cs typeface="Calibri"/>
              </a:rPr>
              <a:t>ss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30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-20">
                <a:latin typeface="Calibri"/>
                <a:cs typeface="Calibri"/>
              </a:rPr>
              <a:t>p</a:t>
            </a:r>
            <a:r>
              <a:rPr dirty="0" sz="3200" spc="-30">
                <a:latin typeface="Calibri"/>
                <a:cs typeface="Calibri"/>
              </a:rPr>
              <a:t>r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40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20">
                <a:latin typeface="Calibri"/>
                <a:cs typeface="Calibri"/>
              </a:rPr>
              <a:t>n</a:t>
            </a:r>
            <a:r>
              <a:rPr dirty="0" sz="3200" spc="-5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ç</a:t>
            </a:r>
            <a:r>
              <a:rPr dirty="0" sz="3200">
                <a:latin typeface="Calibri"/>
                <a:cs typeface="Calibri"/>
              </a:rPr>
              <a:t>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9287" y="4132672"/>
            <a:ext cx="807085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342265" marR="508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265" algn="l"/>
                <a:tab pos="343535" algn="l"/>
                <a:tab pos="1941830" algn="l"/>
                <a:tab pos="2934335" algn="l"/>
                <a:tab pos="4196080" algn="l"/>
                <a:tab pos="5372100" algn="l"/>
                <a:tab pos="5819775" algn="l"/>
                <a:tab pos="7634605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20">
                <a:latin typeface="Calibri"/>
                <a:cs typeface="Calibri"/>
              </a:rPr>
              <a:t>d</a:t>
            </a:r>
            <a:r>
              <a:rPr dirty="0" sz="3200" spc="10">
                <a:latin typeface="Calibri"/>
                <a:cs typeface="Calibri"/>
              </a:rPr>
              <a:t>q</a:t>
            </a:r>
            <a:r>
              <a:rPr dirty="0" sz="3200" spc="-20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irir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ma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">
                <a:latin typeface="Calibri"/>
                <a:cs typeface="Calibri"/>
              </a:rPr>
              <a:t>n</a:t>
            </a:r>
            <a:r>
              <a:rPr dirty="0" sz="3200" spc="-2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ç</a:t>
            </a:r>
            <a:r>
              <a:rPr dirty="0" sz="3200">
                <a:latin typeface="Calibri"/>
                <a:cs typeface="Calibri"/>
              </a:rPr>
              <a:t>ão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5">
                <a:latin typeface="Calibri"/>
                <a:cs typeface="Calibri"/>
              </a:rPr>
              <a:t>s</a:t>
            </a:r>
            <a:r>
              <a:rPr dirty="0" sz="3200" spc="-2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b</a:t>
            </a:r>
            <a:r>
              <a:rPr dirty="0" sz="3200" spc="-6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">
                <a:latin typeface="Calibri"/>
                <a:cs typeface="Calibri"/>
              </a:rPr>
              <a:t>u</a:t>
            </a:r>
            <a:r>
              <a:rPr dirty="0" sz="3200" spc="15">
                <a:latin typeface="Calibri"/>
                <a:cs typeface="Calibri"/>
              </a:rPr>
              <a:t>t</a:t>
            </a:r>
            <a:r>
              <a:rPr dirty="0" sz="3200" spc="-35">
                <a:latin typeface="Calibri"/>
                <a:cs typeface="Calibri"/>
              </a:rPr>
              <a:t>i</a:t>
            </a:r>
            <a:r>
              <a:rPr dirty="0" sz="3200" spc="30">
                <a:latin typeface="Calibri"/>
                <a:cs typeface="Calibri"/>
              </a:rPr>
              <a:t>l</a:t>
            </a:r>
            <a:r>
              <a:rPr dirty="0" sz="3200" spc="-35">
                <a:latin typeface="Calibri"/>
                <a:cs typeface="Calibri"/>
              </a:rPr>
              <a:t>i</a:t>
            </a:r>
            <a:r>
              <a:rPr dirty="0" sz="3200" spc="-50">
                <a:latin typeface="Calibri"/>
                <a:cs typeface="Calibri"/>
              </a:rPr>
              <a:t>z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ç</a:t>
            </a:r>
            <a:r>
              <a:rPr dirty="0" sz="3200">
                <a:latin typeface="Calibri"/>
                <a:cs typeface="Calibri"/>
              </a:rPr>
              <a:t>ão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algn="r" marR="5715">
              <a:lnSpc>
                <a:spcPct val="100000"/>
              </a:lnSpc>
            </a:pPr>
            <a:r>
              <a:rPr dirty="0" sz="3200" spc="-2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2217" y="5108018"/>
            <a:ext cx="43707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Calibri"/>
                <a:cs typeface="Calibri"/>
              </a:rPr>
              <a:t>conhecimento 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raciocínio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2708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</a:t>
            </a:r>
            <a:r>
              <a:rPr dirty="0" spc="-50"/>
              <a:t> </a:t>
            </a:r>
            <a:r>
              <a:rPr dirty="0" spc="-35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2203238"/>
            <a:ext cx="7939405" cy="19424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Especifica </a:t>
            </a: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10">
                <a:latin typeface="Calibri"/>
                <a:cs typeface="Calibri"/>
              </a:rPr>
              <a:t>sentenças </a:t>
            </a:r>
            <a:r>
              <a:rPr dirty="0" sz="3200" spc="-5">
                <a:latin typeface="Calibri"/>
                <a:cs typeface="Calibri"/>
              </a:rPr>
              <a:t>que </a:t>
            </a:r>
            <a:r>
              <a:rPr dirty="0" sz="3200">
                <a:latin typeface="Calibri"/>
                <a:cs typeface="Calibri"/>
              </a:rPr>
              <a:t>são </a:t>
            </a:r>
            <a:r>
              <a:rPr dirty="0" sz="3200" spc="-5">
                <a:latin typeface="Calibri"/>
                <a:cs typeface="Calibri"/>
              </a:rPr>
              <a:t>permitidas </a:t>
            </a:r>
            <a:r>
              <a:rPr dirty="0" sz="3200">
                <a:latin typeface="Calibri"/>
                <a:cs typeface="Calibri"/>
              </a:rPr>
              <a:t>ou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 spc="-5" b="1" i="1">
                <a:latin typeface="Calibri"/>
                <a:cs typeface="Calibri"/>
              </a:rPr>
              <a:t>fórmulas </a:t>
            </a:r>
            <a:r>
              <a:rPr dirty="0" sz="3200" b="1" i="1">
                <a:latin typeface="Calibri"/>
                <a:cs typeface="Calibri"/>
              </a:rPr>
              <a:t>bem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5" b="1" i="1">
                <a:latin typeface="Calibri"/>
                <a:cs typeface="Calibri"/>
              </a:rPr>
              <a:t>formadas</a:t>
            </a:r>
            <a:endParaRPr sz="3200">
              <a:latin typeface="Calibri"/>
              <a:cs typeface="Calibri"/>
            </a:endParaRPr>
          </a:p>
          <a:p>
            <a:pPr marL="756285" marR="254635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30">
                <a:latin typeface="Calibri"/>
                <a:cs typeface="Calibri"/>
              </a:rPr>
              <a:t>Por </a:t>
            </a:r>
            <a:r>
              <a:rPr dirty="0" sz="2800" spc="-25">
                <a:latin typeface="Calibri"/>
                <a:cs typeface="Calibri"/>
              </a:rPr>
              <a:t>exemplo </a:t>
            </a:r>
            <a:r>
              <a:rPr dirty="0" sz="2800" spc="-5">
                <a:latin typeface="Calibri"/>
                <a:cs typeface="Calibri"/>
              </a:rPr>
              <a:t>em </a:t>
            </a:r>
            <a:r>
              <a:rPr dirty="0" sz="2800" spc="-15">
                <a:latin typeface="Calibri"/>
                <a:cs typeface="Calibri"/>
              </a:rPr>
              <a:t>matemática </a:t>
            </a:r>
            <a:r>
              <a:rPr dirty="0" sz="2800" spc="-5">
                <a:latin typeface="Calibri"/>
                <a:cs typeface="Calibri"/>
              </a:rPr>
              <a:t>“x + y = </a:t>
            </a:r>
            <a:r>
              <a:rPr dirty="0" sz="2800" spc="-15">
                <a:latin typeface="Calibri"/>
                <a:cs typeface="Calibri"/>
              </a:rPr>
              <a:t>4” </a:t>
            </a:r>
            <a:r>
              <a:rPr dirty="0" sz="2800" spc="-5">
                <a:latin typeface="Calibri"/>
                <a:cs typeface="Calibri"/>
              </a:rPr>
              <a:t>é </a:t>
            </a:r>
            <a:r>
              <a:rPr dirty="0" sz="2800" spc="-10">
                <a:latin typeface="Calibri"/>
                <a:cs typeface="Calibri"/>
              </a:rPr>
              <a:t>uma  </a:t>
            </a:r>
            <a:r>
              <a:rPr dirty="0" sz="2800" spc="-15">
                <a:latin typeface="Calibri"/>
                <a:cs typeface="Calibri"/>
              </a:rPr>
              <a:t>sentença </a:t>
            </a:r>
            <a:r>
              <a:rPr dirty="0" sz="2800" spc="-10">
                <a:latin typeface="Calibri"/>
                <a:cs typeface="Calibri"/>
              </a:rPr>
              <a:t>bem </a:t>
            </a:r>
            <a:r>
              <a:rPr dirty="0" sz="2800" spc="-15">
                <a:latin typeface="Calibri"/>
                <a:cs typeface="Calibri"/>
              </a:rPr>
              <a:t>formada enquanto </a:t>
            </a:r>
            <a:r>
              <a:rPr dirty="0" sz="2800" spc="-5">
                <a:latin typeface="Calibri"/>
                <a:cs typeface="Calibri"/>
              </a:rPr>
              <a:t>“x2y+=“ </a:t>
            </a:r>
            <a:r>
              <a:rPr dirty="0" sz="2800">
                <a:latin typeface="Calibri"/>
                <a:cs typeface="Calibri"/>
              </a:rPr>
              <a:t>não</a:t>
            </a:r>
            <a:r>
              <a:rPr dirty="0" sz="2800" spc="1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é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33077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</a:t>
            </a:r>
            <a:r>
              <a:rPr dirty="0" spc="-55"/>
              <a:t> </a:t>
            </a:r>
            <a:r>
              <a:rPr dirty="0" spc="-10"/>
              <a:t>semântica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2203238"/>
            <a:ext cx="8072120" cy="344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20">
                <a:latin typeface="Calibri"/>
                <a:cs typeface="Calibri"/>
              </a:rPr>
              <a:t>Está </a:t>
            </a:r>
            <a:r>
              <a:rPr dirty="0" sz="3200" spc="-5">
                <a:latin typeface="Calibri"/>
                <a:cs typeface="Calibri"/>
              </a:rPr>
              <a:t>relacionada </a:t>
            </a:r>
            <a:r>
              <a:rPr dirty="0" sz="3200" spc="-15">
                <a:latin typeface="Calibri"/>
                <a:cs typeface="Calibri"/>
              </a:rPr>
              <a:t>com</a:t>
            </a:r>
            <a:r>
              <a:rPr dirty="0" sz="3200" spc="6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 </a:t>
            </a:r>
            <a:r>
              <a:rPr dirty="0" sz="3200" spc="-10">
                <a:latin typeface="Calibri"/>
                <a:cs typeface="Calibri"/>
              </a:rPr>
              <a:t>“significado” </a:t>
            </a:r>
            <a:r>
              <a:rPr dirty="0" sz="3200" spc="-5">
                <a:latin typeface="Calibri"/>
                <a:cs typeface="Calibri"/>
              </a:rPr>
              <a:t>das  </a:t>
            </a:r>
            <a:r>
              <a:rPr dirty="0" sz="3200" spc="-15">
                <a:latin typeface="Calibri"/>
                <a:cs typeface="Calibri"/>
              </a:rPr>
              <a:t>sentenças</a:t>
            </a:r>
            <a:endParaRPr sz="3200">
              <a:latin typeface="Calibri"/>
              <a:cs typeface="Calibri"/>
            </a:endParaRPr>
          </a:p>
          <a:p>
            <a:pPr algn="just" marL="355600" marR="5715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10">
                <a:latin typeface="Calibri"/>
                <a:cs typeface="Calibri"/>
              </a:rPr>
              <a:t>Define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 b="1" i="1">
                <a:latin typeface="Calibri"/>
                <a:cs typeface="Calibri"/>
              </a:rPr>
              <a:t>verdade </a:t>
            </a:r>
            <a:r>
              <a:rPr dirty="0" sz="3200" spc="-10">
                <a:latin typeface="Calibri"/>
                <a:cs typeface="Calibri"/>
              </a:rPr>
              <a:t>de </a:t>
            </a:r>
            <a:r>
              <a:rPr dirty="0" sz="3200">
                <a:latin typeface="Calibri"/>
                <a:cs typeface="Calibri"/>
              </a:rPr>
              <a:t>cada </a:t>
            </a:r>
            <a:r>
              <a:rPr dirty="0" sz="3200" spc="-10">
                <a:latin typeface="Calibri"/>
                <a:cs typeface="Calibri"/>
              </a:rPr>
              <a:t>sentença com  relação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cada </a:t>
            </a:r>
            <a:r>
              <a:rPr dirty="0" sz="3200" spc="-5" b="1" i="1">
                <a:latin typeface="Calibri"/>
                <a:cs typeface="Calibri"/>
              </a:rPr>
              <a:t>possível</a:t>
            </a:r>
            <a:r>
              <a:rPr dirty="0" sz="3200" spc="-1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mundo</a:t>
            </a:r>
            <a:endParaRPr sz="3200">
              <a:latin typeface="Calibri"/>
              <a:cs typeface="Calibri"/>
            </a:endParaRPr>
          </a:p>
          <a:p>
            <a:pPr algn="just" marL="756285" marR="8255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sentença </a:t>
            </a:r>
            <a:r>
              <a:rPr dirty="0" sz="2800">
                <a:latin typeface="Calibri"/>
                <a:cs typeface="Calibri"/>
              </a:rPr>
              <a:t>“</a:t>
            </a:r>
            <a:r>
              <a:rPr dirty="0" sz="2800" i="1">
                <a:latin typeface="Calibri"/>
                <a:cs typeface="Calibri"/>
              </a:rPr>
              <a:t>x </a:t>
            </a:r>
            <a:r>
              <a:rPr dirty="0" sz="2800" spc="-5" i="1">
                <a:latin typeface="Calibri"/>
                <a:cs typeface="Calibri"/>
              </a:rPr>
              <a:t>+ y = 4</a:t>
            </a:r>
            <a:r>
              <a:rPr dirty="0" sz="2800" spc="-5">
                <a:latin typeface="Calibri"/>
                <a:cs typeface="Calibri"/>
              </a:rPr>
              <a:t>” é </a:t>
            </a:r>
            <a:r>
              <a:rPr dirty="0" sz="2800" spc="-20">
                <a:latin typeface="Calibri"/>
                <a:cs typeface="Calibri"/>
              </a:rPr>
              <a:t>verdadeira </a:t>
            </a:r>
            <a:r>
              <a:rPr dirty="0" sz="2800" spc="-10">
                <a:latin typeface="Calibri"/>
                <a:cs typeface="Calibri"/>
              </a:rPr>
              <a:t>num </a:t>
            </a:r>
            <a:r>
              <a:rPr dirty="0" sz="2800" spc="-5">
                <a:latin typeface="Calibri"/>
                <a:cs typeface="Calibri"/>
              </a:rPr>
              <a:t>mundo  em </a:t>
            </a:r>
            <a:r>
              <a:rPr dirty="0" sz="2800" spc="-10">
                <a:latin typeface="Calibri"/>
                <a:cs typeface="Calibri"/>
              </a:rPr>
              <a:t>que </a:t>
            </a:r>
            <a:r>
              <a:rPr dirty="0" sz="2800" spc="-5" i="1">
                <a:latin typeface="Calibri"/>
                <a:cs typeface="Calibri"/>
              </a:rPr>
              <a:t>x = 2 </a:t>
            </a:r>
            <a:r>
              <a:rPr dirty="0" sz="2800" spc="-5">
                <a:latin typeface="Calibri"/>
                <a:cs typeface="Calibri"/>
              </a:rPr>
              <a:t>e </a:t>
            </a:r>
            <a:r>
              <a:rPr dirty="0" sz="2800" spc="-5" i="1">
                <a:latin typeface="Calibri"/>
                <a:cs typeface="Calibri"/>
              </a:rPr>
              <a:t>y = 2</a:t>
            </a:r>
            <a:r>
              <a:rPr dirty="0" sz="2800" spc="-5">
                <a:latin typeface="Calibri"/>
                <a:cs typeface="Calibri"/>
              </a:rPr>
              <a:t>, mas é </a:t>
            </a:r>
            <a:r>
              <a:rPr dirty="0" sz="2800" spc="-20">
                <a:latin typeface="Calibri"/>
                <a:cs typeface="Calibri"/>
              </a:rPr>
              <a:t>falsa </a:t>
            </a:r>
            <a:r>
              <a:rPr dirty="0" sz="2800" spc="-10">
                <a:latin typeface="Calibri"/>
                <a:cs typeface="Calibri"/>
              </a:rPr>
              <a:t>num </a:t>
            </a:r>
            <a:r>
              <a:rPr dirty="0" sz="2800">
                <a:latin typeface="Calibri"/>
                <a:cs typeface="Calibri"/>
              </a:rPr>
              <a:t>mundo </a:t>
            </a:r>
            <a:r>
              <a:rPr dirty="0" sz="2800" spc="-20">
                <a:latin typeface="Calibri"/>
                <a:cs typeface="Calibri"/>
              </a:rPr>
              <a:t>em  </a:t>
            </a:r>
            <a:r>
              <a:rPr dirty="0" sz="2800" spc="-10">
                <a:latin typeface="Calibri"/>
                <a:cs typeface="Calibri"/>
              </a:rPr>
              <a:t>que </a:t>
            </a:r>
            <a:r>
              <a:rPr dirty="0" sz="2800" spc="-5" i="1">
                <a:latin typeface="Calibri"/>
                <a:cs typeface="Calibri"/>
              </a:rPr>
              <a:t>x = 1 </a:t>
            </a:r>
            <a:r>
              <a:rPr dirty="0" sz="2800" spc="-5">
                <a:latin typeface="Calibri"/>
                <a:cs typeface="Calibri"/>
              </a:rPr>
              <a:t>e </a:t>
            </a:r>
            <a:r>
              <a:rPr dirty="0" sz="2800" spc="-5" i="1">
                <a:latin typeface="Calibri"/>
                <a:cs typeface="Calibri"/>
              </a:rPr>
              <a:t>y =</a:t>
            </a:r>
            <a:r>
              <a:rPr dirty="0" sz="2800" spc="6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3957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 consequência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2058396"/>
            <a:ext cx="8071484" cy="352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  <a:tab pos="920750" algn="l"/>
                <a:tab pos="2808605" algn="l"/>
                <a:tab pos="4078604" algn="l"/>
                <a:tab pos="5653405" algn="l"/>
                <a:tab pos="6141720" algn="l"/>
                <a:tab pos="7642859" algn="l"/>
              </a:tabLst>
            </a:pPr>
            <a:r>
              <a:rPr dirty="0" sz="3200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60">
                <a:latin typeface="Calibri"/>
                <a:cs typeface="Calibri"/>
              </a:rPr>
              <a:t>r</a:t>
            </a:r>
            <a:r>
              <a:rPr dirty="0" sz="3200" spc="-30">
                <a:latin typeface="Calibri"/>
                <a:cs typeface="Calibri"/>
              </a:rPr>
              <a:t>a</a:t>
            </a:r>
            <a:r>
              <a:rPr dirty="0" sz="3200" spc="20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i</a:t>
            </a:r>
            <a:r>
              <a:rPr dirty="0" sz="3200" spc="-25">
                <a:latin typeface="Calibri"/>
                <a:cs typeface="Calibri"/>
              </a:rPr>
              <a:t>o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í</a:t>
            </a:r>
            <a:r>
              <a:rPr dirty="0" sz="3200" spc="10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io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l</a:t>
            </a:r>
            <a:r>
              <a:rPr dirty="0" sz="3200" spc="5">
                <a:latin typeface="Calibri"/>
                <a:cs typeface="Calibri"/>
              </a:rPr>
              <a:t>ó</a:t>
            </a:r>
            <a:r>
              <a:rPr dirty="0" sz="3200" spc="-5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i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50">
                <a:latin typeface="Calibri"/>
                <a:cs typeface="Calibri"/>
              </a:rPr>
              <a:t>n</a:t>
            </a:r>
            <a:r>
              <a:rPr dirty="0" sz="3200" spc="-10">
                <a:latin typeface="Calibri"/>
                <a:cs typeface="Calibri"/>
              </a:rPr>
              <a:t>v</a:t>
            </a:r>
            <a:r>
              <a:rPr dirty="0" sz="3200" spc="-25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l</a:t>
            </a:r>
            <a:r>
              <a:rPr dirty="0" sz="3200" spc="-40">
                <a:latin typeface="Calibri"/>
                <a:cs typeface="Calibri"/>
              </a:rPr>
              <a:t>v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30">
                <a:latin typeface="Calibri"/>
                <a:cs typeface="Calibri"/>
              </a:rPr>
              <a:t>r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la</a:t>
            </a:r>
            <a:r>
              <a:rPr dirty="0" sz="3200" spc="-45">
                <a:latin typeface="Calibri"/>
                <a:cs typeface="Calibri"/>
              </a:rPr>
              <a:t>ç</a:t>
            </a:r>
            <a:r>
              <a:rPr dirty="0" sz="3200">
                <a:latin typeface="Calibri"/>
                <a:cs typeface="Calibri"/>
              </a:rPr>
              <a:t>ão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3200" spc="-5" b="1" i="1">
                <a:latin typeface="Calibri"/>
                <a:cs typeface="Calibri"/>
              </a:rPr>
              <a:t>consequência </a:t>
            </a:r>
            <a:r>
              <a:rPr dirty="0" sz="3200" spc="-15">
                <a:latin typeface="Calibri"/>
                <a:cs typeface="Calibri"/>
              </a:rPr>
              <a:t>entre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sentenças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6235" algn="l"/>
                <a:tab pos="822960" algn="l"/>
                <a:tab pos="2434590" algn="l"/>
                <a:tab pos="2992120" algn="l"/>
                <a:tab pos="4176395" algn="l"/>
                <a:tab pos="5640705" algn="l"/>
                <a:tab pos="6576695" algn="l"/>
              </a:tabLst>
            </a:pPr>
            <a:r>
              <a:rPr dirty="0" sz="3200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o</a:t>
            </a:r>
            <a:r>
              <a:rPr dirty="0" sz="3200" spc="10">
                <a:latin typeface="Calibri"/>
                <a:cs typeface="Calibri"/>
              </a:rPr>
              <a:t>n</a:t>
            </a:r>
            <a:r>
              <a:rPr dirty="0" sz="3200" spc="-10">
                <a:latin typeface="Calibri"/>
                <a:cs typeface="Calibri"/>
              </a:rPr>
              <a:t>c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i</a:t>
            </a:r>
            <a:r>
              <a:rPr dirty="0" sz="3200" spc="-5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5">
                <a:latin typeface="Calibri"/>
                <a:cs typeface="Calibri"/>
              </a:rPr>
              <a:t>s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">
                <a:latin typeface="Calibri"/>
                <a:cs typeface="Calibri"/>
              </a:rPr>
              <a:t>u</a:t>
            </a:r>
            <a:r>
              <a:rPr dirty="0" sz="3200" spc="1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ili</a:t>
            </a:r>
            <a:r>
              <a:rPr dirty="0" sz="3200" spc="-50">
                <a:latin typeface="Calibri"/>
                <a:cs typeface="Calibri"/>
              </a:rPr>
              <a:t>z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0">
                <a:latin typeface="Calibri"/>
                <a:cs typeface="Calibri"/>
              </a:rPr>
              <a:t>q</a:t>
            </a:r>
            <a:r>
              <a:rPr dirty="0" sz="3200" spc="10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10">
                <a:latin typeface="Calibri"/>
                <a:cs typeface="Calibri"/>
              </a:rPr>
              <a:t>n</a:t>
            </a:r>
            <a:r>
              <a:rPr dirty="0" sz="3200" spc="-2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10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ma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5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e</a:t>
            </a:r>
            <a:r>
              <a:rPr dirty="0" sz="3200" spc="-50">
                <a:latin typeface="Calibri"/>
                <a:cs typeface="Calibri"/>
              </a:rPr>
              <a:t>n</a:t>
            </a:r>
            <a:r>
              <a:rPr dirty="0" sz="3200" spc="-20">
                <a:latin typeface="Calibri"/>
                <a:cs typeface="Calibri"/>
              </a:rPr>
              <a:t>t</a:t>
            </a:r>
            <a:r>
              <a:rPr dirty="0" sz="3200" spc="-25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n</a:t>
            </a:r>
            <a:r>
              <a:rPr dirty="0" sz="3200" spc="-45">
                <a:latin typeface="Calibri"/>
                <a:cs typeface="Calibri"/>
              </a:rPr>
              <a:t>ç</a:t>
            </a:r>
            <a:r>
              <a:rPr dirty="0" sz="3200">
                <a:latin typeface="Calibri"/>
                <a:cs typeface="Calibri"/>
              </a:rPr>
              <a:t>a  </a:t>
            </a:r>
            <a:r>
              <a:rPr dirty="0" sz="3200" spc="-10">
                <a:latin typeface="Calibri"/>
                <a:cs typeface="Calibri"/>
              </a:rPr>
              <a:t>decorre logicamente de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outra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α </a:t>
            </a:r>
            <a:r>
              <a:rPr dirty="0" sz="2800" spc="-5">
                <a:latin typeface="Arial"/>
                <a:cs typeface="Arial"/>
              </a:rPr>
              <a:t>╞ </a:t>
            </a:r>
            <a:r>
              <a:rPr dirty="0" sz="2800" spc="-5">
                <a:latin typeface="Calibri"/>
                <a:cs typeface="Calibri"/>
              </a:rPr>
              <a:t>β </a:t>
            </a:r>
            <a:r>
              <a:rPr dirty="0" sz="2800" spc="-5">
                <a:latin typeface="Wingdings"/>
                <a:cs typeface="Wingdings"/>
              </a:rPr>
              <a:t>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libri"/>
                <a:cs typeface="Calibri"/>
              </a:rPr>
              <a:t>β </a:t>
            </a:r>
            <a:r>
              <a:rPr dirty="0" sz="2800" spc="-15">
                <a:latin typeface="Calibri"/>
                <a:cs typeface="Calibri"/>
              </a:rPr>
              <a:t>decorre logicamente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α</a:t>
            </a:r>
            <a:endParaRPr sz="2800">
              <a:latin typeface="Calibri"/>
              <a:cs typeface="Calibr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sentença </a:t>
            </a:r>
            <a:r>
              <a:rPr dirty="0" sz="2800">
                <a:latin typeface="Calibri"/>
                <a:cs typeface="Calibri"/>
              </a:rPr>
              <a:t>“</a:t>
            </a:r>
            <a:r>
              <a:rPr dirty="0" sz="2800" i="1">
                <a:latin typeface="Calibri"/>
                <a:cs typeface="Calibri"/>
              </a:rPr>
              <a:t>4 </a:t>
            </a:r>
            <a:r>
              <a:rPr dirty="0" sz="2800" spc="-5" i="1">
                <a:latin typeface="Calibri"/>
                <a:cs typeface="Calibri"/>
              </a:rPr>
              <a:t>= x + </a:t>
            </a:r>
            <a:r>
              <a:rPr dirty="0" sz="2800" spc="-10" i="1">
                <a:latin typeface="Calibri"/>
                <a:cs typeface="Calibri"/>
              </a:rPr>
              <a:t>y</a:t>
            </a:r>
            <a:r>
              <a:rPr dirty="0" sz="2800" spc="-10">
                <a:latin typeface="Calibri"/>
                <a:cs typeface="Calibri"/>
              </a:rPr>
              <a:t>” </a:t>
            </a:r>
            <a:r>
              <a:rPr dirty="0" sz="2800" spc="-15">
                <a:latin typeface="Calibri"/>
                <a:cs typeface="Calibri"/>
              </a:rPr>
              <a:t>decorre da sentença </a:t>
            </a:r>
            <a:r>
              <a:rPr dirty="0" sz="2800">
                <a:latin typeface="Calibri"/>
                <a:cs typeface="Calibri"/>
              </a:rPr>
              <a:t>“</a:t>
            </a:r>
            <a:r>
              <a:rPr dirty="0" sz="2800" i="1">
                <a:latin typeface="Calibri"/>
                <a:cs typeface="Calibri"/>
              </a:rPr>
              <a:t>x </a:t>
            </a:r>
            <a:r>
              <a:rPr dirty="0" sz="2800" spc="-5" i="1">
                <a:latin typeface="Calibri"/>
                <a:cs typeface="Calibri"/>
              </a:rPr>
              <a:t>+ y =  </a:t>
            </a:r>
            <a:r>
              <a:rPr dirty="0" sz="2800" spc="-5" i="1">
                <a:latin typeface="Calibri"/>
                <a:cs typeface="Calibri"/>
              </a:rPr>
              <a:t>4</a:t>
            </a:r>
            <a:r>
              <a:rPr dirty="0" sz="2800" spc="-5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 </a:t>
            </a:r>
            <a:r>
              <a:rPr dirty="0"/>
              <a:t>mundo </a:t>
            </a:r>
            <a:r>
              <a:rPr dirty="0" spc="5"/>
              <a:t>do </a:t>
            </a:r>
            <a:r>
              <a:rPr dirty="0" spc="-5"/>
              <a:t>wumpus</a:t>
            </a:r>
            <a:r>
              <a:rPr dirty="0" spc="-105"/>
              <a:t> </a:t>
            </a:r>
            <a:r>
              <a:rPr dirty="0"/>
              <a:t>(1/6)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70" y="1871550"/>
            <a:ext cx="4895215" cy="317817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latin typeface="Calibri"/>
                <a:cs typeface="Calibri"/>
              </a:rPr>
              <a:t>Base de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conhecimento:</a:t>
            </a:r>
            <a:endParaRPr sz="28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5">
                <a:latin typeface="Calibri"/>
                <a:cs typeface="Calibri"/>
              </a:rPr>
              <a:t>Nada </a:t>
            </a:r>
            <a:r>
              <a:rPr dirty="0" sz="2400">
                <a:latin typeface="Calibri"/>
                <a:cs typeface="Calibri"/>
              </a:rPr>
              <a:t>em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[1,1]</a:t>
            </a:r>
            <a:endParaRPr sz="24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libri"/>
                <a:cs typeface="Calibri"/>
              </a:rPr>
              <a:t>Brisa em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[2,1]</a:t>
            </a:r>
            <a:endParaRPr sz="2400">
              <a:latin typeface="Calibri"/>
              <a:cs typeface="Calibri"/>
            </a:endParaRPr>
          </a:p>
          <a:p>
            <a:pPr lvl="1" marL="756285" indent="-28765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15">
                <a:latin typeface="Calibri"/>
                <a:cs typeface="Calibri"/>
              </a:rPr>
              <a:t>Regras </a:t>
            </a:r>
            <a:r>
              <a:rPr dirty="0" sz="2400" spc="-10">
                <a:latin typeface="Calibri"/>
                <a:cs typeface="Calibri"/>
              </a:rPr>
              <a:t>do </a:t>
            </a:r>
            <a:r>
              <a:rPr dirty="0" sz="2400" spc="-5">
                <a:latin typeface="Calibri"/>
                <a:cs typeface="Calibri"/>
              </a:rPr>
              <a:t>mundo </a:t>
            </a:r>
            <a:r>
              <a:rPr dirty="0" sz="2400" spc="5">
                <a:latin typeface="Calibri"/>
                <a:cs typeface="Calibri"/>
              </a:rPr>
              <a:t>de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Wumpus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0" b="1">
                <a:latin typeface="Calibri"/>
                <a:cs typeface="Calibri"/>
              </a:rPr>
              <a:t>Interesse </a:t>
            </a:r>
            <a:r>
              <a:rPr dirty="0" sz="2800" spc="-15" b="1">
                <a:latin typeface="Calibri"/>
                <a:cs typeface="Calibri"/>
              </a:rPr>
              <a:t>do</a:t>
            </a:r>
            <a:r>
              <a:rPr dirty="0" sz="2800" spc="8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agente:</a:t>
            </a:r>
            <a:endParaRPr sz="2800">
              <a:latin typeface="Calibri"/>
              <a:cs typeface="Calibr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libri"/>
                <a:cs typeface="Calibri"/>
              </a:rPr>
              <a:t>Saber </a:t>
            </a:r>
            <a:r>
              <a:rPr dirty="0" sz="2400" spc="-5">
                <a:latin typeface="Calibri"/>
                <a:cs typeface="Calibri"/>
              </a:rPr>
              <a:t>se </a:t>
            </a:r>
            <a:r>
              <a:rPr dirty="0" sz="2400">
                <a:latin typeface="Calibri"/>
                <a:cs typeface="Calibri"/>
              </a:rPr>
              <a:t>os </a:t>
            </a:r>
            <a:r>
              <a:rPr dirty="0" sz="2400" spc="-10">
                <a:latin typeface="Calibri"/>
                <a:cs typeface="Calibri"/>
              </a:rPr>
              <a:t>quadrados </a:t>
            </a:r>
            <a:r>
              <a:rPr dirty="0" sz="2400" spc="-5">
                <a:latin typeface="Calibri"/>
                <a:cs typeface="Calibri"/>
              </a:rPr>
              <a:t>[1,2], </a:t>
            </a:r>
            <a:r>
              <a:rPr dirty="0" sz="2400" spc="-10">
                <a:latin typeface="Calibri"/>
                <a:cs typeface="Calibri"/>
              </a:rPr>
              <a:t>[2,2]  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10">
                <a:latin typeface="Calibri"/>
                <a:cs typeface="Calibri"/>
              </a:rPr>
              <a:t>[3,1] </a:t>
            </a:r>
            <a:r>
              <a:rPr dirty="0" sz="2400" spc="-20">
                <a:latin typeface="Calibri"/>
                <a:cs typeface="Calibri"/>
              </a:rPr>
              <a:t>contém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poços.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008" y="2051304"/>
            <a:ext cx="2484299" cy="255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 </a:t>
            </a:r>
            <a:r>
              <a:rPr dirty="0"/>
              <a:t>mundo </a:t>
            </a:r>
            <a:r>
              <a:rPr dirty="0" spc="5"/>
              <a:t>do </a:t>
            </a:r>
            <a:r>
              <a:rPr dirty="0" spc="-5"/>
              <a:t>wumpus</a:t>
            </a:r>
            <a:r>
              <a:rPr dirty="0" spc="-105"/>
              <a:t> </a:t>
            </a:r>
            <a:r>
              <a:rPr dirty="0"/>
              <a:t>(2/6)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70" y="1871550"/>
            <a:ext cx="3133090" cy="98361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5" b="1">
                <a:latin typeface="Calibri"/>
                <a:cs typeface="Calibri"/>
              </a:rPr>
              <a:t>Possíveis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modelos: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40">
                <a:latin typeface="Arial"/>
                <a:cs typeface="Arial"/>
              </a:rPr>
              <a:t> </a:t>
            </a:r>
            <a:r>
              <a:rPr dirty="0" sz="2400" spc="-5">
                <a:latin typeface="Calibri"/>
                <a:cs typeface="Calibri"/>
              </a:rPr>
              <a:t>2³=8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9124" y="2159268"/>
            <a:ext cx="3986376" cy="316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60394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 </a:t>
            </a:r>
            <a:r>
              <a:rPr dirty="0"/>
              <a:t>mundo </a:t>
            </a:r>
            <a:r>
              <a:rPr dirty="0" spc="5"/>
              <a:t>do </a:t>
            </a:r>
            <a:r>
              <a:rPr dirty="0" spc="-5"/>
              <a:t>wumpus</a:t>
            </a:r>
            <a:r>
              <a:rPr dirty="0" spc="-105"/>
              <a:t> </a:t>
            </a:r>
            <a:r>
              <a:rPr dirty="0"/>
              <a:t>(3/6)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470" y="1960946"/>
            <a:ext cx="4511675" cy="3097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2573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5">
                <a:latin typeface="Calibri"/>
                <a:cs typeface="Calibri"/>
              </a:rPr>
              <a:t>A base </a:t>
            </a:r>
            <a:r>
              <a:rPr dirty="0" sz="2800">
                <a:latin typeface="Calibri"/>
                <a:cs typeface="Calibri"/>
              </a:rPr>
              <a:t>de </a:t>
            </a:r>
            <a:r>
              <a:rPr dirty="0" sz="2800" spc="-15">
                <a:latin typeface="Calibri"/>
                <a:cs typeface="Calibri"/>
              </a:rPr>
              <a:t>conhecimento </a:t>
            </a:r>
            <a:r>
              <a:rPr dirty="0" sz="2800" spc="-5">
                <a:latin typeface="Calibri"/>
                <a:cs typeface="Calibri"/>
              </a:rPr>
              <a:t>é  </a:t>
            </a:r>
            <a:r>
              <a:rPr dirty="0" sz="2800" spc="-20">
                <a:latin typeface="Calibri"/>
                <a:cs typeface="Calibri"/>
              </a:rPr>
              <a:t>falsa </a:t>
            </a:r>
            <a:r>
              <a:rPr dirty="0" sz="2800" spc="-5">
                <a:latin typeface="Calibri"/>
                <a:cs typeface="Calibri"/>
              </a:rPr>
              <a:t>em modelos </a:t>
            </a:r>
            <a:r>
              <a:rPr dirty="0" sz="2800" spc="-10">
                <a:latin typeface="Calibri"/>
                <a:cs typeface="Calibri"/>
              </a:rPr>
              <a:t>que  </a:t>
            </a:r>
            <a:r>
              <a:rPr dirty="0" sz="2800" spc="-25">
                <a:latin typeface="Calibri"/>
                <a:cs typeface="Calibri"/>
              </a:rPr>
              <a:t>contradizem </a:t>
            </a:r>
            <a:r>
              <a:rPr dirty="0" sz="2800" spc="-5">
                <a:latin typeface="Calibri"/>
                <a:cs typeface="Calibri"/>
              </a:rPr>
              <a:t>o </a:t>
            </a:r>
            <a:r>
              <a:rPr dirty="0" sz="2800" spc="-10">
                <a:latin typeface="Calibri"/>
                <a:cs typeface="Calibri"/>
              </a:rPr>
              <a:t>que </a:t>
            </a:r>
            <a:r>
              <a:rPr dirty="0" sz="2800" spc="-5">
                <a:latin typeface="Calibri"/>
                <a:cs typeface="Calibri"/>
              </a:rPr>
              <a:t>o </a:t>
            </a:r>
            <a:r>
              <a:rPr dirty="0" sz="2800" spc="-15">
                <a:latin typeface="Calibri"/>
                <a:cs typeface="Calibri"/>
              </a:rPr>
              <a:t>agente  </a:t>
            </a:r>
            <a:r>
              <a:rPr dirty="0" sz="2800" spc="-5">
                <a:latin typeface="Calibri"/>
                <a:cs typeface="Calibri"/>
              </a:rPr>
              <a:t>sabe</a:t>
            </a:r>
            <a:endParaRPr sz="28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800" spc="-10">
                <a:latin typeface="Calibri"/>
                <a:cs typeface="Calibri"/>
              </a:rPr>
              <a:t>Há </a:t>
            </a:r>
            <a:r>
              <a:rPr dirty="0" sz="2800" spc="-5">
                <a:latin typeface="Calibri"/>
                <a:cs typeface="Calibri"/>
              </a:rPr>
              <a:t>apenas 3 </a:t>
            </a:r>
            <a:r>
              <a:rPr dirty="0" sz="2800" spc="-10">
                <a:latin typeface="Calibri"/>
                <a:cs typeface="Calibri"/>
              </a:rPr>
              <a:t>modelos </a:t>
            </a:r>
            <a:r>
              <a:rPr dirty="0" sz="2800" spc="-20">
                <a:latin typeface="Calibri"/>
                <a:cs typeface="Calibri"/>
              </a:rPr>
              <a:t>em  </a:t>
            </a:r>
            <a:r>
              <a:rPr dirty="0" sz="2800" spc="-10">
                <a:latin typeface="Calibri"/>
                <a:cs typeface="Calibri"/>
              </a:rPr>
              <a:t>que </a:t>
            </a:r>
            <a:r>
              <a:rPr dirty="0" sz="2800" spc="-5">
                <a:latin typeface="Calibri"/>
                <a:cs typeface="Calibri"/>
              </a:rPr>
              <a:t>a base </a:t>
            </a:r>
            <a:r>
              <a:rPr dirty="0" sz="2800" spc="-15">
                <a:latin typeface="Calibri"/>
                <a:cs typeface="Calibri"/>
              </a:rPr>
              <a:t>de conhecimento  </a:t>
            </a:r>
            <a:r>
              <a:rPr dirty="0" sz="2800" spc="-5">
                <a:latin typeface="Calibri"/>
                <a:cs typeface="Calibri"/>
              </a:rPr>
              <a:t>é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verdadeira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488" y="2159268"/>
            <a:ext cx="3986376" cy="316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58255" y="2189988"/>
            <a:ext cx="1816735" cy="2933700"/>
          </a:xfrm>
          <a:custGeom>
            <a:avLst/>
            <a:gdLst/>
            <a:ahLst/>
            <a:cxnLst/>
            <a:rect l="l" t="t" r="r" b="b"/>
            <a:pathLst>
              <a:path w="1816734" h="2933700">
                <a:moveTo>
                  <a:pt x="1033272" y="12700"/>
                </a:moveTo>
                <a:lnTo>
                  <a:pt x="731520" y="12700"/>
                </a:lnTo>
                <a:lnTo>
                  <a:pt x="752856" y="0"/>
                </a:lnTo>
                <a:lnTo>
                  <a:pt x="1002792" y="0"/>
                </a:lnTo>
                <a:lnTo>
                  <a:pt x="1033272" y="12700"/>
                </a:lnTo>
                <a:close/>
              </a:path>
              <a:path w="1816734" h="2933700">
                <a:moveTo>
                  <a:pt x="1400556" y="88900"/>
                </a:moveTo>
                <a:lnTo>
                  <a:pt x="1242060" y="88900"/>
                </a:lnTo>
                <a:lnTo>
                  <a:pt x="1213104" y="76200"/>
                </a:lnTo>
                <a:lnTo>
                  <a:pt x="1121664" y="63500"/>
                </a:lnTo>
                <a:lnTo>
                  <a:pt x="1059180" y="50800"/>
                </a:lnTo>
                <a:lnTo>
                  <a:pt x="1028700" y="50800"/>
                </a:lnTo>
                <a:lnTo>
                  <a:pt x="998220" y="38100"/>
                </a:lnTo>
                <a:lnTo>
                  <a:pt x="656844" y="38100"/>
                </a:lnTo>
                <a:lnTo>
                  <a:pt x="693420" y="25400"/>
                </a:lnTo>
                <a:lnTo>
                  <a:pt x="713232" y="12700"/>
                </a:lnTo>
                <a:lnTo>
                  <a:pt x="1065276" y="12700"/>
                </a:lnTo>
                <a:lnTo>
                  <a:pt x="1127760" y="25400"/>
                </a:lnTo>
                <a:lnTo>
                  <a:pt x="1159764" y="25400"/>
                </a:lnTo>
                <a:lnTo>
                  <a:pt x="1220724" y="38100"/>
                </a:lnTo>
                <a:lnTo>
                  <a:pt x="1278636" y="50800"/>
                </a:lnTo>
                <a:lnTo>
                  <a:pt x="1306067" y="63500"/>
                </a:lnTo>
                <a:lnTo>
                  <a:pt x="1331976" y="63500"/>
                </a:lnTo>
                <a:lnTo>
                  <a:pt x="1356360" y="76200"/>
                </a:lnTo>
                <a:lnTo>
                  <a:pt x="1379220" y="76200"/>
                </a:lnTo>
                <a:lnTo>
                  <a:pt x="1400556" y="88900"/>
                </a:lnTo>
                <a:close/>
              </a:path>
              <a:path w="1816734" h="2933700">
                <a:moveTo>
                  <a:pt x="943356" y="2908300"/>
                </a:moveTo>
                <a:lnTo>
                  <a:pt x="516636" y="2908300"/>
                </a:lnTo>
                <a:lnTo>
                  <a:pt x="477012" y="2882900"/>
                </a:lnTo>
                <a:lnTo>
                  <a:pt x="440436" y="2870200"/>
                </a:lnTo>
                <a:lnTo>
                  <a:pt x="420624" y="2857500"/>
                </a:lnTo>
                <a:lnTo>
                  <a:pt x="403860" y="2844800"/>
                </a:lnTo>
                <a:lnTo>
                  <a:pt x="367283" y="2819400"/>
                </a:lnTo>
                <a:lnTo>
                  <a:pt x="333756" y="2794000"/>
                </a:lnTo>
                <a:lnTo>
                  <a:pt x="318516" y="2768600"/>
                </a:lnTo>
                <a:lnTo>
                  <a:pt x="301751" y="2755900"/>
                </a:lnTo>
                <a:lnTo>
                  <a:pt x="286512" y="2730500"/>
                </a:lnTo>
                <a:lnTo>
                  <a:pt x="259080" y="2692400"/>
                </a:lnTo>
                <a:lnTo>
                  <a:pt x="245364" y="2667000"/>
                </a:lnTo>
                <a:lnTo>
                  <a:pt x="219456" y="2616200"/>
                </a:lnTo>
                <a:lnTo>
                  <a:pt x="207264" y="2590800"/>
                </a:lnTo>
                <a:lnTo>
                  <a:pt x="182880" y="2514600"/>
                </a:lnTo>
                <a:lnTo>
                  <a:pt x="172212" y="2489200"/>
                </a:lnTo>
                <a:lnTo>
                  <a:pt x="160020" y="2451100"/>
                </a:lnTo>
                <a:lnTo>
                  <a:pt x="106680" y="2260600"/>
                </a:lnTo>
                <a:lnTo>
                  <a:pt x="70104" y="2082800"/>
                </a:lnTo>
                <a:lnTo>
                  <a:pt x="54864" y="1993900"/>
                </a:lnTo>
                <a:lnTo>
                  <a:pt x="41148" y="1905000"/>
                </a:lnTo>
                <a:lnTo>
                  <a:pt x="22860" y="1778000"/>
                </a:lnTo>
                <a:lnTo>
                  <a:pt x="13716" y="1689100"/>
                </a:lnTo>
                <a:lnTo>
                  <a:pt x="4572" y="1562100"/>
                </a:lnTo>
                <a:lnTo>
                  <a:pt x="0" y="1447800"/>
                </a:lnTo>
                <a:lnTo>
                  <a:pt x="0" y="1409700"/>
                </a:lnTo>
                <a:lnTo>
                  <a:pt x="1524" y="1384300"/>
                </a:lnTo>
                <a:lnTo>
                  <a:pt x="4572" y="1308100"/>
                </a:lnTo>
                <a:lnTo>
                  <a:pt x="10667" y="1244600"/>
                </a:lnTo>
                <a:lnTo>
                  <a:pt x="19812" y="1181100"/>
                </a:lnTo>
                <a:lnTo>
                  <a:pt x="25908" y="1143000"/>
                </a:lnTo>
                <a:lnTo>
                  <a:pt x="38100" y="1079500"/>
                </a:lnTo>
                <a:lnTo>
                  <a:pt x="53340" y="1016000"/>
                </a:lnTo>
                <a:lnTo>
                  <a:pt x="70104" y="952500"/>
                </a:lnTo>
                <a:lnTo>
                  <a:pt x="88392" y="889000"/>
                </a:lnTo>
                <a:lnTo>
                  <a:pt x="108204" y="838200"/>
                </a:lnTo>
                <a:lnTo>
                  <a:pt x="128016" y="774700"/>
                </a:lnTo>
                <a:lnTo>
                  <a:pt x="149351" y="723900"/>
                </a:lnTo>
                <a:lnTo>
                  <a:pt x="172212" y="673100"/>
                </a:lnTo>
                <a:lnTo>
                  <a:pt x="195072" y="609600"/>
                </a:lnTo>
                <a:lnTo>
                  <a:pt x="217932" y="571500"/>
                </a:lnTo>
                <a:lnTo>
                  <a:pt x="230124" y="546100"/>
                </a:lnTo>
                <a:lnTo>
                  <a:pt x="240792" y="520700"/>
                </a:lnTo>
                <a:lnTo>
                  <a:pt x="252983" y="495300"/>
                </a:lnTo>
                <a:lnTo>
                  <a:pt x="263651" y="469900"/>
                </a:lnTo>
                <a:lnTo>
                  <a:pt x="309372" y="393700"/>
                </a:lnTo>
                <a:lnTo>
                  <a:pt x="358140" y="304800"/>
                </a:lnTo>
                <a:lnTo>
                  <a:pt x="384048" y="279400"/>
                </a:lnTo>
                <a:lnTo>
                  <a:pt x="409956" y="241300"/>
                </a:lnTo>
                <a:lnTo>
                  <a:pt x="437388" y="203200"/>
                </a:lnTo>
                <a:lnTo>
                  <a:pt x="464820" y="177800"/>
                </a:lnTo>
                <a:lnTo>
                  <a:pt x="493776" y="152400"/>
                </a:lnTo>
                <a:lnTo>
                  <a:pt x="524256" y="114300"/>
                </a:lnTo>
                <a:lnTo>
                  <a:pt x="554736" y="101600"/>
                </a:lnTo>
                <a:lnTo>
                  <a:pt x="621792" y="50800"/>
                </a:lnTo>
                <a:lnTo>
                  <a:pt x="640080" y="38100"/>
                </a:lnTo>
                <a:lnTo>
                  <a:pt x="762000" y="38100"/>
                </a:lnTo>
                <a:lnTo>
                  <a:pt x="725424" y="50800"/>
                </a:lnTo>
                <a:lnTo>
                  <a:pt x="708660" y="50800"/>
                </a:lnTo>
                <a:lnTo>
                  <a:pt x="690372" y="63500"/>
                </a:lnTo>
                <a:lnTo>
                  <a:pt x="656844" y="76200"/>
                </a:lnTo>
                <a:lnTo>
                  <a:pt x="641604" y="88900"/>
                </a:lnTo>
                <a:lnTo>
                  <a:pt x="624840" y="101600"/>
                </a:lnTo>
                <a:lnTo>
                  <a:pt x="609600" y="101600"/>
                </a:lnTo>
                <a:lnTo>
                  <a:pt x="548640" y="152400"/>
                </a:lnTo>
                <a:lnTo>
                  <a:pt x="466344" y="228600"/>
                </a:lnTo>
                <a:lnTo>
                  <a:pt x="440436" y="266700"/>
                </a:lnTo>
                <a:lnTo>
                  <a:pt x="414528" y="292100"/>
                </a:lnTo>
                <a:lnTo>
                  <a:pt x="390144" y="330200"/>
                </a:lnTo>
                <a:lnTo>
                  <a:pt x="367283" y="368300"/>
                </a:lnTo>
                <a:lnTo>
                  <a:pt x="342900" y="406400"/>
                </a:lnTo>
                <a:lnTo>
                  <a:pt x="297180" y="495300"/>
                </a:lnTo>
                <a:lnTo>
                  <a:pt x="275844" y="533400"/>
                </a:lnTo>
                <a:lnTo>
                  <a:pt x="263651" y="558800"/>
                </a:lnTo>
                <a:lnTo>
                  <a:pt x="252983" y="584200"/>
                </a:lnTo>
                <a:lnTo>
                  <a:pt x="207264" y="685800"/>
                </a:lnTo>
                <a:lnTo>
                  <a:pt x="164592" y="787400"/>
                </a:lnTo>
                <a:lnTo>
                  <a:pt x="143256" y="850900"/>
                </a:lnTo>
                <a:lnTo>
                  <a:pt x="124967" y="901700"/>
                </a:lnTo>
                <a:lnTo>
                  <a:pt x="106680" y="965200"/>
                </a:lnTo>
                <a:lnTo>
                  <a:pt x="89916" y="1028700"/>
                </a:lnTo>
                <a:lnTo>
                  <a:pt x="76200" y="1092200"/>
                </a:lnTo>
                <a:lnTo>
                  <a:pt x="57912" y="1181100"/>
                </a:lnTo>
                <a:lnTo>
                  <a:pt x="48767" y="1244600"/>
                </a:lnTo>
                <a:lnTo>
                  <a:pt x="42672" y="1320800"/>
                </a:lnTo>
                <a:lnTo>
                  <a:pt x="38100" y="1409700"/>
                </a:lnTo>
                <a:lnTo>
                  <a:pt x="38100" y="1447800"/>
                </a:lnTo>
                <a:lnTo>
                  <a:pt x="42672" y="1562100"/>
                </a:lnTo>
                <a:lnTo>
                  <a:pt x="51816" y="1676400"/>
                </a:lnTo>
                <a:lnTo>
                  <a:pt x="60960" y="1765300"/>
                </a:lnTo>
                <a:lnTo>
                  <a:pt x="65532" y="1816100"/>
                </a:lnTo>
                <a:lnTo>
                  <a:pt x="77724" y="1905000"/>
                </a:lnTo>
                <a:lnTo>
                  <a:pt x="108204" y="2070100"/>
                </a:lnTo>
                <a:lnTo>
                  <a:pt x="124967" y="2159000"/>
                </a:lnTo>
                <a:lnTo>
                  <a:pt x="134112" y="2209800"/>
                </a:lnTo>
                <a:lnTo>
                  <a:pt x="144780" y="2247900"/>
                </a:lnTo>
                <a:lnTo>
                  <a:pt x="153924" y="2286000"/>
                </a:lnTo>
                <a:lnTo>
                  <a:pt x="207264" y="2476500"/>
                </a:lnTo>
                <a:lnTo>
                  <a:pt x="219456" y="2514600"/>
                </a:lnTo>
                <a:lnTo>
                  <a:pt x="230124" y="2540000"/>
                </a:lnTo>
                <a:lnTo>
                  <a:pt x="254508" y="2603500"/>
                </a:lnTo>
                <a:lnTo>
                  <a:pt x="266700" y="2628900"/>
                </a:lnTo>
                <a:lnTo>
                  <a:pt x="278892" y="2641600"/>
                </a:lnTo>
                <a:lnTo>
                  <a:pt x="303276" y="2692400"/>
                </a:lnTo>
                <a:lnTo>
                  <a:pt x="316992" y="2705100"/>
                </a:lnTo>
                <a:lnTo>
                  <a:pt x="330708" y="2730500"/>
                </a:lnTo>
                <a:lnTo>
                  <a:pt x="361188" y="2755900"/>
                </a:lnTo>
                <a:lnTo>
                  <a:pt x="391667" y="2794000"/>
                </a:lnTo>
                <a:lnTo>
                  <a:pt x="408432" y="2806700"/>
                </a:lnTo>
                <a:lnTo>
                  <a:pt x="423672" y="2819400"/>
                </a:lnTo>
                <a:lnTo>
                  <a:pt x="457200" y="2832100"/>
                </a:lnTo>
                <a:lnTo>
                  <a:pt x="475488" y="2844800"/>
                </a:lnTo>
                <a:lnTo>
                  <a:pt x="492251" y="2857500"/>
                </a:lnTo>
                <a:lnTo>
                  <a:pt x="510540" y="2857500"/>
                </a:lnTo>
                <a:lnTo>
                  <a:pt x="528828" y="2870200"/>
                </a:lnTo>
                <a:lnTo>
                  <a:pt x="545592" y="2870200"/>
                </a:lnTo>
                <a:lnTo>
                  <a:pt x="563880" y="2882900"/>
                </a:lnTo>
                <a:lnTo>
                  <a:pt x="620267" y="2882900"/>
                </a:lnTo>
                <a:lnTo>
                  <a:pt x="638556" y="2895600"/>
                </a:lnTo>
                <a:lnTo>
                  <a:pt x="986028" y="2895600"/>
                </a:lnTo>
                <a:lnTo>
                  <a:pt x="943356" y="2908300"/>
                </a:lnTo>
                <a:close/>
              </a:path>
              <a:path w="1816734" h="2933700">
                <a:moveTo>
                  <a:pt x="1117092" y="2844800"/>
                </a:moveTo>
                <a:lnTo>
                  <a:pt x="1016508" y="2844800"/>
                </a:lnTo>
                <a:lnTo>
                  <a:pt x="1059180" y="2819400"/>
                </a:lnTo>
                <a:lnTo>
                  <a:pt x="1078992" y="2819400"/>
                </a:lnTo>
                <a:lnTo>
                  <a:pt x="1100328" y="2806700"/>
                </a:lnTo>
                <a:lnTo>
                  <a:pt x="1120140" y="2794000"/>
                </a:lnTo>
                <a:lnTo>
                  <a:pt x="1141476" y="2781300"/>
                </a:lnTo>
                <a:lnTo>
                  <a:pt x="1161288" y="2768600"/>
                </a:lnTo>
                <a:lnTo>
                  <a:pt x="1179576" y="2755900"/>
                </a:lnTo>
                <a:lnTo>
                  <a:pt x="1199388" y="2743200"/>
                </a:lnTo>
                <a:lnTo>
                  <a:pt x="1217676" y="2730500"/>
                </a:lnTo>
                <a:lnTo>
                  <a:pt x="1234440" y="2717800"/>
                </a:lnTo>
                <a:lnTo>
                  <a:pt x="1266444" y="2692400"/>
                </a:lnTo>
                <a:lnTo>
                  <a:pt x="1281684" y="2667000"/>
                </a:lnTo>
                <a:lnTo>
                  <a:pt x="1309116" y="2628900"/>
                </a:lnTo>
                <a:lnTo>
                  <a:pt x="1321308" y="2616200"/>
                </a:lnTo>
                <a:lnTo>
                  <a:pt x="1331976" y="2590800"/>
                </a:lnTo>
                <a:lnTo>
                  <a:pt x="1350264" y="2552700"/>
                </a:lnTo>
                <a:lnTo>
                  <a:pt x="1357884" y="2527300"/>
                </a:lnTo>
                <a:lnTo>
                  <a:pt x="1362456" y="2501900"/>
                </a:lnTo>
                <a:lnTo>
                  <a:pt x="1365504" y="2489200"/>
                </a:lnTo>
                <a:lnTo>
                  <a:pt x="1367028" y="2476500"/>
                </a:lnTo>
                <a:lnTo>
                  <a:pt x="1368551" y="2451100"/>
                </a:lnTo>
                <a:lnTo>
                  <a:pt x="1368551" y="2425700"/>
                </a:lnTo>
                <a:lnTo>
                  <a:pt x="1365504" y="2387600"/>
                </a:lnTo>
                <a:lnTo>
                  <a:pt x="1350264" y="2286000"/>
                </a:lnTo>
                <a:lnTo>
                  <a:pt x="1342644" y="2247900"/>
                </a:lnTo>
                <a:lnTo>
                  <a:pt x="1331976" y="2209800"/>
                </a:lnTo>
                <a:lnTo>
                  <a:pt x="1322832" y="2171700"/>
                </a:lnTo>
                <a:lnTo>
                  <a:pt x="1298448" y="2082800"/>
                </a:lnTo>
                <a:lnTo>
                  <a:pt x="1286256" y="2044700"/>
                </a:lnTo>
                <a:lnTo>
                  <a:pt x="1274064" y="1993900"/>
                </a:lnTo>
                <a:lnTo>
                  <a:pt x="1246632" y="1917700"/>
                </a:lnTo>
                <a:lnTo>
                  <a:pt x="1220724" y="1828800"/>
                </a:lnTo>
                <a:lnTo>
                  <a:pt x="1207008" y="1778000"/>
                </a:lnTo>
                <a:lnTo>
                  <a:pt x="1194816" y="1739900"/>
                </a:lnTo>
                <a:lnTo>
                  <a:pt x="1182624" y="1689100"/>
                </a:lnTo>
                <a:lnTo>
                  <a:pt x="1171956" y="1651000"/>
                </a:lnTo>
                <a:lnTo>
                  <a:pt x="1162812" y="1612900"/>
                </a:lnTo>
                <a:lnTo>
                  <a:pt x="1153667" y="1562100"/>
                </a:lnTo>
                <a:lnTo>
                  <a:pt x="1138428" y="1485900"/>
                </a:lnTo>
                <a:lnTo>
                  <a:pt x="1133856" y="1447800"/>
                </a:lnTo>
                <a:lnTo>
                  <a:pt x="1130808" y="1409700"/>
                </a:lnTo>
                <a:lnTo>
                  <a:pt x="1129284" y="1371600"/>
                </a:lnTo>
                <a:lnTo>
                  <a:pt x="1130808" y="1333500"/>
                </a:lnTo>
                <a:lnTo>
                  <a:pt x="1138428" y="1270000"/>
                </a:lnTo>
                <a:lnTo>
                  <a:pt x="1152144" y="1219200"/>
                </a:lnTo>
                <a:lnTo>
                  <a:pt x="1187196" y="1155700"/>
                </a:lnTo>
                <a:lnTo>
                  <a:pt x="1243584" y="1079500"/>
                </a:lnTo>
                <a:lnTo>
                  <a:pt x="1289304" y="1028700"/>
                </a:lnTo>
                <a:lnTo>
                  <a:pt x="1313688" y="1016000"/>
                </a:lnTo>
                <a:lnTo>
                  <a:pt x="1339596" y="990600"/>
                </a:lnTo>
                <a:lnTo>
                  <a:pt x="1365504" y="977900"/>
                </a:lnTo>
                <a:lnTo>
                  <a:pt x="1392936" y="952500"/>
                </a:lnTo>
                <a:lnTo>
                  <a:pt x="1418844" y="927100"/>
                </a:lnTo>
                <a:lnTo>
                  <a:pt x="1473708" y="889000"/>
                </a:lnTo>
                <a:lnTo>
                  <a:pt x="1527048" y="863600"/>
                </a:lnTo>
                <a:lnTo>
                  <a:pt x="1554480" y="838200"/>
                </a:lnTo>
                <a:lnTo>
                  <a:pt x="1580388" y="825500"/>
                </a:lnTo>
                <a:lnTo>
                  <a:pt x="1604772" y="812800"/>
                </a:lnTo>
                <a:lnTo>
                  <a:pt x="1650492" y="774700"/>
                </a:lnTo>
                <a:lnTo>
                  <a:pt x="1671828" y="762000"/>
                </a:lnTo>
                <a:lnTo>
                  <a:pt x="1691640" y="736600"/>
                </a:lnTo>
                <a:lnTo>
                  <a:pt x="1709928" y="723900"/>
                </a:lnTo>
                <a:lnTo>
                  <a:pt x="1726692" y="711200"/>
                </a:lnTo>
                <a:lnTo>
                  <a:pt x="1740408" y="685800"/>
                </a:lnTo>
                <a:lnTo>
                  <a:pt x="1752600" y="673100"/>
                </a:lnTo>
                <a:lnTo>
                  <a:pt x="1757172" y="673100"/>
                </a:lnTo>
                <a:lnTo>
                  <a:pt x="1761744" y="660400"/>
                </a:lnTo>
                <a:lnTo>
                  <a:pt x="1764792" y="647700"/>
                </a:lnTo>
                <a:lnTo>
                  <a:pt x="1769364" y="647700"/>
                </a:lnTo>
                <a:lnTo>
                  <a:pt x="1770888" y="635000"/>
                </a:lnTo>
                <a:lnTo>
                  <a:pt x="1776984" y="609600"/>
                </a:lnTo>
                <a:lnTo>
                  <a:pt x="1778508" y="596900"/>
                </a:lnTo>
                <a:lnTo>
                  <a:pt x="1778508" y="558800"/>
                </a:lnTo>
                <a:lnTo>
                  <a:pt x="1776984" y="546100"/>
                </a:lnTo>
                <a:lnTo>
                  <a:pt x="1773936" y="533400"/>
                </a:lnTo>
                <a:lnTo>
                  <a:pt x="1769364" y="508000"/>
                </a:lnTo>
                <a:lnTo>
                  <a:pt x="1757172" y="482600"/>
                </a:lnTo>
                <a:lnTo>
                  <a:pt x="1749551" y="457200"/>
                </a:lnTo>
                <a:lnTo>
                  <a:pt x="1741932" y="444500"/>
                </a:lnTo>
                <a:lnTo>
                  <a:pt x="1732788" y="431800"/>
                </a:lnTo>
                <a:lnTo>
                  <a:pt x="1722120" y="419100"/>
                </a:lnTo>
                <a:lnTo>
                  <a:pt x="1709928" y="393700"/>
                </a:lnTo>
                <a:lnTo>
                  <a:pt x="1685544" y="368300"/>
                </a:lnTo>
                <a:lnTo>
                  <a:pt x="1671828" y="342900"/>
                </a:lnTo>
                <a:lnTo>
                  <a:pt x="1658112" y="330200"/>
                </a:lnTo>
                <a:lnTo>
                  <a:pt x="1627632" y="304800"/>
                </a:lnTo>
                <a:lnTo>
                  <a:pt x="1594104" y="266700"/>
                </a:lnTo>
                <a:lnTo>
                  <a:pt x="1559051" y="228600"/>
                </a:lnTo>
                <a:lnTo>
                  <a:pt x="1522476" y="203200"/>
                </a:lnTo>
                <a:lnTo>
                  <a:pt x="1484376" y="165100"/>
                </a:lnTo>
                <a:lnTo>
                  <a:pt x="1446276" y="139700"/>
                </a:lnTo>
                <a:lnTo>
                  <a:pt x="1406651" y="101600"/>
                </a:lnTo>
                <a:lnTo>
                  <a:pt x="1431036" y="76200"/>
                </a:lnTo>
                <a:lnTo>
                  <a:pt x="1444244" y="88900"/>
                </a:lnTo>
                <a:lnTo>
                  <a:pt x="1437132" y="88900"/>
                </a:lnTo>
                <a:lnTo>
                  <a:pt x="1446276" y="101600"/>
                </a:lnTo>
                <a:lnTo>
                  <a:pt x="1457452" y="101600"/>
                </a:lnTo>
                <a:lnTo>
                  <a:pt x="1470660" y="114300"/>
                </a:lnTo>
                <a:lnTo>
                  <a:pt x="1486106" y="124597"/>
                </a:lnTo>
                <a:lnTo>
                  <a:pt x="1475232" y="139700"/>
                </a:lnTo>
                <a:lnTo>
                  <a:pt x="1476756" y="152400"/>
                </a:lnTo>
                <a:lnTo>
                  <a:pt x="1521460" y="152400"/>
                </a:lnTo>
                <a:lnTo>
                  <a:pt x="1546860" y="177800"/>
                </a:lnTo>
                <a:lnTo>
                  <a:pt x="1583436" y="203200"/>
                </a:lnTo>
                <a:lnTo>
                  <a:pt x="1620012" y="241300"/>
                </a:lnTo>
                <a:lnTo>
                  <a:pt x="1653540" y="266700"/>
                </a:lnTo>
                <a:lnTo>
                  <a:pt x="1670304" y="292100"/>
                </a:lnTo>
                <a:lnTo>
                  <a:pt x="1700784" y="317500"/>
                </a:lnTo>
                <a:lnTo>
                  <a:pt x="1741932" y="368300"/>
                </a:lnTo>
                <a:lnTo>
                  <a:pt x="1752600" y="393700"/>
                </a:lnTo>
                <a:lnTo>
                  <a:pt x="1764792" y="406400"/>
                </a:lnTo>
                <a:lnTo>
                  <a:pt x="1773936" y="431800"/>
                </a:lnTo>
                <a:lnTo>
                  <a:pt x="1784604" y="444500"/>
                </a:lnTo>
                <a:lnTo>
                  <a:pt x="1799844" y="482600"/>
                </a:lnTo>
                <a:lnTo>
                  <a:pt x="1805940" y="495300"/>
                </a:lnTo>
                <a:lnTo>
                  <a:pt x="1810512" y="520700"/>
                </a:lnTo>
                <a:lnTo>
                  <a:pt x="1813560" y="533400"/>
                </a:lnTo>
                <a:lnTo>
                  <a:pt x="1816608" y="558800"/>
                </a:lnTo>
                <a:lnTo>
                  <a:pt x="1816608" y="596900"/>
                </a:lnTo>
                <a:lnTo>
                  <a:pt x="1815084" y="609600"/>
                </a:lnTo>
                <a:lnTo>
                  <a:pt x="1810512" y="635000"/>
                </a:lnTo>
                <a:lnTo>
                  <a:pt x="1808988" y="647700"/>
                </a:lnTo>
                <a:lnTo>
                  <a:pt x="1804416" y="660400"/>
                </a:lnTo>
                <a:lnTo>
                  <a:pt x="1801368" y="660400"/>
                </a:lnTo>
                <a:lnTo>
                  <a:pt x="1795272" y="673100"/>
                </a:lnTo>
                <a:lnTo>
                  <a:pt x="1790700" y="685800"/>
                </a:lnTo>
                <a:lnTo>
                  <a:pt x="1784604" y="698500"/>
                </a:lnTo>
                <a:lnTo>
                  <a:pt x="1776984" y="711200"/>
                </a:lnTo>
                <a:lnTo>
                  <a:pt x="1770888" y="711200"/>
                </a:lnTo>
                <a:lnTo>
                  <a:pt x="1737360" y="749300"/>
                </a:lnTo>
                <a:lnTo>
                  <a:pt x="1717548" y="774700"/>
                </a:lnTo>
                <a:lnTo>
                  <a:pt x="1674876" y="800100"/>
                </a:lnTo>
                <a:lnTo>
                  <a:pt x="1626108" y="838200"/>
                </a:lnTo>
                <a:lnTo>
                  <a:pt x="1601724" y="850900"/>
                </a:lnTo>
                <a:lnTo>
                  <a:pt x="1575816" y="876300"/>
                </a:lnTo>
                <a:lnTo>
                  <a:pt x="1548384" y="889000"/>
                </a:lnTo>
                <a:lnTo>
                  <a:pt x="1441704" y="965200"/>
                </a:lnTo>
                <a:lnTo>
                  <a:pt x="1414272" y="977900"/>
                </a:lnTo>
                <a:lnTo>
                  <a:pt x="1388364" y="1003300"/>
                </a:lnTo>
                <a:lnTo>
                  <a:pt x="1363980" y="1028700"/>
                </a:lnTo>
                <a:lnTo>
                  <a:pt x="1338072" y="1041400"/>
                </a:lnTo>
                <a:lnTo>
                  <a:pt x="1292351" y="1079500"/>
                </a:lnTo>
                <a:lnTo>
                  <a:pt x="1252728" y="1130300"/>
                </a:lnTo>
                <a:lnTo>
                  <a:pt x="1234440" y="1155700"/>
                </a:lnTo>
                <a:lnTo>
                  <a:pt x="1203960" y="1206500"/>
                </a:lnTo>
                <a:lnTo>
                  <a:pt x="1199388" y="1219200"/>
                </a:lnTo>
                <a:lnTo>
                  <a:pt x="1187196" y="1244600"/>
                </a:lnTo>
                <a:lnTo>
                  <a:pt x="1182624" y="1257300"/>
                </a:lnTo>
                <a:lnTo>
                  <a:pt x="1173480" y="1295400"/>
                </a:lnTo>
                <a:lnTo>
                  <a:pt x="1168908" y="1333500"/>
                </a:lnTo>
                <a:lnTo>
                  <a:pt x="1167384" y="1371600"/>
                </a:lnTo>
                <a:lnTo>
                  <a:pt x="1168908" y="1409700"/>
                </a:lnTo>
                <a:lnTo>
                  <a:pt x="1171956" y="1447800"/>
                </a:lnTo>
                <a:lnTo>
                  <a:pt x="1176528" y="1485900"/>
                </a:lnTo>
                <a:lnTo>
                  <a:pt x="1182624" y="1524000"/>
                </a:lnTo>
                <a:lnTo>
                  <a:pt x="1190244" y="1562100"/>
                </a:lnTo>
                <a:lnTo>
                  <a:pt x="1208532" y="1638300"/>
                </a:lnTo>
                <a:lnTo>
                  <a:pt x="1220724" y="1676400"/>
                </a:lnTo>
                <a:lnTo>
                  <a:pt x="1231392" y="1727200"/>
                </a:lnTo>
                <a:lnTo>
                  <a:pt x="1243584" y="1765300"/>
                </a:lnTo>
                <a:lnTo>
                  <a:pt x="1257300" y="1816100"/>
                </a:lnTo>
                <a:lnTo>
                  <a:pt x="1283208" y="1905000"/>
                </a:lnTo>
                <a:lnTo>
                  <a:pt x="1310640" y="1993900"/>
                </a:lnTo>
                <a:lnTo>
                  <a:pt x="1335024" y="2070100"/>
                </a:lnTo>
                <a:lnTo>
                  <a:pt x="1347216" y="2120900"/>
                </a:lnTo>
                <a:lnTo>
                  <a:pt x="1359408" y="2159000"/>
                </a:lnTo>
                <a:lnTo>
                  <a:pt x="1370076" y="2197100"/>
                </a:lnTo>
                <a:lnTo>
                  <a:pt x="1379220" y="2235200"/>
                </a:lnTo>
                <a:lnTo>
                  <a:pt x="1394460" y="2311400"/>
                </a:lnTo>
                <a:lnTo>
                  <a:pt x="1400556" y="2349500"/>
                </a:lnTo>
                <a:lnTo>
                  <a:pt x="1406651" y="2425700"/>
                </a:lnTo>
                <a:lnTo>
                  <a:pt x="1406651" y="2451100"/>
                </a:lnTo>
                <a:lnTo>
                  <a:pt x="1400556" y="2514600"/>
                </a:lnTo>
                <a:lnTo>
                  <a:pt x="1386840" y="2565400"/>
                </a:lnTo>
                <a:lnTo>
                  <a:pt x="1367028" y="2603500"/>
                </a:lnTo>
                <a:lnTo>
                  <a:pt x="1354836" y="2628900"/>
                </a:lnTo>
                <a:lnTo>
                  <a:pt x="1341120" y="2654300"/>
                </a:lnTo>
                <a:lnTo>
                  <a:pt x="1327404" y="2667000"/>
                </a:lnTo>
                <a:lnTo>
                  <a:pt x="1312164" y="2692400"/>
                </a:lnTo>
                <a:lnTo>
                  <a:pt x="1278636" y="2730500"/>
                </a:lnTo>
                <a:lnTo>
                  <a:pt x="1242060" y="2755900"/>
                </a:lnTo>
                <a:lnTo>
                  <a:pt x="1222248" y="2781300"/>
                </a:lnTo>
                <a:lnTo>
                  <a:pt x="1202436" y="2794000"/>
                </a:lnTo>
                <a:lnTo>
                  <a:pt x="1181100" y="2806700"/>
                </a:lnTo>
                <a:lnTo>
                  <a:pt x="1161288" y="2819400"/>
                </a:lnTo>
                <a:lnTo>
                  <a:pt x="1139951" y="2832100"/>
                </a:lnTo>
                <a:lnTo>
                  <a:pt x="1117092" y="2844800"/>
                </a:lnTo>
                <a:close/>
              </a:path>
              <a:path w="1816734" h="2933700">
                <a:moveTo>
                  <a:pt x="1446276" y="139700"/>
                </a:moveTo>
                <a:lnTo>
                  <a:pt x="1443228" y="139700"/>
                </a:lnTo>
                <a:lnTo>
                  <a:pt x="1427988" y="127000"/>
                </a:lnTo>
                <a:lnTo>
                  <a:pt x="1391412" y="127000"/>
                </a:lnTo>
                <a:lnTo>
                  <a:pt x="1370076" y="114300"/>
                </a:lnTo>
                <a:lnTo>
                  <a:pt x="1347216" y="114300"/>
                </a:lnTo>
                <a:lnTo>
                  <a:pt x="1322832" y="101600"/>
                </a:lnTo>
                <a:lnTo>
                  <a:pt x="1296924" y="101600"/>
                </a:lnTo>
                <a:lnTo>
                  <a:pt x="1269492" y="88900"/>
                </a:lnTo>
                <a:lnTo>
                  <a:pt x="1418844" y="88900"/>
                </a:lnTo>
                <a:lnTo>
                  <a:pt x="1406651" y="101600"/>
                </a:lnTo>
                <a:lnTo>
                  <a:pt x="1446276" y="139700"/>
                </a:lnTo>
                <a:close/>
              </a:path>
              <a:path w="1816734" h="2933700">
                <a:moveTo>
                  <a:pt x="1457452" y="101600"/>
                </a:moveTo>
                <a:lnTo>
                  <a:pt x="1446276" y="101600"/>
                </a:lnTo>
                <a:lnTo>
                  <a:pt x="1437132" y="88900"/>
                </a:lnTo>
                <a:lnTo>
                  <a:pt x="1444244" y="88900"/>
                </a:lnTo>
                <a:lnTo>
                  <a:pt x="1457452" y="101600"/>
                </a:lnTo>
                <a:close/>
              </a:path>
              <a:path w="1816734" h="2933700">
                <a:moveTo>
                  <a:pt x="1486106" y="124597"/>
                </a:moveTo>
                <a:lnTo>
                  <a:pt x="1470660" y="114300"/>
                </a:lnTo>
                <a:lnTo>
                  <a:pt x="1457452" y="101600"/>
                </a:lnTo>
                <a:lnTo>
                  <a:pt x="1479804" y="101600"/>
                </a:lnTo>
                <a:lnTo>
                  <a:pt x="1482851" y="114300"/>
                </a:lnTo>
                <a:lnTo>
                  <a:pt x="1493520" y="114300"/>
                </a:lnTo>
                <a:lnTo>
                  <a:pt x="1486106" y="124597"/>
                </a:lnTo>
                <a:close/>
              </a:path>
              <a:path w="1816734" h="2933700">
                <a:moveTo>
                  <a:pt x="1521460" y="152400"/>
                </a:moveTo>
                <a:lnTo>
                  <a:pt x="1479804" y="152400"/>
                </a:lnTo>
                <a:lnTo>
                  <a:pt x="1475232" y="139700"/>
                </a:lnTo>
                <a:lnTo>
                  <a:pt x="1486106" y="124597"/>
                </a:lnTo>
                <a:lnTo>
                  <a:pt x="1508760" y="139700"/>
                </a:lnTo>
                <a:lnTo>
                  <a:pt x="1521460" y="152400"/>
                </a:lnTo>
                <a:close/>
              </a:path>
              <a:path w="1816734" h="2933700">
                <a:moveTo>
                  <a:pt x="1479804" y="152400"/>
                </a:moveTo>
                <a:lnTo>
                  <a:pt x="1476756" y="152400"/>
                </a:lnTo>
                <a:lnTo>
                  <a:pt x="1475232" y="139700"/>
                </a:lnTo>
                <a:lnTo>
                  <a:pt x="1479804" y="152400"/>
                </a:lnTo>
                <a:close/>
              </a:path>
              <a:path w="1816734" h="2933700">
                <a:moveTo>
                  <a:pt x="1030224" y="2882900"/>
                </a:moveTo>
                <a:lnTo>
                  <a:pt x="893064" y="2882900"/>
                </a:lnTo>
                <a:lnTo>
                  <a:pt x="932688" y="2870200"/>
                </a:lnTo>
                <a:lnTo>
                  <a:pt x="954024" y="2857500"/>
                </a:lnTo>
                <a:lnTo>
                  <a:pt x="973836" y="2857500"/>
                </a:lnTo>
                <a:lnTo>
                  <a:pt x="995172" y="2844800"/>
                </a:lnTo>
                <a:lnTo>
                  <a:pt x="1095756" y="2844800"/>
                </a:lnTo>
                <a:lnTo>
                  <a:pt x="1074420" y="2857500"/>
                </a:lnTo>
                <a:lnTo>
                  <a:pt x="1051560" y="2870200"/>
                </a:lnTo>
                <a:lnTo>
                  <a:pt x="1030224" y="2882900"/>
                </a:lnTo>
                <a:close/>
              </a:path>
              <a:path w="1816734" h="2933700">
                <a:moveTo>
                  <a:pt x="986028" y="2895600"/>
                </a:moveTo>
                <a:lnTo>
                  <a:pt x="784860" y="2895600"/>
                </a:lnTo>
                <a:lnTo>
                  <a:pt x="819912" y="2882900"/>
                </a:lnTo>
                <a:lnTo>
                  <a:pt x="1007364" y="2882900"/>
                </a:lnTo>
                <a:lnTo>
                  <a:pt x="986028" y="2895600"/>
                </a:lnTo>
                <a:close/>
              </a:path>
              <a:path w="1816734" h="2933700">
                <a:moveTo>
                  <a:pt x="880872" y="2921000"/>
                </a:moveTo>
                <a:lnTo>
                  <a:pt x="554736" y="2921000"/>
                </a:lnTo>
                <a:lnTo>
                  <a:pt x="536448" y="2908300"/>
                </a:lnTo>
                <a:lnTo>
                  <a:pt x="902208" y="2908300"/>
                </a:lnTo>
                <a:lnTo>
                  <a:pt x="880872" y="2921000"/>
                </a:lnTo>
                <a:close/>
              </a:path>
              <a:path w="1816734" h="2933700">
                <a:moveTo>
                  <a:pt x="787908" y="2933700"/>
                </a:moveTo>
                <a:lnTo>
                  <a:pt x="633983" y="2933700"/>
                </a:lnTo>
                <a:lnTo>
                  <a:pt x="594360" y="2921000"/>
                </a:lnTo>
                <a:lnTo>
                  <a:pt x="824484" y="2921000"/>
                </a:lnTo>
                <a:lnTo>
                  <a:pt x="787908" y="293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60394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 </a:t>
            </a:r>
            <a:r>
              <a:rPr dirty="0"/>
              <a:t>mundo </a:t>
            </a:r>
            <a:r>
              <a:rPr dirty="0" spc="5"/>
              <a:t>do </a:t>
            </a:r>
            <a:r>
              <a:rPr dirty="0" spc="-5"/>
              <a:t>wumpus</a:t>
            </a:r>
            <a:r>
              <a:rPr dirty="0" spc="-105"/>
              <a:t> </a:t>
            </a:r>
            <a:r>
              <a:rPr dirty="0"/>
              <a:t>(4/6)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465" y="1963881"/>
            <a:ext cx="4026535" cy="142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845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2400" spc="-5">
                <a:latin typeface="Calibri"/>
                <a:cs typeface="Calibri"/>
              </a:rPr>
              <a:t>Considerando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possível  </a:t>
            </a:r>
            <a:r>
              <a:rPr dirty="0" sz="2400" spc="-5">
                <a:latin typeface="Calibri"/>
                <a:cs typeface="Calibri"/>
              </a:rPr>
              <a:t>conclusão: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dirty="0" sz="1600" spc="-5">
                <a:latin typeface="Arial"/>
                <a:cs typeface="Arial"/>
              </a:rPr>
              <a:t>–	</a:t>
            </a:r>
            <a:r>
              <a:rPr dirty="0" sz="1600" spc="-5">
                <a:latin typeface="Calibri"/>
                <a:cs typeface="Calibri"/>
              </a:rPr>
              <a:t>c¹ = “não </a:t>
            </a:r>
            <a:r>
              <a:rPr dirty="0" sz="1600" spc="-10">
                <a:latin typeface="Calibri"/>
                <a:cs typeface="Calibri"/>
              </a:rPr>
              <a:t>existe </a:t>
            </a:r>
            <a:r>
              <a:rPr dirty="0" sz="1600" spc="-5">
                <a:latin typeface="Calibri"/>
                <a:cs typeface="Calibri"/>
              </a:rPr>
              <a:t>nenhum </a:t>
            </a:r>
            <a:r>
              <a:rPr dirty="0" sz="1600" spc="-10">
                <a:latin typeface="Calibri"/>
                <a:cs typeface="Calibri"/>
              </a:rPr>
              <a:t>poço </a:t>
            </a:r>
            <a:r>
              <a:rPr dirty="0" sz="1600" spc="-15">
                <a:latin typeface="Calibri"/>
                <a:cs typeface="Calibri"/>
              </a:rPr>
              <a:t>em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[1,2]”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6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000">
                <a:latin typeface="Calibri"/>
                <a:cs typeface="Calibri"/>
              </a:rPr>
              <a:t>É </a:t>
            </a:r>
            <a:r>
              <a:rPr dirty="0" sz="2000" spc="-5">
                <a:latin typeface="Calibri"/>
                <a:cs typeface="Calibri"/>
              </a:rPr>
              <a:t>possivel afirmar </a:t>
            </a:r>
            <a:r>
              <a:rPr dirty="0" sz="2000" spc="5">
                <a:latin typeface="Calibri"/>
                <a:cs typeface="Calibri"/>
              </a:rPr>
              <a:t>que </a:t>
            </a:r>
            <a:r>
              <a:rPr dirty="0" sz="2000" spc="-5">
                <a:latin typeface="Calibri"/>
                <a:cs typeface="Calibri"/>
              </a:rPr>
              <a:t>BC</a:t>
            </a:r>
            <a:r>
              <a:rPr dirty="0" sz="2000" spc="-5">
                <a:latin typeface="Arial"/>
                <a:cs typeface="Arial"/>
              </a:rPr>
              <a:t>╞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5">
                <a:latin typeface="Calibri"/>
                <a:cs typeface="Calibri"/>
              </a:rPr>
              <a:t>c¹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488" y="2159268"/>
            <a:ext cx="3986376" cy="316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58255" y="2189988"/>
            <a:ext cx="1816735" cy="2933700"/>
          </a:xfrm>
          <a:custGeom>
            <a:avLst/>
            <a:gdLst/>
            <a:ahLst/>
            <a:cxnLst/>
            <a:rect l="l" t="t" r="r" b="b"/>
            <a:pathLst>
              <a:path w="1816734" h="2933700">
                <a:moveTo>
                  <a:pt x="1033272" y="12700"/>
                </a:moveTo>
                <a:lnTo>
                  <a:pt x="731520" y="12700"/>
                </a:lnTo>
                <a:lnTo>
                  <a:pt x="752856" y="0"/>
                </a:lnTo>
                <a:lnTo>
                  <a:pt x="1002792" y="0"/>
                </a:lnTo>
                <a:lnTo>
                  <a:pt x="1033272" y="12700"/>
                </a:lnTo>
                <a:close/>
              </a:path>
              <a:path w="1816734" h="2933700">
                <a:moveTo>
                  <a:pt x="1400556" y="88900"/>
                </a:moveTo>
                <a:lnTo>
                  <a:pt x="1242060" y="88900"/>
                </a:lnTo>
                <a:lnTo>
                  <a:pt x="1213104" y="76200"/>
                </a:lnTo>
                <a:lnTo>
                  <a:pt x="1121664" y="63500"/>
                </a:lnTo>
                <a:lnTo>
                  <a:pt x="1059180" y="50800"/>
                </a:lnTo>
                <a:lnTo>
                  <a:pt x="1028700" y="50800"/>
                </a:lnTo>
                <a:lnTo>
                  <a:pt x="998220" y="38100"/>
                </a:lnTo>
                <a:lnTo>
                  <a:pt x="656844" y="38100"/>
                </a:lnTo>
                <a:lnTo>
                  <a:pt x="693420" y="25400"/>
                </a:lnTo>
                <a:lnTo>
                  <a:pt x="713232" y="12700"/>
                </a:lnTo>
                <a:lnTo>
                  <a:pt x="1065276" y="12700"/>
                </a:lnTo>
                <a:lnTo>
                  <a:pt x="1127760" y="25400"/>
                </a:lnTo>
                <a:lnTo>
                  <a:pt x="1159764" y="25400"/>
                </a:lnTo>
                <a:lnTo>
                  <a:pt x="1220724" y="38100"/>
                </a:lnTo>
                <a:lnTo>
                  <a:pt x="1278636" y="50800"/>
                </a:lnTo>
                <a:lnTo>
                  <a:pt x="1306067" y="63500"/>
                </a:lnTo>
                <a:lnTo>
                  <a:pt x="1331976" y="63500"/>
                </a:lnTo>
                <a:lnTo>
                  <a:pt x="1356360" y="76200"/>
                </a:lnTo>
                <a:lnTo>
                  <a:pt x="1379220" y="76200"/>
                </a:lnTo>
                <a:lnTo>
                  <a:pt x="1400556" y="88900"/>
                </a:lnTo>
                <a:close/>
              </a:path>
              <a:path w="1816734" h="2933700">
                <a:moveTo>
                  <a:pt x="943356" y="2908300"/>
                </a:moveTo>
                <a:lnTo>
                  <a:pt x="516636" y="2908300"/>
                </a:lnTo>
                <a:lnTo>
                  <a:pt x="477012" y="2882900"/>
                </a:lnTo>
                <a:lnTo>
                  <a:pt x="440436" y="2870200"/>
                </a:lnTo>
                <a:lnTo>
                  <a:pt x="420624" y="2857500"/>
                </a:lnTo>
                <a:lnTo>
                  <a:pt x="403860" y="2844800"/>
                </a:lnTo>
                <a:lnTo>
                  <a:pt x="367283" y="2819400"/>
                </a:lnTo>
                <a:lnTo>
                  <a:pt x="333756" y="2794000"/>
                </a:lnTo>
                <a:lnTo>
                  <a:pt x="318516" y="2768600"/>
                </a:lnTo>
                <a:lnTo>
                  <a:pt x="301751" y="2755900"/>
                </a:lnTo>
                <a:lnTo>
                  <a:pt x="286512" y="2730500"/>
                </a:lnTo>
                <a:lnTo>
                  <a:pt x="259080" y="2692400"/>
                </a:lnTo>
                <a:lnTo>
                  <a:pt x="245364" y="2667000"/>
                </a:lnTo>
                <a:lnTo>
                  <a:pt x="219456" y="2616200"/>
                </a:lnTo>
                <a:lnTo>
                  <a:pt x="207264" y="2590800"/>
                </a:lnTo>
                <a:lnTo>
                  <a:pt x="182880" y="2514600"/>
                </a:lnTo>
                <a:lnTo>
                  <a:pt x="172212" y="2489200"/>
                </a:lnTo>
                <a:lnTo>
                  <a:pt x="160020" y="2451100"/>
                </a:lnTo>
                <a:lnTo>
                  <a:pt x="106680" y="2260600"/>
                </a:lnTo>
                <a:lnTo>
                  <a:pt x="70104" y="2082800"/>
                </a:lnTo>
                <a:lnTo>
                  <a:pt x="54864" y="1993900"/>
                </a:lnTo>
                <a:lnTo>
                  <a:pt x="41148" y="1905000"/>
                </a:lnTo>
                <a:lnTo>
                  <a:pt x="22860" y="1778000"/>
                </a:lnTo>
                <a:lnTo>
                  <a:pt x="13716" y="1689100"/>
                </a:lnTo>
                <a:lnTo>
                  <a:pt x="4572" y="1562100"/>
                </a:lnTo>
                <a:lnTo>
                  <a:pt x="0" y="1447800"/>
                </a:lnTo>
                <a:lnTo>
                  <a:pt x="0" y="1409700"/>
                </a:lnTo>
                <a:lnTo>
                  <a:pt x="1524" y="1384300"/>
                </a:lnTo>
                <a:lnTo>
                  <a:pt x="4572" y="1308100"/>
                </a:lnTo>
                <a:lnTo>
                  <a:pt x="10667" y="1244600"/>
                </a:lnTo>
                <a:lnTo>
                  <a:pt x="19812" y="1181100"/>
                </a:lnTo>
                <a:lnTo>
                  <a:pt x="25908" y="1143000"/>
                </a:lnTo>
                <a:lnTo>
                  <a:pt x="38100" y="1079500"/>
                </a:lnTo>
                <a:lnTo>
                  <a:pt x="53340" y="1016000"/>
                </a:lnTo>
                <a:lnTo>
                  <a:pt x="70104" y="952500"/>
                </a:lnTo>
                <a:lnTo>
                  <a:pt x="88392" y="889000"/>
                </a:lnTo>
                <a:lnTo>
                  <a:pt x="108204" y="838200"/>
                </a:lnTo>
                <a:lnTo>
                  <a:pt x="128016" y="774700"/>
                </a:lnTo>
                <a:lnTo>
                  <a:pt x="149351" y="723900"/>
                </a:lnTo>
                <a:lnTo>
                  <a:pt x="172212" y="673100"/>
                </a:lnTo>
                <a:lnTo>
                  <a:pt x="195072" y="609600"/>
                </a:lnTo>
                <a:lnTo>
                  <a:pt x="217932" y="571500"/>
                </a:lnTo>
                <a:lnTo>
                  <a:pt x="230124" y="546100"/>
                </a:lnTo>
                <a:lnTo>
                  <a:pt x="240792" y="520700"/>
                </a:lnTo>
                <a:lnTo>
                  <a:pt x="252983" y="495300"/>
                </a:lnTo>
                <a:lnTo>
                  <a:pt x="263651" y="469900"/>
                </a:lnTo>
                <a:lnTo>
                  <a:pt x="309372" y="393700"/>
                </a:lnTo>
                <a:lnTo>
                  <a:pt x="358140" y="304800"/>
                </a:lnTo>
                <a:lnTo>
                  <a:pt x="384048" y="279400"/>
                </a:lnTo>
                <a:lnTo>
                  <a:pt x="409956" y="241300"/>
                </a:lnTo>
                <a:lnTo>
                  <a:pt x="437388" y="203200"/>
                </a:lnTo>
                <a:lnTo>
                  <a:pt x="464820" y="177800"/>
                </a:lnTo>
                <a:lnTo>
                  <a:pt x="493776" y="152400"/>
                </a:lnTo>
                <a:lnTo>
                  <a:pt x="524256" y="114300"/>
                </a:lnTo>
                <a:lnTo>
                  <a:pt x="554736" y="101600"/>
                </a:lnTo>
                <a:lnTo>
                  <a:pt x="621792" y="50800"/>
                </a:lnTo>
                <a:lnTo>
                  <a:pt x="640080" y="38100"/>
                </a:lnTo>
                <a:lnTo>
                  <a:pt x="762000" y="38100"/>
                </a:lnTo>
                <a:lnTo>
                  <a:pt x="725424" y="50800"/>
                </a:lnTo>
                <a:lnTo>
                  <a:pt x="708660" y="50800"/>
                </a:lnTo>
                <a:lnTo>
                  <a:pt x="690372" y="63500"/>
                </a:lnTo>
                <a:lnTo>
                  <a:pt x="656844" y="76200"/>
                </a:lnTo>
                <a:lnTo>
                  <a:pt x="641604" y="88900"/>
                </a:lnTo>
                <a:lnTo>
                  <a:pt x="624840" y="101600"/>
                </a:lnTo>
                <a:lnTo>
                  <a:pt x="609600" y="101600"/>
                </a:lnTo>
                <a:lnTo>
                  <a:pt x="548640" y="152400"/>
                </a:lnTo>
                <a:lnTo>
                  <a:pt x="466344" y="228600"/>
                </a:lnTo>
                <a:lnTo>
                  <a:pt x="440436" y="266700"/>
                </a:lnTo>
                <a:lnTo>
                  <a:pt x="414528" y="292100"/>
                </a:lnTo>
                <a:lnTo>
                  <a:pt x="390144" y="330200"/>
                </a:lnTo>
                <a:lnTo>
                  <a:pt x="367283" y="368300"/>
                </a:lnTo>
                <a:lnTo>
                  <a:pt x="342900" y="406400"/>
                </a:lnTo>
                <a:lnTo>
                  <a:pt x="297180" y="495300"/>
                </a:lnTo>
                <a:lnTo>
                  <a:pt x="275844" y="533400"/>
                </a:lnTo>
                <a:lnTo>
                  <a:pt x="263651" y="558800"/>
                </a:lnTo>
                <a:lnTo>
                  <a:pt x="252983" y="584200"/>
                </a:lnTo>
                <a:lnTo>
                  <a:pt x="207264" y="685800"/>
                </a:lnTo>
                <a:lnTo>
                  <a:pt x="164592" y="787400"/>
                </a:lnTo>
                <a:lnTo>
                  <a:pt x="143256" y="850900"/>
                </a:lnTo>
                <a:lnTo>
                  <a:pt x="124967" y="901700"/>
                </a:lnTo>
                <a:lnTo>
                  <a:pt x="106680" y="965200"/>
                </a:lnTo>
                <a:lnTo>
                  <a:pt x="89916" y="1028700"/>
                </a:lnTo>
                <a:lnTo>
                  <a:pt x="76200" y="1092200"/>
                </a:lnTo>
                <a:lnTo>
                  <a:pt x="57912" y="1181100"/>
                </a:lnTo>
                <a:lnTo>
                  <a:pt x="48767" y="1244600"/>
                </a:lnTo>
                <a:lnTo>
                  <a:pt x="42672" y="1320800"/>
                </a:lnTo>
                <a:lnTo>
                  <a:pt x="38100" y="1409700"/>
                </a:lnTo>
                <a:lnTo>
                  <a:pt x="38100" y="1447800"/>
                </a:lnTo>
                <a:lnTo>
                  <a:pt x="42672" y="1562100"/>
                </a:lnTo>
                <a:lnTo>
                  <a:pt x="51816" y="1676400"/>
                </a:lnTo>
                <a:lnTo>
                  <a:pt x="60960" y="1765300"/>
                </a:lnTo>
                <a:lnTo>
                  <a:pt x="65532" y="1816100"/>
                </a:lnTo>
                <a:lnTo>
                  <a:pt x="77724" y="1905000"/>
                </a:lnTo>
                <a:lnTo>
                  <a:pt x="108204" y="2070100"/>
                </a:lnTo>
                <a:lnTo>
                  <a:pt x="124967" y="2159000"/>
                </a:lnTo>
                <a:lnTo>
                  <a:pt x="134112" y="2209800"/>
                </a:lnTo>
                <a:lnTo>
                  <a:pt x="144780" y="2247900"/>
                </a:lnTo>
                <a:lnTo>
                  <a:pt x="153924" y="2286000"/>
                </a:lnTo>
                <a:lnTo>
                  <a:pt x="207264" y="2476500"/>
                </a:lnTo>
                <a:lnTo>
                  <a:pt x="219456" y="2514600"/>
                </a:lnTo>
                <a:lnTo>
                  <a:pt x="230124" y="2540000"/>
                </a:lnTo>
                <a:lnTo>
                  <a:pt x="254508" y="2603500"/>
                </a:lnTo>
                <a:lnTo>
                  <a:pt x="266700" y="2628900"/>
                </a:lnTo>
                <a:lnTo>
                  <a:pt x="278892" y="2641600"/>
                </a:lnTo>
                <a:lnTo>
                  <a:pt x="303276" y="2692400"/>
                </a:lnTo>
                <a:lnTo>
                  <a:pt x="316992" y="2705100"/>
                </a:lnTo>
                <a:lnTo>
                  <a:pt x="330708" y="2730500"/>
                </a:lnTo>
                <a:lnTo>
                  <a:pt x="361188" y="2755900"/>
                </a:lnTo>
                <a:lnTo>
                  <a:pt x="391667" y="2794000"/>
                </a:lnTo>
                <a:lnTo>
                  <a:pt x="408432" y="2806700"/>
                </a:lnTo>
                <a:lnTo>
                  <a:pt x="423672" y="2819400"/>
                </a:lnTo>
                <a:lnTo>
                  <a:pt x="457200" y="2832100"/>
                </a:lnTo>
                <a:lnTo>
                  <a:pt x="475488" y="2844800"/>
                </a:lnTo>
                <a:lnTo>
                  <a:pt x="492251" y="2857500"/>
                </a:lnTo>
                <a:lnTo>
                  <a:pt x="510540" y="2857500"/>
                </a:lnTo>
                <a:lnTo>
                  <a:pt x="528828" y="2870200"/>
                </a:lnTo>
                <a:lnTo>
                  <a:pt x="545592" y="2870200"/>
                </a:lnTo>
                <a:lnTo>
                  <a:pt x="563880" y="2882900"/>
                </a:lnTo>
                <a:lnTo>
                  <a:pt x="620267" y="2882900"/>
                </a:lnTo>
                <a:lnTo>
                  <a:pt x="638556" y="2895600"/>
                </a:lnTo>
                <a:lnTo>
                  <a:pt x="986028" y="2895600"/>
                </a:lnTo>
                <a:lnTo>
                  <a:pt x="943356" y="2908300"/>
                </a:lnTo>
                <a:close/>
              </a:path>
              <a:path w="1816734" h="2933700">
                <a:moveTo>
                  <a:pt x="1117092" y="2844800"/>
                </a:moveTo>
                <a:lnTo>
                  <a:pt x="1016508" y="2844800"/>
                </a:lnTo>
                <a:lnTo>
                  <a:pt x="1059180" y="2819400"/>
                </a:lnTo>
                <a:lnTo>
                  <a:pt x="1078992" y="2819400"/>
                </a:lnTo>
                <a:lnTo>
                  <a:pt x="1100328" y="2806700"/>
                </a:lnTo>
                <a:lnTo>
                  <a:pt x="1120140" y="2794000"/>
                </a:lnTo>
                <a:lnTo>
                  <a:pt x="1141476" y="2781300"/>
                </a:lnTo>
                <a:lnTo>
                  <a:pt x="1161288" y="2768600"/>
                </a:lnTo>
                <a:lnTo>
                  <a:pt x="1179576" y="2755900"/>
                </a:lnTo>
                <a:lnTo>
                  <a:pt x="1199388" y="2743200"/>
                </a:lnTo>
                <a:lnTo>
                  <a:pt x="1217676" y="2730500"/>
                </a:lnTo>
                <a:lnTo>
                  <a:pt x="1234440" y="2717800"/>
                </a:lnTo>
                <a:lnTo>
                  <a:pt x="1266444" y="2692400"/>
                </a:lnTo>
                <a:lnTo>
                  <a:pt x="1281684" y="2667000"/>
                </a:lnTo>
                <a:lnTo>
                  <a:pt x="1309116" y="2628900"/>
                </a:lnTo>
                <a:lnTo>
                  <a:pt x="1321308" y="2616200"/>
                </a:lnTo>
                <a:lnTo>
                  <a:pt x="1331976" y="2590800"/>
                </a:lnTo>
                <a:lnTo>
                  <a:pt x="1350264" y="2552700"/>
                </a:lnTo>
                <a:lnTo>
                  <a:pt x="1357884" y="2527300"/>
                </a:lnTo>
                <a:lnTo>
                  <a:pt x="1362456" y="2501900"/>
                </a:lnTo>
                <a:lnTo>
                  <a:pt x="1365504" y="2489200"/>
                </a:lnTo>
                <a:lnTo>
                  <a:pt x="1367028" y="2476500"/>
                </a:lnTo>
                <a:lnTo>
                  <a:pt x="1368551" y="2451100"/>
                </a:lnTo>
                <a:lnTo>
                  <a:pt x="1368551" y="2425700"/>
                </a:lnTo>
                <a:lnTo>
                  <a:pt x="1365504" y="2387600"/>
                </a:lnTo>
                <a:lnTo>
                  <a:pt x="1350264" y="2286000"/>
                </a:lnTo>
                <a:lnTo>
                  <a:pt x="1342644" y="2247900"/>
                </a:lnTo>
                <a:lnTo>
                  <a:pt x="1331976" y="2209800"/>
                </a:lnTo>
                <a:lnTo>
                  <a:pt x="1322832" y="2171700"/>
                </a:lnTo>
                <a:lnTo>
                  <a:pt x="1298448" y="2082800"/>
                </a:lnTo>
                <a:lnTo>
                  <a:pt x="1286256" y="2044700"/>
                </a:lnTo>
                <a:lnTo>
                  <a:pt x="1274064" y="1993900"/>
                </a:lnTo>
                <a:lnTo>
                  <a:pt x="1246632" y="1917700"/>
                </a:lnTo>
                <a:lnTo>
                  <a:pt x="1220724" y="1828800"/>
                </a:lnTo>
                <a:lnTo>
                  <a:pt x="1207008" y="1778000"/>
                </a:lnTo>
                <a:lnTo>
                  <a:pt x="1194816" y="1739900"/>
                </a:lnTo>
                <a:lnTo>
                  <a:pt x="1182624" y="1689100"/>
                </a:lnTo>
                <a:lnTo>
                  <a:pt x="1171956" y="1651000"/>
                </a:lnTo>
                <a:lnTo>
                  <a:pt x="1162812" y="1612900"/>
                </a:lnTo>
                <a:lnTo>
                  <a:pt x="1153667" y="1562100"/>
                </a:lnTo>
                <a:lnTo>
                  <a:pt x="1138428" y="1485900"/>
                </a:lnTo>
                <a:lnTo>
                  <a:pt x="1133856" y="1447800"/>
                </a:lnTo>
                <a:lnTo>
                  <a:pt x="1130808" y="1409700"/>
                </a:lnTo>
                <a:lnTo>
                  <a:pt x="1129284" y="1371600"/>
                </a:lnTo>
                <a:lnTo>
                  <a:pt x="1130808" y="1333500"/>
                </a:lnTo>
                <a:lnTo>
                  <a:pt x="1138428" y="1270000"/>
                </a:lnTo>
                <a:lnTo>
                  <a:pt x="1152144" y="1219200"/>
                </a:lnTo>
                <a:lnTo>
                  <a:pt x="1187196" y="1155700"/>
                </a:lnTo>
                <a:lnTo>
                  <a:pt x="1243584" y="1079500"/>
                </a:lnTo>
                <a:lnTo>
                  <a:pt x="1289304" y="1028700"/>
                </a:lnTo>
                <a:lnTo>
                  <a:pt x="1313688" y="1016000"/>
                </a:lnTo>
                <a:lnTo>
                  <a:pt x="1339596" y="990600"/>
                </a:lnTo>
                <a:lnTo>
                  <a:pt x="1365504" y="977900"/>
                </a:lnTo>
                <a:lnTo>
                  <a:pt x="1392936" y="952500"/>
                </a:lnTo>
                <a:lnTo>
                  <a:pt x="1418844" y="927100"/>
                </a:lnTo>
                <a:lnTo>
                  <a:pt x="1473708" y="889000"/>
                </a:lnTo>
                <a:lnTo>
                  <a:pt x="1527048" y="863600"/>
                </a:lnTo>
                <a:lnTo>
                  <a:pt x="1554480" y="838200"/>
                </a:lnTo>
                <a:lnTo>
                  <a:pt x="1580388" y="825500"/>
                </a:lnTo>
                <a:lnTo>
                  <a:pt x="1604772" y="812800"/>
                </a:lnTo>
                <a:lnTo>
                  <a:pt x="1650492" y="774700"/>
                </a:lnTo>
                <a:lnTo>
                  <a:pt x="1671828" y="762000"/>
                </a:lnTo>
                <a:lnTo>
                  <a:pt x="1691640" y="736600"/>
                </a:lnTo>
                <a:lnTo>
                  <a:pt x="1709928" y="723900"/>
                </a:lnTo>
                <a:lnTo>
                  <a:pt x="1726692" y="711200"/>
                </a:lnTo>
                <a:lnTo>
                  <a:pt x="1740408" y="685800"/>
                </a:lnTo>
                <a:lnTo>
                  <a:pt x="1752600" y="673100"/>
                </a:lnTo>
                <a:lnTo>
                  <a:pt x="1757172" y="673100"/>
                </a:lnTo>
                <a:lnTo>
                  <a:pt x="1761744" y="660400"/>
                </a:lnTo>
                <a:lnTo>
                  <a:pt x="1764792" y="647700"/>
                </a:lnTo>
                <a:lnTo>
                  <a:pt x="1769364" y="647700"/>
                </a:lnTo>
                <a:lnTo>
                  <a:pt x="1770888" y="635000"/>
                </a:lnTo>
                <a:lnTo>
                  <a:pt x="1776984" y="609600"/>
                </a:lnTo>
                <a:lnTo>
                  <a:pt x="1778508" y="596900"/>
                </a:lnTo>
                <a:lnTo>
                  <a:pt x="1778508" y="558800"/>
                </a:lnTo>
                <a:lnTo>
                  <a:pt x="1776984" y="546100"/>
                </a:lnTo>
                <a:lnTo>
                  <a:pt x="1773936" y="533400"/>
                </a:lnTo>
                <a:lnTo>
                  <a:pt x="1769364" y="508000"/>
                </a:lnTo>
                <a:lnTo>
                  <a:pt x="1757172" y="482600"/>
                </a:lnTo>
                <a:lnTo>
                  <a:pt x="1749551" y="457200"/>
                </a:lnTo>
                <a:lnTo>
                  <a:pt x="1741932" y="444500"/>
                </a:lnTo>
                <a:lnTo>
                  <a:pt x="1732788" y="431800"/>
                </a:lnTo>
                <a:lnTo>
                  <a:pt x="1722120" y="419100"/>
                </a:lnTo>
                <a:lnTo>
                  <a:pt x="1709928" y="393700"/>
                </a:lnTo>
                <a:lnTo>
                  <a:pt x="1685544" y="368300"/>
                </a:lnTo>
                <a:lnTo>
                  <a:pt x="1671828" y="342900"/>
                </a:lnTo>
                <a:lnTo>
                  <a:pt x="1658112" y="330200"/>
                </a:lnTo>
                <a:lnTo>
                  <a:pt x="1627632" y="304800"/>
                </a:lnTo>
                <a:lnTo>
                  <a:pt x="1594104" y="266700"/>
                </a:lnTo>
                <a:lnTo>
                  <a:pt x="1559051" y="228600"/>
                </a:lnTo>
                <a:lnTo>
                  <a:pt x="1522476" y="203200"/>
                </a:lnTo>
                <a:lnTo>
                  <a:pt x="1484376" y="165100"/>
                </a:lnTo>
                <a:lnTo>
                  <a:pt x="1446276" y="139700"/>
                </a:lnTo>
                <a:lnTo>
                  <a:pt x="1406651" y="101600"/>
                </a:lnTo>
                <a:lnTo>
                  <a:pt x="1431036" y="76200"/>
                </a:lnTo>
                <a:lnTo>
                  <a:pt x="1444244" y="88900"/>
                </a:lnTo>
                <a:lnTo>
                  <a:pt x="1437132" y="88900"/>
                </a:lnTo>
                <a:lnTo>
                  <a:pt x="1446276" y="101600"/>
                </a:lnTo>
                <a:lnTo>
                  <a:pt x="1457452" y="101600"/>
                </a:lnTo>
                <a:lnTo>
                  <a:pt x="1470660" y="114300"/>
                </a:lnTo>
                <a:lnTo>
                  <a:pt x="1486106" y="124597"/>
                </a:lnTo>
                <a:lnTo>
                  <a:pt x="1475232" y="139700"/>
                </a:lnTo>
                <a:lnTo>
                  <a:pt x="1476756" y="152400"/>
                </a:lnTo>
                <a:lnTo>
                  <a:pt x="1521460" y="152400"/>
                </a:lnTo>
                <a:lnTo>
                  <a:pt x="1546860" y="177800"/>
                </a:lnTo>
                <a:lnTo>
                  <a:pt x="1583436" y="203200"/>
                </a:lnTo>
                <a:lnTo>
                  <a:pt x="1620012" y="241300"/>
                </a:lnTo>
                <a:lnTo>
                  <a:pt x="1653540" y="266700"/>
                </a:lnTo>
                <a:lnTo>
                  <a:pt x="1670304" y="292100"/>
                </a:lnTo>
                <a:lnTo>
                  <a:pt x="1700784" y="317500"/>
                </a:lnTo>
                <a:lnTo>
                  <a:pt x="1741932" y="368300"/>
                </a:lnTo>
                <a:lnTo>
                  <a:pt x="1752600" y="393700"/>
                </a:lnTo>
                <a:lnTo>
                  <a:pt x="1764792" y="406400"/>
                </a:lnTo>
                <a:lnTo>
                  <a:pt x="1773936" y="431800"/>
                </a:lnTo>
                <a:lnTo>
                  <a:pt x="1784604" y="444500"/>
                </a:lnTo>
                <a:lnTo>
                  <a:pt x="1799844" y="482600"/>
                </a:lnTo>
                <a:lnTo>
                  <a:pt x="1805940" y="495300"/>
                </a:lnTo>
                <a:lnTo>
                  <a:pt x="1810512" y="520700"/>
                </a:lnTo>
                <a:lnTo>
                  <a:pt x="1813560" y="533400"/>
                </a:lnTo>
                <a:lnTo>
                  <a:pt x="1816608" y="558800"/>
                </a:lnTo>
                <a:lnTo>
                  <a:pt x="1816608" y="596900"/>
                </a:lnTo>
                <a:lnTo>
                  <a:pt x="1815084" y="609600"/>
                </a:lnTo>
                <a:lnTo>
                  <a:pt x="1810512" y="635000"/>
                </a:lnTo>
                <a:lnTo>
                  <a:pt x="1808988" y="647700"/>
                </a:lnTo>
                <a:lnTo>
                  <a:pt x="1804416" y="660400"/>
                </a:lnTo>
                <a:lnTo>
                  <a:pt x="1801368" y="660400"/>
                </a:lnTo>
                <a:lnTo>
                  <a:pt x="1795272" y="673100"/>
                </a:lnTo>
                <a:lnTo>
                  <a:pt x="1790700" y="685800"/>
                </a:lnTo>
                <a:lnTo>
                  <a:pt x="1784604" y="698500"/>
                </a:lnTo>
                <a:lnTo>
                  <a:pt x="1776984" y="711200"/>
                </a:lnTo>
                <a:lnTo>
                  <a:pt x="1770888" y="711200"/>
                </a:lnTo>
                <a:lnTo>
                  <a:pt x="1737360" y="749300"/>
                </a:lnTo>
                <a:lnTo>
                  <a:pt x="1717548" y="774700"/>
                </a:lnTo>
                <a:lnTo>
                  <a:pt x="1674876" y="800100"/>
                </a:lnTo>
                <a:lnTo>
                  <a:pt x="1626108" y="838200"/>
                </a:lnTo>
                <a:lnTo>
                  <a:pt x="1601724" y="850900"/>
                </a:lnTo>
                <a:lnTo>
                  <a:pt x="1575816" y="876300"/>
                </a:lnTo>
                <a:lnTo>
                  <a:pt x="1548384" y="889000"/>
                </a:lnTo>
                <a:lnTo>
                  <a:pt x="1441704" y="965200"/>
                </a:lnTo>
                <a:lnTo>
                  <a:pt x="1414272" y="977900"/>
                </a:lnTo>
                <a:lnTo>
                  <a:pt x="1388364" y="1003300"/>
                </a:lnTo>
                <a:lnTo>
                  <a:pt x="1363980" y="1028700"/>
                </a:lnTo>
                <a:lnTo>
                  <a:pt x="1338072" y="1041400"/>
                </a:lnTo>
                <a:lnTo>
                  <a:pt x="1292351" y="1079500"/>
                </a:lnTo>
                <a:lnTo>
                  <a:pt x="1252728" y="1130300"/>
                </a:lnTo>
                <a:lnTo>
                  <a:pt x="1234440" y="1155700"/>
                </a:lnTo>
                <a:lnTo>
                  <a:pt x="1203960" y="1206500"/>
                </a:lnTo>
                <a:lnTo>
                  <a:pt x="1199388" y="1219200"/>
                </a:lnTo>
                <a:lnTo>
                  <a:pt x="1187196" y="1244600"/>
                </a:lnTo>
                <a:lnTo>
                  <a:pt x="1182624" y="1257300"/>
                </a:lnTo>
                <a:lnTo>
                  <a:pt x="1173480" y="1295400"/>
                </a:lnTo>
                <a:lnTo>
                  <a:pt x="1168908" y="1333500"/>
                </a:lnTo>
                <a:lnTo>
                  <a:pt x="1167384" y="1371600"/>
                </a:lnTo>
                <a:lnTo>
                  <a:pt x="1168908" y="1409700"/>
                </a:lnTo>
                <a:lnTo>
                  <a:pt x="1171956" y="1447800"/>
                </a:lnTo>
                <a:lnTo>
                  <a:pt x="1176528" y="1485900"/>
                </a:lnTo>
                <a:lnTo>
                  <a:pt x="1182624" y="1524000"/>
                </a:lnTo>
                <a:lnTo>
                  <a:pt x="1190244" y="1562100"/>
                </a:lnTo>
                <a:lnTo>
                  <a:pt x="1208532" y="1638300"/>
                </a:lnTo>
                <a:lnTo>
                  <a:pt x="1220724" y="1676400"/>
                </a:lnTo>
                <a:lnTo>
                  <a:pt x="1231392" y="1727200"/>
                </a:lnTo>
                <a:lnTo>
                  <a:pt x="1243584" y="1765300"/>
                </a:lnTo>
                <a:lnTo>
                  <a:pt x="1257300" y="1816100"/>
                </a:lnTo>
                <a:lnTo>
                  <a:pt x="1283208" y="1905000"/>
                </a:lnTo>
                <a:lnTo>
                  <a:pt x="1310640" y="1993900"/>
                </a:lnTo>
                <a:lnTo>
                  <a:pt x="1335024" y="2070100"/>
                </a:lnTo>
                <a:lnTo>
                  <a:pt x="1347216" y="2120900"/>
                </a:lnTo>
                <a:lnTo>
                  <a:pt x="1359408" y="2159000"/>
                </a:lnTo>
                <a:lnTo>
                  <a:pt x="1370076" y="2197100"/>
                </a:lnTo>
                <a:lnTo>
                  <a:pt x="1379220" y="2235200"/>
                </a:lnTo>
                <a:lnTo>
                  <a:pt x="1394460" y="2311400"/>
                </a:lnTo>
                <a:lnTo>
                  <a:pt x="1400556" y="2349500"/>
                </a:lnTo>
                <a:lnTo>
                  <a:pt x="1406651" y="2425700"/>
                </a:lnTo>
                <a:lnTo>
                  <a:pt x="1406651" y="2451100"/>
                </a:lnTo>
                <a:lnTo>
                  <a:pt x="1400556" y="2514600"/>
                </a:lnTo>
                <a:lnTo>
                  <a:pt x="1386840" y="2565400"/>
                </a:lnTo>
                <a:lnTo>
                  <a:pt x="1367028" y="2603500"/>
                </a:lnTo>
                <a:lnTo>
                  <a:pt x="1354836" y="2628900"/>
                </a:lnTo>
                <a:lnTo>
                  <a:pt x="1341120" y="2654300"/>
                </a:lnTo>
                <a:lnTo>
                  <a:pt x="1327404" y="2667000"/>
                </a:lnTo>
                <a:lnTo>
                  <a:pt x="1312164" y="2692400"/>
                </a:lnTo>
                <a:lnTo>
                  <a:pt x="1278636" y="2730500"/>
                </a:lnTo>
                <a:lnTo>
                  <a:pt x="1242060" y="2755900"/>
                </a:lnTo>
                <a:lnTo>
                  <a:pt x="1222248" y="2781300"/>
                </a:lnTo>
                <a:lnTo>
                  <a:pt x="1202436" y="2794000"/>
                </a:lnTo>
                <a:lnTo>
                  <a:pt x="1181100" y="2806700"/>
                </a:lnTo>
                <a:lnTo>
                  <a:pt x="1161288" y="2819400"/>
                </a:lnTo>
                <a:lnTo>
                  <a:pt x="1139951" y="2832100"/>
                </a:lnTo>
                <a:lnTo>
                  <a:pt x="1117092" y="2844800"/>
                </a:lnTo>
                <a:close/>
              </a:path>
              <a:path w="1816734" h="2933700">
                <a:moveTo>
                  <a:pt x="1446276" y="139700"/>
                </a:moveTo>
                <a:lnTo>
                  <a:pt x="1443228" y="139700"/>
                </a:lnTo>
                <a:lnTo>
                  <a:pt x="1427988" y="127000"/>
                </a:lnTo>
                <a:lnTo>
                  <a:pt x="1391412" y="127000"/>
                </a:lnTo>
                <a:lnTo>
                  <a:pt x="1370076" y="114300"/>
                </a:lnTo>
                <a:lnTo>
                  <a:pt x="1347216" y="114300"/>
                </a:lnTo>
                <a:lnTo>
                  <a:pt x="1322832" y="101600"/>
                </a:lnTo>
                <a:lnTo>
                  <a:pt x="1296924" y="101600"/>
                </a:lnTo>
                <a:lnTo>
                  <a:pt x="1269492" y="88900"/>
                </a:lnTo>
                <a:lnTo>
                  <a:pt x="1418844" y="88900"/>
                </a:lnTo>
                <a:lnTo>
                  <a:pt x="1406651" y="101600"/>
                </a:lnTo>
                <a:lnTo>
                  <a:pt x="1446276" y="139700"/>
                </a:lnTo>
                <a:close/>
              </a:path>
              <a:path w="1816734" h="2933700">
                <a:moveTo>
                  <a:pt x="1457452" y="101600"/>
                </a:moveTo>
                <a:lnTo>
                  <a:pt x="1446276" y="101600"/>
                </a:lnTo>
                <a:lnTo>
                  <a:pt x="1437132" y="88900"/>
                </a:lnTo>
                <a:lnTo>
                  <a:pt x="1444244" y="88900"/>
                </a:lnTo>
                <a:lnTo>
                  <a:pt x="1457452" y="101600"/>
                </a:lnTo>
                <a:close/>
              </a:path>
              <a:path w="1816734" h="2933700">
                <a:moveTo>
                  <a:pt x="1486106" y="124597"/>
                </a:moveTo>
                <a:lnTo>
                  <a:pt x="1470660" y="114300"/>
                </a:lnTo>
                <a:lnTo>
                  <a:pt x="1457452" y="101600"/>
                </a:lnTo>
                <a:lnTo>
                  <a:pt x="1479804" y="101600"/>
                </a:lnTo>
                <a:lnTo>
                  <a:pt x="1482851" y="114300"/>
                </a:lnTo>
                <a:lnTo>
                  <a:pt x="1493520" y="114300"/>
                </a:lnTo>
                <a:lnTo>
                  <a:pt x="1486106" y="124597"/>
                </a:lnTo>
                <a:close/>
              </a:path>
              <a:path w="1816734" h="2933700">
                <a:moveTo>
                  <a:pt x="1521460" y="152400"/>
                </a:moveTo>
                <a:lnTo>
                  <a:pt x="1479804" y="152400"/>
                </a:lnTo>
                <a:lnTo>
                  <a:pt x="1475232" y="139700"/>
                </a:lnTo>
                <a:lnTo>
                  <a:pt x="1486106" y="124597"/>
                </a:lnTo>
                <a:lnTo>
                  <a:pt x="1508760" y="139700"/>
                </a:lnTo>
                <a:lnTo>
                  <a:pt x="1521460" y="152400"/>
                </a:lnTo>
                <a:close/>
              </a:path>
              <a:path w="1816734" h="2933700">
                <a:moveTo>
                  <a:pt x="1479804" y="152400"/>
                </a:moveTo>
                <a:lnTo>
                  <a:pt x="1476756" y="152400"/>
                </a:lnTo>
                <a:lnTo>
                  <a:pt x="1475232" y="139700"/>
                </a:lnTo>
                <a:lnTo>
                  <a:pt x="1479804" y="152400"/>
                </a:lnTo>
                <a:close/>
              </a:path>
              <a:path w="1816734" h="2933700">
                <a:moveTo>
                  <a:pt x="1030224" y="2882900"/>
                </a:moveTo>
                <a:lnTo>
                  <a:pt x="893064" y="2882900"/>
                </a:lnTo>
                <a:lnTo>
                  <a:pt x="932688" y="2870200"/>
                </a:lnTo>
                <a:lnTo>
                  <a:pt x="954024" y="2857500"/>
                </a:lnTo>
                <a:lnTo>
                  <a:pt x="973836" y="2857500"/>
                </a:lnTo>
                <a:lnTo>
                  <a:pt x="995172" y="2844800"/>
                </a:lnTo>
                <a:lnTo>
                  <a:pt x="1095756" y="2844800"/>
                </a:lnTo>
                <a:lnTo>
                  <a:pt x="1074420" y="2857500"/>
                </a:lnTo>
                <a:lnTo>
                  <a:pt x="1051560" y="2870200"/>
                </a:lnTo>
                <a:lnTo>
                  <a:pt x="1030224" y="2882900"/>
                </a:lnTo>
                <a:close/>
              </a:path>
              <a:path w="1816734" h="2933700">
                <a:moveTo>
                  <a:pt x="986028" y="2895600"/>
                </a:moveTo>
                <a:lnTo>
                  <a:pt x="784860" y="2895600"/>
                </a:lnTo>
                <a:lnTo>
                  <a:pt x="819912" y="2882900"/>
                </a:lnTo>
                <a:lnTo>
                  <a:pt x="1007364" y="2882900"/>
                </a:lnTo>
                <a:lnTo>
                  <a:pt x="986028" y="2895600"/>
                </a:lnTo>
                <a:close/>
              </a:path>
              <a:path w="1816734" h="2933700">
                <a:moveTo>
                  <a:pt x="880872" y="2921000"/>
                </a:moveTo>
                <a:lnTo>
                  <a:pt x="554736" y="2921000"/>
                </a:lnTo>
                <a:lnTo>
                  <a:pt x="536448" y="2908300"/>
                </a:lnTo>
                <a:lnTo>
                  <a:pt x="902208" y="2908300"/>
                </a:lnTo>
                <a:lnTo>
                  <a:pt x="880872" y="2921000"/>
                </a:lnTo>
                <a:close/>
              </a:path>
              <a:path w="1816734" h="2933700">
                <a:moveTo>
                  <a:pt x="787908" y="2933700"/>
                </a:moveTo>
                <a:lnTo>
                  <a:pt x="633983" y="2933700"/>
                </a:lnTo>
                <a:lnTo>
                  <a:pt x="594360" y="2921000"/>
                </a:lnTo>
                <a:lnTo>
                  <a:pt x="824484" y="2921000"/>
                </a:lnTo>
                <a:lnTo>
                  <a:pt x="787908" y="293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53684" y="2119883"/>
            <a:ext cx="2624455" cy="3256915"/>
          </a:xfrm>
          <a:custGeom>
            <a:avLst/>
            <a:gdLst/>
            <a:ahLst/>
            <a:cxnLst/>
            <a:rect l="l" t="t" r="r" b="b"/>
            <a:pathLst>
              <a:path w="2624454" h="3256915">
                <a:moveTo>
                  <a:pt x="1700784" y="138683"/>
                </a:moveTo>
                <a:lnTo>
                  <a:pt x="1680971" y="124967"/>
                </a:lnTo>
                <a:lnTo>
                  <a:pt x="1659635" y="111252"/>
                </a:lnTo>
                <a:lnTo>
                  <a:pt x="1641348" y="100583"/>
                </a:lnTo>
                <a:lnTo>
                  <a:pt x="1638300" y="99060"/>
                </a:lnTo>
                <a:lnTo>
                  <a:pt x="1652016" y="74675"/>
                </a:lnTo>
                <a:lnTo>
                  <a:pt x="1655064" y="76200"/>
                </a:lnTo>
                <a:lnTo>
                  <a:pt x="1674876" y="86867"/>
                </a:lnTo>
                <a:lnTo>
                  <a:pt x="1717548" y="114300"/>
                </a:lnTo>
                <a:lnTo>
                  <a:pt x="1700784" y="138683"/>
                </a:lnTo>
                <a:close/>
              </a:path>
              <a:path w="2624454" h="3256915">
                <a:moveTo>
                  <a:pt x="1790700" y="207264"/>
                </a:moveTo>
                <a:lnTo>
                  <a:pt x="1770887" y="190500"/>
                </a:lnTo>
                <a:lnTo>
                  <a:pt x="1746503" y="172212"/>
                </a:lnTo>
                <a:lnTo>
                  <a:pt x="1723644" y="153924"/>
                </a:lnTo>
                <a:lnTo>
                  <a:pt x="1700784" y="138683"/>
                </a:lnTo>
                <a:lnTo>
                  <a:pt x="1717548" y="115824"/>
                </a:lnTo>
                <a:lnTo>
                  <a:pt x="1738884" y="131064"/>
                </a:lnTo>
                <a:lnTo>
                  <a:pt x="1787651" y="167640"/>
                </a:lnTo>
                <a:lnTo>
                  <a:pt x="1808987" y="184404"/>
                </a:lnTo>
                <a:lnTo>
                  <a:pt x="1790700" y="207264"/>
                </a:lnTo>
                <a:close/>
              </a:path>
              <a:path w="2624454" h="3256915">
                <a:moveTo>
                  <a:pt x="1935480" y="342900"/>
                </a:moveTo>
                <a:lnTo>
                  <a:pt x="1923287" y="329183"/>
                </a:lnTo>
                <a:lnTo>
                  <a:pt x="1897380" y="303275"/>
                </a:lnTo>
                <a:lnTo>
                  <a:pt x="1871471" y="278891"/>
                </a:lnTo>
                <a:lnTo>
                  <a:pt x="1854708" y="263652"/>
                </a:lnTo>
                <a:lnTo>
                  <a:pt x="1874519" y="242316"/>
                </a:lnTo>
                <a:lnTo>
                  <a:pt x="1891284" y="257556"/>
                </a:lnTo>
                <a:lnTo>
                  <a:pt x="1943100" y="309371"/>
                </a:lnTo>
                <a:lnTo>
                  <a:pt x="1955292" y="323088"/>
                </a:lnTo>
                <a:lnTo>
                  <a:pt x="1935480" y="342900"/>
                </a:lnTo>
                <a:close/>
              </a:path>
              <a:path w="2624454" h="3256915">
                <a:moveTo>
                  <a:pt x="2052828" y="499872"/>
                </a:moveTo>
                <a:lnTo>
                  <a:pt x="2034539" y="470916"/>
                </a:lnTo>
                <a:lnTo>
                  <a:pt x="2014728" y="440435"/>
                </a:lnTo>
                <a:lnTo>
                  <a:pt x="1993392" y="413004"/>
                </a:lnTo>
                <a:lnTo>
                  <a:pt x="1990344" y="406908"/>
                </a:lnTo>
                <a:lnTo>
                  <a:pt x="2011680" y="390143"/>
                </a:lnTo>
                <a:lnTo>
                  <a:pt x="2016251" y="394716"/>
                </a:lnTo>
                <a:lnTo>
                  <a:pt x="2037587" y="423672"/>
                </a:lnTo>
                <a:lnTo>
                  <a:pt x="2058923" y="454151"/>
                </a:lnTo>
                <a:lnTo>
                  <a:pt x="2077212" y="484632"/>
                </a:lnTo>
                <a:lnTo>
                  <a:pt x="2077212" y="486156"/>
                </a:lnTo>
                <a:lnTo>
                  <a:pt x="2052828" y="499872"/>
                </a:lnTo>
                <a:close/>
              </a:path>
              <a:path w="2624454" h="3256915">
                <a:moveTo>
                  <a:pt x="2135123" y="682751"/>
                </a:moveTo>
                <a:lnTo>
                  <a:pt x="2106168" y="682751"/>
                </a:lnTo>
                <a:lnTo>
                  <a:pt x="2104644" y="670559"/>
                </a:lnTo>
                <a:lnTo>
                  <a:pt x="2104644" y="653796"/>
                </a:lnTo>
                <a:lnTo>
                  <a:pt x="2101596" y="637032"/>
                </a:lnTo>
                <a:lnTo>
                  <a:pt x="2100071" y="620267"/>
                </a:lnTo>
                <a:lnTo>
                  <a:pt x="2097023" y="605027"/>
                </a:lnTo>
                <a:lnTo>
                  <a:pt x="2092451" y="588264"/>
                </a:lnTo>
                <a:lnTo>
                  <a:pt x="2087880" y="574548"/>
                </a:lnTo>
                <a:lnTo>
                  <a:pt x="2115312" y="565404"/>
                </a:lnTo>
                <a:lnTo>
                  <a:pt x="2127503" y="614172"/>
                </a:lnTo>
                <a:lnTo>
                  <a:pt x="2132076" y="650748"/>
                </a:lnTo>
                <a:lnTo>
                  <a:pt x="2133600" y="667512"/>
                </a:lnTo>
                <a:lnTo>
                  <a:pt x="2135123" y="682751"/>
                </a:lnTo>
                <a:close/>
              </a:path>
              <a:path w="2624454" h="3256915">
                <a:moveTo>
                  <a:pt x="2125980" y="883919"/>
                </a:moveTo>
                <a:lnTo>
                  <a:pt x="2098548" y="882396"/>
                </a:lnTo>
                <a:lnTo>
                  <a:pt x="2098548" y="871727"/>
                </a:lnTo>
                <a:lnTo>
                  <a:pt x="2100071" y="835151"/>
                </a:lnTo>
                <a:lnTo>
                  <a:pt x="2103119" y="797051"/>
                </a:lnTo>
                <a:lnTo>
                  <a:pt x="2104644" y="768096"/>
                </a:lnTo>
                <a:lnTo>
                  <a:pt x="2133600" y="769619"/>
                </a:lnTo>
                <a:lnTo>
                  <a:pt x="2132076" y="798575"/>
                </a:lnTo>
                <a:lnTo>
                  <a:pt x="2129028" y="836675"/>
                </a:lnTo>
                <a:lnTo>
                  <a:pt x="2127503" y="874775"/>
                </a:lnTo>
                <a:lnTo>
                  <a:pt x="2125980" y="883919"/>
                </a:lnTo>
                <a:close/>
              </a:path>
              <a:path w="2624454" h="3256915">
                <a:moveTo>
                  <a:pt x="2112264" y="1085088"/>
                </a:moveTo>
                <a:lnTo>
                  <a:pt x="2110739" y="1075943"/>
                </a:lnTo>
                <a:lnTo>
                  <a:pt x="2106168" y="1059180"/>
                </a:lnTo>
                <a:lnTo>
                  <a:pt x="2100071" y="1022604"/>
                </a:lnTo>
                <a:lnTo>
                  <a:pt x="2097023" y="986027"/>
                </a:lnTo>
                <a:lnTo>
                  <a:pt x="2097023" y="969264"/>
                </a:lnTo>
                <a:lnTo>
                  <a:pt x="2124455" y="967740"/>
                </a:lnTo>
                <a:lnTo>
                  <a:pt x="2127503" y="1001267"/>
                </a:lnTo>
                <a:lnTo>
                  <a:pt x="2129028" y="1019556"/>
                </a:lnTo>
                <a:lnTo>
                  <a:pt x="2130551" y="1036319"/>
                </a:lnTo>
                <a:lnTo>
                  <a:pt x="2133600" y="1053084"/>
                </a:lnTo>
                <a:lnTo>
                  <a:pt x="2138171" y="1069848"/>
                </a:lnTo>
                <a:lnTo>
                  <a:pt x="2139696" y="1077467"/>
                </a:lnTo>
                <a:lnTo>
                  <a:pt x="2112264" y="1085088"/>
                </a:lnTo>
                <a:close/>
              </a:path>
              <a:path w="2624454" h="3256915">
                <a:moveTo>
                  <a:pt x="2225039" y="1255775"/>
                </a:moveTo>
                <a:lnTo>
                  <a:pt x="2206751" y="1237488"/>
                </a:lnTo>
                <a:lnTo>
                  <a:pt x="2179319" y="1207008"/>
                </a:lnTo>
                <a:lnTo>
                  <a:pt x="2168651" y="1191767"/>
                </a:lnTo>
                <a:lnTo>
                  <a:pt x="2156460" y="1176527"/>
                </a:lnTo>
                <a:lnTo>
                  <a:pt x="2150364" y="1167384"/>
                </a:lnTo>
                <a:lnTo>
                  <a:pt x="2174748" y="1150619"/>
                </a:lnTo>
                <a:lnTo>
                  <a:pt x="2180844" y="1161288"/>
                </a:lnTo>
                <a:lnTo>
                  <a:pt x="2191512" y="1175004"/>
                </a:lnTo>
                <a:lnTo>
                  <a:pt x="2202180" y="1190243"/>
                </a:lnTo>
                <a:lnTo>
                  <a:pt x="2214371" y="1203959"/>
                </a:lnTo>
                <a:lnTo>
                  <a:pt x="2241803" y="1231392"/>
                </a:lnTo>
                <a:lnTo>
                  <a:pt x="2244851" y="1235964"/>
                </a:lnTo>
                <a:lnTo>
                  <a:pt x="2225039" y="1255775"/>
                </a:lnTo>
                <a:close/>
              </a:path>
              <a:path w="2624454" h="3256915">
                <a:moveTo>
                  <a:pt x="2377439" y="1388364"/>
                </a:moveTo>
                <a:lnTo>
                  <a:pt x="2314955" y="1335024"/>
                </a:lnTo>
                <a:lnTo>
                  <a:pt x="2289048" y="1315212"/>
                </a:lnTo>
                <a:lnTo>
                  <a:pt x="2308860" y="1292351"/>
                </a:lnTo>
                <a:lnTo>
                  <a:pt x="2333244" y="1313688"/>
                </a:lnTo>
                <a:lnTo>
                  <a:pt x="2365248" y="1341119"/>
                </a:lnTo>
                <a:lnTo>
                  <a:pt x="2395728" y="1365504"/>
                </a:lnTo>
                <a:lnTo>
                  <a:pt x="2377439" y="1388364"/>
                </a:lnTo>
                <a:close/>
              </a:path>
              <a:path w="2624454" h="3256915">
                <a:moveTo>
                  <a:pt x="2517648" y="1524000"/>
                </a:moveTo>
                <a:lnTo>
                  <a:pt x="2516123" y="1522476"/>
                </a:lnTo>
                <a:lnTo>
                  <a:pt x="2506980" y="1508759"/>
                </a:lnTo>
                <a:lnTo>
                  <a:pt x="2482596" y="1481327"/>
                </a:lnTo>
                <a:lnTo>
                  <a:pt x="2468880" y="1469135"/>
                </a:lnTo>
                <a:lnTo>
                  <a:pt x="2442971" y="1443227"/>
                </a:lnTo>
                <a:lnTo>
                  <a:pt x="2461260" y="1421892"/>
                </a:lnTo>
                <a:lnTo>
                  <a:pt x="2474976" y="1434084"/>
                </a:lnTo>
                <a:lnTo>
                  <a:pt x="2516123" y="1475232"/>
                </a:lnTo>
                <a:lnTo>
                  <a:pt x="2528316" y="1490472"/>
                </a:lnTo>
                <a:lnTo>
                  <a:pt x="2538984" y="1504188"/>
                </a:lnTo>
                <a:lnTo>
                  <a:pt x="2542032" y="1507235"/>
                </a:lnTo>
                <a:lnTo>
                  <a:pt x="2517648" y="1524000"/>
                </a:lnTo>
                <a:close/>
              </a:path>
              <a:path w="2624454" h="3256915">
                <a:moveTo>
                  <a:pt x="2586228" y="1703832"/>
                </a:moveTo>
                <a:lnTo>
                  <a:pt x="2584703" y="1699259"/>
                </a:lnTo>
                <a:lnTo>
                  <a:pt x="2578608" y="1667256"/>
                </a:lnTo>
                <a:lnTo>
                  <a:pt x="2569464" y="1635251"/>
                </a:lnTo>
                <a:lnTo>
                  <a:pt x="2560319" y="1604772"/>
                </a:lnTo>
                <a:lnTo>
                  <a:pt x="2557271" y="1597151"/>
                </a:lnTo>
                <a:lnTo>
                  <a:pt x="2583180" y="1586484"/>
                </a:lnTo>
                <a:lnTo>
                  <a:pt x="2586228" y="1594104"/>
                </a:lnTo>
                <a:lnTo>
                  <a:pt x="2596896" y="1626108"/>
                </a:lnTo>
                <a:lnTo>
                  <a:pt x="2606039" y="1659635"/>
                </a:lnTo>
                <a:lnTo>
                  <a:pt x="2612135" y="1693164"/>
                </a:lnTo>
                <a:lnTo>
                  <a:pt x="2613660" y="1699259"/>
                </a:lnTo>
                <a:lnTo>
                  <a:pt x="2586228" y="1703832"/>
                </a:lnTo>
                <a:close/>
              </a:path>
              <a:path w="2624454" h="3256915">
                <a:moveTo>
                  <a:pt x="2616708" y="1903476"/>
                </a:moveTo>
                <a:lnTo>
                  <a:pt x="2587752" y="1897380"/>
                </a:lnTo>
                <a:lnTo>
                  <a:pt x="2589276" y="1891284"/>
                </a:lnTo>
                <a:lnTo>
                  <a:pt x="2593848" y="1860804"/>
                </a:lnTo>
                <a:lnTo>
                  <a:pt x="2595371" y="1828800"/>
                </a:lnTo>
                <a:lnTo>
                  <a:pt x="2595371" y="1787651"/>
                </a:lnTo>
                <a:lnTo>
                  <a:pt x="2622803" y="1786127"/>
                </a:lnTo>
                <a:lnTo>
                  <a:pt x="2624328" y="1795272"/>
                </a:lnTo>
                <a:lnTo>
                  <a:pt x="2624328" y="1828800"/>
                </a:lnTo>
                <a:lnTo>
                  <a:pt x="2621280" y="1862327"/>
                </a:lnTo>
                <a:lnTo>
                  <a:pt x="2618232" y="1894332"/>
                </a:lnTo>
                <a:lnTo>
                  <a:pt x="2616708" y="1903476"/>
                </a:lnTo>
                <a:close/>
              </a:path>
              <a:path w="2624454" h="3256915">
                <a:moveTo>
                  <a:pt x="2522219" y="2086356"/>
                </a:moveTo>
                <a:lnTo>
                  <a:pt x="2503932" y="2065019"/>
                </a:lnTo>
                <a:lnTo>
                  <a:pt x="2522219" y="2046732"/>
                </a:lnTo>
                <a:lnTo>
                  <a:pt x="2531364" y="2036064"/>
                </a:lnTo>
                <a:lnTo>
                  <a:pt x="2552700" y="2002535"/>
                </a:lnTo>
                <a:lnTo>
                  <a:pt x="2564892" y="1976627"/>
                </a:lnTo>
                <a:lnTo>
                  <a:pt x="2590800" y="1988819"/>
                </a:lnTo>
                <a:lnTo>
                  <a:pt x="2570987" y="2028443"/>
                </a:lnTo>
                <a:lnTo>
                  <a:pt x="2545080" y="2065019"/>
                </a:lnTo>
                <a:lnTo>
                  <a:pt x="2534412" y="2075688"/>
                </a:lnTo>
                <a:lnTo>
                  <a:pt x="2522219" y="2086356"/>
                </a:lnTo>
                <a:close/>
              </a:path>
              <a:path w="2624454" h="3256915">
                <a:moveTo>
                  <a:pt x="2334768" y="2168651"/>
                </a:moveTo>
                <a:lnTo>
                  <a:pt x="2327148" y="2141219"/>
                </a:lnTo>
                <a:lnTo>
                  <a:pt x="2362200" y="2130551"/>
                </a:lnTo>
                <a:lnTo>
                  <a:pt x="2417064" y="2112264"/>
                </a:lnTo>
                <a:lnTo>
                  <a:pt x="2433828" y="2104643"/>
                </a:lnTo>
                <a:lnTo>
                  <a:pt x="2444496" y="2130551"/>
                </a:lnTo>
                <a:lnTo>
                  <a:pt x="2427732" y="2138172"/>
                </a:lnTo>
                <a:lnTo>
                  <a:pt x="2409444" y="2144268"/>
                </a:lnTo>
                <a:lnTo>
                  <a:pt x="2389632" y="2151888"/>
                </a:lnTo>
                <a:lnTo>
                  <a:pt x="2334768" y="2168651"/>
                </a:lnTo>
                <a:close/>
              </a:path>
              <a:path w="2624454" h="3256915">
                <a:moveTo>
                  <a:pt x="2141219" y="2214372"/>
                </a:moveTo>
                <a:lnTo>
                  <a:pt x="2139696" y="2214372"/>
                </a:lnTo>
                <a:lnTo>
                  <a:pt x="2133600" y="2186940"/>
                </a:lnTo>
                <a:lnTo>
                  <a:pt x="2135123" y="2185416"/>
                </a:lnTo>
                <a:lnTo>
                  <a:pt x="2244851" y="2161032"/>
                </a:lnTo>
                <a:lnTo>
                  <a:pt x="2250948" y="2188464"/>
                </a:lnTo>
                <a:lnTo>
                  <a:pt x="2225039" y="2194559"/>
                </a:lnTo>
                <a:lnTo>
                  <a:pt x="2182368" y="2205227"/>
                </a:lnTo>
                <a:lnTo>
                  <a:pt x="2141219" y="2214372"/>
                </a:lnTo>
                <a:close/>
              </a:path>
              <a:path w="2624454" h="3256915">
                <a:moveTo>
                  <a:pt x="1952244" y="2272284"/>
                </a:moveTo>
                <a:lnTo>
                  <a:pt x="1940051" y="2246376"/>
                </a:lnTo>
                <a:lnTo>
                  <a:pt x="1958339" y="2238756"/>
                </a:lnTo>
                <a:lnTo>
                  <a:pt x="1973580" y="2232659"/>
                </a:lnTo>
                <a:lnTo>
                  <a:pt x="1987296" y="2226564"/>
                </a:lnTo>
                <a:lnTo>
                  <a:pt x="2004060" y="2220468"/>
                </a:lnTo>
                <a:lnTo>
                  <a:pt x="2020823" y="2215896"/>
                </a:lnTo>
                <a:lnTo>
                  <a:pt x="2037587" y="2209800"/>
                </a:lnTo>
                <a:lnTo>
                  <a:pt x="2049780" y="2206751"/>
                </a:lnTo>
                <a:lnTo>
                  <a:pt x="2057400" y="2234184"/>
                </a:lnTo>
                <a:lnTo>
                  <a:pt x="2045208" y="2237232"/>
                </a:lnTo>
                <a:lnTo>
                  <a:pt x="2028444" y="2241804"/>
                </a:lnTo>
                <a:lnTo>
                  <a:pt x="2013203" y="2247900"/>
                </a:lnTo>
                <a:lnTo>
                  <a:pt x="1997964" y="2252472"/>
                </a:lnTo>
                <a:lnTo>
                  <a:pt x="1982723" y="2258568"/>
                </a:lnTo>
                <a:lnTo>
                  <a:pt x="1970532" y="2264664"/>
                </a:lnTo>
                <a:lnTo>
                  <a:pt x="1952244" y="2272284"/>
                </a:lnTo>
                <a:close/>
              </a:path>
              <a:path w="2624454" h="3256915">
                <a:moveTo>
                  <a:pt x="1778508" y="2365248"/>
                </a:moveTo>
                <a:lnTo>
                  <a:pt x="1761744" y="2342388"/>
                </a:lnTo>
                <a:lnTo>
                  <a:pt x="1773935" y="2333243"/>
                </a:lnTo>
                <a:lnTo>
                  <a:pt x="1807464" y="2311908"/>
                </a:lnTo>
                <a:lnTo>
                  <a:pt x="1825751" y="2301240"/>
                </a:lnTo>
                <a:lnTo>
                  <a:pt x="1845564" y="2292096"/>
                </a:lnTo>
                <a:lnTo>
                  <a:pt x="1862328" y="2282951"/>
                </a:lnTo>
                <a:lnTo>
                  <a:pt x="1874519" y="2308860"/>
                </a:lnTo>
                <a:lnTo>
                  <a:pt x="1857755" y="2316480"/>
                </a:lnTo>
                <a:lnTo>
                  <a:pt x="1839468" y="2327148"/>
                </a:lnTo>
                <a:lnTo>
                  <a:pt x="1821180" y="2336292"/>
                </a:lnTo>
                <a:lnTo>
                  <a:pt x="1805939" y="2346960"/>
                </a:lnTo>
                <a:lnTo>
                  <a:pt x="1790700" y="2356104"/>
                </a:lnTo>
                <a:lnTo>
                  <a:pt x="1778508" y="2365248"/>
                </a:lnTo>
                <a:close/>
              </a:path>
              <a:path w="2624454" h="3256915">
                <a:moveTo>
                  <a:pt x="1680971" y="2531364"/>
                </a:moveTo>
                <a:lnTo>
                  <a:pt x="1680971" y="2517648"/>
                </a:lnTo>
                <a:lnTo>
                  <a:pt x="1679448" y="2503932"/>
                </a:lnTo>
                <a:lnTo>
                  <a:pt x="1680971" y="2490216"/>
                </a:lnTo>
                <a:lnTo>
                  <a:pt x="1680971" y="2478024"/>
                </a:lnTo>
                <a:lnTo>
                  <a:pt x="1684019" y="2464308"/>
                </a:lnTo>
                <a:lnTo>
                  <a:pt x="1687068" y="2452116"/>
                </a:lnTo>
                <a:lnTo>
                  <a:pt x="1690116" y="2441448"/>
                </a:lnTo>
                <a:lnTo>
                  <a:pt x="1699260" y="2421635"/>
                </a:lnTo>
                <a:lnTo>
                  <a:pt x="1703832" y="2414016"/>
                </a:lnTo>
                <a:lnTo>
                  <a:pt x="1728216" y="2426208"/>
                </a:lnTo>
                <a:lnTo>
                  <a:pt x="1723644" y="2435351"/>
                </a:lnTo>
                <a:lnTo>
                  <a:pt x="1716023" y="2453640"/>
                </a:lnTo>
                <a:lnTo>
                  <a:pt x="1712976" y="2461260"/>
                </a:lnTo>
                <a:lnTo>
                  <a:pt x="1711451" y="2471927"/>
                </a:lnTo>
                <a:lnTo>
                  <a:pt x="1709928" y="2481072"/>
                </a:lnTo>
                <a:lnTo>
                  <a:pt x="1708403" y="2493264"/>
                </a:lnTo>
                <a:lnTo>
                  <a:pt x="1708403" y="2516124"/>
                </a:lnTo>
                <a:lnTo>
                  <a:pt x="1709928" y="2528316"/>
                </a:lnTo>
                <a:lnTo>
                  <a:pt x="1680971" y="2531364"/>
                </a:lnTo>
                <a:close/>
              </a:path>
              <a:path w="2624454" h="3256915">
                <a:moveTo>
                  <a:pt x="1717548" y="2729484"/>
                </a:moveTo>
                <a:lnTo>
                  <a:pt x="1716023" y="2724912"/>
                </a:lnTo>
                <a:lnTo>
                  <a:pt x="1711451" y="2694432"/>
                </a:lnTo>
                <a:lnTo>
                  <a:pt x="1696212" y="2618232"/>
                </a:lnTo>
                <a:lnTo>
                  <a:pt x="1723644" y="2612135"/>
                </a:lnTo>
                <a:lnTo>
                  <a:pt x="1726692" y="2627376"/>
                </a:lnTo>
                <a:lnTo>
                  <a:pt x="1734312" y="2657856"/>
                </a:lnTo>
                <a:lnTo>
                  <a:pt x="1738884" y="2688335"/>
                </a:lnTo>
                <a:lnTo>
                  <a:pt x="1744980" y="2720340"/>
                </a:lnTo>
                <a:lnTo>
                  <a:pt x="1744980" y="2724912"/>
                </a:lnTo>
                <a:lnTo>
                  <a:pt x="1717548" y="2729484"/>
                </a:lnTo>
                <a:close/>
              </a:path>
              <a:path w="2624454" h="3256915">
                <a:moveTo>
                  <a:pt x="1702308" y="2924555"/>
                </a:moveTo>
                <a:lnTo>
                  <a:pt x="1679448" y="2907792"/>
                </a:lnTo>
                <a:lnTo>
                  <a:pt x="1685544" y="2900171"/>
                </a:lnTo>
                <a:lnTo>
                  <a:pt x="1700784" y="2878835"/>
                </a:lnTo>
                <a:lnTo>
                  <a:pt x="1714500" y="2846832"/>
                </a:lnTo>
                <a:lnTo>
                  <a:pt x="1717548" y="2834639"/>
                </a:lnTo>
                <a:lnTo>
                  <a:pt x="1719071" y="2822448"/>
                </a:lnTo>
                <a:lnTo>
                  <a:pt x="1720596" y="2811780"/>
                </a:lnTo>
                <a:lnTo>
                  <a:pt x="1749551" y="2814828"/>
                </a:lnTo>
                <a:lnTo>
                  <a:pt x="1748028" y="2825496"/>
                </a:lnTo>
                <a:lnTo>
                  <a:pt x="1741932" y="2852928"/>
                </a:lnTo>
                <a:lnTo>
                  <a:pt x="1732787" y="2880360"/>
                </a:lnTo>
                <a:lnTo>
                  <a:pt x="1709928" y="2916935"/>
                </a:lnTo>
                <a:lnTo>
                  <a:pt x="1702308" y="2924555"/>
                </a:lnTo>
                <a:close/>
              </a:path>
              <a:path w="2624454" h="3256915">
                <a:moveTo>
                  <a:pt x="1549908" y="3058668"/>
                </a:moveTo>
                <a:lnTo>
                  <a:pt x="1533144" y="3035808"/>
                </a:lnTo>
                <a:lnTo>
                  <a:pt x="1554480" y="3020568"/>
                </a:lnTo>
                <a:lnTo>
                  <a:pt x="1581912" y="3002280"/>
                </a:lnTo>
                <a:lnTo>
                  <a:pt x="1606296" y="2982468"/>
                </a:lnTo>
                <a:lnTo>
                  <a:pt x="1623060" y="2967228"/>
                </a:lnTo>
                <a:lnTo>
                  <a:pt x="1642871" y="2990087"/>
                </a:lnTo>
                <a:lnTo>
                  <a:pt x="1624584" y="3003803"/>
                </a:lnTo>
                <a:lnTo>
                  <a:pt x="1598676" y="3025139"/>
                </a:lnTo>
                <a:lnTo>
                  <a:pt x="1571244" y="3044952"/>
                </a:lnTo>
                <a:lnTo>
                  <a:pt x="1549908" y="3058668"/>
                </a:lnTo>
                <a:close/>
              </a:path>
              <a:path w="2624454" h="3256915">
                <a:moveTo>
                  <a:pt x="1367028" y="3148584"/>
                </a:moveTo>
                <a:lnTo>
                  <a:pt x="1357884" y="3121152"/>
                </a:lnTo>
                <a:lnTo>
                  <a:pt x="1367028" y="3118103"/>
                </a:lnTo>
                <a:lnTo>
                  <a:pt x="1402080" y="3104387"/>
                </a:lnTo>
                <a:lnTo>
                  <a:pt x="1459992" y="3076955"/>
                </a:lnTo>
                <a:lnTo>
                  <a:pt x="1473708" y="3102864"/>
                </a:lnTo>
                <a:lnTo>
                  <a:pt x="1447800" y="3115055"/>
                </a:lnTo>
                <a:lnTo>
                  <a:pt x="1412748" y="3130296"/>
                </a:lnTo>
                <a:lnTo>
                  <a:pt x="1377696" y="3144012"/>
                </a:lnTo>
                <a:lnTo>
                  <a:pt x="1367028" y="3148584"/>
                </a:lnTo>
                <a:close/>
              </a:path>
              <a:path w="2624454" h="3256915">
                <a:moveTo>
                  <a:pt x="1173480" y="3203448"/>
                </a:moveTo>
                <a:lnTo>
                  <a:pt x="1165860" y="3176016"/>
                </a:lnTo>
                <a:lnTo>
                  <a:pt x="1181100" y="3171444"/>
                </a:lnTo>
                <a:lnTo>
                  <a:pt x="1202435" y="3166871"/>
                </a:lnTo>
                <a:lnTo>
                  <a:pt x="1222248" y="3162300"/>
                </a:lnTo>
                <a:lnTo>
                  <a:pt x="1242060" y="3156203"/>
                </a:lnTo>
                <a:lnTo>
                  <a:pt x="1260348" y="3151632"/>
                </a:lnTo>
                <a:lnTo>
                  <a:pt x="1277112" y="3147060"/>
                </a:lnTo>
                <a:lnTo>
                  <a:pt x="1284732" y="3174492"/>
                </a:lnTo>
                <a:lnTo>
                  <a:pt x="1267967" y="3179064"/>
                </a:lnTo>
                <a:lnTo>
                  <a:pt x="1249680" y="3183635"/>
                </a:lnTo>
                <a:lnTo>
                  <a:pt x="1229867" y="3189732"/>
                </a:lnTo>
                <a:lnTo>
                  <a:pt x="1208532" y="3194303"/>
                </a:lnTo>
                <a:lnTo>
                  <a:pt x="1188719" y="3200400"/>
                </a:lnTo>
                <a:lnTo>
                  <a:pt x="1173480" y="3203448"/>
                </a:lnTo>
                <a:close/>
              </a:path>
              <a:path w="2624454" h="3256915">
                <a:moveTo>
                  <a:pt x="975360" y="3241548"/>
                </a:moveTo>
                <a:lnTo>
                  <a:pt x="970787" y="3212592"/>
                </a:lnTo>
                <a:lnTo>
                  <a:pt x="993648" y="3209544"/>
                </a:lnTo>
                <a:lnTo>
                  <a:pt x="1042416" y="3201923"/>
                </a:lnTo>
                <a:lnTo>
                  <a:pt x="1083564" y="3192780"/>
                </a:lnTo>
                <a:lnTo>
                  <a:pt x="1088135" y="3221736"/>
                </a:lnTo>
                <a:lnTo>
                  <a:pt x="1048512" y="3229355"/>
                </a:lnTo>
                <a:lnTo>
                  <a:pt x="998219" y="3238500"/>
                </a:lnTo>
                <a:lnTo>
                  <a:pt x="975360" y="3241548"/>
                </a:lnTo>
                <a:close/>
              </a:path>
              <a:path w="2624454" h="3256915">
                <a:moveTo>
                  <a:pt x="819912" y="3256787"/>
                </a:moveTo>
                <a:lnTo>
                  <a:pt x="774192" y="3256787"/>
                </a:lnTo>
                <a:lnTo>
                  <a:pt x="774192" y="3227832"/>
                </a:lnTo>
                <a:lnTo>
                  <a:pt x="818387" y="3227832"/>
                </a:lnTo>
                <a:lnTo>
                  <a:pt x="886967" y="3223260"/>
                </a:lnTo>
                <a:lnTo>
                  <a:pt x="890016" y="3252216"/>
                </a:lnTo>
                <a:lnTo>
                  <a:pt x="845819" y="3255264"/>
                </a:lnTo>
                <a:lnTo>
                  <a:pt x="819912" y="3256787"/>
                </a:lnTo>
                <a:close/>
              </a:path>
              <a:path w="2624454" h="3256915">
                <a:moveTo>
                  <a:pt x="687323" y="3252216"/>
                </a:moveTo>
                <a:lnTo>
                  <a:pt x="652271" y="3247644"/>
                </a:lnTo>
                <a:lnTo>
                  <a:pt x="629412" y="3243071"/>
                </a:lnTo>
                <a:lnTo>
                  <a:pt x="608076" y="3236976"/>
                </a:lnTo>
                <a:lnTo>
                  <a:pt x="573023" y="3226308"/>
                </a:lnTo>
                <a:lnTo>
                  <a:pt x="582167" y="3198876"/>
                </a:lnTo>
                <a:lnTo>
                  <a:pt x="595883" y="3203448"/>
                </a:lnTo>
                <a:lnTo>
                  <a:pt x="615696" y="3209544"/>
                </a:lnTo>
                <a:lnTo>
                  <a:pt x="635508" y="3214116"/>
                </a:lnTo>
                <a:lnTo>
                  <a:pt x="656844" y="3218687"/>
                </a:lnTo>
                <a:lnTo>
                  <a:pt x="678180" y="3221736"/>
                </a:lnTo>
                <a:lnTo>
                  <a:pt x="690371" y="3223260"/>
                </a:lnTo>
                <a:lnTo>
                  <a:pt x="687323" y="3252216"/>
                </a:lnTo>
                <a:close/>
              </a:path>
              <a:path w="2624454" h="3256915">
                <a:moveTo>
                  <a:pt x="493776" y="3182112"/>
                </a:moveTo>
                <a:lnTo>
                  <a:pt x="463296" y="3157728"/>
                </a:lnTo>
                <a:lnTo>
                  <a:pt x="432816" y="3125723"/>
                </a:lnTo>
                <a:lnTo>
                  <a:pt x="419100" y="3108960"/>
                </a:lnTo>
                <a:lnTo>
                  <a:pt x="411480" y="3099816"/>
                </a:lnTo>
                <a:lnTo>
                  <a:pt x="432816" y="3081528"/>
                </a:lnTo>
                <a:lnTo>
                  <a:pt x="440435" y="3090671"/>
                </a:lnTo>
                <a:lnTo>
                  <a:pt x="454151" y="3107435"/>
                </a:lnTo>
                <a:lnTo>
                  <a:pt x="483108" y="3136392"/>
                </a:lnTo>
                <a:lnTo>
                  <a:pt x="496823" y="3148584"/>
                </a:lnTo>
                <a:lnTo>
                  <a:pt x="512064" y="3160776"/>
                </a:lnTo>
                <a:lnTo>
                  <a:pt x="493776" y="3182112"/>
                </a:lnTo>
                <a:close/>
              </a:path>
              <a:path w="2624454" h="3256915">
                <a:moveTo>
                  <a:pt x="361187" y="3026664"/>
                </a:moveTo>
                <a:lnTo>
                  <a:pt x="353567" y="3014471"/>
                </a:lnTo>
                <a:lnTo>
                  <a:pt x="342900" y="2993135"/>
                </a:lnTo>
                <a:lnTo>
                  <a:pt x="330708" y="2971800"/>
                </a:lnTo>
                <a:lnTo>
                  <a:pt x="309371" y="2927603"/>
                </a:lnTo>
                <a:lnTo>
                  <a:pt x="307848" y="2924555"/>
                </a:lnTo>
                <a:lnTo>
                  <a:pt x="333755" y="2912364"/>
                </a:lnTo>
                <a:lnTo>
                  <a:pt x="367283" y="2979419"/>
                </a:lnTo>
                <a:lnTo>
                  <a:pt x="377951" y="2999232"/>
                </a:lnTo>
                <a:lnTo>
                  <a:pt x="385571" y="3012948"/>
                </a:lnTo>
                <a:lnTo>
                  <a:pt x="361187" y="3026664"/>
                </a:lnTo>
                <a:close/>
              </a:path>
              <a:path w="2624454" h="3256915">
                <a:moveTo>
                  <a:pt x="272796" y="2845308"/>
                </a:moveTo>
                <a:lnTo>
                  <a:pt x="268223" y="2836164"/>
                </a:lnTo>
                <a:lnTo>
                  <a:pt x="249935" y="2790444"/>
                </a:lnTo>
                <a:lnTo>
                  <a:pt x="233171" y="2743200"/>
                </a:lnTo>
                <a:lnTo>
                  <a:pt x="231648" y="2738627"/>
                </a:lnTo>
                <a:lnTo>
                  <a:pt x="257555" y="2729484"/>
                </a:lnTo>
                <a:lnTo>
                  <a:pt x="259080" y="2732532"/>
                </a:lnTo>
                <a:lnTo>
                  <a:pt x="277367" y="2779776"/>
                </a:lnTo>
                <a:lnTo>
                  <a:pt x="295655" y="2825496"/>
                </a:lnTo>
                <a:lnTo>
                  <a:pt x="298703" y="2834639"/>
                </a:lnTo>
                <a:lnTo>
                  <a:pt x="272796" y="2845308"/>
                </a:lnTo>
                <a:close/>
              </a:path>
              <a:path w="2624454" h="3256915">
                <a:moveTo>
                  <a:pt x="202692" y="2657856"/>
                </a:moveTo>
                <a:lnTo>
                  <a:pt x="199644" y="2650235"/>
                </a:lnTo>
                <a:lnTo>
                  <a:pt x="184403" y="2606040"/>
                </a:lnTo>
                <a:lnTo>
                  <a:pt x="169164" y="2563368"/>
                </a:lnTo>
                <a:lnTo>
                  <a:pt x="164592" y="2549651"/>
                </a:lnTo>
                <a:lnTo>
                  <a:pt x="192023" y="2540508"/>
                </a:lnTo>
                <a:lnTo>
                  <a:pt x="196596" y="2554224"/>
                </a:lnTo>
                <a:lnTo>
                  <a:pt x="210312" y="2596896"/>
                </a:lnTo>
                <a:lnTo>
                  <a:pt x="227076" y="2641092"/>
                </a:lnTo>
                <a:lnTo>
                  <a:pt x="228600" y="2648712"/>
                </a:lnTo>
                <a:lnTo>
                  <a:pt x="202692" y="2657856"/>
                </a:lnTo>
                <a:close/>
              </a:path>
              <a:path w="2624454" h="3256915">
                <a:moveTo>
                  <a:pt x="138683" y="2467356"/>
                </a:moveTo>
                <a:lnTo>
                  <a:pt x="129539" y="2435351"/>
                </a:lnTo>
                <a:lnTo>
                  <a:pt x="120396" y="2391156"/>
                </a:lnTo>
                <a:lnTo>
                  <a:pt x="112776" y="2354580"/>
                </a:lnTo>
                <a:lnTo>
                  <a:pt x="140208" y="2348484"/>
                </a:lnTo>
                <a:lnTo>
                  <a:pt x="147828" y="2385060"/>
                </a:lnTo>
                <a:lnTo>
                  <a:pt x="158496" y="2427732"/>
                </a:lnTo>
                <a:lnTo>
                  <a:pt x="166116" y="2459735"/>
                </a:lnTo>
                <a:lnTo>
                  <a:pt x="138683" y="2467356"/>
                </a:lnTo>
                <a:close/>
              </a:path>
              <a:path w="2624454" h="3256915">
                <a:moveTo>
                  <a:pt x="96012" y="2270760"/>
                </a:moveTo>
                <a:lnTo>
                  <a:pt x="94487" y="2257043"/>
                </a:lnTo>
                <a:lnTo>
                  <a:pt x="88392" y="2212848"/>
                </a:lnTo>
                <a:lnTo>
                  <a:pt x="82296" y="2167127"/>
                </a:lnTo>
                <a:lnTo>
                  <a:pt x="80771" y="2156459"/>
                </a:lnTo>
                <a:lnTo>
                  <a:pt x="108203" y="2153412"/>
                </a:lnTo>
                <a:lnTo>
                  <a:pt x="109728" y="2164080"/>
                </a:lnTo>
                <a:lnTo>
                  <a:pt x="115823" y="2208276"/>
                </a:lnTo>
                <a:lnTo>
                  <a:pt x="123444" y="2252472"/>
                </a:lnTo>
                <a:lnTo>
                  <a:pt x="124967" y="2266188"/>
                </a:lnTo>
                <a:lnTo>
                  <a:pt x="96012" y="2270760"/>
                </a:lnTo>
                <a:close/>
              </a:path>
              <a:path w="2624454" h="3256915">
                <a:moveTo>
                  <a:pt x="70103" y="2071116"/>
                </a:moveTo>
                <a:lnTo>
                  <a:pt x="65532" y="2034540"/>
                </a:lnTo>
                <a:lnTo>
                  <a:pt x="57912" y="1956816"/>
                </a:lnTo>
                <a:lnTo>
                  <a:pt x="85344" y="1953768"/>
                </a:lnTo>
                <a:lnTo>
                  <a:pt x="94487" y="2031492"/>
                </a:lnTo>
                <a:lnTo>
                  <a:pt x="99060" y="2068068"/>
                </a:lnTo>
                <a:lnTo>
                  <a:pt x="70103" y="2071116"/>
                </a:lnTo>
                <a:close/>
              </a:path>
              <a:path w="2624454" h="3256915">
                <a:moveTo>
                  <a:pt x="48767" y="1872996"/>
                </a:moveTo>
                <a:lnTo>
                  <a:pt x="47244" y="1860804"/>
                </a:lnTo>
                <a:lnTo>
                  <a:pt x="36576" y="1776984"/>
                </a:lnTo>
                <a:lnTo>
                  <a:pt x="33528" y="1758696"/>
                </a:lnTo>
                <a:lnTo>
                  <a:pt x="62483" y="1755648"/>
                </a:lnTo>
                <a:lnTo>
                  <a:pt x="65532" y="1773935"/>
                </a:lnTo>
                <a:lnTo>
                  <a:pt x="74676" y="1857756"/>
                </a:lnTo>
                <a:lnTo>
                  <a:pt x="76200" y="1869948"/>
                </a:lnTo>
                <a:lnTo>
                  <a:pt x="48767" y="1872996"/>
                </a:lnTo>
                <a:close/>
              </a:path>
              <a:path w="2624454" h="3256915">
                <a:moveTo>
                  <a:pt x="22860" y="1673351"/>
                </a:moveTo>
                <a:lnTo>
                  <a:pt x="16764" y="1613916"/>
                </a:lnTo>
                <a:lnTo>
                  <a:pt x="12192" y="1574292"/>
                </a:lnTo>
                <a:lnTo>
                  <a:pt x="10667" y="1560576"/>
                </a:lnTo>
                <a:lnTo>
                  <a:pt x="38100" y="1557527"/>
                </a:lnTo>
                <a:lnTo>
                  <a:pt x="39623" y="1571243"/>
                </a:lnTo>
                <a:lnTo>
                  <a:pt x="44196" y="1610868"/>
                </a:lnTo>
                <a:lnTo>
                  <a:pt x="51816" y="1670304"/>
                </a:lnTo>
                <a:lnTo>
                  <a:pt x="22860" y="1673351"/>
                </a:lnTo>
                <a:close/>
              </a:path>
              <a:path w="2624454" h="3256915">
                <a:moveTo>
                  <a:pt x="3048" y="1473708"/>
                </a:moveTo>
                <a:lnTo>
                  <a:pt x="1523" y="1452372"/>
                </a:lnTo>
                <a:lnTo>
                  <a:pt x="0" y="1412748"/>
                </a:lnTo>
                <a:lnTo>
                  <a:pt x="0" y="1359408"/>
                </a:lnTo>
                <a:lnTo>
                  <a:pt x="28955" y="1359408"/>
                </a:lnTo>
                <a:lnTo>
                  <a:pt x="29014" y="1412748"/>
                </a:lnTo>
                <a:lnTo>
                  <a:pt x="30480" y="1450848"/>
                </a:lnTo>
                <a:lnTo>
                  <a:pt x="32003" y="1472184"/>
                </a:lnTo>
                <a:lnTo>
                  <a:pt x="3048" y="1473708"/>
                </a:lnTo>
                <a:close/>
              </a:path>
              <a:path w="2624454" h="3256915">
                <a:moveTo>
                  <a:pt x="32003" y="1274064"/>
                </a:moveTo>
                <a:lnTo>
                  <a:pt x="3048" y="1272540"/>
                </a:lnTo>
                <a:lnTo>
                  <a:pt x="4571" y="1246632"/>
                </a:lnTo>
                <a:lnTo>
                  <a:pt x="9144" y="1205484"/>
                </a:lnTo>
                <a:lnTo>
                  <a:pt x="15239" y="1161288"/>
                </a:lnTo>
                <a:lnTo>
                  <a:pt x="15239" y="1158240"/>
                </a:lnTo>
                <a:lnTo>
                  <a:pt x="44196" y="1161288"/>
                </a:lnTo>
                <a:lnTo>
                  <a:pt x="44196" y="1165859"/>
                </a:lnTo>
                <a:lnTo>
                  <a:pt x="38100" y="1208532"/>
                </a:lnTo>
                <a:lnTo>
                  <a:pt x="33528" y="1249680"/>
                </a:lnTo>
                <a:lnTo>
                  <a:pt x="32003" y="1274064"/>
                </a:lnTo>
                <a:close/>
              </a:path>
              <a:path w="2624454" h="3256915">
                <a:moveTo>
                  <a:pt x="57912" y="1077467"/>
                </a:moveTo>
                <a:lnTo>
                  <a:pt x="28955" y="1072896"/>
                </a:lnTo>
                <a:lnTo>
                  <a:pt x="47244" y="981456"/>
                </a:lnTo>
                <a:lnTo>
                  <a:pt x="51816" y="960119"/>
                </a:lnTo>
                <a:lnTo>
                  <a:pt x="79248" y="966216"/>
                </a:lnTo>
                <a:lnTo>
                  <a:pt x="74676" y="987551"/>
                </a:lnTo>
                <a:lnTo>
                  <a:pt x="65532" y="1033272"/>
                </a:lnTo>
                <a:lnTo>
                  <a:pt x="57912" y="1077467"/>
                </a:lnTo>
                <a:close/>
              </a:path>
              <a:path w="2624454" h="3256915">
                <a:moveTo>
                  <a:pt x="99060" y="883919"/>
                </a:moveTo>
                <a:lnTo>
                  <a:pt x="71628" y="876300"/>
                </a:lnTo>
                <a:lnTo>
                  <a:pt x="79248" y="842772"/>
                </a:lnTo>
                <a:lnTo>
                  <a:pt x="92964" y="798575"/>
                </a:lnTo>
                <a:lnTo>
                  <a:pt x="103632" y="765048"/>
                </a:lnTo>
                <a:lnTo>
                  <a:pt x="131064" y="774192"/>
                </a:lnTo>
                <a:lnTo>
                  <a:pt x="120396" y="806196"/>
                </a:lnTo>
                <a:lnTo>
                  <a:pt x="108203" y="850392"/>
                </a:lnTo>
                <a:lnTo>
                  <a:pt x="99060" y="883919"/>
                </a:lnTo>
                <a:close/>
              </a:path>
              <a:path w="2624454" h="3256915">
                <a:moveTo>
                  <a:pt x="158496" y="694943"/>
                </a:moveTo>
                <a:lnTo>
                  <a:pt x="132587" y="684275"/>
                </a:lnTo>
                <a:lnTo>
                  <a:pt x="138683" y="665988"/>
                </a:lnTo>
                <a:lnTo>
                  <a:pt x="175260" y="583691"/>
                </a:lnTo>
                <a:lnTo>
                  <a:pt x="178308" y="577596"/>
                </a:lnTo>
                <a:lnTo>
                  <a:pt x="204216" y="591312"/>
                </a:lnTo>
                <a:lnTo>
                  <a:pt x="201167" y="595883"/>
                </a:lnTo>
                <a:lnTo>
                  <a:pt x="182880" y="635508"/>
                </a:lnTo>
                <a:lnTo>
                  <a:pt x="166116" y="676656"/>
                </a:lnTo>
                <a:lnTo>
                  <a:pt x="158496" y="694943"/>
                </a:lnTo>
                <a:close/>
              </a:path>
              <a:path w="2624454" h="3256915">
                <a:moveTo>
                  <a:pt x="245364" y="516635"/>
                </a:moveTo>
                <a:lnTo>
                  <a:pt x="220980" y="501396"/>
                </a:lnTo>
                <a:lnTo>
                  <a:pt x="239267" y="473964"/>
                </a:lnTo>
                <a:lnTo>
                  <a:pt x="263651" y="438912"/>
                </a:lnTo>
                <a:lnTo>
                  <a:pt x="288035" y="406908"/>
                </a:lnTo>
                <a:lnTo>
                  <a:pt x="309371" y="425196"/>
                </a:lnTo>
                <a:lnTo>
                  <a:pt x="286512" y="455675"/>
                </a:lnTo>
                <a:lnTo>
                  <a:pt x="263651" y="489204"/>
                </a:lnTo>
                <a:lnTo>
                  <a:pt x="245364" y="516635"/>
                </a:lnTo>
                <a:close/>
              </a:path>
              <a:path w="2624454" h="3256915">
                <a:moveTo>
                  <a:pt x="365760" y="359664"/>
                </a:moveTo>
                <a:lnTo>
                  <a:pt x="364235" y="359664"/>
                </a:lnTo>
                <a:lnTo>
                  <a:pt x="342900" y="341375"/>
                </a:lnTo>
                <a:lnTo>
                  <a:pt x="373380" y="309371"/>
                </a:lnTo>
                <a:lnTo>
                  <a:pt x="402335" y="280416"/>
                </a:lnTo>
                <a:lnTo>
                  <a:pt x="425196" y="259079"/>
                </a:lnTo>
                <a:lnTo>
                  <a:pt x="445008" y="280416"/>
                </a:lnTo>
                <a:lnTo>
                  <a:pt x="423671" y="300228"/>
                </a:lnTo>
                <a:lnTo>
                  <a:pt x="393192" y="329183"/>
                </a:lnTo>
                <a:lnTo>
                  <a:pt x="365760" y="359664"/>
                </a:lnTo>
                <a:close/>
              </a:path>
              <a:path w="2624454" h="3256915">
                <a:moveTo>
                  <a:pt x="509016" y="225552"/>
                </a:moveTo>
                <a:lnTo>
                  <a:pt x="492251" y="204216"/>
                </a:lnTo>
                <a:lnTo>
                  <a:pt x="498348" y="198120"/>
                </a:lnTo>
                <a:lnTo>
                  <a:pt x="531876" y="173736"/>
                </a:lnTo>
                <a:lnTo>
                  <a:pt x="566928" y="150875"/>
                </a:lnTo>
                <a:lnTo>
                  <a:pt x="586739" y="137160"/>
                </a:lnTo>
                <a:lnTo>
                  <a:pt x="601980" y="161544"/>
                </a:lnTo>
                <a:lnTo>
                  <a:pt x="582167" y="173736"/>
                </a:lnTo>
                <a:lnTo>
                  <a:pt x="548639" y="196595"/>
                </a:lnTo>
                <a:lnTo>
                  <a:pt x="516635" y="220979"/>
                </a:lnTo>
                <a:lnTo>
                  <a:pt x="509016" y="225552"/>
                </a:lnTo>
                <a:close/>
              </a:path>
              <a:path w="2624454" h="3256915">
                <a:moveTo>
                  <a:pt x="675132" y="120395"/>
                </a:moveTo>
                <a:lnTo>
                  <a:pt x="662939" y="96012"/>
                </a:lnTo>
                <a:lnTo>
                  <a:pt x="672083" y="89916"/>
                </a:lnTo>
                <a:lnTo>
                  <a:pt x="708660" y="73152"/>
                </a:lnTo>
                <a:lnTo>
                  <a:pt x="726948" y="65532"/>
                </a:lnTo>
                <a:lnTo>
                  <a:pt x="745235" y="59436"/>
                </a:lnTo>
                <a:lnTo>
                  <a:pt x="771144" y="50291"/>
                </a:lnTo>
                <a:lnTo>
                  <a:pt x="778764" y="77724"/>
                </a:lnTo>
                <a:lnTo>
                  <a:pt x="755903" y="85344"/>
                </a:lnTo>
                <a:lnTo>
                  <a:pt x="737616" y="92964"/>
                </a:lnTo>
                <a:lnTo>
                  <a:pt x="720851" y="99060"/>
                </a:lnTo>
                <a:lnTo>
                  <a:pt x="685800" y="115824"/>
                </a:lnTo>
                <a:lnTo>
                  <a:pt x="675132" y="120395"/>
                </a:lnTo>
                <a:close/>
              </a:path>
              <a:path w="2624454" h="3256915">
                <a:moveTo>
                  <a:pt x="861060" y="56387"/>
                </a:moveTo>
                <a:lnTo>
                  <a:pt x="912876" y="18287"/>
                </a:lnTo>
                <a:lnTo>
                  <a:pt x="957071" y="12191"/>
                </a:lnTo>
                <a:lnTo>
                  <a:pt x="969264" y="10667"/>
                </a:lnTo>
                <a:lnTo>
                  <a:pt x="972312" y="39624"/>
                </a:lnTo>
                <a:lnTo>
                  <a:pt x="960119" y="41148"/>
                </a:lnTo>
                <a:lnTo>
                  <a:pt x="874776" y="53340"/>
                </a:lnTo>
                <a:lnTo>
                  <a:pt x="861060" y="56387"/>
                </a:lnTo>
                <a:close/>
              </a:path>
              <a:path w="2624454" h="3256915">
                <a:moveTo>
                  <a:pt x="1056132" y="32004"/>
                </a:moveTo>
                <a:lnTo>
                  <a:pt x="1054608" y="3048"/>
                </a:lnTo>
                <a:lnTo>
                  <a:pt x="1133855" y="0"/>
                </a:lnTo>
                <a:lnTo>
                  <a:pt x="1170432" y="0"/>
                </a:lnTo>
                <a:lnTo>
                  <a:pt x="1170432" y="28956"/>
                </a:lnTo>
                <a:lnTo>
                  <a:pt x="1135380" y="28956"/>
                </a:lnTo>
                <a:lnTo>
                  <a:pt x="1056132" y="32004"/>
                </a:lnTo>
                <a:close/>
              </a:path>
              <a:path w="2624454" h="3256915">
                <a:moveTo>
                  <a:pt x="1368551" y="35052"/>
                </a:moveTo>
                <a:lnTo>
                  <a:pt x="1350264" y="35052"/>
                </a:lnTo>
                <a:lnTo>
                  <a:pt x="1315212" y="32004"/>
                </a:lnTo>
                <a:lnTo>
                  <a:pt x="1296923" y="32004"/>
                </a:lnTo>
                <a:lnTo>
                  <a:pt x="1258823" y="30479"/>
                </a:lnTo>
                <a:lnTo>
                  <a:pt x="1255776" y="30479"/>
                </a:lnTo>
                <a:lnTo>
                  <a:pt x="1255776" y="1524"/>
                </a:lnTo>
                <a:lnTo>
                  <a:pt x="1258823" y="1524"/>
                </a:lnTo>
                <a:lnTo>
                  <a:pt x="1296923" y="3048"/>
                </a:lnTo>
                <a:lnTo>
                  <a:pt x="1316735" y="3048"/>
                </a:lnTo>
                <a:lnTo>
                  <a:pt x="1368551" y="7620"/>
                </a:lnTo>
                <a:lnTo>
                  <a:pt x="1371600" y="7620"/>
                </a:lnTo>
                <a:lnTo>
                  <a:pt x="1368551" y="35052"/>
                </a:lnTo>
                <a:close/>
              </a:path>
              <a:path w="2624454" h="3256915">
                <a:moveTo>
                  <a:pt x="1563623" y="67056"/>
                </a:moveTo>
                <a:lnTo>
                  <a:pt x="1545335" y="60960"/>
                </a:lnTo>
                <a:lnTo>
                  <a:pt x="1502664" y="51816"/>
                </a:lnTo>
                <a:lnTo>
                  <a:pt x="1478280" y="47244"/>
                </a:lnTo>
                <a:lnTo>
                  <a:pt x="1453896" y="44195"/>
                </a:lnTo>
                <a:lnTo>
                  <a:pt x="1456944" y="15240"/>
                </a:lnTo>
                <a:lnTo>
                  <a:pt x="1507235" y="22860"/>
                </a:lnTo>
                <a:lnTo>
                  <a:pt x="1551432" y="33528"/>
                </a:lnTo>
                <a:lnTo>
                  <a:pt x="1571244" y="39624"/>
                </a:lnTo>
                <a:lnTo>
                  <a:pt x="1563623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371174"/>
            <a:ext cx="60394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 </a:t>
            </a:r>
            <a:r>
              <a:rPr dirty="0"/>
              <a:t>mundo </a:t>
            </a:r>
            <a:r>
              <a:rPr dirty="0" spc="5"/>
              <a:t>do </a:t>
            </a:r>
            <a:r>
              <a:rPr dirty="0" spc="-5"/>
              <a:t>wumpus</a:t>
            </a:r>
            <a:r>
              <a:rPr dirty="0" spc="-105"/>
              <a:t> </a:t>
            </a:r>
            <a:r>
              <a:rPr dirty="0"/>
              <a:t>(5/6)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498" y="1963881"/>
            <a:ext cx="4225290" cy="1870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88391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Considerando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possível  </a:t>
            </a:r>
            <a:r>
              <a:rPr dirty="0" sz="2400" spc="-5">
                <a:latin typeface="Calibri"/>
                <a:cs typeface="Calibri"/>
              </a:rPr>
              <a:t>conclusão: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05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5">
                <a:latin typeface="Calibri"/>
                <a:cs typeface="Calibri"/>
              </a:rPr>
              <a:t>c²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>
                <a:latin typeface="Calibri"/>
                <a:cs typeface="Calibri"/>
              </a:rPr>
              <a:t>“não </a:t>
            </a:r>
            <a:r>
              <a:rPr dirty="0" sz="2000" spc="-20">
                <a:latin typeface="Calibri"/>
                <a:cs typeface="Calibri"/>
              </a:rPr>
              <a:t>existe </a:t>
            </a:r>
            <a:r>
              <a:rPr dirty="0" sz="2000" spc="-5">
                <a:latin typeface="Calibri"/>
                <a:cs typeface="Calibri"/>
              </a:rPr>
              <a:t>nenhum poço </a:t>
            </a:r>
            <a:r>
              <a:rPr dirty="0" sz="2000" spc="-10">
                <a:latin typeface="Calibri"/>
                <a:cs typeface="Calibri"/>
              </a:rPr>
              <a:t>em  </a:t>
            </a:r>
            <a:r>
              <a:rPr dirty="0" sz="2000">
                <a:latin typeface="Calibri"/>
                <a:cs typeface="Calibri"/>
              </a:rPr>
              <a:t>[2,2]”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3281045" algn="l"/>
              </a:tabLst>
            </a:pPr>
            <a:r>
              <a:rPr dirty="0" sz="2400">
                <a:latin typeface="Calibri"/>
                <a:cs typeface="Calibri"/>
              </a:rPr>
              <a:t>É </a:t>
            </a:r>
            <a:r>
              <a:rPr dirty="0" sz="2400" spc="-10">
                <a:latin typeface="Calibri"/>
                <a:cs typeface="Calibri"/>
              </a:rPr>
              <a:t>possivel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afirmar que	</a:t>
            </a:r>
            <a:r>
              <a:rPr dirty="0" sz="2400">
                <a:latin typeface="Calibri"/>
                <a:cs typeface="Calibri"/>
              </a:rPr>
              <a:t>BC</a:t>
            </a:r>
            <a:r>
              <a:rPr dirty="0" sz="2400">
                <a:latin typeface="Arial"/>
                <a:cs typeface="Arial"/>
              </a:rPr>
              <a:t>╞</a:t>
            </a:r>
            <a:r>
              <a:rPr dirty="0" sz="2400" spc="-180">
                <a:latin typeface="Arial"/>
                <a:cs typeface="Arial"/>
              </a:rPr>
              <a:t> </a:t>
            </a:r>
            <a:r>
              <a:rPr dirty="0" sz="2400" spc="5">
                <a:latin typeface="Calibri"/>
                <a:cs typeface="Calibri"/>
              </a:rPr>
              <a:t>c²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488" y="2159268"/>
            <a:ext cx="3986376" cy="316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58255" y="2189988"/>
            <a:ext cx="1816735" cy="2933700"/>
          </a:xfrm>
          <a:custGeom>
            <a:avLst/>
            <a:gdLst/>
            <a:ahLst/>
            <a:cxnLst/>
            <a:rect l="l" t="t" r="r" b="b"/>
            <a:pathLst>
              <a:path w="1816734" h="2933700">
                <a:moveTo>
                  <a:pt x="1033272" y="12700"/>
                </a:moveTo>
                <a:lnTo>
                  <a:pt x="731520" y="12700"/>
                </a:lnTo>
                <a:lnTo>
                  <a:pt x="752856" y="0"/>
                </a:lnTo>
                <a:lnTo>
                  <a:pt x="1002792" y="0"/>
                </a:lnTo>
                <a:lnTo>
                  <a:pt x="1033272" y="12700"/>
                </a:lnTo>
                <a:close/>
              </a:path>
              <a:path w="1816734" h="2933700">
                <a:moveTo>
                  <a:pt x="1400556" y="88900"/>
                </a:moveTo>
                <a:lnTo>
                  <a:pt x="1242060" y="88900"/>
                </a:lnTo>
                <a:lnTo>
                  <a:pt x="1213104" y="76200"/>
                </a:lnTo>
                <a:lnTo>
                  <a:pt x="1121664" y="63500"/>
                </a:lnTo>
                <a:lnTo>
                  <a:pt x="1059180" y="50800"/>
                </a:lnTo>
                <a:lnTo>
                  <a:pt x="1028700" y="50800"/>
                </a:lnTo>
                <a:lnTo>
                  <a:pt x="998220" y="38100"/>
                </a:lnTo>
                <a:lnTo>
                  <a:pt x="656844" y="38100"/>
                </a:lnTo>
                <a:lnTo>
                  <a:pt x="693420" y="25400"/>
                </a:lnTo>
                <a:lnTo>
                  <a:pt x="713232" y="12700"/>
                </a:lnTo>
                <a:lnTo>
                  <a:pt x="1065276" y="12700"/>
                </a:lnTo>
                <a:lnTo>
                  <a:pt x="1127760" y="25400"/>
                </a:lnTo>
                <a:lnTo>
                  <a:pt x="1159764" y="25400"/>
                </a:lnTo>
                <a:lnTo>
                  <a:pt x="1220724" y="38100"/>
                </a:lnTo>
                <a:lnTo>
                  <a:pt x="1278636" y="50800"/>
                </a:lnTo>
                <a:lnTo>
                  <a:pt x="1306067" y="63500"/>
                </a:lnTo>
                <a:lnTo>
                  <a:pt x="1331976" y="63500"/>
                </a:lnTo>
                <a:lnTo>
                  <a:pt x="1356360" y="76200"/>
                </a:lnTo>
                <a:lnTo>
                  <a:pt x="1379220" y="76200"/>
                </a:lnTo>
                <a:lnTo>
                  <a:pt x="1400556" y="88900"/>
                </a:lnTo>
                <a:close/>
              </a:path>
              <a:path w="1816734" h="2933700">
                <a:moveTo>
                  <a:pt x="943356" y="2908300"/>
                </a:moveTo>
                <a:lnTo>
                  <a:pt x="516636" y="2908300"/>
                </a:lnTo>
                <a:lnTo>
                  <a:pt x="477012" y="2882900"/>
                </a:lnTo>
                <a:lnTo>
                  <a:pt x="440436" y="2870200"/>
                </a:lnTo>
                <a:lnTo>
                  <a:pt x="420624" y="2857500"/>
                </a:lnTo>
                <a:lnTo>
                  <a:pt x="403860" y="2844800"/>
                </a:lnTo>
                <a:lnTo>
                  <a:pt x="367283" y="2819400"/>
                </a:lnTo>
                <a:lnTo>
                  <a:pt x="333756" y="2794000"/>
                </a:lnTo>
                <a:lnTo>
                  <a:pt x="318516" y="2768600"/>
                </a:lnTo>
                <a:lnTo>
                  <a:pt x="301751" y="2755900"/>
                </a:lnTo>
                <a:lnTo>
                  <a:pt x="286512" y="2730500"/>
                </a:lnTo>
                <a:lnTo>
                  <a:pt x="259080" y="2692400"/>
                </a:lnTo>
                <a:lnTo>
                  <a:pt x="245364" y="2667000"/>
                </a:lnTo>
                <a:lnTo>
                  <a:pt x="219456" y="2616200"/>
                </a:lnTo>
                <a:lnTo>
                  <a:pt x="207264" y="2590800"/>
                </a:lnTo>
                <a:lnTo>
                  <a:pt x="182880" y="2514600"/>
                </a:lnTo>
                <a:lnTo>
                  <a:pt x="172212" y="2489200"/>
                </a:lnTo>
                <a:lnTo>
                  <a:pt x="160020" y="2451100"/>
                </a:lnTo>
                <a:lnTo>
                  <a:pt x="106680" y="2260600"/>
                </a:lnTo>
                <a:lnTo>
                  <a:pt x="70104" y="2082800"/>
                </a:lnTo>
                <a:lnTo>
                  <a:pt x="54864" y="1993900"/>
                </a:lnTo>
                <a:lnTo>
                  <a:pt x="41148" y="1905000"/>
                </a:lnTo>
                <a:lnTo>
                  <a:pt x="22860" y="1778000"/>
                </a:lnTo>
                <a:lnTo>
                  <a:pt x="13716" y="1689100"/>
                </a:lnTo>
                <a:lnTo>
                  <a:pt x="4572" y="1562100"/>
                </a:lnTo>
                <a:lnTo>
                  <a:pt x="0" y="1447800"/>
                </a:lnTo>
                <a:lnTo>
                  <a:pt x="0" y="1409700"/>
                </a:lnTo>
                <a:lnTo>
                  <a:pt x="1524" y="1384300"/>
                </a:lnTo>
                <a:lnTo>
                  <a:pt x="4572" y="1308100"/>
                </a:lnTo>
                <a:lnTo>
                  <a:pt x="10667" y="1244600"/>
                </a:lnTo>
                <a:lnTo>
                  <a:pt x="19812" y="1181100"/>
                </a:lnTo>
                <a:lnTo>
                  <a:pt x="25908" y="1143000"/>
                </a:lnTo>
                <a:lnTo>
                  <a:pt x="38100" y="1079500"/>
                </a:lnTo>
                <a:lnTo>
                  <a:pt x="53340" y="1016000"/>
                </a:lnTo>
                <a:lnTo>
                  <a:pt x="70104" y="952500"/>
                </a:lnTo>
                <a:lnTo>
                  <a:pt x="88392" y="889000"/>
                </a:lnTo>
                <a:lnTo>
                  <a:pt x="108204" y="838200"/>
                </a:lnTo>
                <a:lnTo>
                  <a:pt x="128016" y="774700"/>
                </a:lnTo>
                <a:lnTo>
                  <a:pt x="149351" y="723900"/>
                </a:lnTo>
                <a:lnTo>
                  <a:pt x="172212" y="673100"/>
                </a:lnTo>
                <a:lnTo>
                  <a:pt x="195072" y="609600"/>
                </a:lnTo>
                <a:lnTo>
                  <a:pt x="217932" y="571500"/>
                </a:lnTo>
                <a:lnTo>
                  <a:pt x="230124" y="546100"/>
                </a:lnTo>
                <a:lnTo>
                  <a:pt x="240792" y="520700"/>
                </a:lnTo>
                <a:lnTo>
                  <a:pt x="252983" y="495300"/>
                </a:lnTo>
                <a:lnTo>
                  <a:pt x="263651" y="469900"/>
                </a:lnTo>
                <a:lnTo>
                  <a:pt x="309372" y="393700"/>
                </a:lnTo>
                <a:lnTo>
                  <a:pt x="358140" y="304800"/>
                </a:lnTo>
                <a:lnTo>
                  <a:pt x="384048" y="279400"/>
                </a:lnTo>
                <a:lnTo>
                  <a:pt x="409956" y="241300"/>
                </a:lnTo>
                <a:lnTo>
                  <a:pt x="437388" y="203200"/>
                </a:lnTo>
                <a:lnTo>
                  <a:pt x="464820" y="177800"/>
                </a:lnTo>
                <a:lnTo>
                  <a:pt x="493776" y="152400"/>
                </a:lnTo>
                <a:lnTo>
                  <a:pt x="524256" y="114300"/>
                </a:lnTo>
                <a:lnTo>
                  <a:pt x="554736" y="101600"/>
                </a:lnTo>
                <a:lnTo>
                  <a:pt x="621792" y="50800"/>
                </a:lnTo>
                <a:lnTo>
                  <a:pt x="640080" y="38100"/>
                </a:lnTo>
                <a:lnTo>
                  <a:pt x="762000" y="38100"/>
                </a:lnTo>
                <a:lnTo>
                  <a:pt x="725424" y="50800"/>
                </a:lnTo>
                <a:lnTo>
                  <a:pt x="708660" y="50800"/>
                </a:lnTo>
                <a:lnTo>
                  <a:pt x="690372" y="63500"/>
                </a:lnTo>
                <a:lnTo>
                  <a:pt x="656844" y="76200"/>
                </a:lnTo>
                <a:lnTo>
                  <a:pt x="641604" y="88900"/>
                </a:lnTo>
                <a:lnTo>
                  <a:pt x="624840" y="101600"/>
                </a:lnTo>
                <a:lnTo>
                  <a:pt x="609600" y="101600"/>
                </a:lnTo>
                <a:lnTo>
                  <a:pt x="548640" y="152400"/>
                </a:lnTo>
                <a:lnTo>
                  <a:pt x="466344" y="228600"/>
                </a:lnTo>
                <a:lnTo>
                  <a:pt x="440436" y="266700"/>
                </a:lnTo>
                <a:lnTo>
                  <a:pt x="414528" y="292100"/>
                </a:lnTo>
                <a:lnTo>
                  <a:pt x="390144" y="330200"/>
                </a:lnTo>
                <a:lnTo>
                  <a:pt x="367283" y="368300"/>
                </a:lnTo>
                <a:lnTo>
                  <a:pt x="342900" y="406400"/>
                </a:lnTo>
                <a:lnTo>
                  <a:pt x="297180" y="495300"/>
                </a:lnTo>
                <a:lnTo>
                  <a:pt x="275844" y="533400"/>
                </a:lnTo>
                <a:lnTo>
                  <a:pt x="263651" y="558800"/>
                </a:lnTo>
                <a:lnTo>
                  <a:pt x="252983" y="584200"/>
                </a:lnTo>
                <a:lnTo>
                  <a:pt x="207264" y="685800"/>
                </a:lnTo>
                <a:lnTo>
                  <a:pt x="164592" y="787400"/>
                </a:lnTo>
                <a:lnTo>
                  <a:pt x="143256" y="850900"/>
                </a:lnTo>
                <a:lnTo>
                  <a:pt x="124967" y="901700"/>
                </a:lnTo>
                <a:lnTo>
                  <a:pt x="106680" y="965200"/>
                </a:lnTo>
                <a:lnTo>
                  <a:pt x="89916" y="1028700"/>
                </a:lnTo>
                <a:lnTo>
                  <a:pt x="76200" y="1092200"/>
                </a:lnTo>
                <a:lnTo>
                  <a:pt x="57912" y="1181100"/>
                </a:lnTo>
                <a:lnTo>
                  <a:pt x="48767" y="1244600"/>
                </a:lnTo>
                <a:lnTo>
                  <a:pt x="42672" y="1320800"/>
                </a:lnTo>
                <a:lnTo>
                  <a:pt x="38100" y="1409700"/>
                </a:lnTo>
                <a:lnTo>
                  <a:pt x="38100" y="1447800"/>
                </a:lnTo>
                <a:lnTo>
                  <a:pt x="42672" y="1562100"/>
                </a:lnTo>
                <a:lnTo>
                  <a:pt x="51816" y="1676400"/>
                </a:lnTo>
                <a:lnTo>
                  <a:pt x="60960" y="1765300"/>
                </a:lnTo>
                <a:lnTo>
                  <a:pt x="65532" y="1816100"/>
                </a:lnTo>
                <a:lnTo>
                  <a:pt x="77724" y="1905000"/>
                </a:lnTo>
                <a:lnTo>
                  <a:pt x="108204" y="2070100"/>
                </a:lnTo>
                <a:lnTo>
                  <a:pt x="124967" y="2159000"/>
                </a:lnTo>
                <a:lnTo>
                  <a:pt x="134112" y="2209800"/>
                </a:lnTo>
                <a:lnTo>
                  <a:pt x="144780" y="2247900"/>
                </a:lnTo>
                <a:lnTo>
                  <a:pt x="153924" y="2286000"/>
                </a:lnTo>
                <a:lnTo>
                  <a:pt x="207264" y="2476500"/>
                </a:lnTo>
                <a:lnTo>
                  <a:pt x="219456" y="2514600"/>
                </a:lnTo>
                <a:lnTo>
                  <a:pt x="230124" y="2540000"/>
                </a:lnTo>
                <a:lnTo>
                  <a:pt x="254508" y="2603500"/>
                </a:lnTo>
                <a:lnTo>
                  <a:pt x="266700" y="2628900"/>
                </a:lnTo>
                <a:lnTo>
                  <a:pt x="278892" y="2641600"/>
                </a:lnTo>
                <a:lnTo>
                  <a:pt x="303276" y="2692400"/>
                </a:lnTo>
                <a:lnTo>
                  <a:pt x="316992" y="2705100"/>
                </a:lnTo>
                <a:lnTo>
                  <a:pt x="330708" y="2730500"/>
                </a:lnTo>
                <a:lnTo>
                  <a:pt x="361188" y="2755900"/>
                </a:lnTo>
                <a:lnTo>
                  <a:pt x="391667" y="2794000"/>
                </a:lnTo>
                <a:lnTo>
                  <a:pt x="408432" y="2806700"/>
                </a:lnTo>
                <a:lnTo>
                  <a:pt x="423672" y="2819400"/>
                </a:lnTo>
                <a:lnTo>
                  <a:pt x="457200" y="2832100"/>
                </a:lnTo>
                <a:lnTo>
                  <a:pt x="475488" y="2844800"/>
                </a:lnTo>
                <a:lnTo>
                  <a:pt x="492251" y="2857500"/>
                </a:lnTo>
                <a:lnTo>
                  <a:pt x="510540" y="2857500"/>
                </a:lnTo>
                <a:lnTo>
                  <a:pt x="528828" y="2870200"/>
                </a:lnTo>
                <a:lnTo>
                  <a:pt x="545592" y="2870200"/>
                </a:lnTo>
                <a:lnTo>
                  <a:pt x="563880" y="2882900"/>
                </a:lnTo>
                <a:lnTo>
                  <a:pt x="620267" y="2882900"/>
                </a:lnTo>
                <a:lnTo>
                  <a:pt x="638556" y="2895600"/>
                </a:lnTo>
                <a:lnTo>
                  <a:pt x="986028" y="2895600"/>
                </a:lnTo>
                <a:lnTo>
                  <a:pt x="943356" y="2908300"/>
                </a:lnTo>
                <a:close/>
              </a:path>
              <a:path w="1816734" h="2933700">
                <a:moveTo>
                  <a:pt x="1117092" y="2844800"/>
                </a:moveTo>
                <a:lnTo>
                  <a:pt x="1016508" y="2844800"/>
                </a:lnTo>
                <a:lnTo>
                  <a:pt x="1059180" y="2819400"/>
                </a:lnTo>
                <a:lnTo>
                  <a:pt x="1078992" y="2819400"/>
                </a:lnTo>
                <a:lnTo>
                  <a:pt x="1100328" y="2806700"/>
                </a:lnTo>
                <a:lnTo>
                  <a:pt x="1120140" y="2794000"/>
                </a:lnTo>
                <a:lnTo>
                  <a:pt x="1141476" y="2781300"/>
                </a:lnTo>
                <a:lnTo>
                  <a:pt x="1161288" y="2768600"/>
                </a:lnTo>
                <a:lnTo>
                  <a:pt x="1179576" y="2755900"/>
                </a:lnTo>
                <a:lnTo>
                  <a:pt x="1199388" y="2743200"/>
                </a:lnTo>
                <a:lnTo>
                  <a:pt x="1217676" y="2730500"/>
                </a:lnTo>
                <a:lnTo>
                  <a:pt x="1234440" y="2717800"/>
                </a:lnTo>
                <a:lnTo>
                  <a:pt x="1266444" y="2692400"/>
                </a:lnTo>
                <a:lnTo>
                  <a:pt x="1281684" y="2667000"/>
                </a:lnTo>
                <a:lnTo>
                  <a:pt x="1309116" y="2628900"/>
                </a:lnTo>
                <a:lnTo>
                  <a:pt x="1321308" y="2616200"/>
                </a:lnTo>
                <a:lnTo>
                  <a:pt x="1331976" y="2590800"/>
                </a:lnTo>
                <a:lnTo>
                  <a:pt x="1350264" y="2552700"/>
                </a:lnTo>
                <a:lnTo>
                  <a:pt x="1357884" y="2527300"/>
                </a:lnTo>
                <a:lnTo>
                  <a:pt x="1362456" y="2501900"/>
                </a:lnTo>
                <a:lnTo>
                  <a:pt x="1365504" y="2489200"/>
                </a:lnTo>
                <a:lnTo>
                  <a:pt x="1367028" y="2476500"/>
                </a:lnTo>
                <a:lnTo>
                  <a:pt x="1368551" y="2451100"/>
                </a:lnTo>
                <a:lnTo>
                  <a:pt x="1368551" y="2425700"/>
                </a:lnTo>
                <a:lnTo>
                  <a:pt x="1365504" y="2387600"/>
                </a:lnTo>
                <a:lnTo>
                  <a:pt x="1350264" y="2286000"/>
                </a:lnTo>
                <a:lnTo>
                  <a:pt x="1342644" y="2247900"/>
                </a:lnTo>
                <a:lnTo>
                  <a:pt x="1331976" y="2209800"/>
                </a:lnTo>
                <a:lnTo>
                  <a:pt x="1322832" y="2171700"/>
                </a:lnTo>
                <a:lnTo>
                  <a:pt x="1298448" y="2082800"/>
                </a:lnTo>
                <a:lnTo>
                  <a:pt x="1286256" y="2044700"/>
                </a:lnTo>
                <a:lnTo>
                  <a:pt x="1274064" y="1993900"/>
                </a:lnTo>
                <a:lnTo>
                  <a:pt x="1246632" y="1917700"/>
                </a:lnTo>
                <a:lnTo>
                  <a:pt x="1220724" y="1828800"/>
                </a:lnTo>
                <a:lnTo>
                  <a:pt x="1207008" y="1778000"/>
                </a:lnTo>
                <a:lnTo>
                  <a:pt x="1194816" y="1739900"/>
                </a:lnTo>
                <a:lnTo>
                  <a:pt x="1182624" y="1689100"/>
                </a:lnTo>
                <a:lnTo>
                  <a:pt x="1171956" y="1651000"/>
                </a:lnTo>
                <a:lnTo>
                  <a:pt x="1162812" y="1612900"/>
                </a:lnTo>
                <a:lnTo>
                  <a:pt x="1153667" y="1562100"/>
                </a:lnTo>
                <a:lnTo>
                  <a:pt x="1138428" y="1485900"/>
                </a:lnTo>
                <a:lnTo>
                  <a:pt x="1133856" y="1447800"/>
                </a:lnTo>
                <a:lnTo>
                  <a:pt x="1130808" y="1409700"/>
                </a:lnTo>
                <a:lnTo>
                  <a:pt x="1129284" y="1371600"/>
                </a:lnTo>
                <a:lnTo>
                  <a:pt x="1130808" y="1333500"/>
                </a:lnTo>
                <a:lnTo>
                  <a:pt x="1138428" y="1270000"/>
                </a:lnTo>
                <a:lnTo>
                  <a:pt x="1152144" y="1219200"/>
                </a:lnTo>
                <a:lnTo>
                  <a:pt x="1187196" y="1155700"/>
                </a:lnTo>
                <a:lnTo>
                  <a:pt x="1243584" y="1079500"/>
                </a:lnTo>
                <a:lnTo>
                  <a:pt x="1289304" y="1028700"/>
                </a:lnTo>
                <a:lnTo>
                  <a:pt x="1313688" y="1016000"/>
                </a:lnTo>
                <a:lnTo>
                  <a:pt x="1339596" y="990600"/>
                </a:lnTo>
                <a:lnTo>
                  <a:pt x="1365504" y="977900"/>
                </a:lnTo>
                <a:lnTo>
                  <a:pt x="1392936" y="952500"/>
                </a:lnTo>
                <a:lnTo>
                  <a:pt x="1418844" y="927100"/>
                </a:lnTo>
                <a:lnTo>
                  <a:pt x="1473708" y="889000"/>
                </a:lnTo>
                <a:lnTo>
                  <a:pt x="1527048" y="863600"/>
                </a:lnTo>
                <a:lnTo>
                  <a:pt x="1554480" y="838200"/>
                </a:lnTo>
                <a:lnTo>
                  <a:pt x="1580388" y="825500"/>
                </a:lnTo>
                <a:lnTo>
                  <a:pt x="1604772" y="812800"/>
                </a:lnTo>
                <a:lnTo>
                  <a:pt x="1650492" y="774700"/>
                </a:lnTo>
                <a:lnTo>
                  <a:pt x="1671828" y="762000"/>
                </a:lnTo>
                <a:lnTo>
                  <a:pt x="1691640" y="736600"/>
                </a:lnTo>
                <a:lnTo>
                  <a:pt x="1709928" y="723900"/>
                </a:lnTo>
                <a:lnTo>
                  <a:pt x="1726692" y="711200"/>
                </a:lnTo>
                <a:lnTo>
                  <a:pt x="1740408" y="685800"/>
                </a:lnTo>
                <a:lnTo>
                  <a:pt x="1752600" y="673100"/>
                </a:lnTo>
                <a:lnTo>
                  <a:pt x="1757172" y="673100"/>
                </a:lnTo>
                <a:lnTo>
                  <a:pt x="1761744" y="660400"/>
                </a:lnTo>
                <a:lnTo>
                  <a:pt x="1764792" y="647700"/>
                </a:lnTo>
                <a:lnTo>
                  <a:pt x="1769364" y="647700"/>
                </a:lnTo>
                <a:lnTo>
                  <a:pt x="1770888" y="635000"/>
                </a:lnTo>
                <a:lnTo>
                  <a:pt x="1776984" y="609600"/>
                </a:lnTo>
                <a:lnTo>
                  <a:pt x="1778508" y="596900"/>
                </a:lnTo>
                <a:lnTo>
                  <a:pt x="1778508" y="558800"/>
                </a:lnTo>
                <a:lnTo>
                  <a:pt x="1776984" y="546100"/>
                </a:lnTo>
                <a:lnTo>
                  <a:pt x="1773936" y="533400"/>
                </a:lnTo>
                <a:lnTo>
                  <a:pt x="1769364" y="508000"/>
                </a:lnTo>
                <a:lnTo>
                  <a:pt x="1757172" y="482600"/>
                </a:lnTo>
                <a:lnTo>
                  <a:pt x="1749551" y="457200"/>
                </a:lnTo>
                <a:lnTo>
                  <a:pt x="1741932" y="444500"/>
                </a:lnTo>
                <a:lnTo>
                  <a:pt x="1732788" y="431800"/>
                </a:lnTo>
                <a:lnTo>
                  <a:pt x="1722120" y="419100"/>
                </a:lnTo>
                <a:lnTo>
                  <a:pt x="1709928" y="393700"/>
                </a:lnTo>
                <a:lnTo>
                  <a:pt x="1685544" y="368300"/>
                </a:lnTo>
                <a:lnTo>
                  <a:pt x="1671828" y="342900"/>
                </a:lnTo>
                <a:lnTo>
                  <a:pt x="1658112" y="330200"/>
                </a:lnTo>
                <a:lnTo>
                  <a:pt x="1627632" y="304800"/>
                </a:lnTo>
                <a:lnTo>
                  <a:pt x="1594104" y="266700"/>
                </a:lnTo>
                <a:lnTo>
                  <a:pt x="1559051" y="228600"/>
                </a:lnTo>
                <a:lnTo>
                  <a:pt x="1522476" y="203200"/>
                </a:lnTo>
                <a:lnTo>
                  <a:pt x="1484376" y="165100"/>
                </a:lnTo>
                <a:lnTo>
                  <a:pt x="1446276" y="139700"/>
                </a:lnTo>
                <a:lnTo>
                  <a:pt x="1406651" y="101600"/>
                </a:lnTo>
                <a:lnTo>
                  <a:pt x="1431036" y="76200"/>
                </a:lnTo>
                <a:lnTo>
                  <a:pt x="1444244" y="88900"/>
                </a:lnTo>
                <a:lnTo>
                  <a:pt x="1437132" y="88900"/>
                </a:lnTo>
                <a:lnTo>
                  <a:pt x="1446276" y="101600"/>
                </a:lnTo>
                <a:lnTo>
                  <a:pt x="1457452" y="101600"/>
                </a:lnTo>
                <a:lnTo>
                  <a:pt x="1470660" y="114300"/>
                </a:lnTo>
                <a:lnTo>
                  <a:pt x="1486106" y="124597"/>
                </a:lnTo>
                <a:lnTo>
                  <a:pt x="1475232" y="139700"/>
                </a:lnTo>
                <a:lnTo>
                  <a:pt x="1476756" y="152400"/>
                </a:lnTo>
                <a:lnTo>
                  <a:pt x="1521460" y="152400"/>
                </a:lnTo>
                <a:lnTo>
                  <a:pt x="1546860" y="177800"/>
                </a:lnTo>
                <a:lnTo>
                  <a:pt x="1583436" y="203200"/>
                </a:lnTo>
                <a:lnTo>
                  <a:pt x="1620012" y="241300"/>
                </a:lnTo>
                <a:lnTo>
                  <a:pt x="1653540" y="266700"/>
                </a:lnTo>
                <a:lnTo>
                  <a:pt x="1670304" y="292100"/>
                </a:lnTo>
                <a:lnTo>
                  <a:pt x="1700784" y="317500"/>
                </a:lnTo>
                <a:lnTo>
                  <a:pt x="1741932" y="368300"/>
                </a:lnTo>
                <a:lnTo>
                  <a:pt x="1752600" y="393700"/>
                </a:lnTo>
                <a:lnTo>
                  <a:pt x="1764792" y="406400"/>
                </a:lnTo>
                <a:lnTo>
                  <a:pt x="1773936" y="431800"/>
                </a:lnTo>
                <a:lnTo>
                  <a:pt x="1784604" y="444500"/>
                </a:lnTo>
                <a:lnTo>
                  <a:pt x="1799844" y="482600"/>
                </a:lnTo>
                <a:lnTo>
                  <a:pt x="1805940" y="495300"/>
                </a:lnTo>
                <a:lnTo>
                  <a:pt x="1810512" y="520700"/>
                </a:lnTo>
                <a:lnTo>
                  <a:pt x="1813560" y="533400"/>
                </a:lnTo>
                <a:lnTo>
                  <a:pt x="1816608" y="558800"/>
                </a:lnTo>
                <a:lnTo>
                  <a:pt x="1816608" y="596900"/>
                </a:lnTo>
                <a:lnTo>
                  <a:pt x="1815084" y="609600"/>
                </a:lnTo>
                <a:lnTo>
                  <a:pt x="1810512" y="635000"/>
                </a:lnTo>
                <a:lnTo>
                  <a:pt x="1808988" y="647700"/>
                </a:lnTo>
                <a:lnTo>
                  <a:pt x="1804416" y="660400"/>
                </a:lnTo>
                <a:lnTo>
                  <a:pt x="1801368" y="660400"/>
                </a:lnTo>
                <a:lnTo>
                  <a:pt x="1795272" y="673100"/>
                </a:lnTo>
                <a:lnTo>
                  <a:pt x="1790700" y="685800"/>
                </a:lnTo>
                <a:lnTo>
                  <a:pt x="1784604" y="698500"/>
                </a:lnTo>
                <a:lnTo>
                  <a:pt x="1776984" y="711200"/>
                </a:lnTo>
                <a:lnTo>
                  <a:pt x="1770888" y="711200"/>
                </a:lnTo>
                <a:lnTo>
                  <a:pt x="1737360" y="749300"/>
                </a:lnTo>
                <a:lnTo>
                  <a:pt x="1717548" y="774700"/>
                </a:lnTo>
                <a:lnTo>
                  <a:pt x="1674876" y="800100"/>
                </a:lnTo>
                <a:lnTo>
                  <a:pt x="1626108" y="838200"/>
                </a:lnTo>
                <a:lnTo>
                  <a:pt x="1601724" y="850900"/>
                </a:lnTo>
                <a:lnTo>
                  <a:pt x="1575816" y="876300"/>
                </a:lnTo>
                <a:lnTo>
                  <a:pt x="1548384" y="889000"/>
                </a:lnTo>
                <a:lnTo>
                  <a:pt x="1441704" y="965200"/>
                </a:lnTo>
                <a:lnTo>
                  <a:pt x="1414272" y="977900"/>
                </a:lnTo>
                <a:lnTo>
                  <a:pt x="1388364" y="1003300"/>
                </a:lnTo>
                <a:lnTo>
                  <a:pt x="1363980" y="1028700"/>
                </a:lnTo>
                <a:lnTo>
                  <a:pt x="1338072" y="1041400"/>
                </a:lnTo>
                <a:lnTo>
                  <a:pt x="1292351" y="1079500"/>
                </a:lnTo>
                <a:lnTo>
                  <a:pt x="1252728" y="1130300"/>
                </a:lnTo>
                <a:lnTo>
                  <a:pt x="1234440" y="1155700"/>
                </a:lnTo>
                <a:lnTo>
                  <a:pt x="1203960" y="1206500"/>
                </a:lnTo>
                <a:lnTo>
                  <a:pt x="1199388" y="1219200"/>
                </a:lnTo>
                <a:lnTo>
                  <a:pt x="1187196" y="1244600"/>
                </a:lnTo>
                <a:lnTo>
                  <a:pt x="1182624" y="1257300"/>
                </a:lnTo>
                <a:lnTo>
                  <a:pt x="1173480" y="1295400"/>
                </a:lnTo>
                <a:lnTo>
                  <a:pt x="1168908" y="1333500"/>
                </a:lnTo>
                <a:lnTo>
                  <a:pt x="1167384" y="1371600"/>
                </a:lnTo>
                <a:lnTo>
                  <a:pt x="1168908" y="1409700"/>
                </a:lnTo>
                <a:lnTo>
                  <a:pt x="1171956" y="1447800"/>
                </a:lnTo>
                <a:lnTo>
                  <a:pt x="1176528" y="1485900"/>
                </a:lnTo>
                <a:lnTo>
                  <a:pt x="1182624" y="1524000"/>
                </a:lnTo>
                <a:lnTo>
                  <a:pt x="1190244" y="1562100"/>
                </a:lnTo>
                <a:lnTo>
                  <a:pt x="1208532" y="1638300"/>
                </a:lnTo>
                <a:lnTo>
                  <a:pt x="1220724" y="1676400"/>
                </a:lnTo>
                <a:lnTo>
                  <a:pt x="1231392" y="1727200"/>
                </a:lnTo>
                <a:lnTo>
                  <a:pt x="1243584" y="1765300"/>
                </a:lnTo>
                <a:lnTo>
                  <a:pt x="1257300" y="1816100"/>
                </a:lnTo>
                <a:lnTo>
                  <a:pt x="1283208" y="1905000"/>
                </a:lnTo>
                <a:lnTo>
                  <a:pt x="1310640" y="1993900"/>
                </a:lnTo>
                <a:lnTo>
                  <a:pt x="1335024" y="2070100"/>
                </a:lnTo>
                <a:lnTo>
                  <a:pt x="1347216" y="2120900"/>
                </a:lnTo>
                <a:lnTo>
                  <a:pt x="1359408" y="2159000"/>
                </a:lnTo>
                <a:lnTo>
                  <a:pt x="1370076" y="2197100"/>
                </a:lnTo>
                <a:lnTo>
                  <a:pt x="1379220" y="2235200"/>
                </a:lnTo>
                <a:lnTo>
                  <a:pt x="1394460" y="2311400"/>
                </a:lnTo>
                <a:lnTo>
                  <a:pt x="1400556" y="2349500"/>
                </a:lnTo>
                <a:lnTo>
                  <a:pt x="1406651" y="2425700"/>
                </a:lnTo>
                <a:lnTo>
                  <a:pt x="1406651" y="2451100"/>
                </a:lnTo>
                <a:lnTo>
                  <a:pt x="1400556" y="2514600"/>
                </a:lnTo>
                <a:lnTo>
                  <a:pt x="1386840" y="2565400"/>
                </a:lnTo>
                <a:lnTo>
                  <a:pt x="1367028" y="2603500"/>
                </a:lnTo>
                <a:lnTo>
                  <a:pt x="1354836" y="2628900"/>
                </a:lnTo>
                <a:lnTo>
                  <a:pt x="1341120" y="2654300"/>
                </a:lnTo>
                <a:lnTo>
                  <a:pt x="1327404" y="2667000"/>
                </a:lnTo>
                <a:lnTo>
                  <a:pt x="1312164" y="2692400"/>
                </a:lnTo>
                <a:lnTo>
                  <a:pt x="1278636" y="2730500"/>
                </a:lnTo>
                <a:lnTo>
                  <a:pt x="1242060" y="2755900"/>
                </a:lnTo>
                <a:lnTo>
                  <a:pt x="1222248" y="2781300"/>
                </a:lnTo>
                <a:lnTo>
                  <a:pt x="1202436" y="2794000"/>
                </a:lnTo>
                <a:lnTo>
                  <a:pt x="1181100" y="2806700"/>
                </a:lnTo>
                <a:lnTo>
                  <a:pt x="1161288" y="2819400"/>
                </a:lnTo>
                <a:lnTo>
                  <a:pt x="1139951" y="2832100"/>
                </a:lnTo>
                <a:lnTo>
                  <a:pt x="1117092" y="2844800"/>
                </a:lnTo>
                <a:close/>
              </a:path>
              <a:path w="1816734" h="2933700">
                <a:moveTo>
                  <a:pt x="1446276" y="139700"/>
                </a:moveTo>
                <a:lnTo>
                  <a:pt x="1443228" y="139700"/>
                </a:lnTo>
                <a:lnTo>
                  <a:pt x="1427988" y="127000"/>
                </a:lnTo>
                <a:lnTo>
                  <a:pt x="1391412" y="127000"/>
                </a:lnTo>
                <a:lnTo>
                  <a:pt x="1370076" y="114300"/>
                </a:lnTo>
                <a:lnTo>
                  <a:pt x="1347216" y="114300"/>
                </a:lnTo>
                <a:lnTo>
                  <a:pt x="1322832" y="101600"/>
                </a:lnTo>
                <a:lnTo>
                  <a:pt x="1296924" y="101600"/>
                </a:lnTo>
                <a:lnTo>
                  <a:pt x="1269492" y="88900"/>
                </a:lnTo>
                <a:lnTo>
                  <a:pt x="1418844" y="88900"/>
                </a:lnTo>
                <a:lnTo>
                  <a:pt x="1406651" y="101600"/>
                </a:lnTo>
                <a:lnTo>
                  <a:pt x="1446276" y="139700"/>
                </a:lnTo>
                <a:close/>
              </a:path>
              <a:path w="1816734" h="2933700">
                <a:moveTo>
                  <a:pt x="1457452" y="101600"/>
                </a:moveTo>
                <a:lnTo>
                  <a:pt x="1446276" y="101600"/>
                </a:lnTo>
                <a:lnTo>
                  <a:pt x="1437132" y="88900"/>
                </a:lnTo>
                <a:lnTo>
                  <a:pt x="1444244" y="88900"/>
                </a:lnTo>
                <a:lnTo>
                  <a:pt x="1457452" y="101600"/>
                </a:lnTo>
                <a:close/>
              </a:path>
              <a:path w="1816734" h="2933700">
                <a:moveTo>
                  <a:pt x="1486106" y="124597"/>
                </a:moveTo>
                <a:lnTo>
                  <a:pt x="1470660" y="114300"/>
                </a:lnTo>
                <a:lnTo>
                  <a:pt x="1457452" y="101600"/>
                </a:lnTo>
                <a:lnTo>
                  <a:pt x="1479804" y="101600"/>
                </a:lnTo>
                <a:lnTo>
                  <a:pt x="1482851" y="114300"/>
                </a:lnTo>
                <a:lnTo>
                  <a:pt x="1493520" y="114300"/>
                </a:lnTo>
                <a:lnTo>
                  <a:pt x="1486106" y="124597"/>
                </a:lnTo>
                <a:close/>
              </a:path>
              <a:path w="1816734" h="2933700">
                <a:moveTo>
                  <a:pt x="1521460" y="152400"/>
                </a:moveTo>
                <a:lnTo>
                  <a:pt x="1479804" y="152400"/>
                </a:lnTo>
                <a:lnTo>
                  <a:pt x="1475232" y="139700"/>
                </a:lnTo>
                <a:lnTo>
                  <a:pt x="1486106" y="124597"/>
                </a:lnTo>
                <a:lnTo>
                  <a:pt x="1508760" y="139700"/>
                </a:lnTo>
                <a:lnTo>
                  <a:pt x="1521460" y="152400"/>
                </a:lnTo>
                <a:close/>
              </a:path>
              <a:path w="1816734" h="2933700">
                <a:moveTo>
                  <a:pt x="1479804" y="152400"/>
                </a:moveTo>
                <a:lnTo>
                  <a:pt x="1476756" y="152400"/>
                </a:lnTo>
                <a:lnTo>
                  <a:pt x="1475232" y="139700"/>
                </a:lnTo>
                <a:lnTo>
                  <a:pt x="1479804" y="152400"/>
                </a:lnTo>
                <a:close/>
              </a:path>
              <a:path w="1816734" h="2933700">
                <a:moveTo>
                  <a:pt x="1030224" y="2882900"/>
                </a:moveTo>
                <a:lnTo>
                  <a:pt x="893064" y="2882900"/>
                </a:lnTo>
                <a:lnTo>
                  <a:pt x="932688" y="2870200"/>
                </a:lnTo>
                <a:lnTo>
                  <a:pt x="954024" y="2857500"/>
                </a:lnTo>
                <a:lnTo>
                  <a:pt x="973836" y="2857500"/>
                </a:lnTo>
                <a:lnTo>
                  <a:pt x="995172" y="2844800"/>
                </a:lnTo>
                <a:lnTo>
                  <a:pt x="1095756" y="2844800"/>
                </a:lnTo>
                <a:lnTo>
                  <a:pt x="1074420" y="2857500"/>
                </a:lnTo>
                <a:lnTo>
                  <a:pt x="1051560" y="2870200"/>
                </a:lnTo>
                <a:lnTo>
                  <a:pt x="1030224" y="2882900"/>
                </a:lnTo>
                <a:close/>
              </a:path>
              <a:path w="1816734" h="2933700">
                <a:moveTo>
                  <a:pt x="986028" y="2895600"/>
                </a:moveTo>
                <a:lnTo>
                  <a:pt x="784860" y="2895600"/>
                </a:lnTo>
                <a:lnTo>
                  <a:pt x="819912" y="2882900"/>
                </a:lnTo>
                <a:lnTo>
                  <a:pt x="1007364" y="2882900"/>
                </a:lnTo>
                <a:lnTo>
                  <a:pt x="986028" y="2895600"/>
                </a:lnTo>
                <a:close/>
              </a:path>
              <a:path w="1816734" h="2933700">
                <a:moveTo>
                  <a:pt x="880872" y="2921000"/>
                </a:moveTo>
                <a:lnTo>
                  <a:pt x="554736" y="2921000"/>
                </a:lnTo>
                <a:lnTo>
                  <a:pt x="536448" y="2908300"/>
                </a:lnTo>
                <a:lnTo>
                  <a:pt x="902208" y="2908300"/>
                </a:lnTo>
                <a:lnTo>
                  <a:pt x="880872" y="2921000"/>
                </a:lnTo>
                <a:close/>
              </a:path>
              <a:path w="1816734" h="2933700">
                <a:moveTo>
                  <a:pt x="787908" y="2933700"/>
                </a:moveTo>
                <a:lnTo>
                  <a:pt x="633983" y="2933700"/>
                </a:lnTo>
                <a:lnTo>
                  <a:pt x="594360" y="2921000"/>
                </a:lnTo>
                <a:lnTo>
                  <a:pt x="824484" y="2921000"/>
                </a:lnTo>
                <a:lnTo>
                  <a:pt x="787908" y="2933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56403" y="3483864"/>
            <a:ext cx="242570" cy="376555"/>
          </a:xfrm>
          <a:custGeom>
            <a:avLst/>
            <a:gdLst/>
            <a:ahLst/>
            <a:cxnLst/>
            <a:rect l="l" t="t" r="r" b="b"/>
            <a:pathLst>
              <a:path w="242570" h="376554">
                <a:moveTo>
                  <a:pt x="25908" y="376427"/>
                </a:moveTo>
                <a:lnTo>
                  <a:pt x="0" y="359663"/>
                </a:lnTo>
                <a:lnTo>
                  <a:pt x="214883" y="0"/>
                </a:lnTo>
                <a:lnTo>
                  <a:pt x="242316" y="16763"/>
                </a:lnTo>
                <a:lnTo>
                  <a:pt x="25908" y="376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20612" y="1921764"/>
            <a:ext cx="3268979" cy="2268220"/>
          </a:xfrm>
          <a:custGeom>
            <a:avLst/>
            <a:gdLst/>
            <a:ahLst/>
            <a:cxnLst/>
            <a:rect l="l" t="t" r="r" b="b"/>
            <a:pathLst>
              <a:path w="3268979" h="2268220">
                <a:moveTo>
                  <a:pt x="844295" y="2121408"/>
                </a:moveTo>
                <a:lnTo>
                  <a:pt x="832103" y="2107692"/>
                </a:lnTo>
                <a:lnTo>
                  <a:pt x="821435" y="2092452"/>
                </a:lnTo>
                <a:lnTo>
                  <a:pt x="819911" y="2092452"/>
                </a:lnTo>
                <a:lnTo>
                  <a:pt x="844295" y="2075688"/>
                </a:lnTo>
                <a:lnTo>
                  <a:pt x="844295" y="2077212"/>
                </a:lnTo>
                <a:lnTo>
                  <a:pt x="854964" y="2090928"/>
                </a:lnTo>
                <a:lnTo>
                  <a:pt x="865632" y="2103120"/>
                </a:lnTo>
                <a:lnTo>
                  <a:pt x="844295" y="2121408"/>
                </a:lnTo>
                <a:close/>
              </a:path>
              <a:path w="3268979" h="2268220">
                <a:moveTo>
                  <a:pt x="932687" y="2200655"/>
                </a:moveTo>
                <a:lnTo>
                  <a:pt x="925067" y="2194560"/>
                </a:lnTo>
                <a:lnTo>
                  <a:pt x="912875" y="2186939"/>
                </a:lnTo>
                <a:lnTo>
                  <a:pt x="902207" y="2177796"/>
                </a:lnTo>
                <a:lnTo>
                  <a:pt x="890016" y="2168652"/>
                </a:lnTo>
                <a:lnTo>
                  <a:pt x="879348" y="2157984"/>
                </a:lnTo>
                <a:lnTo>
                  <a:pt x="867155" y="2147316"/>
                </a:lnTo>
                <a:lnTo>
                  <a:pt x="854964" y="2135124"/>
                </a:lnTo>
                <a:lnTo>
                  <a:pt x="844295" y="2122932"/>
                </a:lnTo>
                <a:lnTo>
                  <a:pt x="865632" y="2103120"/>
                </a:lnTo>
                <a:lnTo>
                  <a:pt x="876300" y="2115312"/>
                </a:lnTo>
                <a:lnTo>
                  <a:pt x="886967" y="2125980"/>
                </a:lnTo>
                <a:lnTo>
                  <a:pt x="899159" y="2136647"/>
                </a:lnTo>
                <a:lnTo>
                  <a:pt x="909827" y="2147316"/>
                </a:lnTo>
                <a:lnTo>
                  <a:pt x="920495" y="2156460"/>
                </a:lnTo>
                <a:lnTo>
                  <a:pt x="941832" y="2171700"/>
                </a:lnTo>
                <a:lnTo>
                  <a:pt x="947927" y="2176272"/>
                </a:lnTo>
                <a:lnTo>
                  <a:pt x="932687" y="2200655"/>
                </a:lnTo>
                <a:close/>
              </a:path>
              <a:path w="3268979" h="2268220">
                <a:moveTo>
                  <a:pt x="1127759" y="2263139"/>
                </a:moveTo>
                <a:lnTo>
                  <a:pt x="1126235" y="2263139"/>
                </a:lnTo>
                <a:lnTo>
                  <a:pt x="1097280" y="2260092"/>
                </a:lnTo>
                <a:lnTo>
                  <a:pt x="1069848" y="2255520"/>
                </a:lnTo>
                <a:lnTo>
                  <a:pt x="1043939" y="2249424"/>
                </a:lnTo>
                <a:lnTo>
                  <a:pt x="1019555" y="2243328"/>
                </a:lnTo>
                <a:lnTo>
                  <a:pt x="1011935" y="2240280"/>
                </a:lnTo>
                <a:lnTo>
                  <a:pt x="1021080" y="2212847"/>
                </a:lnTo>
                <a:lnTo>
                  <a:pt x="1028700" y="2215896"/>
                </a:lnTo>
                <a:lnTo>
                  <a:pt x="1051559" y="2221992"/>
                </a:lnTo>
                <a:lnTo>
                  <a:pt x="1075943" y="2228088"/>
                </a:lnTo>
                <a:lnTo>
                  <a:pt x="1129284" y="2234184"/>
                </a:lnTo>
                <a:lnTo>
                  <a:pt x="1127759" y="2263139"/>
                </a:lnTo>
                <a:close/>
              </a:path>
              <a:path w="3268979" h="2268220">
                <a:moveTo>
                  <a:pt x="1328927" y="2266188"/>
                </a:moveTo>
                <a:lnTo>
                  <a:pt x="1213103" y="2266188"/>
                </a:lnTo>
                <a:lnTo>
                  <a:pt x="1214627" y="2238756"/>
                </a:lnTo>
                <a:lnTo>
                  <a:pt x="1310639" y="2238756"/>
                </a:lnTo>
                <a:lnTo>
                  <a:pt x="1327403" y="2237232"/>
                </a:lnTo>
                <a:lnTo>
                  <a:pt x="1328927" y="2266188"/>
                </a:lnTo>
                <a:close/>
              </a:path>
              <a:path w="3268979" h="2268220">
                <a:moveTo>
                  <a:pt x="1290827" y="2267712"/>
                </a:moveTo>
                <a:lnTo>
                  <a:pt x="1254251" y="2267712"/>
                </a:lnTo>
                <a:lnTo>
                  <a:pt x="1219200" y="2266188"/>
                </a:lnTo>
                <a:lnTo>
                  <a:pt x="1310639" y="2266188"/>
                </a:lnTo>
                <a:lnTo>
                  <a:pt x="1290827" y="2267712"/>
                </a:lnTo>
                <a:close/>
              </a:path>
              <a:path w="3268979" h="2268220">
                <a:moveTo>
                  <a:pt x="1421891" y="2260092"/>
                </a:moveTo>
                <a:lnTo>
                  <a:pt x="1415795" y="2260092"/>
                </a:lnTo>
                <a:lnTo>
                  <a:pt x="1412748" y="2231136"/>
                </a:lnTo>
                <a:lnTo>
                  <a:pt x="1420367" y="2231136"/>
                </a:lnTo>
                <a:lnTo>
                  <a:pt x="1443227" y="2228088"/>
                </a:lnTo>
                <a:lnTo>
                  <a:pt x="1519427" y="2218944"/>
                </a:lnTo>
                <a:lnTo>
                  <a:pt x="1525523" y="2217420"/>
                </a:lnTo>
                <a:lnTo>
                  <a:pt x="1530095" y="2246376"/>
                </a:lnTo>
                <a:lnTo>
                  <a:pt x="1522475" y="2247900"/>
                </a:lnTo>
                <a:lnTo>
                  <a:pt x="1421891" y="2260092"/>
                </a:lnTo>
                <a:close/>
              </a:path>
              <a:path w="3268979" h="2268220">
                <a:moveTo>
                  <a:pt x="1613916" y="2232660"/>
                </a:moveTo>
                <a:lnTo>
                  <a:pt x="1609343" y="2205228"/>
                </a:lnTo>
                <a:lnTo>
                  <a:pt x="1624584" y="2202180"/>
                </a:lnTo>
                <a:lnTo>
                  <a:pt x="1722119" y="2185416"/>
                </a:lnTo>
                <a:lnTo>
                  <a:pt x="1726691" y="2214372"/>
                </a:lnTo>
                <a:lnTo>
                  <a:pt x="1684019" y="2221992"/>
                </a:lnTo>
                <a:lnTo>
                  <a:pt x="1629155" y="2231136"/>
                </a:lnTo>
                <a:lnTo>
                  <a:pt x="1613916" y="2232660"/>
                </a:lnTo>
                <a:close/>
              </a:path>
              <a:path w="3268979" h="2268220">
                <a:moveTo>
                  <a:pt x="1812035" y="2197608"/>
                </a:moveTo>
                <a:lnTo>
                  <a:pt x="1805939" y="2170176"/>
                </a:lnTo>
                <a:lnTo>
                  <a:pt x="1840991" y="2162555"/>
                </a:lnTo>
                <a:lnTo>
                  <a:pt x="1894332" y="2151888"/>
                </a:lnTo>
                <a:lnTo>
                  <a:pt x="1918716" y="2147316"/>
                </a:lnTo>
                <a:lnTo>
                  <a:pt x="1923287" y="2174747"/>
                </a:lnTo>
                <a:lnTo>
                  <a:pt x="1898903" y="2179320"/>
                </a:lnTo>
                <a:lnTo>
                  <a:pt x="1847087" y="2191512"/>
                </a:lnTo>
                <a:lnTo>
                  <a:pt x="1812035" y="2197608"/>
                </a:lnTo>
                <a:close/>
              </a:path>
              <a:path w="3268979" h="2268220">
                <a:moveTo>
                  <a:pt x="2007107" y="2157984"/>
                </a:moveTo>
                <a:lnTo>
                  <a:pt x="2002535" y="2129028"/>
                </a:lnTo>
                <a:lnTo>
                  <a:pt x="2017775" y="2125980"/>
                </a:lnTo>
                <a:lnTo>
                  <a:pt x="2042159" y="2121408"/>
                </a:lnTo>
                <a:lnTo>
                  <a:pt x="2063495" y="2115312"/>
                </a:lnTo>
                <a:lnTo>
                  <a:pt x="2086355" y="2110739"/>
                </a:lnTo>
                <a:lnTo>
                  <a:pt x="2113787" y="2104644"/>
                </a:lnTo>
                <a:lnTo>
                  <a:pt x="2119884" y="2132076"/>
                </a:lnTo>
                <a:lnTo>
                  <a:pt x="2092451" y="2139696"/>
                </a:lnTo>
                <a:lnTo>
                  <a:pt x="2069591" y="2144268"/>
                </a:lnTo>
                <a:lnTo>
                  <a:pt x="2048255" y="2148839"/>
                </a:lnTo>
                <a:lnTo>
                  <a:pt x="2023871" y="2153412"/>
                </a:lnTo>
                <a:lnTo>
                  <a:pt x="2007107" y="2157984"/>
                </a:lnTo>
                <a:close/>
              </a:path>
              <a:path w="3268979" h="2268220">
                <a:moveTo>
                  <a:pt x="2203703" y="2110739"/>
                </a:moveTo>
                <a:lnTo>
                  <a:pt x="2196084" y="2083308"/>
                </a:lnTo>
                <a:lnTo>
                  <a:pt x="2206751" y="2080260"/>
                </a:lnTo>
                <a:lnTo>
                  <a:pt x="2243327" y="2068068"/>
                </a:lnTo>
                <a:lnTo>
                  <a:pt x="2279903" y="2057400"/>
                </a:lnTo>
                <a:lnTo>
                  <a:pt x="2304287" y="2049780"/>
                </a:lnTo>
                <a:lnTo>
                  <a:pt x="2313432" y="2075688"/>
                </a:lnTo>
                <a:lnTo>
                  <a:pt x="2289048" y="2084832"/>
                </a:lnTo>
                <a:lnTo>
                  <a:pt x="2252471" y="2095500"/>
                </a:lnTo>
                <a:lnTo>
                  <a:pt x="2214371" y="2107692"/>
                </a:lnTo>
                <a:lnTo>
                  <a:pt x="2203703" y="2110739"/>
                </a:lnTo>
                <a:close/>
              </a:path>
              <a:path w="3268979" h="2268220">
                <a:moveTo>
                  <a:pt x="2394203" y="2048255"/>
                </a:moveTo>
                <a:lnTo>
                  <a:pt x="2385059" y="2020824"/>
                </a:lnTo>
                <a:lnTo>
                  <a:pt x="2453639" y="1996439"/>
                </a:lnTo>
                <a:lnTo>
                  <a:pt x="2487168" y="1985772"/>
                </a:lnTo>
                <a:lnTo>
                  <a:pt x="2493264" y="1984247"/>
                </a:lnTo>
                <a:lnTo>
                  <a:pt x="2502407" y="2011680"/>
                </a:lnTo>
                <a:lnTo>
                  <a:pt x="2496311" y="2013204"/>
                </a:lnTo>
                <a:lnTo>
                  <a:pt x="2462784" y="2023872"/>
                </a:lnTo>
                <a:lnTo>
                  <a:pt x="2394203" y="2048255"/>
                </a:lnTo>
                <a:close/>
              </a:path>
              <a:path w="3268979" h="2268220">
                <a:moveTo>
                  <a:pt x="2583180" y="1987296"/>
                </a:moveTo>
                <a:lnTo>
                  <a:pt x="2575559" y="1959864"/>
                </a:lnTo>
                <a:lnTo>
                  <a:pt x="2589275" y="1956816"/>
                </a:lnTo>
                <a:lnTo>
                  <a:pt x="2624327" y="1947672"/>
                </a:lnTo>
                <a:lnTo>
                  <a:pt x="2679191" y="1938528"/>
                </a:lnTo>
                <a:lnTo>
                  <a:pt x="2689859" y="1937004"/>
                </a:lnTo>
                <a:lnTo>
                  <a:pt x="2692907" y="1965960"/>
                </a:lnTo>
                <a:lnTo>
                  <a:pt x="2683764" y="1965960"/>
                </a:lnTo>
                <a:lnTo>
                  <a:pt x="2665475" y="1969008"/>
                </a:lnTo>
                <a:lnTo>
                  <a:pt x="2583180" y="1987296"/>
                </a:lnTo>
                <a:close/>
              </a:path>
              <a:path w="3268979" h="2268220">
                <a:moveTo>
                  <a:pt x="2887980" y="1982724"/>
                </a:moveTo>
                <a:lnTo>
                  <a:pt x="2866643" y="1978152"/>
                </a:lnTo>
                <a:lnTo>
                  <a:pt x="2822448" y="1972055"/>
                </a:lnTo>
                <a:lnTo>
                  <a:pt x="2779775" y="1967484"/>
                </a:lnTo>
                <a:lnTo>
                  <a:pt x="2776727" y="1967484"/>
                </a:lnTo>
                <a:lnTo>
                  <a:pt x="2778252" y="1938528"/>
                </a:lnTo>
                <a:lnTo>
                  <a:pt x="2782823" y="1938528"/>
                </a:lnTo>
                <a:lnTo>
                  <a:pt x="2892552" y="1953768"/>
                </a:lnTo>
                <a:lnTo>
                  <a:pt x="2887980" y="1982724"/>
                </a:lnTo>
                <a:close/>
              </a:path>
              <a:path w="3268979" h="2268220">
                <a:moveTo>
                  <a:pt x="3089148" y="2008632"/>
                </a:moveTo>
                <a:lnTo>
                  <a:pt x="3076955" y="2008632"/>
                </a:lnTo>
                <a:lnTo>
                  <a:pt x="3037332" y="2005584"/>
                </a:lnTo>
                <a:lnTo>
                  <a:pt x="2996184" y="1999488"/>
                </a:lnTo>
                <a:lnTo>
                  <a:pt x="2973323" y="1996439"/>
                </a:lnTo>
                <a:lnTo>
                  <a:pt x="2977895" y="1967484"/>
                </a:lnTo>
                <a:lnTo>
                  <a:pt x="3000755" y="1972055"/>
                </a:lnTo>
                <a:lnTo>
                  <a:pt x="3040380" y="1976628"/>
                </a:lnTo>
                <a:lnTo>
                  <a:pt x="3078480" y="1979676"/>
                </a:lnTo>
                <a:lnTo>
                  <a:pt x="3089148" y="1979676"/>
                </a:lnTo>
                <a:lnTo>
                  <a:pt x="3089148" y="2008632"/>
                </a:lnTo>
                <a:close/>
              </a:path>
              <a:path w="3268979" h="2268220">
                <a:moveTo>
                  <a:pt x="3244595" y="1941576"/>
                </a:moveTo>
                <a:lnTo>
                  <a:pt x="3211068" y="1941576"/>
                </a:lnTo>
                <a:lnTo>
                  <a:pt x="3218687" y="1929384"/>
                </a:lnTo>
                <a:lnTo>
                  <a:pt x="3224784" y="1917192"/>
                </a:lnTo>
                <a:lnTo>
                  <a:pt x="3229355" y="1903476"/>
                </a:lnTo>
                <a:lnTo>
                  <a:pt x="3230880" y="1897380"/>
                </a:lnTo>
                <a:lnTo>
                  <a:pt x="3258311" y="1903476"/>
                </a:lnTo>
                <a:lnTo>
                  <a:pt x="3256787" y="1912620"/>
                </a:lnTo>
                <a:lnTo>
                  <a:pt x="3250691" y="1929384"/>
                </a:lnTo>
                <a:lnTo>
                  <a:pt x="3244595" y="1941576"/>
                </a:lnTo>
                <a:close/>
              </a:path>
              <a:path w="3268979" h="2268220">
                <a:moveTo>
                  <a:pt x="3177539" y="1996439"/>
                </a:moveTo>
                <a:lnTo>
                  <a:pt x="3168395" y="1969008"/>
                </a:lnTo>
                <a:lnTo>
                  <a:pt x="3172968" y="1967484"/>
                </a:lnTo>
                <a:lnTo>
                  <a:pt x="3183635" y="1962912"/>
                </a:lnTo>
                <a:lnTo>
                  <a:pt x="3194303" y="1956816"/>
                </a:lnTo>
                <a:lnTo>
                  <a:pt x="3203448" y="1949196"/>
                </a:lnTo>
                <a:lnTo>
                  <a:pt x="3211068" y="1940052"/>
                </a:lnTo>
                <a:lnTo>
                  <a:pt x="3211068" y="1941576"/>
                </a:lnTo>
                <a:lnTo>
                  <a:pt x="3244595" y="1941576"/>
                </a:lnTo>
                <a:lnTo>
                  <a:pt x="3243071" y="1944624"/>
                </a:lnTo>
                <a:lnTo>
                  <a:pt x="3233927" y="1956816"/>
                </a:lnTo>
                <a:lnTo>
                  <a:pt x="3233927" y="1958339"/>
                </a:lnTo>
                <a:lnTo>
                  <a:pt x="3232403" y="1958339"/>
                </a:lnTo>
                <a:lnTo>
                  <a:pt x="3221736" y="1970532"/>
                </a:lnTo>
                <a:lnTo>
                  <a:pt x="3209543" y="1981200"/>
                </a:lnTo>
                <a:lnTo>
                  <a:pt x="3195827" y="1988820"/>
                </a:lnTo>
                <a:lnTo>
                  <a:pt x="3182111" y="1994916"/>
                </a:lnTo>
                <a:lnTo>
                  <a:pt x="3177539" y="1996439"/>
                </a:lnTo>
                <a:close/>
              </a:path>
              <a:path w="3268979" h="2268220">
                <a:moveTo>
                  <a:pt x="3268980" y="1815084"/>
                </a:moveTo>
                <a:lnTo>
                  <a:pt x="3240023" y="1815084"/>
                </a:lnTo>
                <a:lnTo>
                  <a:pt x="3239939" y="1776984"/>
                </a:lnTo>
                <a:lnTo>
                  <a:pt x="3236975" y="1723644"/>
                </a:lnTo>
                <a:lnTo>
                  <a:pt x="3235452" y="1702308"/>
                </a:lnTo>
                <a:lnTo>
                  <a:pt x="3262884" y="1699260"/>
                </a:lnTo>
                <a:lnTo>
                  <a:pt x="3265932" y="1722120"/>
                </a:lnTo>
                <a:lnTo>
                  <a:pt x="3268980" y="1776984"/>
                </a:lnTo>
                <a:lnTo>
                  <a:pt x="3268980" y="1815084"/>
                </a:lnTo>
                <a:close/>
              </a:path>
              <a:path w="3268979" h="2268220">
                <a:moveTo>
                  <a:pt x="3223259" y="1618488"/>
                </a:moveTo>
                <a:lnTo>
                  <a:pt x="3221736" y="1604772"/>
                </a:lnTo>
                <a:lnTo>
                  <a:pt x="3215639" y="1574292"/>
                </a:lnTo>
                <a:lnTo>
                  <a:pt x="3209543" y="1540763"/>
                </a:lnTo>
                <a:lnTo>
                  <a:pt x="3201923" y="1508760"/>
                </a:lnTo>
                <a:lnTo>
                  <a:pt x="3201923" y="1507236"/>
                </a:lnTo>
                <a:lnTo>
                  <a:pt x="3229355" y="1501139"/>
                </a:lnTo>
                <a:lnTo>
                  <a:pt x="3229355" y="1502663"/>
                </a:lnTo>
                <a:lnTo>
                  <a:pt x="3236975" y="1536192"/>
                </a:lnTo>
                <a:lnTo>
                  <a:pt x="3249168" y="1600200"/>
                </a:lnTo>
                <a:lnTo>
                  <a:pt x="3250691" y="1613916"/>
                </a:lnTo>
                <a:lnTo>
                  <a:pt x="3223259" y="1618488"/>
                </a:lnTo>
                <a:close/>
              </a:path>
              <a:path w="3268979" h="2268220">
                <a:moveTo>
                  <a:pt x="3182111" y="1424939"/>
                </a:moveTo>
                <a:lnTo>
                  <a:pt x="3168395" y="1376171"/>
                </a:lnTo>
                <a:lnTo>
                  <a:pt x="3150107" y="1315212"/>
                </a:lnTo>
                <a:lnTo>
                  <a:pt x="3177539" y="1307592"/>
                </a:lnTo>
                <a:lnTo>
                  <a:pt x="3195827" y="1368552"/>
                </a:lnTo>
                <a:lnTo>
                  <a:pt x="3209543" y="1417320"/>
                </a:lnTo>
                <a:lnTo>
                  <a:pt x="3182111" y="1424939"/>
                </a:lnTo>
                <a:close/>
              </a:path>
              <a:path w="3268979" h="2268220">
                <a:moveTo>
                  <a:pt x="3124200" y="1234439"/>
                </a:moveTo>
                <a:lnTo>
                  <a:pt x="3116580" y="1213104"/>
                </a:lnTo>
                <a:lnTo>
                  <a:pt x="3105911" y="1182624"/>
                </a:lnTo>
                <a:lnTo>
                  <a:pt x="3093719" y="1152144"/>
                </a:lnTo>
                <a:lnTo>
                  <a:pt x="3084575" y="1127760"/>
                </a:lnTo>
                <a:lnTo>
                  <a:pt x="3110484" y="1117092"/>
                </a:lnTo>
                <a:lnTo>
                  <a:pt x="3121152" y="1141476"/>
                </a:lnTo>
                <a:lnTo>
                  <a:pt x="3131819" y="1173479"/>
                </a:lnTo>
                <a:lnTo>
                  <a:pt x="3144011" y="1203960"/>
                </a:lnTo>
                <a:lnTo>
                  <a:pt x="3151632" y="1225296"/>
                </a:lnTo>
                <a:lnTo>
                  <a:pt x="3124200" y="1234439"/>
                </a:lnTo>
                <a:close/>
              </a:path>
              <a:path w="3268979" h="2268220">
                <a:moveTo>
                  <a:pt x="3049523" y="1050036"/>
                </a:moveTo>
                <a:lnTo>
                  <a:pt x="3044952" y="1040892"/>
                </a:lnTo>
                <a:lnTo>
                  <a:pt x="3032759" y="1014984"/>
                </a:lnTo>
                <a:lnTo>
                  <a:pt x="3020568" y="990600"/>
                </a:lnTo>
                <a:lnTo>
                  <a:pt x="3006852" y="966216"/>
                </a:lnTo>
                <a:lnTo>
                  <a:pt x="2997707" y="949452"/>
                </a:lnTo>
                <a:lnTo>
                  <a:pt x="3022091" y="935736"/>
                </a:lnTo>
                <a:lnTo>
                  <a:pt x="3031235" y="952500"/>
                </a:lnTo>
                <a:lnTo>
                  <a:pt x="3044952" y="976884"/>
                </a:lnTo>
                <a:lnTo>
                  <a:pt x="3058668" y="1002792"/>
                </a:lnTo>
                <a:lnTo>
                  <a:pt x="3070859" y="1028700"/>
                </a:lnTo>
                <a:lnTo>
                  <a:pt x="3075432" y="1037844"/>
                </a:lnTo>
                <a:lnTo>
                  <a:pt x="3049523" y="1050036"/>
                </a:lnTo>
                <a:close/>
              </a:path>
              <a:path w="3268979" h="2268220">
                <a:moveTo>
                  <a:pt x="2951987" y="877824"/>
                </a:moveTo>
                <a:lnTo>
                  <a:pt x="2947416" y="870204"/>
                </a:lnTo>
                <a:lnTo>
                  <a:pt x="2913887" y="824484"/>
                </a:lnTo>
                <a:lnTo>
                  <a:pt x="2886455" y="786384"/>
                </a:lnTo>
                <a:lnTo>
                  <a:pt x="2907791" y="769620"/>
                </a:lnTo>
                <a:lnTo>
                  <a:pt x="2938271" y="807720"/>
                </a:lnTo>
                <a:lnTo>
                  <a:pt x="2971800" y="854963"/>
                </a:lnTo>
                <a:lnTo>
                  <a:pt x="2976371" y="862584"/>
                </a:lnTo>
                <a:lnTo>
                  <a:pt x="2951987" y="877824"/>
                </a:lnTo>
                <a:close/>
              </a:path>
              <a:path w="3268979" h="2268220">
                <a:moveTo>
                  <a:pt x="2831591" y="720852"/>
                </a:moveTo>
                <a:lnTo>
                  <a:pt x="2805684" y="688847"/>
                </a:lnTo>
                <a:lnTo>
                  <a:pt x="2766059" y="646176"/>
                </a:lnTo>
                <a:lnTo>
                  <a:pt x="2755391" y="637032"/>
                </a:lnTo>
                <a:lnTo>
                  <a:pt x="2776727" y="617220"/>
                </a:lnTo>
                <a:lnTo>
                  <a:pt x="2785871" y="626363"/>
                </a:lnTo>
                <a:lnTo>
                  <a:pt x="2827019" y="670560"/>
                </a:lnTo>
                <a:lnTo>
                  <a:pt x="2854452" y="702563"/>
                </a:lnTo>
                <a:lnTo>
                  <a:pt x="2831591" y="720852"/>
                </a:lnTo>
                <a:close/>
              </a:path>
              <a:path w="3268979" h="2268220">
                <a:moveTo>
                  <a:pt x="2695955" y="576071"/>
                </a:moveTo>
                <a:lnTo>
                  <a:pt x="2683764" y="563879"/>
                </a:lnTo>
                <a:lnTo>
                  <a:pt x="2641091" y="524255"/>
                </a:lnTo>
                <a:lnTo>
                  <a:pt x="2612135" y="499872"/>
                </a:lnTo>
                <a:lnTo>
                  <a:pt x="2630423" y="478536"/>
                </a:lnTo>
                <a:lnTo>
                  <a:pt x="2659380" y="502920"/>
                </a:lnTo>
                <a:lnTo>
                  <a:pt x="2703575" y="544068"/>
                </a:lnTo>
                <a:lnTo>
                  <a:pt x="2715768" y="556260"/>
                </a:lnTo>
                <a:lnTo>
                  <a:pt x="2695955" y="576071"/>
                </a:lnTo>
                <a:close/>
              </a:path>
              <a:path w="3268979" h="2268220">
                <a:moveTo>
                  <a:pt x="2546603" y="445008"/>
                </a:moveTo>
                <a:lnTo>
                  <a:pt x="2510027" y="416052"/>
                </a:lnTo>
                <a:lnTo>
                  <a:pt x="2465832" y="382524"/>
                </a:lnTo>
                <a:lnTo>
                  <a:pt x="2456687" y="376428"/>
                </a:lnTo>
                <a:lnTo>
                  <a:pt x="2473452" y="352044"/>
                </a:lnTo>
                <a:lnTo>
                  <a:pt x="2482595" y="359664"/>
                </a:lnTo>
                <a:lnTo>
                  <a:pt x="2564891" y="422148"/>
                </a:lnTo>
                <a:lnTo>
                  <a:pt x="2546603" y="445008"/>
                </a:lnTo>
                <a:close/>
              </a:path>
              <a:path w="3268979" h="2268220">
                <a:moveTo>
                  <a:pt x="2386584" y="327660"/>
                </a:moveTo>
                <a:lnTo>
                  <a:pt x="2375916" y="320040"/>
                </a:lnTo>
                <a:lnTo>
                  <a:pt x="2330195" y="291084"/>
                </a:lnTo>
                <a:lnTo>
                  <a:pt x="2290571" y="268224"/>
                </a:lnTo>
                <a:lnTo>
                  <a:pt x="2304287" y="242316"/>
                </a:lnTo>
                <a:lnTo>
                  <a:pt x="2345435" y="266700"/>
                </a:lnTo>
                <a:lnTo>
                  <a:pt x="2392680" y="297180"/>
                </a:lnTo>
                <a:lnTo>
                  <a:pt x="2401823" y="303276"/>
                </a:lnTo>
                <a:lnTo>
                  <a:pt x="2386584" y="327660"/>
                </a:lnTo>
                <a:close/>
              </a:path>
              <a:path w="3268979" h="2268220">
                <a:moveTo>
                  <a:pt x="2215895" y="227076"/>
                </a:moveTo>
                <a:lnTo>
                  <a:pt x="2186939" y="211836"/>
                </a:lnTo>
                <a:lnTo>
                  <a:pt x="2136648" y="187452"/>
                </a:lnTo>
                <a:lnTo>
                  <a:pt x="2113787" y="176784"/>
                </a:lnTo>
                <a:lnTo>
                  <a:pt x="2125980" y="150876"/>
                </a:lnTo>
                <a:lnTo>
                  <a:pt x="2150364" y="161544"/>
                </a:lnTo>
                <a:lnTo>
                  <a:pt x="2229611" y="201168"/>
                </a:lnTo>
                <a:lnTo>
                  <a:pt x="2215895" y="227076"/>
                </a:lnTo>
                <a:close/>
              </a:path>
              <a:path w="3268979" h="2268220">
                <a:moveTo>
                  <a:pt x="2036064" y="143256"/>
                </a:moveTo>
                <a:lnTo>
                  <a:pt x="1984248" y="123444"/>
                </a:lnTo>
                <a:lnTo>
                  <a:pt x="1933955" y="105156"/>
                </a:lnTo>
                <a:lnTo>
                  <a:pt x="1929384" y="105156"/>
                </a:lnTo>
                <a:lnTo>
                  <a:pt x="1937003" y="77724"/>
                </a:lnTo>
                <a:lnTo>
                  <a:pt x="1943100" y="79248"/>
                </a:lnTo>
                <a:lnTo>
                  <a:pt x="1994916" y="97536"/>
                </a:lnTo>
                <a:lnTo>
                  <a:pt x="2045207" y="117348"/>
                </a:lnTo>
                <a:lnTo>
                  <a:pt x="2036064" y="143256"/>
                </a:lnTo>
                <a:close/>
              </a:path>
              <a:path w="3268979" h="2268220">
                <a:moveTo>
                  <a:pt x="1847087" y="79248"/>
                </a:moveTo>
                <a:lnTo>
                  <a:pt x="1828800" y="74676"/>
                </a:lnTo>
                <a:lnTo>
                  <a:pt x="1776984" y="60960"/>
                </a:lnTo>
                <a:lnTo>
                  <a:pt x="1737359" y="53340"/>
                </a:lnTo>
                <a:lnTo>
                  <a:pt x="1743455" y="25908"/>
                </a:lnTo>
                <a:lnTo>
                  <a:pt x="1783080" y="33528"/>
                </a:lnTo>
                <a:lnTo>
                  <a:pt x="1854707" y="51816"/>
                </a:lnTo>
                <a:lnTo>
                  <a:pt x="1847087" y="79248"/>
                </a:lnTo>
                <a:close/>
              </a:path>
              <a:path w="3268979" h="2268220">
                <a:moveTo>
                  <a:pt x="1653539" y="39624"/>
                </a:moveTo>
                <a:lnTo>
                  <a:pt x="1618487" y="33528"/>
                </a:lnTo>
                <a:lnTo>
                  <a:pt x="1592580" y="32004"/>
                </a:lnTo>
                <a:lnTo>
                  <a:pt x="1566671" y="28956"/>
                </a:lnTo>
                <a:lnTo>
                  <a:pt x="1540764" y="28956"/>
                </a:lnTo>
                <a:lnTo>
                  <a:pt x="1542287" y="0"/>
                </a:lnTo>
                <a:lnTo>
                  <a:pt x="1595627" y="3048"/>
                </a:lnTo>
                <a:lnTo>
                  <a:pt x="1623059" y="6095"/>
                </a:lnTo>
                <a:lnTo>
                  <a:pt x="1658111" y="10668"/>
                </a:lnTo>
                <a:lnTo>
                  <a:pt x="1653539" y="39624"/>
                </a:lnTo>
                <a:close/>
              </a:path>
              <a:path w="3268979" h="2268220">
                <a:moveTo>
                  <a:pt x="1344167" y="36576"/>
                </a:moveTo>
                <a:lnTo>
                  <a:pt x="1341119" y="7620"/>
                </a:lnTo>
                <a:lnTo>
                  <a:pt x="1397507" y="3048"/>
                </a:lnTo>
                <a:lnTo>
                  <a:pt x="1455419" y="0"/>
                </a:lnTo>
                <a:lnTo>
                  <a:pt x="1456943" y="28956"/>
                </a:lnTo>
                <a:lnTo>
                  <a:pt x="1427987" y="28956"/>
                </a:lnTo>
                <a:lnTo>
                  <a:pt x="1399032" y="32004"/>
                </a:lnTo>
                <a:lnTo>
                  <a:pt x="1344167" y="36576"/>
                </a:lnTo>
                <a:close/>
              </a:path>
              <a:path w="3268979" h="2268220">
                <a:moveTo>
                  <a:pt x="1147571" y="65532"/>
                </a:moveTo>
                <a:lnTo>
                  <a:pt x="1141475" y="36576"/>
                </a:lnTo>
                <a:lnTo>
                  <a:pt x="1162811" y="33528"/>
                </a:lnTo>
                <a:lnTo>
                  <a:pt x="1222248" y="22860"/>
                </a:lnTo>
                <a:lnTo>
                  <a:pt x="1255775" y="18287"/>
                </a:lnTo>
                <a:lnTo>
                  <a:pt x="1258823" y="47244"/>
                </a:lnTo>
                <a:lnTo>
                  <a:pt x="1226819" y="51816"/>
                </a:lnTo>
                <a:lnTo>
                  <a:pt x="1168907" y="60960"/>
                </a:lnTo>
                <a:lnTo>
                  <a:pt x="1147571" y="65532"/>
                </a:lnTo>
                <a:close/>
              </a:path>
              <a:path w="3268979" h="2268220">
                <a:moveTo>
                  <a:pt x="950975" y="105156"/>
                </a:moveTo>
                <a:lnTo>
                  <a:pt x="944880" y="77724"/>
                </a:lnTo>
                <a:lnTo>
                  <a:pt x="1048511" y="54864"/>
                </a:lnTo>
                <a:lnTo>
                  <a:pt x="1057655" y="53340"/>
                </a:lnTo>
                <a:lnTo>
                  <a:pt x="1063751" y="80772"/>
                </a:lnTo>
                <a:lnTo>
                  <a:pt x="1053084" y="83820"/>
                </a:lnTo>
                <a:lnTo>
                  <a:pt x="998219" y="94487"/>
                </a:lnTo>
                <a:lnTo>
                  <a:pt x="950975" y="105156"/>
                </a:lnTo>
                <a:close/>
              </a:path>
              <a:path w="3268979" h="2268220">
                <a:moveTo>
                  <a:pt x="755903" y="147828"/>
                </a:moveTo>
                <a:lnTo>
                  <a:pt x="749807" y="120395"/>
                </a:lnTo>
                <a:lnTo>
                  <a:pt x="758951" y="118872"/>
                </a:lnTo>
                <a:lnTo>
                  <a:pt x="783335" y="112776"/>
                </a:lnTo>
                <a:lnTo>
                  <a:pt x="807719" y="108204"/>
                </a:lnTo>
                <a:lnTo>
                  <a:pt x="832103" y="102108"/>
                </a:lnTo>
                <a:lnTo>
                  <a:pt x="861059" y="96012"/>
                </a:lnTo>
                <a:lnTo>
                  <a:pt x="868680" y="123444"/>
                </a:lnTo>
                <a:lnTo>
                  <a:pt x="838200" y="129540"/>
                </a:lnTo>
                <a:lnTo>
                  <a:pt x="813816" y="135636"/>
                </a:lnTo>
                <a:lnTo>
                  <a:pt x="787907" y="141732"/>
                </a:lnTo>
                <a:lnTo>
                  <a:pt x="765048" y="146304"/>
                </a:lnTo>
                <a:lnTo>
                  <a:pt x="755903" y="147828"/>
                </a:lnTo>
                <a:close/>
              </a:path>
              <a:path w="3268979" h="2268220">
                <a:moveTo>
                  <a:pt x="560832" y="187452"/>
                </a:moveTo>
                <a:lnTo>
                  <a:pt x="554735" y="160020"/>
                </a:lnTo>
                <a:lnTo>
                  <a:pt x="557783" y="158495"/>
                </a:lnTo>
                <a:lnTo>
                  <a:pt x="601980" y="149352"/>
                </a:lnTo>
                <a:lnTo>
                  <a:pt x="644651" y="141732"/>
                </a:lnTo>
                <a:lnTo>
                  <a:pt x="665987" y="137160"/>
                </a:lnTo>
                <a:lnTo>
                  <a:pt x="672084" y="164591"/>
                </a:lnTo>
                <a:lnTo>
                  <a:pt x="606551" y="178308"/>
                </a:lnTo>
                <a:lnTo>
                  <a:pt x="563880" y="185928"/>
                </a:lnTo>
                <a:lnTo>
                  <a:pt x="560832" y="187452"/>
                </a:lnTo>
                <a:close/>
              </a:path>
              <a:path w="3268979" h="2268220">
                <a:moveTo>
                  <a:pt x="367283" y="234695"/>
                </a:moveTo>
                <a:lnTo>
                  <a:pt x="358139" y="207264"/>
                </a:lnTo>
                <a:lnTo>
                  <a:pt x="434339" y="185928"/>
                </a:lnTo>
                <a:lnTo>
                  <a:pt x="469391" y="178308"/>
                </a:lnTo>
                <a:lnTo>
                  <a:pt x="477011" y="205740"/>
                </a:lnTo>
                <a:lnTo>
                  <a:pt x="441959" y="213360"/>
                </a:lnTo>
                <a:lnTo>
                  <a:pt x="403859" y="224028"/>
                </a:lnTo>
                <a:lnTo>
                  <a:pt x="367283" y="234695"/>
                </a:lnTo>
                <a:close/>
              </a:path>
              <a:path w="3268979" h="2268220">
                <a:moveTo>
                  <a:pt x="187451" y="310895"/>
                </a:moveTo>
                <a:lnTo>
                  <a:pt x="196595" y="271272"/>
                </a:lnTo>
                <a:lnTo>
                  <a:pt x="256032" y="242316"/>
                </a:lnTo>
                <a:lnTo>
                  <a:pt x="275843" y="234695"/>
                </a:lnTo>
                <a:lnTo>
                  <a:pt x="286511" y="260604"/>
                </a:lnTo>
                <a:lnTo>
                  <a:pt x="266700" y="269748"/>
                </a:lnTo>
                <a:lnTo>
                  <a:pt x="237743" y="283464"/>
                </a:lnTo>
                <a:lnTo>
                  <a:pt x="210311" y="297180"/>
                </a:lnTo>
                <a:lnTo>
                  <a:pt x="187451" y="310895"/>
                </a:lnTo>
                <a:close/>
              </a:path>
              <a:path w="3268979" h="2268220">
                <a:moveTo>
                  <a:pt x="67055" y="455676"/>
                </a:moveTo>
                <a:lnTo>
                  <a:pt x="39623" y="445008"/>
                </a:lnTo>
                <a:lnTo>
                  <a:pt x="53339" y="417576"/>
                </a:lnTo>
                <a:lnTo>
                  <a:pt x="83819" y="368808"/>
                </a:lnTo>
                <a:lnTo>
                  <a:pt x="102107" y="345948"/>
                </a:lnTo>
                <a:lnTo>
                  <a:pt x="103632" y="344424"/>
                </a:lnTo>
                <a:lnTo>
                  <a:pt x="124967" y="364236"/>
                </a:lnTo>
                <a:lnTo>
                  <a:pt x="123443" y="365760"/>
                </a:lnTo>
                <a:lnTo>
                  <a:pt x="106680" y="387096"/>
                </a:lnTo>
                <a:lnTo>
                  <a:pt x="91439" y="408432"/>
                </a:lnTo>
                <a:lnTo>
                  <a:pt x="79248" y="431291"/>
                </a:lnTo>
                <a:lnTo>
                  <a:pt x="67055" y="455676"/>
                </a:lnTo>
                <a:close/>
              </a:path>
              <a:path w="3268979" h="2268220">
                <a:moveTo>
                  <a:pt x="27432" y="646176"/>
                </a:moveTo>
                <a:lnTo>
                  <a:pt x="0" y="644652"/>
                </a:lnTo>
                <a:lnTo>
                  <a:pt x="0" y="632460"/>
                </a:lnTo>
                <a:lnTo>
                  <a:pt x="1523" y="605028"/>
                </a:lnTo>
                <a:lnTo>
                  <a:pt x="4571" y="577596"/>
                </a:lnTo>
                <a:lnTo>
                  <a:pt x="9143" y="550163"/>
                </a:lnTo>
                <a:lnTo>
                  <a:pt x="13716" y="528828"/>
                </a:lnTo>
                <a:lnTo>
                  <a:pt x="41148" y="534924"/>
                </a:lnTo>
                <a:lnTo>
                  <a:pt x="36575" y="556260"/>
                </a:lnTo>
                <a:lnTo>
                  <a:pt x="32003" y="582168"/>
                </a:lnTo>
                <a:lnTo>
                  <a:pt x="28955" y="633984"/>
                </a:lnTo>
                <a:lnTo>
                  <a:pt x="27432" y="646176"/>
                </a:lnTo>
                <a:close/>
              </a:path>
              <a:path w="3268979" h="2268220">
                <a:moveTo>
                  <a:pt x="36575" y="845820"/>
                </a:moveTo>
                <a:lnTo>
                  <a:pt x="35051" y="845820"/>
                </a:lnTo>
                <a:lnTo>
                  <a:pt x="25907" y="818388"/>
                </a:lnTo>
                <a:lnTo>
                  <a:pt x="16764" y="792479"/>
                </a:lnTo>
                <a:lnTo>
                  <a:pt x="9143" y="765047"/>
                </a:lnTo>
                <a:lnTo>
                  <a:pt x="4571" y="737616"/>
                </a:lnTo>
                <a:lnTo>
                  <a:pt x="3048" y="733044"/>
                </a:lnTo>
                <a:lnTo>
                  <a:pt x="32003" y="729996"/>
                </a:lnTo>
                <a:lnTo>
                  <a:pt x="33527" y="734568"/>
                </a:lnTo>
                <a:lnTo>
                  <a:pt x="38100" y="758952"/>
                </a:lnTo>
                <a:lnTo>
                  <a:pt x="44195" y="784860"/>
                </a:lnTo>
                <a:lnTo>
                  <a:pt x="51816" y="809244"/>
                </a:lnTo>
                <a:lnTo>
                  <a:pt x="62483" y="835152"/>
                </a:lnTo>
                <a:lnTo>
                  <a:pt x="36575" y="845820"/>
                </a:lnTo>
                <a:close/>
              </a:path>
              <a:path w="3268979" h="2268220">
                <a:moveTo>
                  <a:pt x="132587" y="1024128"/>
                </a:moveTo>
                <a:lnTo>
                  <a:pt x="120395" y="1005839"/>
                </a:lnTo>
                <a:lnTo>
                  <a:pt x="103632" y="979932"/>
                </a:lnTo>
                <a:lnTo>
                  <a:pt x="88391" y="952500"/>
                </a:lnTo>
                <a:lnTo>
                  <a:pt x="74675" y="926592"/>
                </a:lnTo>
                <a:lnTo>
                  <a:pt x="73151" y="925068"/>
                </a:lnTo>
                <a:lnTo>
                  <a:pt x="99059" y="911352"/>
                </a:lnTo>
                <a:lnTo>
                  <a:pt x="99059" y="912876"/>
                </a:lnTo>
                <a:lnTo>
                  <a:pt x="144780" y="990600"/>
                </a:lnTo>
                <a:lnTo>
                  <a:pt x="155448" y="1008888"/>
                </a:lnTo>
                <a:lnTo>
                  <a:pt x="132587" y="1024128"/>
                </a:lnTo>
                <a:close/>
              </a:path>
              <a:path w="3268979" h="2268220">
                <a:moveTo>
                  <a:pt x="248411" y="1188720"/>
                </a:moveTo>
                <a:lnTo>
                  <a:pt x="224027" y="1158239"/>
                </a:lnTo>
                <a:lnTo>
                  <a:pt x="205739" y="1133855"/>
                </a:lnTo>
                <a:lnTo>
                  <a:pt x="179832" y="1095755"/>
                </a:lnTo>
                <a:lnTo>
                  <a:pt x="202691" y="1078992"/>
                </a:lnTo>
                <a:lnTo>
                  <a:pt x="230123" y="1117092"/>
                </a:lnTo>
                <a:lnTo>
                  <a:pt x="246887" y="1141476"/>
                </a:lnTo>
                <a:lnTo>
                  <a:pt x="265175" y="1162812"/>
                </a:lnTo>
                <a:lnTo>
                  <a:pt x="269748" y="1170432"/>
                </a:lnTo>
                <a:lnTo>
                  <a:pt x="248411" y="1188720"/>
                </a:lnTo>
                <a:close/>
              </a:path>
              <a:path w="3268979" h="2268220">
                <a:moveTo>
                  <a:pt x="393191" y="1328928"/>
                </a:moveTo>
                <a:lnTo>
                  <a:pt x="370332" y="1309116"/>
                </a:lnTo>
                <a:lnTo>
                  <a:pt x="326135" y="1267968"/>
                </a:lnTo>
                <a:lnTo>
                  <a:pt x="309371" y="1251204"/>
                </a:lnTo>
                <a:lnTo>
                  <a:pt x="329183" y="1231392"/>
                </a:lnTo>
                <a:lnTo>
                  <a:pt x="345948" y="1246632"/>
                </a:lnTo>
                <a:lnTo>
                  <a:pt x="413003" y="1309116"/>
                </a:lnTo>
                <a:lnTo>
                  <a:pt x="393191" y="1328928"/>
                </a:lnTo>
                <a:close/>
              </a:path>
              <a:path w="3268979" h="2268220">
                <a:moveTo>
                  <a:pt x="525780" y="1475232"/>
                </a:moveTo>
                <a:lnTo>
                  <a:pt x="504443" y="1447800"/>
                </a:lnTo>
                <a:lnTo>
                  <a:pt x="483107" y="1421892"/>
                </a:lnTo>
                <a:lnTo>
                  <a:pt x="460248" y="1397508"/>
                </a:lnTo>
                <a:lnTo>
                  <a:pt x="452627" y="1389888"/>
                </a:lnTo>
                <a:lnTo>
                  <a:pt x="473964" y="1370076"/>
                </a:lnTo>
                <a:lnTo>
                  <a:pt x="481583" y="1377696"/>
                </a:lnTo>
                <a:lnTo>
                  <a:pt x="504443" y="1403604"/>
                </a:lnTo>
                <a:lnTo>
                  <a:pt x="525780" y="1431036"/>
                </a:lnTo>
                <a:lnTo>
                  <a:pt x="548639" y="1458468"/>
                </a:lnTo>
                <a:lnTo>
                  <a:pt x="525780" y="1475232"/>
                </a:lnTo>
                <a:close/>
              </a:path>
              <a:path w="3268979" h="2268220">
                <a:moveTo>
                  <a:pt x="618743" y="1647444"/>
                </a:moveTo>
                <a:lnTo>
                  <a:pt x="612648" y="1633728"/>
                </a:lnTo>
                <a:lnTo>
                  <a:pt x="603503" y="1612392"/>
                </a:lnTo>
                <a:lnTo>
                  <a:pt x="594359" y="1592580"/>
                </a:lnTo>
                <a:lnTo>
                  <a:pt x="576071" y="1556004"/>
                </a:lnTo>
                <a:lnTo>
                  <a:pt x="569975" y="1546860"/>
                </a:lnTo>
                <a:lnTo>
                  <a:pt x="595883" y="1533144"/>
                </a:lnTo>
                <a:lnTo>
                  <a:pt x="609600" y="1560576"/>
                </a:lnTo>
                <a:lnTo>
                  <a:pt x="620267" y="1580388"/>
                </a:lnTo>
                <a:lnTo>
                  <a:pt x="629411" y="1600200"/>
                </a:lnTo>
                <a:lnTo>
                  <a:pt x="638555" y="1621536"/>
                </a:lnTo>
                <a:lnTo>
                  <a:pt x="646175" y="1636776"/>
                </a:lnTo>
                <a:lnTo>
                  <a:pt x="618743" y="1647444"/>
                </a:lnTo>
                <a:close/>
              </a:path>
              <a:path w="3268979" h="2268220">
                <a:moveTo>
                  <a:pt x="694943" y="1833372"/>
                </a:moveTo>
                <a:lnTo>
                  <a:pt x="693419" y="1831847"/>
                </a:lnTo>
                <a:lnTo>
                  <a:pt x="676655" y="1786128"/>
                </a:lnTo>
                <a:lnTo>
                  <a:pt x="658367" y="1741932"/>
                </a:lnTo>
                <a:lnTo>
                  <a:pt x="652271" y="1726692"/>
                </a:lnTo>
                <a:lnTo>
                  <a:pt x="678180" y="1716024"/>
                </a:lnTo>
                <a:lnTo>
                  <a:pt x="702564" y="1776984"/>
                </a:lnTo>
                <a:lnTo>
                  <a:pt x="720851" y="1821180"/>
                </a:lnTo>
                <a:lnTo>
                  <a:pt x="720851" y="1822704"/>
                </a:lnTo>
                <a:lnTo>
                  <a:pt x="694943" y="1833372"/>
                </a:lnTo>
                <a:close/>
              </a:path>
              <a:path w="3268979" h="2268220">
                <a:moveTo>
                  <a:pt x="775716" y="2017776"/>
                </a:moveTo>
                <a:lnTo>
                  <a:pt x="769619" y="2004060"/>
                </a:lnTo>
                <a:lnTo>
                  <a:pt x="758951" y="1984247"/>
                </a:lnTo>
                <a:lnTo>
                  <a:pt x="749807" y="1962912"/>
                </a:lnTo>
                <a:lnTo>
                  <a:pt x="729995" y="1920239"/>
                </a:lnTo>
                <a:lnTo>
                  <a:pt x="726948" y="1912620"/>
                </a:lnTo>
                <a:lnTo>
                  <a:pt x="752855" y="1901952"/>
                </a:lnTo>
                <a:lnTo>
                  <a:pt x="757427" y="1909572"/>
                </a:lnTo>
                <a:lnTo>
                  <a:pt x="775716" y="1952244"/>
                </a:lnTo>
                <a:lnTo>
                  <a:pt x="794003" y="1991868"/>
                </a:lnTo>
                <a:lnTo>
                  <a:pt x="801623" y="2004060"/>
                </a:lnTo>
                <a:lnTo>
                  <a:pt x="775716" y="2017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60394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Lógica: </a:t>
            </a:r>
            <a:r>
              <a:rPr dirty="0"/>
              <a:t>mundo </a:t>
            </a:r>
            <a:r>
              <a:rPr dirty="0" spc="5"/>
              <a:t>do </a:t>
            </a:r>
            <a:r>
              <a:rPr dirty="0" spc="-5"/>
              <a:t>wumpus</a:t>
            </a:r>
            <a:r>
              <a:rPr dirty="0" spc="-105"/>
              <a:t> </a:t>
            </a:r>
            <a:r>
              <a:rPr dirty="0"/>
              <a:t>(6/6)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2130121"/>
            <a:ext cx="8074025" cy="344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5" b="1" i="1">
                <a:latin typeface="Calibri"/>
                <a:cs typeface="Calibri"/>
              </a:rPr>
              <a:t>Consequência </a:t>
            </a:r>
            <a:r>
              <a:rPr dirty="0" sz="3200" spc="-10" b="1" i="1">
                <a:latin typeface="Calibri"/>
                <a:cs typeface="Calibri"/>
              </a:rPr>
              <a:t>lógica </a:t>
            </a:r>
            <a:r>
              <a:rPr dirty="0" sz="3200">
                <a:latin typeface="Calibri"/>
                <a:cs typeface="Calibri"/>
              </a:rPr>
              <a:t>pode </a:t>
            </a:r>
            <a:r>
              <a:rPr dirty="0" sz="3200" spc="-10">
                <a:latin typeface="Calibri"/>
                <a:cs typeface="Calibri"/>
              </a:rPr>
              <a:t>ser </a:t>
            </a:r>
            <a:r>
              <a:rPr dirty="0" sz="3200" spc="-5">
                <a:latin typeface="Calibri"/>
                <a:cs typeface="Calibri"/>
              </a:rPr>
              <a:t>utilizada</a:t>
            </a:r>
            <a:r>
              <a:rPr dirty="0" sz="3200" spc="5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para  </a:t>
            </a:r>
            <a:r>
              <a:rPr dirty="0" sz="3200" spc="-15">
                <a:latin typeface="Calibri"/>
                <a:cs typeface="Calibri"/>
              </a:rPr>
              <a:t>realizar </a:t>
            </a:r>
            <a:r>
              <a:rPr dirty="0" sz="3200" spc="-5" b="1" i="1">
                <a:latin typeface="Calibri"/>
                <a:cs typeface="Calibri"/>
              </a:rPr>
              <a:t>inferência </a:t>
            </a:r>
            <a:r>
              <a:rPr dirty="0" sz="3200" b="1" i="1">
                <a:latin typeface="Calibri"/>
                <a:cs typeface="Calibri"/>
              </a:rPr>
              <a:t>lógica </a:t>
            </a:r>
            <a:r>
              <a:rPr dirty="0" sz="3200" spc="-10">
                <a:latin typeface="Calibri"/>
                <a:cs typeface="Calibri"/>
              </a:rPr>
              <a:t>(derivar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conclusões)</a:t>
            </a:r>
            <a:endParaRPr sz="3200">
              <a:latin typeface="Calibri"/>
              <a:cs typeface="Calibri"/>
            </a:endParaRPr>
          </a:p>
          <a:p>
            <a:pPr algn="just"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Algoritmo </a:t>
            </a:r>
            <a:r>
              <a:rPr dirty="0" sz="3200" spc="-10">
                <a:latin typeface="Calibri"/>
                <a:cs typeface="Calibri"/>
              </a:rPr>
              <a:t>de </a:t>
            </a:r>
            <a:r>
              <a:rPr dirty="0" sz="3200" spc="-20">
                <a:latin typeface="Calibri"/>
                <a:cs typeface="Calibri"/>
              </a:rPr>
              <a:t>inferência </a:t>
            </a:r>
            <a:r>
              <a:rPr dirty="0" sz="3200" spc="-15">
                <a:latin typeface="Calibri"/>
                <a:cs typeface="Calibri"/>
              </a:rPr>
              <a:t>ilustrado </a:t>
            </a:r>
            <a:r>
              <a:rPr dirty="0" sz="3200" spc="-5">
                <a:latin typeface="Calibri"/>
                <a:cs typeface="Calibri"/>
              </a:rPr>
              <a:t>se</a:t>
            </a:r>
            <a:r>
              <a:rPr dirty="0" sz="3200" spc="6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denomina</a:t>
            </a:r>
            <a:endParaRPr sz="3200">
              <a:latin typeface="Calibri"/>
              <a:cs typeface="Calibri"/>
            </a:endParaRPr>
          </a:p>
          <a:p>
            <a:pPr algn="just" marL="355600">
              <a:lnSpc>
                <a:spcPct val="100000"/>
              </a:lnSpc>
            </a:pPr>
            <a:r>
              <a:rPr dirty="0" sz="3200" spc="-10" b="1" i="1">
                <a:latin typeface="Calibri"/>
                <a:cs typeface="Calibri"/>
              </a:rPr>
              <a:t>verificação </a:t>
            </a:r>
            <a:r>
              <a:rPr dirty="0" sz="3200" b="1" i="1">
                <a:latin typeface="Calibri"/>
                <a:cs typeface="Calibri"/>
              </a:rPr>
              <a:t>de modelo </a:t>
            </a:r>
            <a:r>
              <a:rPr dirty="0" sz="3200">
                <a:latin typeface="Calibri"/>
                <a:cs typeface="Calibri"/>
              </a:rPr>
              <a:t>(</a:t>
            </a:r>
            <a:r>
              <a:rPr dirty="0" sz="3200" b="1" i="1">
                <a:latin typeface="Calibri"/>
                <a:cs typeface="Calibri"/>
              </a:rPr>
              <a:t>model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checking</a:t>
            </a:r>
            <a:r>
              <a:rPr dirty="0" sz="320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algn="just" marL="756285" marR="5715" indent="-287020">
              <a:lnSpc>
                <a:spcPct val="100000"/>
              </a:lnSpc>
              <a:spcBef>
                <a:spcPts val="685"/>
              </a:spcBef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 spc="-15">
                <a:latin typeface="Calibri"/>
                <a:cs typeface="Calibri"/>
              </a:rPr>
              <a:t>Enumera todos </a:t>
            </a:r>
            <a:r>
              <a:rPr dirty="0" sz="2800">
                <a:latin typeface="Calibri"/>
                <a:cs typeface="Calibri"/>
              </a:rPr>
              <a:t>os </a:t>
            </a:r>
            <a:r>
              <a:rPr dirty="0" sz="2800" spc="-10">
                <a:latin typeface="Calibri"/>
                <a:cs typeface="Calibri"/>
              </a:rPr>
              <a:t>modelos </a:t>
            </a:r>
            <a:r>
              <a:rPr dirty="0" sz="2800" spc="-5">
                <a:latin typeface="Calibri"/>
                <a:cs typeface="Calibri"/>
              </a:rPr>
              <a:t>possíveis </a:t>
            </a:r>
            <a:r>
              <a:rPr dirty="0" sz="2800" spc="-25">
                <a:latin typeface="Calibri"/>
                <a:cs typeface="Calibri"/>
              </a:rPr>
              <a:t>para </a:t>
            </a:r>
            <a:r>
              <a:rPr dirty="0" sz="2800" spc="-10">
                <a:latin typeface="Calibri"/>
                <a:cs typeface="Calibri"/>
              </a:rPr>
              <a:t>verificar  </a:t>
            </a:r>
            <a:r>
              <a:rPr dirty="0" sz="2800" spc="-5">
                <a:latin typeface="Calibri"/>
                <a:cs typeface="Calibri"/>
              </a:rPr>
              <a:t>se </a:t>
            </a:r>
            <a:r>
              <a:rPr dirty="0" sz="2800" spc="-10">
                <a:latin typeface="Calibri"/>
                <a:cs typeface="Calibri"/>
              </a:rPr>
              <a:t>uma </a:t>
            </a:r>
            <a:r>
              <a:rPr dirty="0" sz="2800" spc="-15">
                <a:latin typeface="Calibri"/>
                <a:cs typeface="Calibri"/>
              </a:rPr>
              <a:t>sentença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dada é </a:t>
            </a:r>
            <a:r>
              <a:rPr dirty="0" sz="2800" spc="-25">
                <a:latin typeface="Calibri"/>
                <a:cs typeface="Calibri"/>
              </a:rPr>
              <a:t>verdadeira </a:t>
            </a:r>
            <a:r>
              <a:rPr dirty="0" sz="2800" spc="-5">
                <a:latin typeface="Calibri"/>
                <a:cs typeface="Calibri"/>
              </a:rPr>
              <a:t>em </a:t>
            </a:r>
            <a:r>
              <a:rPr dirty="0" sz="2800" spc="-10">
                <a:latin typeface="Calibri"/>
                <a:cs typeface="Calibri"/>
              </a:rPr>
              <a:t>todos  modelos nos </a:t>
            </a:r>
            <a:r>
              <a:rPr dirty="0" sz="2800" spc="-5">
                <a:latin typeface="Calibri"/>
                <a:cs typeface="Calibri"/>
              </a:rPr>
              <a:t>quais </a:t>
            </a:r>
            <a:r>
              <a:rPr dirty="0" sz="2800" spc="-10">
                <a:latin typeface="Calibri"/>
                <a:cs typeface="Calibri"/>
              </a:rPr>
              <a:t>BC </a:t>
            </a:r>
            <a:r>
              <a:rPr dirty="0" sz="2800" spc="-5">
                <a:latin typeface="Calibri"/>
                <a:cs typeface="Calibri"/>
              </a:rPr>
              <a:t>é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verdadeira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27641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Tipos </a:t>
            </a:r>
            <a:r>
              <a:rPr dirty="0" spc="-10"/>
              <a:t>de</a:t>
            </a:r>
            <a:r>
              <a:rPr dirty="0" spc="-65"/>
              <a:t> </a:t>
            </a:r>
            <a:r>
              <a:rPr dirty="0" spc="-5"/>
              <a:t>lógica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2203238"/>
            <a:ext cx="7717155" cy="202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Que </a:t>
            </a:r>
            <a:r>
              <a:rPr dirty="0" sz="3200" spc="-10">
                <a:latin typeface="Calibri"/>
                <a:cs typeface="Calibri"/>
              </a:rPr>
              <a:t>tipo </a:t>
            </a:r>
            <a:r>
              <a:rPr dirty="0" sz="3200" spc="5">
                <a:latin typeface="Calibri"/>
                <a:cs typeface="Calibri"/>
              </a:rPr>
              <a:t>de </a:t>
            </a:r>
            <a:r>
              <a:rPr dirty="0" sz="3200" spc="-10">
                <a:latin typeface="Calibri"/>
                <a:cs typeface="Calibri"/>
              </a:rPr>
              <a:t>lógica </a:t>
            </a:r>
            <a:r>
              <a:rPr dirty="0" sz="3200" spc="-15">
                <a:latin typeface="Calibri"/>
                <a:cs typeface="Calibri"/>
              </a:rPr>
              <a:t>utilizar </a:t>
            </a:r>
            <a:r>
              <a:rPr dirty="0" sz="3200" spc="-20">
                <a:latin typeface="Calibri"/>
                <a:cs typeface="Calibri"/>
              </a:rPr>
              <a:t>para </a:t>
            </a:r>
            <a:r>
              <a:rPr dirty="0" sz="3200" spc="-15">
                <a:latin typeface="Calibri"/>
                <a:cs typeface="Calibri"/>
              </a:rPr>
              <a:t>representar </a:t>
            </a:r>
            <a:r>
              <a:rPr dirty="0" sz="3200">
                <a:latin typeface="Calibri"/>
                <a:cs typeface="Calibri"/>
              </a:rPr>
              <a:t>a  </a:t>
            </a:r>
            <a:r>
              <a:rPr dirty="0" sz="3200" spc="-5">
                <a:latin typeface="Calibri"/>
                <a:cs typeface="Calibri"/>
              </a:rPr>
              <a:t>base </a:t>
            </a:r>
            <a:r>
              <a:rPr dirty="0" sz="3200" spc="-10">
                <a:latin typeface="Calibri"/>
                <a:cs typeface="Calibri"/>
              </a:rPr>
              <a:t>de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conhecimento?</a:t>
            </a:r>
            <a:endParaRPr sz="32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Lógica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proposicional</a:t>
            </a:r>
            <a:endParaRPr sz="28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>
                <a:latin typeface="Calibri"/>
                <a:cs typeface="Calibri"/>
              </a:rPr>
              <a:t>Lógica </a:t>
            </a:r>
            <a:r>
              <a:rPr dirty="0" sz="2800" spc="-15">
                <a:latin typeface="Calibri"/>
                <a:cs typeface="Calibri"/>
              </a:rPr>
              <a:t>de primeira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ordem…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8340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Representação </a:t>
            </a:r>
            <a:r>
              <a:rPr dirty="0" spc="-10"/>
              <a:t>do </a:t>
            </a:r>
            <a:r>
              <a:rPr dirty="0" spc="-15"/>
              <a:t>conhecimento </a:t>
            </a:r>
            <a:r>
              <a:rPr dirty="0"/>
              <a:t>e</a:t>
            </a:r>
            <a:r>
              <a:rPr dirty="0" spc="-5"/>
              <a:t> </a:t>
            </a:r>
            <a:r>
              <a:rPr dirty="0" spc="-10"/>
              <a:t>raciocínio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algn="just" marL="35496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pc="-5"/>
              <a:t>Constituem elementos </a:t>
            </a:r>
            <a:r>
              <a:rPr dirty="0" spc="-15"/>
              <a:t>chaves </a:t>
            </a:r>
            <a:r>
              <a:rPr dirty="0" spc="-10"/>
              <a:t>dentro </a:t>
            </a:r>
            <a:r>
              <a:rPr dirty="0" spc="5"/>
              <a:t>do </a:t>
            </a:r>
            <a:r>
              <a:rPr dirty="0" spc="-5"/>
              <a:t>campo </a:t>
            </a:r>
            <a:r>
              <a:rPr dirty="0" spc="-10"/>
              <a:t>da</a:t>
            </a:r>
            <a:r>
              <a:rPr dirty="0" spc="-100"/>
              <a:t> </a:t>
            </a:r>
            <a:r>
              <a:rPr dirty="0" spc="-5"/>
              <a:t>IA</a:t>
            </a: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O uso </a:t>
            </a:r>
            <a:r>
              <a:rPr dirty="0" spc="5"/>
              <a:t>de </a:t>
            </a:r>
            <a:r>
              <a:rPr dirty="0" spc="-10"/>
              <a:t>conhecimento </a:t>
            </a:r>
            <a:r>
              <a:rPr dirty="0"/>
              <a:t>e </a:t>
            </a:r>
            <a:r>
              <a:rPr dirty="0" spc="-10"/>
              <a:t>de </a:t>
            </a:r>
            <a:r>
              <a:rPr dirty="0" spc="-5"/>
              <a:t>mecanismos </a:t>
            </a:r>
            <a:r>
              <a:rPr dirty="0" spc="-10"/>
              <a:t>de </a:t>
            </a:r>
            <a:r>
              <a:rPr dirty="0" spc="-5"/>
              <a:t>raciocínio  permite </a:t>
            </a:r>
            <a:r>
              <a:rPr dirty="0" spc="-10"/>
              <a:t>aumentar </a:t>
            </a:r>
            <a:r>
              <a:rPr dirty="0"/>
              <a:t>o </a:t>
            </a:r>
            <a:r>
              <a:rPr dirty="0" spc="-5"/>
              <a:t>desempenho dos </a:t>
            </a:r>
            <a:r>
              <a:rPr dirty="0" spc="-10"/>
              <a:t>agentes</a:t>
            </a:r>
            <a:r>
              <a:rPr dirty="0" spc="-100"/>
              <a:t> </a:t>
            </a:r>
            <a:r>
              <a:rPr dirty="0"/>
              <a:t>artificiais</a:t>
            </a:r>
          </a:p>
          <a:p>
            <a:pPr algn="just" marL="354965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pc="-15"/>
              <a:t>agentes </a:t>
            </a:r>
            <a:r>
              <a:rPr dirty="0" spc="-10"/>
              <a:t>de busca </a:t>
            </a:r>
            <a:r>
              <a:rPr dirty="0" spc="-5"/>
              <a:t>possuem </a:t>
            </a:r>
            <a:r>
              <a:rPr dirty="0" spc="-10"/>
              <a:t>capacidades </a:t>
            </a:r>
            <a:r>
              <a:rPr dirty="0" spc="5"/>
              <a:t>de </a:t>
            </a:r>
            <a:r>
              <a:rPr dirty="0" spc="-15"/>
              <a:t>representação  </a:t>
            </a:r>
            <a:r>
              <a:rPr dirty="0" spc="5"/>
              <a:t>de </a:t>
            </a:r>
            <a:r>
              <a:rPr dirty="0" spc="-10"/>
              <a:t>conhecimento </a:t>
            </a:r>
            <a:r>
              <a:rPr dirty="0"/>
              <a:t>e </a:t>
            </a:r>
            <a:r>
              <a:rPr dirty="0" spc="-10"/>
              <a:t>de raciocínio genéricas </a:t>
            </a:r>
            <a:r>
              <a:rPr dirty="0"/>
              <a:t>e  </a:t>
            </a:r>
            <a:r>
              <a:rPr dirty="0" spc="-10"/>
              <a:t>elementares:</a:t>
            </a:r>
          </a:p>
          <a:p>
            <a:pPr algn="just" lvl="1" marL="756285" marR="5080" indent="-287020">
              <a:lnSpc>
                <a:spcPts val="286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 spc="-10">
                <a:latin typeface="Calibri"/>
                <a:cs typeface="Calibri"/>
              </a:rPr>
              <a:t>Conhecimento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Calibri"/>
                <a:cs typeface="Calibri"/>
              </a:rPr>
              <a:t>mecanismo </a:t>
            </a:r>
            <a:r>
              <a:rPr dirty="0" sz="2400" spc="-10">
                <a:latin typeface="Calibri"/>
                <a:cs typeface="Calibri"/>
              </a:rPr>
              <a:t>de </a:t>
            </a:r>
            <a:r>
              <a:rPr dirty="0" sz="2400" spc="-15">
                <a:latin typeface="Calibri"/>
                <a:cs typeface="Calibri"/>
              </a:rPr>
              <a:t>avaliar </a:t>
            </a:r>
            <a:r>
              <a:rPr dirty="0" sz="2400" spc="-5">
                <a:latin typeface="Calibri"/>
                <a:cs typeface="Calibri"/>
              </a:rPr>
              <a:t>situações </a:t>
            </a:r>
            <a:r>
              <a:rPr dirty="0" sz="2400">
                <a:latin typeface="Calibri"/>
                <a:cs typeface="Calibri"/>
              </a:rPr>
              <a:t>e  </a:t>
            </a:r>
            <a:r>
              <a:rPr dirty="0" sz="2400" spc="-5">
                <a:latin typeface="Calibri"/>
                <a:cs typeface="Calibri"/>
              </a:rPr>
              <a:t>heurísticas </a:t>
            </a:r>
            <a:r>
              <a:rPr dirty="0" sz="2400" spc="-10">
                <a:latin typeface="Calibri"/>
                <a:cs typeface="Calibri"/>
              </a:rPr>
              <a:t>para </a:t>
            </a:r>
            <a:r>
              <a:rPr dirty="0" sz="2400" spc="-5">
                <a:latin typeface="Calibri"/>
                <a:cs typeface="Calibri"/>
              </a:rPr>
              <a:t>guiar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busca</a:t>
            </a:r>
            <a:endParaRPr sz="2400">
              <a:latin typeface="Calibri"/>
              <a:cs typeface="Calibri"/>
            </a:endParaRPr>
          </a:p>
          <a:p>
            <a:pPr algn="just" lvl="1" marL="756285" indent="-28765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400">
                <a:latin typeface="Calibri"/>
                <a:cs typeface="Calibri"/>
              </a:rPr>
              <a:t>Raciocínio </a:t>
            </a:r>
            <a:r>
              <a:rPr dirty="0" sz="2200" spc="-5">
                <a:latin typeface="Wingdings"/>
                <a:cs typeface="Wingdings"/>
              </a:rPr>
              <a:t>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Calibri"/>
                <a:cs typeface="Calibri"/>
              </a:rPr>
              <a:t>método </a:t>
            </a:r>
            <a:r>
              <a:rPr dirty="0" sz="2200" spc="-15">
                <a:latin typeface="Calibri"/>
                <a:cs typeface="Calibri"/>
              </a:rPr>
              <a:t>sistemático </a:t>
            </a:r>
            <a:r>
              <a:rPr dirty="0" sz="2200" spc="-10">
                <a:latin typeface="Calibri"/>
                <a:cs typeface="Calibri"/>
              </a:rPr>
              <a:t>de </a:t>
            </a:r>
            <a:r>
              <a:rPr dirty="0" sz="2200" spc="-15">
                <a:latin typeface="Calibri"/>
                <a:cs typeface="Calibri"/>
              </a:rPr>
              <a:t>percorrer</a:t>
            </a:r>
            <a:r>
              <a:rPr dirty="0" sz="2200" spc="-20">
                <a:latin typeface="Calibri"/>
                <a:cs typeface="Calibri"/>
              </a:rPr>
              <a:t> grafos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2251"/>
            <a:ext cx="2118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Bibliografia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87" y="1961359"/>
            <a:ext cx="7101840" cy="17818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Russell </a:t>
            </a:r>
            <a:r>
              <a:rPr dirty="0" sz="3200">
                <a:latin typeface="Calibri"/>
                <a:cs typeface="Calibri"/>
              </a:rPr>
              <a:t>&amp; </a:t>
            </a:r>
            <a:r>
              <a:rPr dirty="0" sz="3200" spc="5">
                <a:latin typeface="Calibri"/>
                <a:cs typeface="Calibri"/>
              </a:rPr>
              <a:t>Norvig, </a:t>
            </a:r>
            <a:r>
              <a:rPr dirty="0" sz="3200" spc="-5">
                <a:latin typeface="Calibri"/>
                <a:cs typeface="Calibri"/>
              </a:rPr>
              <a:t>194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204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20">
                <a:latin typeface="Calibri"/>
                <a:cs typeface="Calibri"/>
              </a:rPr>
              <a:t>Costa </a:t>
            </a:r>
            <a:r>
              <a:rPr dirty="0" sz="3200">
                <a:latin typeface="Calibri"/>
                <a:cs typeface="Calibri"/>
              </a:rPr>
              <a:t>&amp; </a:t>
            </a:r>
            <a:r>
              <a:rPr dirty="0" sz="3200" spc="-5">
                <a:latin typeface="Calibri"/>
                <a:cs typeface="Calibri"/>
              </a:rPr>
              <a:t>Simões, 121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6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131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 spc="-20">
                <a:latin typeface="Calibri"/>
                <a:cs typeface="Calibri"/>
              </a:rPr>
              <a:t>Palma </a:t>
            </a:r>
            <a:r>
              <a:rPr dirty="0" sz="3200" spc="-10">
                <a:latin typeface="Calibri"/>
                <a:cs typeface="Calibri"/>
              </a:rPr>
              <a:t>Méndez </a:t>
            </a:r>
            <a:r>
              <a:rPr dirty="0" sz="3200">
                <a:latin typeface="Calibri"/>
                <a:cs typeface="Calibri"/>
              </a:rPr>
              <a:t>&amp; </a:t>
            </a:r>
            <a:r>
              <a:rPr dirty="0" sz="3200" spc="-5">
                <a:latin typeface="Calibri"/>
                <a:cs typeface="Calibri"/>
              </a:rPr>
              <a:t>Marín </a:t>
            </a:r>
            <a:r>
              <a:rPr dirty="0" sz="3200" spc="-10">
                <a:latin typeface="Calibri"/>
                <a:cs typeface="Calibri"/>
              </a:rPr>
              <a:t>Morales, </a:t>
            </a:r>
            <a:r>
              <a:rPr dirty="0" sz="3200" spc="5">
                <a:latin typeface="Calibri"/>
                <a:cs typeface="Calibri"/>
              </a:rPr>
              <a:t>33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36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840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/>
              <a:t>baseados em </a:t>
            </a:r>
            <a:r>
              <a:rPr dirty="0" spc="-15"/>
              <a:t>conhecimento</a:t>
            </a:r>
            <a:r>
              <a:rPr dirty="0" spc="-105"/>
              <a:t> </a:t>
            </a:r>
            <a:r>
              <a:rPr dirty="0"/>
              <a:t>(1/8)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855" y="2061510"/>
            <a:ext cx="8074659" cy="4386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889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Calibri"/>
                <a:cs typeface="Calibri"/>
              </a:rPr>
              <a:t>Sacam benefício </a:t>
            </a:r>
            <a:r>
              <a:rPr dirty="0" sz="2800" spc="-15">
                <a:latin typeface="Calibri"/>
                <a:cs typeface="Calibri"/>
              </a:rPr>
              <a:t>do </a:t>
            </a:r>
            <a:r>
              <a:rPr dirty="0" sz="2800" spc="-10">
                <a:latin typeface="Calibri"/>
                <a:cs typeface="Calibri"/>
              </a:rPr>
              <a:t>conhecimento que </a:t>
            </a:r>
            <a:r>
              <a:rPr dirty="0" sz="2800" spc="-5">
                <a:latin typeface="Calibri"/>
                <a:cs typeface="Calibri"/>
              </a:rPr>
              <a:t>se </a:t>
            </a:r>
            <a:r>
              <a:rPr dirty="0" sz="2800" spc="-15">
                <a:latin typeface="Calibri"/>
                <a:cs typeface="Calibri"/>
              </a:rPr>
              <a:t>expressa  de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forma geral, </a:t>
            </a:r>
            <a:r>
              <a:rPr dirty="0" sz="2800" spc="-5">
                <a:latin typeface="Calibri"/>
                <a:cs typeface="Calibri"/>
              </a:rPr>
              <a:t>combinando a </a:t>
            </a:r>
            <a:r>
              <a:rPr dirty="0" sz="2800" spc="-15">
                <a:latin typeface="Calibri"/>
                <a:cs typeface="Calibri"/>
              </a:rPr>
              <a:t>informação  de  </a:t>
            </a:r>
            <a:r>
              <a:rPr dirty="0" sz="2800" spc="-20">
                <a:latin typeface="Calibri"/>
                <a:cs typeface="Calibri"/>
              </a:rPr>
              <a:t>maneira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ajustar-se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variadíssimas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situações</a:t>
            </a:r>
            <a:endParaRPr sz="2800">
              <a:latin typeface="Calibri"/>
              <a:cs typeface="Calibri"/>
            </a:endParaRPr>
          </a:p>
          <a:p>
            <a:pPr algn="just" marL="355600" marR="889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Calibri"/>
                <a:cs typeface="Calibri"/>
              </a:rPr>
              <a:t>O </a:t>
            </a:r>
            <a:r>
              <a:rPr dirty="0" sz="2800" spc="-10">
                <a:latin typeface="Calibri"/>
                <a:cs typeface="Calibri"/>
              </a:rPr>
              <a:t>conhecimento </a:t>
            </a:r>
            <a:r>
              <a:rPr dirty="0" sz="2800" spc="-5">
                <a:latin typeface="Calibri"/>
                <a:cs typeface="Calibri"/>
              </a:rPr>
              <a:t>e o </a:t>
            </a:r>
            <a:r>
              <a:rPr dirty="0" sz="2800" spc="-10">
                <a:latin typeface="Calibri"/>
                <a:cs typeface="Calibri"/>
              </a:rPr>
              <a:t>raciocínio permitem lidar </a:t>
            </a:r>
            <a:r>
              <a:rPr dirty="0" sz="2800" spc="-5">
                <a:latin typeface="Calibri"/>
                <a:cs typeface="Calibri"/>
              </a:rPr>
              <a:t>com  </a:t>
            </a:r>
            <a:r>
              <a:rPr dirty="0" sz="2800" spc="-10">
                <a:latin typeface="Calibri"/>
                <a:cs typeface="Calibri"/>
              </a:rPr>
              <a:t>ambientes </a:t>
            </a:r>
            <a:r>
              <a:rPr dirty="0" sz="2800" spc="-15">
                <a:latin typeface="Calibri"/>
                <a:cs typeface="Calibri"/>
              </a:rPr>
              <a:t>parcialmente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observáveis</a:t>
            </a:r>
            <a:endParaRPr sz="2800">
              <a:latin typeface="Calibri"/>
              <a:cs typeface="Calibri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>
                <a:latin typeface="Calibri"/>
                <a:cs typeface="Calibri"/>
              </a:rPr>
              <a:t>A partir </a:t>
            </a:r>
            <a:r>
              <a:rPr dirty="0" sz="2600" spc="-10">
                <a:latin typeface="Calibri"/>
                <a:cs typeface="Calibri"/>
              </a:rPr>
              <a:t>do conhecimento </a:t>
            </a:r>
            <a:r>
              <a:rPr dirty="0" sz="2600" spc="-20">
                <a:latin typeface="Calibri"/>
                <a:cs typeface="Calibri"/>
              </a:rPr>
              <a:t>geral </a:t>
            </a:r>
            <a:r>
              <a:rPr dirty="0" sz="2600">
                <a:latin typeface="Calibri"/>
                <a:cs typeface="Calibri"/>
              </a:rPr>
              <a:t>e </a:t>
            </a:r>
            <a:r>
              <a:rPr dirty="0" sz="2600" spc="-5">
                <a:latin typeface="Calibri"/>
                <a:cs typeface="Calibri"/>
              </a:rPr>
              <a:t>das </a:t>
            </a:r>
            <a:r>
              <a:rPr dirty="0" sz="2600" spc="-15">
                <a:latin typeface="Calibri"/>
                <a:cs typeface="Calibri"/>
              </a:rPr>
              <a:t>percepções </a:t>
            </a:r>
            <a:r>
              <a:rPr dirty="0" sz="2600" spc="55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actuais </a:t>
            </a:r>
            <a:r>
              <a:rPr dirty="0" sz="2600">
                <a:latin typeface="Calibri"/>
                <a:cs typeface="Calibri"/>
              </a:rPr>
              <a:t>o </a:t>
            </a:r>
            <a:r>
              <a:rPr dirty="0" sz="2600" spc="-15">
                <a:latin typeface="Calibri"/>
                <a:cs typeface="Calibri"/>
              </a:rPr>
              <a:t>agente </a:t>
            </a:r>
            <a:r>
              <a:rPr dirty="0" sz="2600">
                <a:latin typeface="Calibri"/>
                <a:cs typeface="Calibri"/>
              </a:rPr>
              <a:t>pode </a:t>
            </a:r>
            <a:r>
              <a:rPr dirty="0" sz="2600" spc="-15">
                <a:latin typeface="Calibri"/>
                <a:cs typeface="Calibri"/>
              </a:rPr>
              <a:t>inferir</a:t>
            </a:r>
            <a:r>
              <a:rPr dirty="0" sz="2600" spc="5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aspectos </a:t>
            </a:r>
            <a:r>
              <a:rPr dirty="0" sz="2600" spc="-5">
                <a:latin typeface="Calibri"/>
                <a:cs typeface="Calibri"/>
              </a:rPr>
              <a:t>ocultos </a:t>
            </a:r>
            <a:r>
              <a:rPr dirty="0" sz="2600" spc="5">
                <a:latin typeface="Calibri"/>
                <a:cs typeface="Calibri"/>
              </a:rPr>
              <a:t>do  </a:t>
            </a:r>
            <a:r>
              <a:rPr dirty="0" sz="2600" spc="-10">
                <a:latin typeface="Calibri"/>
                <a:cs typeface="Calibri"/>
              </a:rPr>
              <a:t>estado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actual</a:t>
            </a:r>
            <a:endParaRPr sz="2600">
              <a:latin typeface="Calibri"/>
              <a:cs typeface="Calibri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Diagnóstico </a:t>
            </a:r>
            <a:r>
              <a:rPr dirty="0" sz="2600" spc="-15">
                <a:latin typeface="Calibri"/>
                <a:cs typeface="Calibri"/>
              </a:rPr>
              <a:t>médico,  interpretação</a:t>
            </a:r>
            <a:r>
              <a:rPr dirty="0" sz="2600" spc="5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 </a:t>
            </a:r>
            <a:r>
              <a:rPr dirty="0" sz="2600" spc="-5">
                <a:latin typeface="Calibri"/>
                <a:cs typeface="Calibri"/>
              </a:rPr>
              <a:t>linguagem  </a:t>
            </a:r>
            <a:r>
              <a:rPr dirty="0" sz="2600" spc="-10">
                <a:latin typeface="Calibri"/>
                <a:cs typeface="Calibri"/>
              </a:rPr>
              <a:t>natural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840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/>
              <a:t>baseados em </a:t>
            </a:r>
            <a:r>
              <a:rPr dirty="0" spc="-15"/>
              <a:t>conhecimento</a:t>
            </a:r>
            <a:r>
              <a:rPr dirty="0" spc="-105"/>
              <a:t> </a:t>
            </a:r>
            <a:r>
              <a:rPr dirty="0"/>
              <a:t>(2/8)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813" y="2058396"/>
            <a:ext cx="8072755" cy="2880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98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São </a:t>
            </a:r>
            <a:r>
              <a:rPr dirty="0" sz="3200" spc="-10">
                <a:latin typeface="Calibri"/>
                <a:cs typeface="Calibri"/>
              </a:rPr>
              <a:t>flexíveis, </a:t>
            </a:r>
            <a:r>
              <a:rPr dirty="0" sz="3200">
                <a:latin typeface="Calibri"/>
                <a:cs typeface="Calibri"/>
              </a:rPr>
              <a:t>podem assumir </a:t>
            </a:r>
            <a:r>
              <a:rPr dirty="0" sz="3200" spc="-10">
                <a:latin typeface="Calibri"/>
                <a:cs typeface="Calibri"/>
              </a:rPr>
              <a:t>novas </a:t>
            </a:r>
            <a:r>
              <a:rPr dirty="0" sz="3200" spc="-25">
                <a:latin typeface="Calibri"/>
                <a:cs typeface="Calibri"/>
              </a:rPr>
              <a:t>tarefas </a:t>
            </a:r>
            <a:r>
              <a:rPr dirty="0" sz="3200" spc="-10">
                <a:latin typeface="Calibri"/>
                <a:cs typeface="Calibri"/>
              </a:rPr>
              <a:t>na  </a:t>
            </a:r>
            <a:r>
              <a:rPr dirty="0" sz="3200" spc="-15">
                <a:latin typeface="Calibri"/>
                <a:cs typeface="Calibri"/>
              </a:rPr>
              <a:t>forma </a:t>
            </a:r>
            <a:r>
              <a:rPr dirty="0" sz="3200" spc="5">
                <a:latin typeface="Calibri"/>
                <a:cs typeface="Calibri"/>
              </a:rPr>
              <a:t>de </a:t>
            </a:r>
            <a:r>
              <a:rPr dirty="0" sz="3200" spc="-5">
                <a:latin typeface="Calibri"/>
                <a:cs typeface="Calibri"/>
              </a:rPr>
              <a:t>objectivos definidos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explicitamente</a:t>
            </a:r>
            <a:endParaRPr sz="3200">
              <a:latin typeface="Calibri"/>
              <a:cs typeface="Calibri"/>
            </a:endParaRPr>
          </a:p>
          <a:p>
            <a:pPr lvl="1" marL="756285" marR="825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  <a:tab pos="1952625" algn="l"/>
                <a:tab pos="3284220" algn="l"/>
                <a:tab pos="5471795" algn="l"/>
                <a:tab pos="7183120" algn="l"/>
              </a:tabLst>
            </a:pPr>
            <a:r>
              <a:rPr dirty="0" sz="2800" spc="-80">
                <a:latin typeface="Calibri"/>
                <a:cs typeface="Calibri"/>
              </a:rPr>
              <a:t>P</a:t>
            </a:r>
            <a:r>
              <a:rPr dirty="0" sz="2800" spc="30">
                <a:latin typeface="Calibri"/>
                <a:cs typeface="Calibri"/>
              </a:rPr>
              <a:t>o</a:t>
            </a:r>
            <a:r>
              <a:rPr dirty="0" sz="2800" spc="-2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2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d</a:t>
            </a:r>
            <a:r>
              <a:rPr dirty="0" sz="2800" spc="-25">
                <a:latin typeface="Calibri"/>
                <a:cs typeface="Calibri"/>
              </a:rPr>
              <a:t>q</a:t>
            </a:r>
            <a:r>
              <a:rPr dirty="0" sz="2800" spc="5">
                <a:latin typeface="Calibri"/>
                <a:cs typeface="Calibri"/>
              </a:rPr>
              <a:t>u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-3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ir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c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 spc="-25">
                <a:latin typeface="Calibri"/>
                <a:cs typeface="Calibri"/>
              </a:rPr>
              <a:t>p</a:t>
            </a:r>
            <a:r>
              <a:rPr dirty="0" sz="2800" spc="-30">
                <a:latin typeface="Calibri"/>
                <a:cs typeface="Calibri"/>
              </a:rPr>
              <a:t>e</a:t>
            </a:r>
            <a:r>
              <a:rPr dirty="0" sz="2800" spc="-2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ê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 spc="15">
                <a:latin typeface="Calibri"/>
                <a:cs typeface="Calibri"/>
              </a:rPr>
              <a:t>c</a:t>
            </a:r>
            <a:r>
              <a:rPr dirty="0" sz="2800" spc="-35">
                <a:latin typeface="Calibri"/>
                <a:cs typeface="Calibri"/>
              </a:rPr>
              <a:t>i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ilm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 spc="-5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25">
                <a:latin typeface="Calibri"/>
                <a:cs typeface="Calibri"/>
              </a:rPr>
              <a:t>nd</a:t>
            </a:r>
            <a:r>
              <a:rPr dirty="0" sz="2800" spc="-5">
                <a:latin typeface="Calibri"/>
                <a:cs typeface="Calibri"/>
              </a:rPr>
              <a:t>o  </a:t>
            </a:r>
            <a:r>
              <a:rPr dirty="0" sz="2800" spc="-5">
                <a:latin typeface="Calibri"/>
                <a:cs typeface="Calibri"/>
              </a:rPr>
              <a:t>ensinados </a:t>
            </a:r>
            <a:r>
              <a:rPr dirty="0" sz="2800" spc="-15">
                <a:latin typeface="Calibri"/>
                <a:cs typeface="Calibri"/>
              </a:rPr>
              <a:t>ou aprendendo sobre 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 spc="1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ambiente</a:t>
            </a:r>
            <a:endParaRPr sz="2800">
              <a:latin typeface="Calibri"/>
              <a:cs typeface="Calibr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  <a:tab pos="2009775" algn="l"/>
                <a:tab pos="3799204" algn="l"/>
                <a:tab pos="4349750" algn="l"/>
                <a:tab pos="6068695" algn="l"/>
                <a:tab pos="6686550" algn="l"/>
              </a:tabLst>
            </a:pPr>
            <a:r>
              <a:rPr dirty="0" sz="2800" spc="-80">
                <a:latin typeface="Calibri"/>
                <a:cs typeface="Calibri"/>
              </a:rPr>
              <a:t>P</a:t>
            </a:r>
            <a:r>
              <a:rPr dirty="0" sz="2800" spc="30">
                <a:latin typeface="Calibri"/>
                <a:cs typeface="Calibri"/>
              </a:rPr>
              <a:t>o</a:t>
            </a:r>
            <a:r>
              <a:rPr dirty="0" sz="2800" spc="-2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p</a:t>
            </a:r>
            <a:r>
              <a:rPr dirty="0" sz="2800" spc="-5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ar</a:t>
            </a:r>
            <a:r>
              <a:rPr dirty="0" sz="2800" spc="5">
                <a:latin typeface="Calibri"/>
                <a:cs typeface="Calibri"/>
              </a:rPr>
              <a:t>-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às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25">
                <a:latin typeface="Calibri"/>
                <a:cs typeface="Calibri"/>
              </a:rPr>
              <a:t>m</a:t>
            </a:r>
            <a:r>
              <a:rPr dirty="0" sz="2800" spc="-25">
                <a:latin typeface="Calibri"/>
                <a:cs typeface="Calibri"/>
              </a:rPr>
              <a:t>u</a:t>
            </a:r>
            <a:r>
              <a:rPr dirty="0" sz="2800" spc="5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n</a:t>
            </a:r>
            <a:r>
              <a:rPr dirty="0" sz="2800" spc="-45">
                <a:latin typeface="Calibri"/>
                <a:cs typeface="Calibri"/>
              </a:rPr>
              <a:t>ç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30">
                <a:latin typeface="Calibri"/>
                <a:cs typeface="Calibri"/>
              </a:rPr>
              <a:t>m</a:t>
            </a:r>
            <a:r>
              <a:rPr dirty="0" sz="2800" spc="5">
                <a:latin typeface="Calibri"/>
                <a:cs typeface="Calibri"/>
              </a:rPr>
              <a:t>b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-30">
                <a:latin typeface="Calibri"/>
                <a:cs typeface="Calibri"/>
              </a:rPr>
              <a:t>e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 spc="-20">
                <a:latin typeface="Calibri"/>
                <a:cs typeface="Calibri"/>
              </a:rPr>
              <a:t>t</a:t>
            </a:r>
            <a:r>
              <a:rPr dirty="0" sz="2800" spc="-5">
                <a:latin typeface="Calibri"/>
                <a:cs typeface="Calibri"/>
              </a:rPr>
              <a:t>e  </a:t>
            </a:r>
            <a:r>
              <a:rPr dirty="0" sz="2800" spc="-10">
                <a:latin typeface="Calibri"/>
                <a:cs typeface="Calibri"/>
              </a:rPr>
              <a:t>actualizando conhecimentos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relevantes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840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/>
              <a:t>baseados em </a:t>
            </a:r>
            <a:r>
              <a:rPr dirty="0" spc="-15"/>
              <a:t>conhecimento</a:t>
            </a:r>
            <a:r>
              <a:rPr dirty="0" spc="-105"/>
              <a:t> </a:t>
            </a:r>
            <a:r>
              <a:rPr dirty="0"/>
              <a:t>(3/8)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813" y="2058396"/>
            <a:ext cx="8071484" cy="4123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71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O </a:t>
            </a:r>
            <a:r>
              <a:rPr dirty="0" sz="3200" spc="-15">
                <a:latin typeface="Calibri"/>
                <a:cs typeface="Calibri"/>
              </a:rPr>
              <a:t>componente central </a:t>
            </a:r>
            <a:r>
              <a:rPr dirty="0" sz="3200" spc="-10">
                <a:latin typeface="Calibri"/>
                <a:cs typeface="Calibri"/>
              </a:rPr>
              <a:t>de um agente </a:t>
            </a:r>
            <a:r>
              <a:rPr dirty="0" sz="3200" spc="-5">
                <a:latin typeface="Calibri"/>
                <a:cs typeface="Calibri"/>
              </a:rPr>
              <a:t>baseado  </a:t>
            </a:r>
            <a:r>
              <a:rPr dirty="0" sz="3200" spc="5">
                <a:latin typeface="Calibri"/>
                <a:cs typeface="Calibri"/>
              </a:rPr>
              <a:t>em </a:t>
            </a:r>
            <a:r>
              <a:rPr dirty="0" sz="3200" spc="-15">
                <a:latin typeface="Calibri"/>
                <a:cs typeface="Calibri"/>
              </a:rPr>
              <a:t>conhecimento </a:t>
            </a:r>
            <a:r>
              <a:rPr dirty="0" sz="3200">
                <a:latin typeface="Calibri"/>
                <a:cs typeface="Calibri"/>
              </a:rPr>
              <a:t>é a sua </a:t>
            </a:r>
            <a:r>
              <a:rPr dirty="0" sz="3200" b="1" i="1">
                <a:latin typeface="Calibri"/>
                <a:cs typeface="Calibri"/>
              </a:rPr>
              <a:t>base de  </a:t>
            </a:r>
            <a:r>
              <a:rPr dirty="0" sz="3200" spc="-10" b="1" i="1">
                <a:latin typeface="Calibri"/>
                <a:cs typeface="Calibri"/>
              </a:rPr>
              <a:t>conhecimento</a:t>
            </a:r>
            <a:endParaRPr sz="3200">
              <a:latin typeface="Calibri"/>
              <a:cs typeface="Calibri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base </a:t>
            </a:r>
            <a:r>
              <a:rPr dirty="0" sz="3200" spc="-10">
                <a:latin typeface="Calibri"/>
                <a:cs typeface="Calibri"/>
              </a:rPr>
              <a:t>de conhecimento </a:t>
            </a:r>
            <a:r>
              <a:rPr dirty="0" sz="3200">
                <a:latin typeface="Calibri"/>
                <a:cs typeface="Calibri"/>
              </a:rPr>
              <a:t>é </a:t>
            </a:r>
            <a:r>
              <a:rPr dirty="0" sz="3200" spc="-15">
                <a:latin typeface="Calibri"/>
                <a:cs typeface="Calibri"/>
              </a:rPr>
              <a:t>formada </a:t>
            </a:r>
            <a:r>
              <a:rPr dirty="0" sz="3200" spc="-5">
                <a:latin typeface="Calibri"/>
                <a:cs typeface="Calibri"/>
              </a:rPr>
              <a:t>por </a:t>
            </a:r>
            <a:r>
              <a:rPr dirty="0" sz="3200" spc="5">
                <a:latin typeface="Calibri"/>
                <a:cs typeface="Calibri"/>
              </a:rPr>
              <a:t>um  </a:t>
            </a:r>
            <a:r>
              <a:rPr dirty="0" sz="3200" spc="-15">
                <a:latin typeface="Calibri"/>
                <a:cs typeface="Calibri"/>
              </a:rPr>
              <a:t>conjunto </a:t>
            </a:r>
            <a:r>
              <a:rPr dirty="0" sz="3200" spc="-10">
                <a:latin typeface="Calibri"/>
                <a:cs typeface="Calibri"/>
              </a:rPr>
              <a:t>de </a:t>
            </a:r>
            <a:r>
              <a:rPr dirty="0" sz="3200" spc="-10" b="1" i="1">
                <a:latin typeface="Calibri"/>
                <a:cs typeface="Calibri"/>
              </a:rPr>
              <a:t>sentenças </a:t>
            </a:r>
            <a:r>
              <a:rPr dirty="0" sz="3200" spc="-5">
                <a:latin typeface="Calibri"/>
                <a:cs typeface="Calibri"/>
              </a:rPr>
              <a:t>que </a:t>
            </a:r>
            <a:r>
              <a:rPr dirty="0" sz="3200" spc="-20">
                <a:latin typeface="Calibri"/>
                <a:cs typeface="Calibri"/>
              </a:rPr>
              <a:t>representam  </a:t>
            </a:r>
            <a:r>
              <a:rPr dirty="0" sz="3200" spc="-10">
                <a:latin typeface="Calibri"/>
                <a:cs typeface="Calibri"/>
              </a:rPr>
              <a:t>afirmações </a:t>
            </a:r>
            <a:r>
              <a:rPr dirty="0" sz="3200" spc="-15">
                <a:latin typeface="Calibri"/>
                <a:cs typeface="Calibri"/>
              </a:rPr>
              <a:t>acerca </a:t>
            </a:r>
            <a:r>
              <a:rPr dirty="0" sz="3200" spc="-10">
                <a:latin typeface="Calibri"/>
                <a:cs typeface="Calibri"/>
              </a:rPr>
              <a:t>do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mundo</a:t>
            </a:r>
            <a:endParaRPr sz="3200">
              <a:latin typeface="Calibri"/>
              <a:cs typeface="Calibri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As </a:t>
            </a:r>
            <a:r>
              <a:rPr dirty="0" sz="3200" spc="-15">
                <a:latin typeface="Calibri"/>
                <a:cs typeface="Calibri"/>
              </a:rPr>
              <a:t>sentenças </a:t>
            </a:r>
            <a:r>
              <a:rPr dirty="0" sz="3200" spc="-5">
                <a:latin typeface="Calibri"/>
                <a:cs typeface="Calibri"/>
              </a:rPr>
              <a:t>se </a:t>
            </a:r>
            <a:r>
              <a:rPr dirty="0" sz="3200" spc="-15">
                <a:latin typeface="Calibri"/>
                <a:cs typeface="Calibri"/>
              </a:rPr>
              <a:t>expressam </a:t>
            </a:r>
            <a:r>
              <a:rPr dirty="0" sz="3200" spc="-5">
                <a:latin typeface="Calibri"/>
                <a:cs typeface="Calibri"/>
              </a:rPr>
              <a:t>numa </a:t>
            </a:r>
            <a:r>
              <a:rPr dirty="0" sz="3200" spc="-5" b="1" i="1">
                <a:latin typeface="Calibri"/>
                <a:cs typeface="Calibri"/>
              </a:rPr>
              <a:t>linguagem  </a:t>
            </a:r>
            <a:r>
              <a:rPr dirty="0" sz="3200" b="1" i="1">
                <a:latin typeface="Calibri"/>
                <a:cs typeface="Calibri"/>
              </a:rPr>
              <a:t>de </a:t>
            </a:r>
            <a:r>
              <a:rPr dirty="0" sz="3200" spc="-10" b="1" i="1">
                <a:latin typeface="Calibri"/>
                <a:cs typeface="Calibri"/>
              </a:rPr>
              <a:t>representação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conhecimento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840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/>
              <a:t>baseados em </a:t>
            </a:r>
            <a:r>
              <a:rPr dirty="0" spc="-15"/>
              <a:t>conhecimento</a:t>
            </a:r>
            <a:r>
              <a:rPr dirty="0" spc="-105"/>
              <a:t> </a:t>
            </a:r>
            <a:r>
              <a:rPr dirty="0"/>
              <a:t>(4/8)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813" y="2058396"/>
            <a:ext cx="8072120" cy="304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15">
                <a:latin typeface="Calibri"/>
                <a:cs typeface="Calibri"/>
              </a:rPr>
              <a:t>Deve existir </a:t>
            </a:r>
            <a:r>
              <a:rPr dirty="0" sz="3200" spc="-5">
                <a:latin typeface="Calibri"/>
                <a:cs typeface="Calibri"/>
              </a:rPr>
              <a:t>uma </a:t>
            </a:r>
            <a:r>
              <a:rPr dirty="0" sz="3200" spc="-15">
                <a:latin typeface="Calibri"/>
                <a:cs typeface="Calibri"/>
              </a:rPr>
              <a:t>forma </a:t>
            </a:r>
            <a:r>
              <a:rPr dirty="0" sz="3200" spc="-10">
                <a:latin typeface="Calibri"/>
                <a:cs typeface="Calibri"/>
              </a:rPr>
              <a:t>de </a:t>
            </a:r>
            <a:r>
              <a:rPr dirty="0" sz="3200" spc="-5">
                <a:latin typeface="Calibri"/>
                <a:cs typeface="Calibri"/>
              </a:rPr>
              <a:t>adicionar </a:t>
            </a:r>
            <a:r>
              <a:rPr dirty="0" sz="3200" spc="-10">
                <a:latin typeface="Calibri"/>
                <a:cs typeface="Calibri"/>
              </a:rPr>
              <a:t>novas  </a:t>
            </a:r>
            <a:r>
              <a:rPr dirty="0" sz="3200" spc="-15">
                <a:latin typeface="Calibri"/>
                <a:cs typeface="Calibri"/>
              </a:rPr>
              <a:t>sentenças </a:t>
            </a:r>
            <a:r>
              <a:rPr dirty="0" sz="3200">
                <a:latin typeface="Calibri"/>
                <a:cs typeface="Calibri"/>
              </a:rPr>
              <a:t>à base </a:t>
            </a:r>
            <a:r>
              <a:rPr dirty="0" sz="3200" spc="5">
                <a:latin typeface="Calibri"/>
                <a:cs typeface="Calibri"/>
              </a:rPr>
              <a:t>de </a:t>
            </a:r>
            <a:r>
              <a:rPr dirty="0" sz="3200" spc="-10">
                <a:latin typeface="Calibri"/>
                <a:cs typeface="Calibri"/>
              </a:rPr>
              <a:t>conhecimento </a:t>
            </a:r>
            <a:r>
              <a:rPr dirty="0" sz="3200">
                <a:latin typeface="Calibri"/>
                <a:cs typeface="Calibri"/>
              </a:rPr>
              <a:t>e </a:t>
            </a:r>
            <a:r>
              <a:rPr dirty="0" sz="3200" spc="-20">
                <a:latin typeface="Calibri"/>
                <a:cs typeface="Calibri"/>
              </a:rPr>
              <a:t>outra </a:t>
            </a:r>
            <a:r>
              <a:rPr dirty="0" sz="3200" spc="5">
                <a:latin typeface="Calibri"/>
                <a:cs typeface="Calibri"/>
              </a:rPr>
              <a:t>de  </a:t>
            </a:r>
            <a:r>
              <a:rPr dirty="0" sz="3200" spc="-10">
                <a:latin typeface="Calibri"/>
                <a:cs typeface="Calibri"/>
              </a:rPr>
              <a:t>consultar </a:t>
            </a:r>
            <a:r>
              <a:rPr dirty="0" sz="3200">
                <a:latin typeface="Calibri"/>
                <a:cs typeface="Calibri"/>
              </a:rPr>
              <a:t>o </a:t>
            </a:r>
            <a:r>
              <a:rPr dirty="0" sz="3200" spc="-5">
                <a:latin typeface="Calibri"/>
                <a:cs typeface="Calibri"/>
              </a:rPr>
              <a:t>que se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conhece</a:t>
            </a:r>
            <a:endParaRPr sz="3200">
              <a:latin typeface="Calibri"/>
              <a:cs typeface="Calibri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 spc="-5">
                <a:latin typeface="Calibri"/>
                <a:cs typeface="Calibri"/>
              </a:rPr>
              <a:t>Ambas </a:t>
            </a:r>
            <a:r>
              <a:rPr dirty="0" sz="3200" spc="-30">
                <a:latin typeface="Calibri"/>
                <a:cs typeface="Calibri"/>
              </a:rPr>
              <a:t>tarefas </a:t>
            </a:r>
            <a:r>
              <a:rPr dirty="0" sz="3200">
                <a:latin typeface="Calibri"/>
                <a:cs typeface="Calibri"/>
              </a:rPr>
              <a:t>podem </a:t>
            </a:r>
            <a:r>
              <a:rPr dirty="0" sz="3200" spc="-15">
                <a:latin typeface="Calibri"/>
                <a:cs typeface="Calibri"/>
              </a:rPr>
              <a:t>envolver </a:t>
            </a:r>
            <a:r>
              <a:rPr dirty="0" sz="3200" spc="-5" b="1" i="1">
                <a:latin typeface="Calibri"/>
                <a:cs typeface="Calibri"/>
              </a:rPr>
              <a:t>inferência</a:t>
            </a:r>
            <a:r>
              <a:rPr dirty="0" sz="3200" spc="-5">
                <a:latin typeface="Calibri"/>
                <a:cs typeface="Calibri"/>
              </a:rPr>
              <a:t>, </a:t>
            </a:r>
            <a:r>
              <a:rPr dirty="0" sz="3200" spc="-15">
                <a:latin typeface="Calibri"/>
                <a:cs typeface="Calibri"/>
              </a:rPr>
              <a:t>ou  </a:t>
            </a:r>
            <a:r>
              <a:rPr dirty="0" sz="3200">
                <a:latin typeface="Calibri"/>
                <a:cs typeface="Calibri"/>
              </a:rPr>
              <a:t>seja, </a:t>
            </a:r>
            <a:r>
              <a:rPr dirty="0" sz="3200" spc="-5" i="1">
                <a:latin typeface="Calibri"/>
                <a:cs typeface="Calibri"/>
              </a:rPr>
              <a:t>derivação </a:t>
            </a:r>
            <a:r>
              <a:rPr dirty="0" sz="3200" spc="-10" i="1">
                <a:latin typeface="Calibri"/>
                <a:cs typeface="Calibri"/>
              </a:rPr>
              <a:t>de novas sentenças </a:t>
            </a:r>
            <a:r>
              <a:rPr dirty="0" sz="3200" i="1">
                <a:latin typeface="Calibri"/>
                <a:cs typeface="Calibri"/>
              </a:rPr>
              <a:t>a partir  </a:t>
            </a:r>
            <a:r>
              <a:rPr dirty="0" sz="3200" i="1">
                <a:latin typeface="Calibri"/>
                <a:cs typeface="Calibri"/>
              </a:rPr>
              <a:t>das</a:t>
            </a:r>
            <a:r>
              <a:rPr dirty="0" sz="3200" spc="10" i="1">
                <a:latin typeface="Calibri"/>
                <a:cs typeface="Calibri"/>
              </a:rPr>
              <a:t> </a:t>
            </a:r>
            <a:r>
              <a:rPr dirty="0" sz="3200" spc="-5" i="1">
                <a:latin typeface="Calibri"/>
                <a:cs typeface="Calibri"/>
              </a:rPr>
              <a:t>velhas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840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/>
              <a:t>baseados em </a:t>
            </a:r>
            <a:r>
              <a:rPr dirty="0" spc="-15"/>
              <a:t>conhecimento</a:t>
            </a:r>
            <a:r>
              <a:rPr dirty="0" spc="-105"/>
              <a:t> </a:t>
            </a:r>
            <a:r>
              <a:rPr dirty="0"/>
              <a:t>(5/8)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4" y="2138141"/>
            <a:ext cx="7799070" cy="36252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10" b="1">
                <a:latin typeface="Courier New"/>
                <a:cs typeface="Courier New"/>
              </a:rPr>
              <a:t>Função </a:t>
            </a:r>
            <a:r>
              <a:rPr dirty="0" sz="2000" spc="-5">
                <a:latin typeface="Courier New"/>
                <a:cs typeface="Courier New"/>
              </a:rPr>
              <a:t>AGENTE-BC(</a:t>
            </a:r>
            <a:r>
              <a:rPr dirty="0" sz="2000" spc="-5" i="1">
                <a:latin typeface="Courier New"/>
                <a:cs typeface="Courier New"/>
              </a:rPr>
              <a:t>percepção</a:t>
            </a:r>
            <a:r>
              <a:rPr dirty="0" sz="2000" spc="-5">
                <a:latin typeface="Courier New"/>
                <a:cs typeface="Courier New"/>
              </a:rPr>
              <a:t>) </a:t>
            </a:r>
            <a:r>
              <a:rPr dirty="0" sz="2000" spc="-5" b="1">
                <a:latin typeface="Courier New"/>
                <a:cs typeface="Courier New"/>
              </a:rPr>
              <a:t>retorna </a:t>
            </a:r>
            <a:r>
              <a:rPr dirty="0" sz="2000" spc="-5">
                <a:latin typeface="Courier New"/>
                <a:cs typeface="Courier New"/>
              </a:rPr>
              <a:t>uma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acção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ourier New"/>
                <a:cs typeface="Courier New"/>
              </a:rPr>
              <a:t>estático</a:t>
            </a:r>
            <a:r>
              <a:rPr dirty="0" sz="2000" spc="-5">
                <a:latin typeface="Courier New"/>
                <a:cs typeface="Courier New"/>
              </a:rPr>
              <a:t>: </a:t>
            </a:r>
            <a:r>
              <a:rPr dirty="0" sz="2000" spc="-5" i="1">
                <a:latin typeface="Courier New"/>
                <a:cs typeface="Courier New"/>
              </a:rPr>
              <a:t>BC</a:t>
            </a:r>
            <a:r>
              <a:rPr dirty="0" sz="2000" spc="-5">
                <a:latin typeface="Courier New"/>
                <a:cs typeface="Courier New"/>
              </a:rPr>
              <a:t>, uma base de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conhecimento</a:t>
            </a:r>
            <a:endParaRPr sz="2000">
              <a:latin typeface="Courier New"/>
              <a:cs typeface="Courier New"/>
            </a:endParaRPr>
          </a:p>
          <a:p>
            <a:pPr marL="1841500" marR="614680">
              <a:lnSpc>
                <a:spcPct val="100000"/>
              </a:lnSpc>
              <a:spcBef>
                <a:spcPts val="480"/>
              </a:spcBef>
            </a:pPr>
            <a:r>
              <a:rPr dirty="0" sz="2000" spc="-5" i="1">
                <a:latin typeface="Courier New"/>
                <a:cs typeface="Courier New"/>
              </a:rPr>
              <a:t>t</a:t>
            </a:r>
            <a:r>
              <a:rPr dirty="0" sz="2000" spc="-5">
                <a:latin typeface="Courier New"/>
                <a:cs typeface="Courier New"/>
              </a:rPr>
              <a:t>, um contador, inicialmente 0, que  </a:t>
            </a:r>
            <a:r>
              <a:rPr dirty="0" sz="2000" spc="-10">
                <a:latin typeface="Courier New"/>
                <a:cs typeface="Courier New"/>
              </a:rPr>
              <a:t>indica </a:t>
            </a:r>
            <a:r>
              <a:rPr dirty="0" sz="2000">
                <a:latin typeface="Courier New"/>
                <a:cs typeface="Courier New"/>
              </a:rPr>
              <a:t>o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tempo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ct val="120000"/>
              </a:lnSpc>
            </a:pPr>
            <a:r>
              <a:rPr dirty="0" sz="2000" spc="-5">
                <a:latin typeface="Courier New"/>
                <a:cs typeface="Courier New"/>
              </a:rPr>
              <a:t>INFORMA(</a:t>
            </a:r>
            <a:r>
              <a:rPr dirty="0" sz="2000" spc="-5" i="1">
                <a:latin typeface="Courier New"/>
                <a:cs typeface="Courier New"/>
              </a:rPr>
              <a:t>BC</a:t>
            </a:r>
            <a:r>
              <a:rPr dirty="0" sz="2000" spc="-5">
                <a:latin typeface="Courier New"/>
                <a:cs typeface="Courier New"/>
              </a:rPr>
              <a:t>, FAZ-SENTENÇA-PERCEPÇÃO(</a:t>
            </a:r>
            <a:r>
              <a:rPr dirty="0" sz="2000" spc="-5" i="1">
                <a:latin typeface="Courier New"/>
                <a:cs typeface="Courier New"/>
              </a:rPr>
              <a:t>percepção, t</a:t>
            </a:r>
            <a:r>
              <a:rPr dirty="0" sz="2000" spc="-5">
                <a:latin typeface="Courier New"/>
                <a:cs typeface="Courier New"/>
              </a:rPr>
              <a:t>))  </a:t>
            </a:r>
            <a:r>
              <a:rPr dirty="0" sz="2000" spc="-5" i="1">
                <a:latin typeface="Courier New"/>
                <a:cs typeface="Courier New"/>
              </a:rPr>
              <a:t>acção </a:t>
            </a:r>
            <a:r>
              <a:rPr dirty="0" sz="2000" b="1">
                <a:latin typeface="Courier New"/>
                <a:cs typeface="Courier New"/>
              </a:rPr>
              <a:t>← </a:t>
            </a:r>
            <a:r>
              <a:rPr dirty="0" sz="2000" spc="-5">
                <a:latin typeface="Courier New"/>
                <a:cs typeface="Courier New"/>
              </a:rPr>
              <a:t>CONSULTA(</a:t>
            </a:r>
            <a:r>
              <a:rPr dirty="0" sz="2000" spc="-5" i="1">
                <a:latin typeface="Courier New"/>
                <a:cs typeface="Courier New"/>
              </a:rPr>
              <a:t>BC</a:t>
            </a:r>
            <a:r>
              <a:rPr dirty="0" sz="2000" spc="-5">
                <a:latin typeface="Courier New"/>
                <a:cs typeface="Courier New"/>
              </a:rPr>
              <a:t>,FAZ-CONSULTA-ACÇÃO(</a:t>
            </a:r>
            <a:r>
              <a:rPr dirty="0" sz="2000" spc="-5" i="1">
                <a:latin typeface="Courier New"/>
                <a:cs typeface="Courier New"/>
              </a:rPr>
              <a:t>t</a:t>
            </a:r>
            <a:r>
              <a:rPr dirty="0" sz="2000" spc="-5">
                <a:latin typeface="Courier New"/>
                <a:cs typeface="Courier New"/>
              </a:rPr>
              <a:t>))  INFORMA(</a:t>
            </a:r>
            <a:r>
              <a:rPr dirty="0" sz="2000" spc="-5" i="1">
                <a:latin typeface="Courier New"/>
                <a:cs typeface="Courier New"/>
              </a:rPr>
              <a:t>BC</a:t>
            </a:r>
            <a:r>
              <a:rPr dirty="0" sz="2000" spc="-5">
                <a:latin typeface="Courier New"/>
                <a:cs typeface="Courier New"/>
              </a:rPr>
              <a:t>,FAZ-SENTENÇA-ACÇÃO(</a:t>
            </a:r>
            <a:r>
              <a:rPr dirty="0" sz="2000" spc="-5" i="1">
                <a:latin typeface="Courier New"/>
                <a:cs typeface="Courier New"/>
              </a:rPr>
              <a:t>acção</a:t>
            </a:r>
            <a:r>
              <a:rPr dirty="0" sz="2000" spc="-5">
                <a:latin typeface="Courier New"/>
                <a:cs typeface="Courier New"/>
              </a:rPr>
              <a:t>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</a:t>
            </a:r>
            <a:r>
              <a:rPr dirty="0" sz="2000" spc="-5">
                <a:latin typeface="Courier New"/>
                <a:cs typeface="Courier New"/>
              </a:rPr>
              <a:t>))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latin typeface="Courier New"/>
                <a:cs typeface="Courier New"/>
              </a:rPr>
              <a:t>t </a:t>
            </a:r>
            <a:r>
              <a:rPr dirty="0" sz="2000" b="1">
                <a:latin typeface="Courier New"/>
                <a:cs typeface="Courier New"/>
              </a:rPr>
              <a:t>←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t+1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ourier New"/>
                <a:cs typeface="Courier New"/>
              </a:rPr>
              <a:t>retorna </a:t>
            </a:r>
            <a:r>
              <a:rPr dirty="0" sz="2000" spc="-5" i="1">
                <a:latin typeface="Courier New"/>
                <a:cs typeface="Courier New"/>
              </a:rPr>
              <a:t>acção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Courier New"/>
                <a:cs typeface="Courier New"/>
              </a:rPr>
              <a:t>fim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8" y="1410688"/>
            <a:ext cx="7840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Agentes </a:t>
            </a:r>
            <a:r>
              <a:rPr dirty="0"/>
              <a:t>baseados em </a:t>
            </a:r>
            <a:r>
              <a:rPr dirty="0" spc="-15"/>
              <a:t>conhecimento</a:t>
            </a:r>
            <a:r>
              <a:rPr dirty="0" spc="-105"/>
              <a:t> </a:t>
            </a:r>
            <a:r>
              <a:rPr dirty="0"/>
              <a:t>(6/8)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2027775"/>
            <a:ext cx="8028940" cy="401002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Ao </a:t>
            </a:r>
            <a:r>
              <a:rPr dirty="0" sz="3200" spc="-5">
                <a:latin typeface="Calibri"/>
                <a:cs typeface="Calibri"/>
              </a:rPr>
              <a:t>chamar </a:t>
            </a:r>
            <a:r>
              <a:rPr dirty="0" sz="3200">
                <a:latin typeface="Calibri"/>
                <a:cs typeface="Calibri"/>
              </a:rPr>
              <a:t>o </a:t>
            </a:r>
            <a:r>
              <a:rPr dirty="0" sz="3200" spc="-15">
                <a:latin typeface="Calibri"/>
                <a:cs typeface="Calibri"/>
              </a:rPr>
              <a:t>programa </a:t>
            </a:r>
            <a:r>
              <a:rPr dirty="0" sz="3200" spc="5">
                <a:latin typeface="Calibri"/>
                <a:cs typeface="Calibri"/>
              </a:rPr>
              <a:t>do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agente:</a:t>
            </a:r>
            <a:endParaRPr sz="3200">
              <a:latin typeface="Calibri"/>
              <a:cs typeface="Calibri"/>
            </a:endParaRPr>
          </a:p>
          <a:p>
            <a:pPr lvl="1" marL="756285" marR="399415" indent="-28702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0">
                <a:latin typeface="Calibri"/>
                <a:cs typeface="Calibri"/>
              </a:rPr>
              <a:t>Informa-se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base </a:t>
            </a:r>
            <a:r>
              <a:rPr dirty="0" sz="2600" spc="-10">
                <a:latin typeface="Calibri"/>
                <a:cs typeface="Calibri"/>
              </a:rPr>
              <a:t>de conhecimento </a:t>
            </a:r>
            <a:r>
              <a:rPr dirty="0" sz="2600">
                <a:latin typeface="Calibri"/>
                <a:cs typeface="Calibri"/>
              </a:rPr>
              <a:t>o que o </a:t>
            </a:r>
            <a:r>
              <a:rPr dirty="0" sz="2600" spc="-15">
                <a:latin typeface="Calibri"/>
                <a:cs typeface="Calibri"/>
              </a:rPr>
              <a:t>agente  </a:t>
            </a:r>
            <a:r>
              <a:rPr dirty="0" sz="2600" spc="-5">
                <a:latin typeface="Calibri"/>
                <a:cs typeface="Calibri"/>
              </a:rPr>
              <a:t>percebe </a:t>
            </a:r>
            <a:r>
              <a:rPr dirty="0" sz="2600" spc="5">
                <a:latin typeface="Calibri"/>
                <a:cs typeface="Calibri"/>
              </a:rPr>
              <a:t>do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ambiente</a:t>
            </a:r>
            <a:endParaRPr sz="2600">
              <a:latin typeface="Calibri"/>
              <a:cs typeface="Calibri"/>
            </a:endParaRPr>
          </a:p>
          <a:p>
            <a:pPr lvl="1" marL="756285" marR="670560" indent="-28702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5">
                <a:latin typeface="Calibri"/>
                <a:cs typeface="Calibri"/>
              </a:rPr>
              <a:t>Consulta </a:t>
            </a:r>
            <a:r>
              <a:rPr dirty="0" sz="2600">
                <a:latin typeface="Calibri"/>
                <a:cs typeface="Calibri"/>
              </a:rPr>
              <a:t>a base </a:t>
            </a:r>
            <a:r>
              <a:rPr dirty="0" sz="2600" spc="-10">
                <a:latin typeface="Calibri"/>
                <a:cs typeface="Calibri"/>
              </a:rPr>
              <a:t>de conhecimento </a:t>
            </a:r>
            <a:r>
              <a:rPr dirty="0" sz="2600">
                <a:latin typeface="Calibri"/>
                <a:cs typeface="Calibri"/>
              </a:rPr>
              <a:t>qual </a:t>
            </a:r>
            <a:r>
              <a:rPr dirty="0" sz="2600" spc="-10">
                <a:latin typeface="Calibri"/>
                <a:cs typeface="Calibri"/>
              </a:rPr>
              <a:t>deve ser </a:t>
            </a:r>
            <a:r>
              <a:rPr dirty="0" sz="2600">
                <a:latin typeface="Calibri"/>
                <a:cs typeface="Calibri"/>
              </a:rPr>
              <a:t>a  </a:t>
            </a:r>
            <a:r>
              <a:rPr dirty="0" sz="2600" spc="-15">
                <a:latin typeface="Calibri"/>
                <a:cs typeface="Calibri"/>
              </a:rPr>
              <a:t>próxima </a:t>
            </a:r>
            <a:r>
              <a:rPr dirty="0" sz="2600" spc="-5">
                <a:latin typeface="Calibri"/>
                <a:cs typeface="Calibri"/>
              </a:rPr>
              <a:t>acção </a:t>
            </a:r>
            <a:r>
              <a:rPr dirty="0" sz="2600">
                <a:latin typeface="Calibri"/>
                <a:cs typeface="Calibri"/>
              </a:rPr>
              <a:t>a ser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>
                <a:latin typeface="Calibri"/>
                <a:cs typeface="Calibri"/>
              </a:rPr>
              <a:t>Um </a:t>
            </a:r>
            <a:r>
              <a:rPr dirty="0" sz="2400" spc="-10">
                <a:latin typeface="Calibri"/>
                <a:cs typeface="Calibri"/>
              </a:rPr>
              <a:t>extensivo processo de </a:t>
            </a:r>
            <a:r>
              <a:rPr dirty="0" sz="2400" spc="-10" b="1">
                <a:latin typeface="Calibri"/>
                <a:cs typeface="Calibri"/>
              </a:rPr>
              <a:t>raciocínio </a:t>
            </a:r>
            <a:r>
              <a:rPr dirty="0" sz="2400">
                <a:latin typeface="Calibri"/>
                <a:cs typeface="Calibri"/>
              </a:rPr>
              <a:t>pode ser </a:t>
            </a:r>
            <a:r>
              <a:rPr dirty="0" sz="2400" spc="-15">
                <a:latin typeface="Calibri"/>
                <a:cs typeface="Calibri"/>
              </a:rPr>
              <a:t>realizado  sobre </a:t>
            </a:r>
            <a:r>
              <a:rPr dirty="0" sz="2400">
                <a:latin typeface="Calibri"/>
                <a:cs typeface="Calibri"/>
              </a:rPr>
              <a:t>o actual </a:t>
            </a:r>
            <a:r>
              <a:rPr dirty="0" sz="2400" spc="-5">
                <a:latin typeface="Calibri"/>
                <a:cs typeface="Calibri"/>
              </a:rPr>
              <a:t>estado </a:t>
            </a:r>
            <a:r>
              <a:rPr dirty="0" sz="2400" spc="-10">
                <a:latin typeface="Calibri"/>
                <a:cs typeface="Calibri"/>
              </a:rPr>
              <a:t>do mundo,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-5">
                <a:latin typeface="Calibri"/>
                <a:cs typeface="Calibri"/>
              </a:rPr>
              <a:t>consequências </a:t>
            </a:r>
            <a:r>
              <a:rPr dirty="0" sz="2400" spc="-10">
                <a:latin typeface="Calibri"/>
                <a:cs typeface="Calibri"/>
              </a:rPr>
              <a:t>de  </a:t>
            </a:r>
            <a:r>
              <a:rPr dirty="0" sz="2400" spc="-5">
                <a:latin typeface="Calibri"/>
                <a:cs typeface="Calibri"/>
              </a:rPr>
              <a:t>possíveis </a:t>
            </a:r>
            <a:r>
              <a:rPr dirty="0" sz="2400">
                <a:latin typeface="Calibri"/>
                <a:cs typeface="Calibri"/>
              </a:rPr>
              <a:t>sequências </a:t>
            </a:r>
            <a:r>
              <a:rPr dirty="0" sz="2400" spc="5">
                <a:latin typeface="Calibri"/>
                <a:cs typeface="Calibri"/>
              </a:rPr>
              <a:t>de </a:t>
            </a:r>
            <a:r>
              <a:rPr dirty="0" sz="2400" spc="-5">
                <a:latin typeface="Calibri"/>
                <a:cs typeface="Calibri"/>
              </a:rPr>
              <a:t>acções,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600" spc="-15">
                <a:latin typeface="Calibri"/>
                <a:cs typeface="Calibri"/>
              </a:rPr>
              <a:t>Regista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acção escolhida </a:t>
            </a:r>
            <a:r>
              <a:rPr dirty="0" sz="2600">
                <a:latin typeface="Calibri"/>
                <a:cs typeface="Calibri"/>
              </a:rPr>
              <a:t>e </a:t>
            </a:r>
            <a:r>
              <a:rPr dirty="0" sz="2600" spc="-20">
                <a:latin typeface="Calibri"/>
                <a:cs typeface="Calibri"/>
              </a:rPr>
              <a:t>executa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mesma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Makili</dc:creator>
  <dc:title>Microsoft PowerPoint - IntroduÃ§ao_2016</dc:title>
  <dcterms:created xsi:type="dcterms:W3CDTF">2021-02-17T14:53:22Z</dcterms:created>
  <dcterms:modified xsi:type="dcterms:W3CDTF">2021-02-17T14:53:22Z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2016-05-04T00:00:00Z</vt:filetime>
  </property>
  <property fmtid="{D5CDD505-2E9C-101B-9397-08002B2CF9AE}" pid="3" name="LastSaved">
    <vt:filetime>2021-02-17T00:00:00Z</vt:filetime>
  </property>
</Properties>
</file>