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8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80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9" r:id="rId19"/>
    <p:sldId id="277" r:id="rId20"/>
  </p:sldIdLst>
  <p:sldSz cx="10693400" cy="7556500"/>
  <p:notesSz cx="10693400" cy="75565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36" autoAdjust="0"/>
    <p:restoredTop sz="94660"/>
  </p:normalViewPr>
  <p:slideViewPr>
    <p:cSldViewPr>
      <p:cViewPr varScale="1">
        <p:scale>
          <a:sx n="71" d="100"/>
          <a:sy n="71" d="100"/>
        </p:scale>
        <p:origin x="60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673350" y="3442406"/>
            <a:ext cx="7218045" cy="2087306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673350" y="5512920"/>
            <a:ext cx="7218045" cy="1511300"/>
          </a:xfrm>
        </p:spPr>
        <p:txBody>
          <a:bodyPr/>
          <a:lstStyle>
            <a:lvl1pPr marL="0" indent="0" algn="l">
              <a:buNone/>
              <a:defRPr sz="1983" b="1">
                <a:solidFill>
                  <a:schemeClr val="tx2"/>
                </a:solidFill>
              </a:defRPr>
            </a:lvl1pPr>
            <a:lvl2pPr marL="503789" indent="0" algn="ctr">
              <a:buNone/>
            </a:lvl2pPr>
            <a:lvl3pPr marL="1007577" indent="0" algn="ctr">
              <a:buNone/>
            </a:lvl3pPr>
            <a:lvl4pPr marL="1511366" indent="0" algn="ctr">
              <a:buNone/>
            </a:lvl4pPr>
            <a:lvl5pPr marL="2015155" indent="0" algn="ctr">
              <a:buNone/>
            </a:lvl5pPr>
            <a:lvl6pPr marL="2518943" indent="0" algn="ctr">
              <a:buNone/>
            </a:lvl6pPr>
            <a:lvl7pPr marL="3022732" indent="0" algn="ctr">
              <a:buNone/>
            </a:lvl7pPr>
            <a:lvl8pPr marL="3526521" indent="0" algn="ctr">
              <a:buNone/>
            </a:lvl8pPr>
            <a:lvl9pPr marL="4030309" indent="0" algn="ctr">
              <a:buNone/>
            </a:lvl9pPr>
          </a:lstStyle>
          <a:p>
            <a:r>
              <a:rPr kumimoji="0" lang="pt-PT"/>
              <a:t>Clique para editar o estilo de subtítulo do Modelo Global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9157551" y="1280805"/>
            <a:ext cx="2518833" cy="44555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8400086" y="4594600"/>
            <a:ext cx="4030133" cy="449123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445559" y="0"/>
            <a:ext cx="712893" cy="7556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2" name="Retângulo 11"/>
          <p:cNvSpPr/>
          <p:nvPr/>
        </p:nvSpPr>
        <p:spPr bwMode="auto">
          <a:xfrm>
            <a:off x="323159" y="0"/>
            <a:ext cx="122399" cy="7556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4" name="Retângulo 13"/>
          <p:cNvSpPr/>
          <p:nvPr/>
        </p:nvSpPr>
        <p:spPr bwMode="auto">
          <a:xfrm>
            <a:off x="1158452" y="0"/>
            <a:ext cx="212689" cy="7556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9" name="Retângulo 18"/>
          <p:cNvSpPr/>
          <p:nvPr/>
        </p:nvSpPr>
        <p:spPr bwMode="auto">
          <a:xfrm>
            <a:off x="1334710" y="0"/>
            <a:ext cx="269300" cy="7556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24363" y="0"/>
            <a:ext cx="0" cy="7556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1069340" y="0"/>
            <a:ext cx="0" cy="7556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998837" y="0"/>
            <a:ext cx="0" cy="7556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2019210" y="0"/>
            <a:ext cx="0" cy="7556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247563" y="0"/>
            <a:ext cx="0" cy="7556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10658148" y="0"/>
            <a:ext cx="0" cy="7556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27" name="Retângulo 26"/>
          <p:cNvSpPr/>
          <p:nvPr/>
        </p:nvSpPr>
        <p:spPr bwMode="auto">
          <a:xfrm>
            <a:off x="1425787" y="0"/>
            <a:ext cx="89112" cy="7556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1" name="Elipse 20"/>
          <p:cNvSpPr/>
          <p:nvPr/>
        </p:nvSpPr>
        <p:spPr bwMode="auto">
          <a:xfrm>
            <a:off x="712894" y="3778250"/>
            <a:ext cx="1514898" cy="1427339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3" name="Elipse 22"/>
          <p:cNvSpPr/>
          <p:nvPr/>
        </p:nvSpPr>
        <p:spPr bwMode="auto">
          <a:xfrm>
            <a:off x="1531542" y="5362440"/>
            <a:ext cx="750110" cy="70675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4" name="Elipse 23"/>
          <p:cNvSpPr/>
          <p:nvPr/>
        </p:nvSpPr>
        <p:spPr bwMode="auto">
          <a:xfrm>
            <a:off x="1275957" y="6060882"/>
            <a:ext cx="160401" cy="15113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6" name="Elipse 25"/>
          <p:cNvSpPr/>
          <p:nvPr/>
        </p:nvSpPr>
        <p:spPr bwMode="auto">
          <a:xfrm>
            <a:off x="1946199" y="6377686"/>
            <a:ext cx="320802" cy="3022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5" name="Elipse 24"/>
          <p:cNvSpPr/>
          <p:nvPr/>
        </p:nvSpPr>
        <p:spPr>
          <a:xfrm>
            <a:off x="2227792" y="4953706"/>
            <a:ext cx="427736" cy="40301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550150" y="5430699"/>
            <a:ext cx="712893" cy="570235"/>
          </a:xfrm>
        </p:spPr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9803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68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52715" y="302612"/>
            <a:ext cx="1960457" cy="6447514"/>
          </a:xfrm>
        </p:spPr>
        <p:txBody>
          <a:bodyPr vert="eaVert"/>
          <a:lstStyle/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4670" y="302611"/>
            <a:ext cx="7039822" cy="6447514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69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534670" y="1763183"/>
            <a:ext cx="8732943" cy="5370153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045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73350" y="3190522"/>
            <a:ext cx="7218045" cy="2262752"/>
          </a:xfrm>
        </p:spPr>
        <p:txBody>
          <a:bodyPr/>
          <a:lstStyle>
            <a:lvl1pPr algn="l">
              <a:buNone/>
              <a:defRPr sz="3306" b="1" cap="small" baseline="0"/>
            </a:lvl1pPr>
          </a:lstStyle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73350" y="5520443"/>
            <a:ext cx="7218045" cy="1511300"/>
          </a:xfrm>
        </p:spPr>
        <p:txBody>
          <a:bodyPr anchor="t"/>
          <a:lstStyle>
            <a:lvl1pPr marL="0" indent="0">
              <a:buNone/>
              <a:defRPr sz="1983" b="1">
                <a:solidFill>
                  <a:schemeClr val="tx2"/>
                </a:solidFill>
              </a:defRPr>
            </a:lvl1pPr>
            <a:lvl2pPr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/>
              <a:t>Clique para editar os estilos do texto de Modelo Global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9155955" y="1276766"/>
            <a:ext cx="2518833" cy="44555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8400305" y="4591448"/>
            <a:ext cx="4030133" cy="449123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445559" y="0"/>
            <a:ext cx="712893" cy="7556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0" name="Retângulo 9"/>
          <p:cNvSpPr/>
          <p:nvPr/>
        </p:nvSpPr>
        <p:spPr bwMode="auto">
          <a:xfrm>
            <a:off x="323159" y="0"/>
            <a:ext cx="122399" cy="7556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1" name="Retângulo 10"/>
          <p:cNvSpPr/>
          <p:nvPr/>
        </p:nvSpPr>
        <p:spPr bwMode="auto">
          <a:xfrm>
            <a:off x="1158452" y="0"/>
            <a:ext cx="212689" cy="7556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2" name="Retângulo 11"/>
          <p:cNvSpPr/>
          <p:nvPr/>
        </p:nvSpPr>
        <p:spPr bwMode="auto">
          <a:xfrm>
            <a:off x="1334710" y="0"/>
            <a:ext cx="269300" cy="7556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24363" y="0"/>
            <a:ext cx="0" cy="7556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1069340" y="0"/>
            <a:ext cx="0" cy="7556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998837" y="0"/>
            <a:ext cx="0" cy="7556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2019210" y="0"/>
            <a:ext cx="0" cy="7556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247563" y="0"/>
            <a:ext cx="0" cy="7556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8" name="Retângulo 17"/>
          <p:cNvSpPr/>
          <p:nvPr/>
        </p:nvSpPr>
        <p:spPr bwMode="auto">
          <a:xfrm>
            <a:off x="1425787" y="0"/>
            <a:ext cx="89112" cy="7556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19" name="Elipse 18"/>
          <p:cNvSpPr/>
          <p:nvPr/>
        </p:nvSpPr>
        <p:spPr bwMode="auto">
          <a:xfrm>
            <a:off x="712894" y="3778250"/>
            <a:ext cx="1514898" cy="1427339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0" name="Elipse 19"/>
          <p:cNvSpPr/>
          <p:nvPr/>
        </p:nvSpPr>
        <p:spPr bwMode="auto">
          <a:xfrm>
            <a:off x="1549168" y="5362440"/>
            <a:ext cx="750110" cy="70675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1" name="Elipse 20"/>
          <p:cNvSpPr/>
          <p:nvPr/>
        </p:nvSpPr>
        <p:spPr bwMode="auto">
          <a:xfrm>
            <a:off x="1275957" y="6060882"/>
            <a:ext cx="160401" cy="15113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2" name="Elipse 21"/>
          <p:cNvSpPr/>
          <p:nvPr/>
        </p:nvSpPr>
        <p:spPr bwMode="auto">
          <a:xfrm>
            <a:off x="1946199" y="6381044"/>
            <a:ext cx="320802" cy="3022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3" name="Elipse 22"/>
          <p:cNvSpPr/>
          <p:nvPr/>
        </p:nvSpPr>
        <p:spPr bwMode="auto">
          <a:xfrm>
            <a:off x="2197433" y="4936173"/>
            <a:ext cx="427736" cy="40301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10639540" y="0"/>
            <a:ext cx="0" cy="7556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567776" y="5430699"/>
            <a:ext cx="712893" cy="570235"/>
          </a:xfrm>
        </p:spPr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154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534670" y="1763183"/>
            <a:ext cx="4277360" cy="5037667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93818" y="1763183"/>
            <a:ext cx="4277360" cy="5037667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2270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670" y="300860"/>
            <a:ext cx="8822055" cy="1259417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534670" y="2602794"/>
            <a:ext cx="4277360" cy="4282017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5112782" y="2602794"/>
            <a:ext cx="4277360" cy="4282017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534670" y="1729599"/>
            <a:ext cx="4277360" cy="7254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4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/>
              <a:t>Clique para editar os estilos do texto de Modelo Global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5079365" y="1729599"/>
            <a:ext cx="4277360" cy="7254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4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16626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254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562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0247842" y="0"/>
            <a:ext cx="0" cy="7556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4156424" y="3510915"/>
            <a:ext cx="6951980" cy="534670"/>
          </a:xfrm>
        </p:spPr>
        <p:txBody>
          <a:bodyPr anchor="b"/>
          <a:lstStyle>
            <a:lvl1pPr algn="l">
              <a:buNone/>
              <a:defRPr sz="2204" b="1" cap="small" baseline="0"/>
            </a:lvl1pPr>
          </a:lstStyle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966583" y="302260"/>
            <a:ext cx="1785798" cy="5491057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22"/>
            </a:lvl1pPr>
            <a:lvl2pPr>
              <a:buNone/>
              <a:defRPr sz="1322"/>
            </a:lvl2pPr>
            <a:lvl3pPr>
              <a:buNone/>
              <a:defRPr sz="1102"/>
            </a:lvl3pPr>
            <a:lvl4pPr>
              <a:buNone/>
              <a:defRPr sz="992"/>
            </a:lvl4pPr>
            <a:lvl5pPr>
              <a:buNone/>
              <a:defRPr sz="992"/>
            </a:lvl5pPr>
          </a:lstStyle>
          <a:p>
            <a:pPr lvl="0" eaLnBrk="1" latinLnBrk="0" hangingPunct="1"/>
            <a:r>
              <a:rPr kumimoji="0" lang="pt-PT"/>
              <a:t>Clique para editar os estilos do texto de Modelo Global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7307157" y="0"/>
            <a:ext cx="0" cy="7556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7241546" y="0"/>
            <a:ext cx="0" cy="7556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515177" y="0"/>
            <a:ext cx="0" cy="7556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2" name="Retângulo 11"/>
          <p:cNvSpPr/>
          <p:nvPr/>
        </p:nvSpPr>
        <p:spPr bwMode="auto">
          <a:xfrm>
            <a:off x="10336953" y="0"/>
            <a:ext cx="356447" cy="7556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426065" y="0"/>
            <a:ext cx="0" cy="7556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4" name="Elipse 13"/>
          <p:cNvSpPr/>
          <p:nvPr/>
        </p:nvSpPr>
        <p:spPr>
          <a:xfrm>
            <a:off x="9538513" y="6297083"/>
            <a:ext cx="641604" cy="60452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56447" y="302260"/>
            <a:ext cx="6594263" cy="6972131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8550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0247842" y="0"/>
            <a:ext cx="0" cy="7556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3" name="Elipse 12"/>
          <p:cNvSpPr/>
          <p:nvPr/>
        </p:nvSpPr>
        <p:spPr>
          <a:xfrm>
            <a:off x="9538513" y="6297083"/>
            <a:ext cx="641604" cy="60452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4131027" y="3510915"/>
            <a:ext cx="6951980" cy="534670"/>
          </a:xfrm>
        </p:spPr>
        <p:txBody>
          <a:bodyPr anchor="b"/>
          <a:lstStyle>
            <a:lvl1pPr algn="l">
              <a:buNone/>
              <a:defRPr sz="2204" b="1"/>
            </a:lvl1pPr>
          </a:lstStyle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218045" cy="7556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526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PT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2225" y="291765"/>
            <a:ext cx="1782233" cy="5460831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22"/>
            </a:lvl1pPr>
            <a:lvl2pPr>
              <a:defRPr sz="1322"/>
            </a:lvl2pPr>
            <a:lvl3pPr>
              <a:defRPr sz="1102"/>
            </a:lvl3pPr>
            <a:lvl4pPr>
              <a:defRPr sz="992"/>
            </a:lvl4pPr>
            <a:lvl5pPr>
              <a:defRPr sz="992"/>
            </a:lvl5pPr>
          </a:lstStyle>
          <a:p>
            <a:pPr lvl="0" eaLnBrk="1" latinLnBrk="0" hangingPunct="1"/>
            <a:r>
              <a:rPr kumimoji="0" lang="pt-PT"/>
              <a:t>Clique para editar os estilos do texto de Modelo Global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0515177" y="0"/>
            <a:ext cx="0" cy="7556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1" name="Retângulo 10"/>
          <p:cNvSpPr/>
          <p:nvPr/>
        </p:nvSpPr>
        <p:spPr bwMode="auto">
          <a:xfrm>
            <a:off x="10336953" y="0"/>
            <a:ext cx="356447" cy="7556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10426065" y="0"/>
            <a:ext cx="0" cy="7556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7307157" y="0"/>
            <a:ext cx="0" cy="7556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7241546" y="0"/>
            <a:ext cx="0" cy="7556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52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0247842" y="0"/>
            <a:ext cx="0" cy="7556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534670" y="302610"/>
            <a:ext cx="8732943" cy="1259417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534670" y="1763183"/>
            <a:ext cx="8732943" cy="537015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8943510" y="1179060"/>
            <a:ext cx="2216573" cy="449123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322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8282796" y="4105523"/>
            <a:ext cx="3526367" cy="427736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322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89112" y="0"/>
            <a:ext cx="0" cy="7556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0515177" y="0"/>
            <a:ext cx="0" cy="7556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0" name="Retângulo 9"/>
          <p:cNvSpPr/>
          <p:nvPr/>
        </p:nvSpPr>
        <p:spPr bwMode="auto">
          <a:xfrm>
            <a:off x="10336953" y="0"/>
            <a:ext cx="356447" cy="7556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426065" y="0"/>
            <a:ext cx="0" cy="7556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2" name="Elipse 11"/>
          <p:cNvSpPr/>
          <p:nvPr/>
        </p:nvSpPr>
        <p:spPr>
          <a:xfrm>
            <a:off x="9538513" y="6297083"/>
            <a:ext cx="641604" cy="60452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9506433" y="6318074"/>
            <a:ext cx="712893" cy="574294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543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0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3306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273" indent="-302273" algn="l" rtl="0" eaLnBrk="1" latinLnBrk="0" hangingPunct="1">
        <a:spcBef>
          <a:spcPts val="661"/>
        </a:spcBef>
        <a:buClr>
          <a:schemeClr val="accent1"/>
        </a:buClr>
        <a:buSzPct val="70000"/>
        <a:buFont typeface="Wingdings"/>
        <a:buChar char=""/>
        <a:defRPr kumimoji="0"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705304" indent="-302273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314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indent="-201515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309851" indent="-201515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1612124" indent="-201515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763" kern="1200">
          <a:solidFill>
            <a:schemeClr val="tx1"/>
          </a:solidFill>
          <a:latin typeface="+mn-lt"/>
          <a:ea typeface="+mn-ea"/>
          <a:cs typeface="+mn-cs"/>
        </a:defRPr>
      </a:lvl5pPr>
      <a:lvl6pPr marL="1914397" indent="-201515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763" kern="1200">
          <a:solidFill>
            <a:schemeClr val="tx2"/>
          </a:solidFill>
          <a:latin typeface="+mn-lt"/>
          <a:ea typeface="+mn-ea"/>
          <a:cs typeface="+mn-cs"/>
        </a:defRPr>
      </a:lvl6pPr>
      <a:lvl7pPr marL="2216670" indent="-201515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43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8943" indent="-201515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43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1217" indent="-201515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43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228" y="1969598"/>
            <a:ext cx="6105915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9090" marR="5080" indent="-2867025">
              <a:lnSpc>
                <a:spcPct val="100000"/>
              </a:lnSpc>
              <a:spcBef>
                <a:spcPts val="100"/>
              </a:spcBef>
            </a:pPr>
            <a:r>
              <a:rPr lang="pt-PT" b="1" dirty="0">
                <a:solidFill>
                  <a:schemeClr val="tx1"/>
                </a:solidFill>
              </a:rPr>
              <a:t> </a:t>
            </a:r>
            <a:r>
              <a:rPr lang="pt-PT" b="1" spc="-10" dirty="0">
                <a:solidFill>
                  <a:schemeClr val="tx1"/>
                </a:solidFill>
              </a:rPr>
              <a:t>Inteligência Artificial</a:t>
            </a:r>
            <a:endParaRPr b="1" spc="-45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D00E9E-7640-411E-B876-6A3D5D924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68" y="309443"/>
            <a:ext cx="1131911" cy="12021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11D2C1-E785-41AC-B600-E9BB8157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443" y="249371"/>
            <a:ext cx="1513883" cy="1322253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8DB93E34-76A3-4E2F-83C6-E45056B62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309861"/>
            <a:ext cx="6899052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PT" altLang="pt-P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REPÚBLICA DE ANGOLA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PT" altLang="pt-P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INSTITUTO SUPERIOR POLITÉCNICO MARAVILHA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PT" altLang="pt-P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DEPARTAMENTO DE CIÊNCIAS E TECNOLOGIAS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alt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DE89368-6010-4BF2-97B2-69B7F0090151}"/>
              </a:ext>
            </a:extLst>
          </p:cNvPr>
          <p:cNvSpPr txBox="1">
            <a:spLocks/>
          </p:cNvSpPr>
          <p:nvPr/>
        </p:nvSpPr>
        <p:spPr>
          <a:xfrm>
            <a:off x="2222500" y="3240881"/>
            <a:ext cx="5592215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27985" marR="5080" lvl="0" indent="-29159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1" i="0" u="none" strike="noStrike" kern="1200" cap="small" spc="-10" normalizeH="0" baseline="0" noProof="0" dirty="0">
                <a:ln>
                  <a:noFill/>
                </a:ln>
                <a:solidFill>
                  <a:srgbClr val="7598D9">
                    <a:lumMod val="50000"/>
                  </a:srgbClr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Algoritmo de Busca </a:t>
            </a:r>
            <a:endParaRPr kumimoji="0" lang="pt-PT" sz="4000" b="1" i="0" u="none" strike="noStrike" kern="1200" cap="small" spc="-5" normalizeH="0" baseline="0" noProof="0" dirty="0">
              <a:ln>
                <a:noFill/>
              </a:ln>
              <a:solidFill>
                <a:srgbClr val="7598D9">
                  <a:lumMod val="50000"/>
                </a:srgbClr>
              </a:solidFill>
              <a:effectLst/>
              <a:uLnTx/>
              <a:uFillTx/>
              <a:latin typeface="Century Schoolbook"/>
              <a:ea typeface="+mj-ea"/>
              <a:cs typeface="+mj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7AF0B4D-8482-4D83-8A46-FBA3637F10D6}"/>
              </a:ext>
            </a:extLst>
          </p:cNvPr>
          <p:cNvSpPr txBox="1"/>
          <p:nvPr/>
        </p:nvSpPr>
        <p:spPr>
          <a:xfrm>
            <a:off x="477468" y="7045681"/>
            <a:ext cx="3001415" cy="33919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065" marR="0" lvl="0" indent="0" algn="l" defTabSz="914400" rtl="0" eaLnBrk="1" fontAlgn="auto" latinLnBrk="0" hangingPunct="1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Tx/>
              <a:buSzPct val="96666"/>
              <a:buFontTx/>
              <a:buNone/>
              <a:tabLst>
                <a:tab pos="147320" algn="l"/>
              </a:tabLst>
              <a:defRPr/>
            </a:pPr>
            <a:r>
              <a:rPr kumimoji="0" lang="pt-PT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Carlito"/>
              </a:rPr>
              <a:t>Prof: Zinga Firmino René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Carlito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35741D4-A421-4528-BAA7-DB656AA11077}"/>
              </a:ext>
            </a:extLst>
          </p:cNvPr>
          <p:cNvSpPr/>
          <p:nvPr/>
        </p:nvSpPr>
        <p:spPr>
          <a:xfrm>
            <a:off x="8166100" y="5641512"/>
            <a:ext cx="2017920" cy="1905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DDFBB80-08F0-4BB3-A430-8875BBD7314E}"/>
              </a:ext>
            </a:extLst>
          </p:cNvPr>
          <p:cNvSpPr txBox="1"/>
          <p:nvPr/>
        </p:nvSpPr>
        <p:spPr>
          <a:xfrm>
            <a:off x="850900" y="4464050"/>
            <a:ext cx="6528428" cy="202042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894"/>
              </a:spcBef>
              <a:buSzPct val="96875"/>
              <a:buChar char="•"/>
              <a:tabLst>
                <a:tab pos="156210" algn="l"/>
              </a:tabLst>
            </a:pPr>
            <a:r>
              <a:rPr sz="3200" spc="-150" dirty="0">
                <a:cs typeface="Arial"/>
              </a:rPr>
              <a:t>Sumário:</a:t>
            </a:r>
            <a:endParaRPr sz="3200" dirty="0">
              <a:cs typeface="Arial"/>
            </a:endParaRPr>
          </a:p>
          <a:p>
            <a:pPr marL="468630" lvl="1">
              <a:lnSpc>
                <a:spcPct val="100000"/>
              </a:lnSpc>
              <a:spcBef>
                <a:spcPts val="690"/>
              </a:spcBef>
              <a:buSzPct val="96428"/>
              <a:tabLst>
                <a:tab pos="594995" algn="l"/>
              </a:tabLst>
            </a:pPr>
            <a:r>
              <a:rPr sz="2800" spc="-245" dirty="0" err="1">
                <a:cs typeface="Arial"/>
              </a:rPr>
              <a:t>Busca</a:t>
            </a:r>
            <a:r>
              <a:rPr sz="2800" spc="-140" dirty="0">
                <a:cs typeface="Arial"/>
              </a:rPr>
              <a:t> </a:t>
            </a:r>
            <a:r>
              <a:rPr sz="2800" spc="-90" dirty="0" err="1">
                <a:cs typeface="Arial"/>
              </a:rPr>
              <a:t>informada</a:t>
            </a:r>
            <a:r>
              <a:rPr lang="pt-PT" sz="2800" spc="-90" dirty="0">
                <a:cs typeface="Arial"/>
              </a:rPr>
              <a:t>:</a:t>
            </a:r>
            <a:endParaRPr sz="2800" dirty="0">
              <a:cs typeface="Arial"/>
            </a:endParaRPr>
          </a:p>
          <a:p>
            <a:pPr marL="1034415" lvl="2" indent="-107950">
              <a:lnSpc>
                <a:spcPct val="100000"/>
              </a:lnSpc>
              <a:spcBef>
                <a:spcPts val="600"/>
              </a:spcBef>
              <a:buSzPct val="95833"/>
              <a:buChar char="•"/>
              <a:tabLst>
                <a:tab pos="1035050" algn="l"/>
              </a:tabLst>
            </a:pPr>
            <a:r>
              <a:rPr sz="2400" spc="-210" dirty="0">
                <a:cs typeface="Arial"/>
              </a:rPr>
              <a:t>Busca </a:t>
            </a:r>
            <a:r>
              <a:rPr sz="2400" spc="-135" dirty="0">
                <a:cs typeface="Arial"/>
              </a:rPr>
              <a:t>gulosa </a:t>
            </a:r>
            <a:r>
              <a:rPr sz="2400" spc="-100" dirty="0">
                <a:cs typeface="Arial"/>
              </a:rPr>
              <a:t>pela </a:t>
            </a:r>
            <a:r>
              <a:rPr sz="2400" spc="-55" dirty="0">
                <a:cs typeface="Arial"/>
              </a:rPr>
              <a:t>melhor</a:t>
            </a:r>
            <a:r>
              <a:rPr sz="2400" spc="-140" dirty="0">
                <a:cs typeface="Arial"/>
              </a:rPr>
              <a:t> </a:t>
            </a:r>
            <a:r>
              <a:rPr sz="2400" spc="-135" dirty="0">
                <a:cs typeface="Arial"/>
              </a:rPr>
              <a:t>escolha</a:t>
            </a:r>
            <a:endParaRPr sz="2400" dirty="0">
              <a:cs typeface="Arial"/>
            </a:endParaRPr>
          </a:p>
          <a:p>
            <a:pPr marL="1034415" lvl="2" indent="-107950">
              <a:lnSpc>
                <a:spcPct val="100000"/>
              </a:lnSpc>
              <a:spcBef>
                <a:spcPts val="580"/>
              </a:spcBef>
              <a:buSzPct val="95833"/>
              <a:buChar char="•"/>
              <a:tabLst>
                <a:tab pos="1035050" algn="l"/>
              </a:tabLst>
            </a:pPr>
            <a:r>
              <a:rPr sz="2400" spc="-210" dirty="0">
                <a:cs typeface="Arial"/>
              </a:rPr>
              <a:t>Busca</a:t>
            </a:r>
            <a:r>
              <a:rPr sz="2400" spc="-155" dirty="0">
                <a:cs typeface="Arial"/>
              </a:rPr>
              <a:t> </a:t>
            </a:r>
            <a:r>
              <a:rPr sz="2400" spc="20" dirty="0">
                <a:cs typeface="Arial"/>
              </a:rPr>
              <a:t>A*</a:t>
            </a:r>
            <a:endParaRPr sz="24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11F32165-38B0-4B7A-9013-828A0380C36B}"/>
              </a:ext>
            </a:extLst>
          </p:cNvPr>
          <p:cNvSpPr/>
          <p:nvPr/>
        </p:nvSpPr>
        <p:spPr>
          <a:xfrm>
            <a:off x="1689100" y="1204560"/>
            <a:ext cx="1066800" cy="668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dirty="0" err="1">
                <a:solidFill>
                  <a:schemeClr val="tx1"/>
                </a:solidFill>
              </a:rPr>
              <a:t>Orades</a:t>
            </a:r>
            <a:endParaRPr lang="pt-PT" sz="1050" b="1" dirty="0">
              <a:solidFill>
                <a:schemeClr val="tx1"/>
              </a:solidFill>
            </a:endParaRPr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84BB935D-20A7-4292-A0D3-751F57B9DF6F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3927146" y="5940018"/>
            <a:ext cx="542825" cy="992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F7CF2E00-DB5E-41E0-A5E4-00D7905C55EC}"/>
              </a:ext>
            </a:extLst>
          </p:cNvPr>
          <p:cNvCxnSpPr>
            <a:cxnSpLocks/>
          </p:cNvCxnSpPr>
          <p:nvPr/>
        </p:nvCxnSpPr>
        <p:spPr>
          <a:xfrm>
            <a:off x="7436620" y="2212833"/>
            <a:ext cx="1034959" cy="6013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EB55A68-CF07-46CD-A67B-E72A639538AD}"/>
              </a:ext>
            </a:extLst>
          </p:cNvPr>
          <p:cNvSpPr/>
          <p:nvPr/>
        </p:nvSpPr>
        <p:spPr>
          <a:xfrm>
            <a:off x="927100" y="2596648"/>
            <a:ext cx="1066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Zerind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CC6879-FF50-4A3A-BBFD-BF36DE5668D7}"/>
              </a:ext>
            </a:extLst>
          </p:cNvPr>
          <p:cNvSpPr/>
          <p:nvPr/>
        </p:nvSpPr>
        <p:spPr>
          <a:xfrm>
            <a:off x="165100" y="3665865"/>
            <a:ext cx="1066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/>
                </a:solidFill>
              </a:rPr>
              <a:t>Arad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A66FB18-908A-424D-BE72-D9D59E5B7154}"/>
              </a:ext>
            </a:extLst>
          </p:cNvPr>
          <p:cNvSpPr/>
          <p:nvPr/>
        </p:nvSpPr>
        <p:spPr>
          <a:xfrm>
            <a:off x="516974" y="4468382"/>
            <a:ext cx="1582251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Timissoara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36ECBE9-BC82-4AC7-A60A-4317E42EB326}"/>
              </a:ext>
            </a:extLst>
          </p:cNvPr>
          <p:cNvSpPr/>
          <p:nvPr/>
        </p:nvSpPr>
        <p:spPr>
          <a:xfrm>
            <a:off x="1021249" y="5257773"/>
            <a:ext cx="972651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Lugoj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8D474C-3F48-40B3-80D1-ED79C2C8DFD7}"/>
              </a:ext>
            </a:extLst>
          </p:cNvPr>
          <p:cNvSpPr/>
          <p:nvPr/>
        </p:nvSpPr>
        <p:spPr>
          <a:xfrm>
            <a:off x="1458257" y="6085240"/>
            <a:ext cx="1281935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mehadia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C38B48-7619-4B58-9F6B-085D05568D57}"/>
              </a:ext>
            </a:extLst>
          </p:cNvPr>
          <p:cNvSpPr/>
          <p:nvPr/>
        </p:nvSpPr>
        <p:spPr>
          <a:xfrm>
            <a:off x="2219960" y="6932081"/>
            <a:ext cx="1281935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Dobreta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76AEE-486A-4DE1-9C14-FCD26AD9C2A9}"/>
              </a:ext>
            </a:extLst>
          </p:cNvPr>
          <p:cNvSpPr/>
          <p:nvPr/>
        </p:nvSpPr>
        <p:spPr>
          <a:xfrm>
            <a:off x="4064764" y="6932081"/>
            <a:ext cx="1180671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/>
                </a:solidFill>
              </a:rPr>
              <a:t>Craiova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D0D75A-7313-41B5-95C0-002133D4DF84}"/>
              </a:ext>
            </a:extLst>
          </p:cNvPr>
          <p:cNvSpPr/>
          <p:nvPr/>
        </p:nvSpPr>
        <p:spPr>
          <a:xfrm>
            <a:off x="3289300" y="5406618"/>
            <a:ext cx="127569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Rimnicu</a:t>
            </a:r>
            <a:endParaRPr lang="pt-PT" sz="1200" b="1" dirty="0">
              <a:solidFill>
                <a:schemeClr val="tx1"/>
              </a:solidFill>
            </a:endParaRPr>
          </a:p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vilcea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2755BD3-612E-47C3-B105-8E17977C2ACD}"/>
              </a:ext>
            </a:extLst>
          </p:cNvPr>
          <p:cNvSpPr/>
          <p:nvPr/>
        </p:nvSpPr>
        <p:spPr>
          <a:xfrm>
            <a:off x="5242856" y="5302250"/>
            <a:ext cx="1180671" cy="637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/>
                </a:solidFill>
              </a:rPr>
              <a:t>Pitesti</a:t>
            </a:r>
          </a:p>
        </p:txBody>
      </p: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7D2BBA1E-CEE8-4492-ABBF-2E87ABB67513}"/>
              </a:ext>
            </a:extLst>
          </p:cNvPr>
          <p:cNvCxnSpPr>
            <a:cxnSpLocks/>
            <a:stCxn id="50" idx="4"/>
            <a:endCxn id="48" idx="7"/>
          </p:cNvCxnSpPr>
          <p:nvPr/>
        </p:nvCxnSpPr>
        <p:spPr>
          <a:xfrm flipH="1">
            <a:off x="5072530" y="5940018"/>
            <a:ext cx="760662" cy="107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0D1F0FED-D933-40F0-BB38-AF2363CFDC1A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287420" y="4946143"/>
            <a:ext cx="220155" cy="311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0B9918BB-9A09-41EF-82D4-0DE3CD9EB580}"/>
              </a:ext>
            </a:extLst>
          </p:cNvPr>
          <p:cNvCxnSpPr>
            <a:cxnSpLocks/>
            <a:endCxn id="46" idx="1"/>
          </p:cNvCxnSpPr>
          <p:nvPr/>
        </p:nvCxnSpPr>
        <p:spPr>
          <a:xfrm flipH="1">
            <a:off x="1645992" y="5756215"/>
            <a:ext cx="2772" cy="407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C0528E68-9BD7-4695-9C2C-CBDD06A089B7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219960" y="6564437"/>
            <a:ext cx="187735" cy="445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D200953F-6CDF-4664-B99D-2F7812C7CAE5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>
            <a:off x="3501895" y="7198781"/>
            <a:ext cx="5628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68009DC-4BD1-4E75-ACD7-10C9F52A0158}"/>
              </a:ext>
            </a:extLst>
          </p:cNvPr>
          <p:cNvSpPr/>
          <p:nvPr/>
        </p:nvSpPr>
        <p:spPr>
          <a:xfrm>
            <a:off x="6608787" y="4468382"/>
            <a:ext cx="1328713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Bucarest</a:t>
            </a:r>
            <a:endParaRPr lang="pt-PT" sz="1200" b="1" dirty="0">
              <a:solidFill>
                <a:schemeClr val="tx1"/>
              </a:solidFill>
            </a:endParaRPr>
          </a:p>
        </p:txBody>
      </p:sp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7023F838-9BF6-4604-8C64-358CDE79E8E0}"/>
              </a:ext>
            </a:extLst>
          </p:cNvPr>
          <p:cNvCxnSpPr>
            <a:cxnSpLocks/>
          </p:cNvCxnSpPr>
          <p:nvPr/>
        </p:nvCxnSpPr>
        <p:spPr>
          <a:xfrm flipH="1">
            <a:off x="5975517" y="4735082"/>
            <a:ext cx="625898" cy="671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E61DF5E-9C36-45A5-888B-4917B777538B}"/>
              </a:ext>
            </a:extLst>
          </p:cNvPr>
          <p:cNvSpPr/>
          <p:nvPr/>
        </p:nvSpPr>
        <p:spPr>
          <a:xfrm>
            <a:off x="6275989" y="6512596"/>
            <a:ext cx="1328713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Guirgiu</a:t>
            </a:r>
            <a:endParaRPr lang="pt-PT" sz="1200" b="1" dirty="0">
              <a:solidFill>
                <a:schemeClr val="tx1"/>
              </a:solidFill>
            </a:endParaRPr>
          </a:p>
        </p:txBody>
      </p: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8D47718F-2302-4E0D-B6A7-582B2FA4978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6940346" y="5001782"/>
            <a:ext cx="319290" cy="15108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6E3F753-0C68-4A89-AA3C-E0BC4A315879}"/>
              </a:ext>
            </a:extLst>
          </p:cNvPr>
          <p:cNvSpPr/>
          <p:nvPr/>
        </p:nvSpPr>
        <p:spPr>
          <a:xfrm>
            <a:off x="8387316" y="4412743"/>
            <a:ext cx="1328713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Urziceni</a:t>
            </a:r>
            <a:endParaRPr lang="pt-PT" sz="1200" b="1" dirty="0">
              <a:solidFill>
                <a:schemeClr val="tx1"/>
              </a:solidFill>
            </a:endParaRPr>
          </a:p>
        </p:txBody>
      </p:sp>
      <p:cxnSp>
        <p:nvCxnSpPr>
          <p:cNvPr id="68" name="Conexão reta 67">
            <a:extLst>
              <a:ext uri="{FF2B5EF4-FFF2-40B4-BE49-F238E27FC236}">
                <a16:creationId xmlns:a16="http://schemas.microsoft.com/office/drawing/2014/main" id="{6C111A6E-A13D-46CB-B0CF-DDDB646C48BC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7937500" y="4694246"/>
            <a:ext cx="497958" cy="40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4B8A3B5-DF47-4FF7-AE4D-DDF12C9DB762}"/>
              </a:ext>
            </a:extLst>
          </p:cNvPr>
          <p:cNvSpPr/>
          <p:nvPr/>
        </p:nvSpPr>
        <p:spPr>
          <a:xfrm>
            <a:off x="8825119" y="5302250"/>
            <a:ext cx="1328713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Hirsova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46678D7-2063-4FDB-9BAE-B545E2CEBDFF}"/>
              </a:ext>
            </a:extLst>
          </p:cNvPr>
          <p:cNvSpPr/>
          <p:nvPr/>
        </p:nvSpPr>
        <p:spPr>
          <a:xfrm>
            <a:off x="9129919" y="6326065"/>
            <a:ext cx="1328713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Eforie</a:t>
            </a:r>
            <a:endParaRPr lang="pt-PT" sz="1200" b="1" dirty="0">
              <a:solidFill>
                <a:schemeClr val="tx1"/>
              </a:solidFill>
            </a:endParaRPr>
          </a:p>
        </p:txBody>
      </p:sp>
      <p:cxnSp>
        <p:nvCxnSpPr>
          <p:cNvPr id="73" name="Conexão reta 72">
            <a:extLst>
              <a:ext uri="{FF2B5EF4-FFF2-40B4-BE49-F238E27FC236}">
                <a16:creationId xmlns:a16="http://schemas.microsoft.com/office/drawing/2014/main" id="{DADC386B-7B06-4A6E-8183-D0CB3884F5A9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9089975" y="4952846"/>
            <a:ext cx="399501" cy="349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xão reta 74">
            <a:extLst>
              <a:ext uri="{FF2B5EF4-FFF2-40B4-BE49-F238E27FC236}">
                <a16:creationId xmlns:a16="http://schemas.microsoft.com/office/drawing/2014/main" id="{4DE4AB39-D132-4815-894D-53A38480B93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594524" y="5805877"/>
            <a:ext cx="199752" cy="520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ABEFFAD-F983-45A7-8FBC-8C2F0DB641BD}"/>
              </a:ext>
            </a:extLst>
          </p:cNvPr>
          <p:cNvSpPr/>
          <p:nvPr/>
        </p:nvSpPr>
        <p:spPr>
          <a:xfrm>
            <a:off x="3025293" y="3992003"/>
            <a:ext cx="10394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/>
                </a:solidFill>
              </a:rPr>
              <a:t>Sibiu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36AF1C7-EEA6-4E01-9C51-B47B8B3D6362}"/>
              </a:ext>
            </a:extLst>
          </p:cNvPr>
          <p:cNvSpPr/>
          <p:nvPr/>
        </p:nvSpPr>
        <p:spPr>
          <a:xfrm>
            <a:off x="4825980" y="3264199"/>
            <a:ext cx="1180670" cy="727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Fagaras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387F1E3-F8D7-40C5-8E58-7152B8B35A91}"/>
              </a:ext>
            </a:extLst>
          </p:cNvPr>
          <p:cNvSpPr/>
          <p:nvPr/>
        </p:nvSpPr>
        <p:spPr>
          <a:xfrm>
            <a:off x="8308805" y="2632168"/>
            <a:ext cx="1180670" cy="727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Vaslui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BD1577C-D17E-492E-B1F9-665C0B536918}"/>
              </a:ext>
            </a:extLst>
          </p:cNvPr>
          <p:cNvSpPr/>
          <p:nvPr/>
        </p:nvSpPr>
        <p:spPr>
          <a:xfrm>
            <a:off x="6509656" y="1868844"/>
            <a:ext cx="1180670" cy="727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/>
                </a:solidFill>
              </a:rPr>
              <a:t>Lisa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16D3587-6699-4D23-8742-09071F4DFB89}"/>
              </a:ext>
            </a:extLst>
          </p:cNvPr>
          <p:cNvSpPr/>
          <p:nvPr/>
        </p:nvSpPr>
        <p:spPr>
          <a:xfrm>
            <a:off x="5044105" y="1108161"/>
            <a:ext cx="1180670" cy="727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neamt</a:t>
            </a:r>
            <a:endParaRPr lang="pt-PT" sz="1200" b="1" dirty="0">
              <a:solidFill>
                <a:schemeClr val="tx1"/>
              </a:solidFill>
            </a:endParaRPr>
          </a:p>
        </p:txBody>
      </p: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26C44E8B-F253-4109-9F6F-00B7948D9C0A}"/>
              </a:ext>
            </a:extLst>
          </p:cNvPr>
          <p:cNvCxnSpPr>
            <a:cxnSpLocks/>
          </p:cNvCxnSpPr>
          <p:nvPr/>
        </p:nvCxnSpPr>
        <p:spPr>
          <a:xfrm>
            <a:off x="5978575" y="1706184"/>
            <a:ext cx="630212" cy="4290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xão reta 87">
            <a:extLst>
              <a:ext uri="{FF2B5EF4-FFF2-40B4-BE49-F238E27FC236}">
                <a16:creationId xmlns:a16="http://schemas.microsoft.com/office/drawing/2014/main" id="{937D7C29-B03F-45F9-ACB1-1EEB1914D5CF}"/>
              </a:ext>
            </a:extLst>
          </p:cNvPr>
          <p:cNvCxnSpPr>
            <a:cxnSpLocks/>
          </p:cNvCxnSpPr>
          <p:nvPr/>
        </p:nvCxnSpPr>
        <p:spPr>
          <a:xfrm>
            <a:off x="5858158" y="3778250"/>
            <a:ext cx="1082187" cy="713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E2532FDB-6649-4742-AC0F-4DFB2F41A6E5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4020508" y="3628101"/>
            <a:ext cx="805472" cy="5066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xão reta 93">
            <a:extLst>
              <a:ext uri="{FF2B5EF4-FFF2-40B4-BE49-F238E27FC236}">
                <a16:creationId xmlns:a16="http://schemas.microsoft.com/office/drawing/2014/main" id="{F4A770E9-88FE-4C6B-B55F-2703FEDCFE6E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179902" y="3932565"/>
            <a:ext cx="1845391" cy="3261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xão reta 95">
            <a:extLst>
              <a:ext uri="{FF2B5EF4-FFF2-40B4-BE49-F238E27FC236}">
                <a16:creationId xmlns:a16="http://schemas.microsoft.com/office/drawing/2014/main" id="{CDE05656-C8B0-4F04-943D-478C4F298D70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698500" y="4199265"/>
            <a:ext cx="297580" cy="320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97FCDAAD-0438-418D-97BF-0E538F5B42D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98500" y="3030798"/>
            <a:ext cx="514486" cy="635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ta 100">
            <a:extLst>
              <a:ext uri="{FF2B5EF4-FFF2-40B4-BE49-F238E27FC236}">
                <a16:creationId xmlns:a16="http://schemas.microsoft.com/office/drawing/2014/main" id="{C5CA68E4-6766-4DC2-87C9-666CB2344DA7}"/>
              </a:ext>
            </a:extLst>
          </p:cNvPr>
          <p:cNvCxnSpPr>
            <a:cxnSpLocks/>
          </p:cNvCxnSpPr>
          <p:nvPr/>
        </p:nvCxnSpPr>
        <p:spPr>
          <a:xfrm flipH="1">
            <a:off x="1645992" y="1794131"/>
            <a:ext cx="300351" cy="838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xão reta 102">
            <a:extLst>
              <a:ext uri="{FF2B5EF4-FFF2-40B4-BE49-F238E27FC236}">
                <a16:creationId xmlns:a16="http://schemas.microsoft.com/office/drawing/2014/main" id="{783E8635-E977-4ACE-A60A-8553ED030DED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2706109" y="1601632"/>
            <a:ext cx="838920" cy="23903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50B2E33C-712F-49C3-92EA-202B1541ED9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8841588" y="3278021"/>
            <a:ext cx="210085" cy="11347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xão reta 106">
            <a:extLst>
              <a:ext uri="{FF2B5EF4-FFF2-40B4-BE49-F238E27FC236}">
                <a16:creationId xmlns:a16="http://schemas.microsoft.com/office/drawing/2014/main" id="{0A03705F-97A5-4459-A03B-0ED4F56D4550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529071" y="4522717"/>
            <a:ext cx="398075" cy="8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xão reta 108">
            <a:extLst>
              <a:ext uri="{FF2B5EF4-FFF2-40B4-BE49-F238E27FC236}">
                <a16:creationId xmlns:a16="http://schemas.microsoft.com/office/drawing/2014/main" id="{072BB616-2132-430B-87B9-F94A88AA4A81}"/>
              </a:ext>
            </a:extLst>
          </p:cNvPr>
          <p:cNvCxnSpPr>
            <a:cxnSpLocks/>
          </p:cNvCxnSpPr>
          <p:nvPr/>
        </p:nvCxnSpPr>
        <p:spPr>
          <a:xfrm>
            <a:off x="4423244" y="5657115"/>
            <a:ext cx="9930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bject 2">
            <a:extLst>
              <a:ext uri="{FF2B5EF4-FFF2-40B4-BE49-F238E27FC236}">
                <a16:creationId xmlns:a16="http://schemas.microsoft.com/office/drawing/2014/main" id="{C7AD6927-4531-45FC-9B7D-5172F53A154F}"/>
              </a:ext>
            </a:extLst>
          </p:cNvPr>
          <p:cNvSpPr txBox="1">
            <a:spLocks/>
          </p:cNvSpPr>
          <p:nvPr/>
        </p:nvSpPr>
        <p:spPr>
          <a:xfrm>
            <a:off x="1015632" y="3215230"/>
            <a:ext cx="442625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75</a:t>
            </a:r>
            <a:endParaRPr lang="pt-PT" sz="1800" b="1" spc="-16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" name="object 2">
            <a:extLst>
              <a:ext uri="{FF2B5EF4-FFF2-40B4-BE49-F238E27FC236}">
                <a16:creationId xmlns:a16="http://schemas.microsoft.com/office/drawing/2014/main" id="{26769CE9-BF64-44A3-AFAB-FE0C0A499D7E}"/>
              </a:ext>
            </a:extLst>
          </p:cNvPr>
          <p:cNvSpPr txBox="1">
            <a:spLocks/>
          </p:cNvSpPr>
          <p:nvPr/>
        </p:nvSpPr>
        <p:spPr>
          <a:xfrm>
            <a:off x="1446762" y="2022405"/>
            <a:ext cx="442625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71</a:t>
            </a:r>
          </a:p>
        </p:txBody>
      </p:sp>
      <p:sp>
        <p:nvSpPr>
          <p:cNvPr id="114" name="object 2">
            <a:extLst>
              <a:ext uri="{FF2B5EF4-FFF2-40B4-BE49-F238E27FC236}">
                <a16:creationId xmlns:a16="http://schemas.microsoft.com/office/drawing/2014/main" id="{D2E8DDC3-56C0-4C26-A145-3B0E0935BFD7}"/>
              </a:ext>
            </a:extLst>
          </p:cNvPr>
          <p:cNvSpPr txBox="1">
            <a:spLocks/>
          </p:cNvSpPr>
          <p:nvPr/>
        </p:nvSpPr>
        <p:spPr>
          <a:xfrm>
            <a:off x="3323716" y="292540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151</a:t>
            </a:r>
          </a:p>
        </p:txBody>
      </p:sp>
      <p:sp>
        <p:nvSpPr>
          <p:cNvPr id="115" name="object 2">
            <a:extLst>
              <a:ext uri="{FF2B5EF4-FFF2-40B4-BE49-F238E27FC236}">
                <a16:creationId xmlns:a16="http://schemas.microsoft.com/office/drawing/2014/main" id="{9AE1C4CD-8D4D-4E76-BE48-0B0B11B9A04C}"/>
              </a:ext>
            </a:extLst>
          </p:cNvPr>
          <p:cNvSpPr txBox="1">
            <a:spLocks/>
          </p:cNvSpPr>
          <p:nvPr/>
        </p:nvSpPr>
        <p:spPr>
          <a:xfrm>
            <a:off x="1940672" y="6689389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75</a:t>
            </a:r>
          </a:p>
        </p:txBody>
      </p:sp>
      <p:sp>
        <p:nvSpPr>
          <p:cNvPr id="116" name="object 2">
            <a:extLst>
              <a:ext uri="{FF2B5EF4-FFF2-40B4-BE49-F238E27FC236}">
                <a16:creationId xmlns:a16="http://schemas.microsoft.com/office/drawing/2014/main" id="{4DFD629A-82CF-441B-99C0-4E3E28CD44F4}"/>
              </a:ext>
            </a:extLst>
          </p:cNvPr>
          <p:cNvSpPr txBox="1">
            <a:spLocks/>
          </p:cNvSpPr>
          <p:nvPr/>
        </p:nvSpPr>
        <p:spPr>
          <a:xfrm>
            <a:off x="1057723" y="496962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111</a:t>
            </a:r>
          </a:p>
        </p:txBody>
      </p:sp>
      <p:sp>
        <p:nvSpPr>
          <p:cNvPr id="117" name="object 2">
            <a:extLst>
              <a:ext uri="{FF2B5EF4-FFF2-40B4-BE49-F238E27FC236}">
                <a16:creationId xmlns:a16="http://schemas.microsoft.com/office/drawing/2014/main" id="{5966D805-E267-4050-AFAF-E6E98CD43E0C}"/>
              </a:ext>
            </a:extLst>
          </p:cNvPr>
          <p:cNvSpPr txBox="1">
            <a:spLocks/>
          </p:cNvSpPr>
          <p:nvPr/>
        </p:nvSpPr>
        <p:spPr>
          <a:xfrm>
            <a:off x="418687" y="4216332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118</a:t>
            </a:r>
          </a:p>
        </p:txBody>
      </p:sp>
      <p:sp>
        <p:nvSpPr>
          <p:cNvPr id="118" name="object 2">
            <a:extLst>
              <a:ext uri="{FF2B5EF4-FFF2-40B4-BE49-F238E27FC236}">
                <a16:creationId xmlns:a16="http://schemas.microsoft.com/office/drawing/2014/main" id="{9B53DDFF-8A6E-48F3-8339-6BA88156526E}"/>
              </a:ext>
            </a:extLst>
          </p:cNvPr>
          <p:cNvSpPr txBox="1">
            <a:spLocks/>
          </p:cNvSpPr>
          <p:nvPr/>
        </p:nvSpPr>
        <p:spPr>
          <a:xfrm>
            <a:off x="1243880" y="5791173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</a:t>
            </a:r>
          </a:p>
        </p:txBody>
      </p:sp>
      <p:sp>
        <p:nvSpPr>
          <p:cNvPr id="119" name="object 2">
            <a:extLst>
              <a:ext uri="{FF2B5EF4-FFF2-40B4-BE49-F238E27FC236}">
                <a16:creationId xmlns:a16="http://schemas.microsoft.com/office/drawing/2014/main" id="{AFACB585-EA70-4DBC-B715-5D96FECD6FF1}"/>
              </a:ext>
            </a:extLst>
          </p:cNvPr>
          <p:cNvSpPr txBox="1">
            <a:spLocks/>
          </p:cNvSpPr>
          <p:nvPr/>
        </p:nvSpPr>
        <p:spPr>
          <a:xfrm>
            <a:off x="4294108" y="6234246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146</a:t>
            </a:r>
          </a:p>
        </p:txBody>
      </p:sp>
      <p:sp>
        <p:nvSpPr>
          <p:cNvPr id="120" name="object 2">
            <a:extLst>
              <a:ext uri="{FF2B5EF4-FFF2-40B4-BE49-F238E27FC236}">
                <a16:creationId xmlns:a16="http://schemas.microsoft.com/office/drawing/2014/main" id="{8972B91F-56C2-4331-91B6-8AC3A2EB506C}"/>
              </a:ext>
            </a:extLst>
          </p:cNvPr>
          <p:cNvSpPr txBox="1">
            <a:spLocks/>
          </p:cNvSpPr>
          <p:nvPr/>
        </p:nvSpPr>
        <p:spPr>
          <a:xfrm>
            <a:off x="3649937" y="7214983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120</a:t>
            </a:r>
          </a:p>
        </p:txBody>
      </p:sp>
      <p:sp>
        <p:nvSpPr>
          <p:cNvPr id="121" name="object 2">
            <a:extLst>
              <a:ext uri="{FF2B5EF4-FFF2-40B4-BE49-F238E27FC236}">
                <a16:creationId xmlns:a16="http://schemas.microsoft.com/office/drawing/2014/main" id="{4D3973B5-2A7B-440A-87A7-C34136D083B7}"/>
              </a:ext>
            </a:extLst>
          </p:cNvPr>
          <p:cNvSpPr txBox="1">
            <a:spLocks/>
          </p:cNvSpPr>
          <p:nvPr/>
        </p:nvSpPr>
        <p:spPr>
          <a:xfrm>
            <a:off x="2143046" y="3787653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140</a:t>
            </a:r>
          </a:p>
        </p:txBody>
      </p:sp>
      <p:sp>
        <p:nvSpPr>
          <p:cNvPr id="122" name="object 2">
            <a:extLst>
              <a:ext uri="{FF2B5EF4-FFF2-40B4-BE49-F238E27FC236}">
                <a16:creationId xmlns:a16="http://schemas.microsoft.com/office/drawing/2014/main" id="{F5ACBF74-E343-49D9-8921-B575D51F5862}"/>
              </a:ext>
            </a:extLst>
          </p:cNvPr>
          <p:cNvSpPr txBox="1">
            <a:spLocks/>
          </p:cNvSpPr>
          <p:nvPr/>
        </p:nvSpPr>
        <p:spPr>
          <a:xfrm>
            <a:off x="5507719" y="6419525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138</a:t>
            </a:r>
          </a:p>
        </p:txBody>
      </p:sp>
      <p:sp>
        <p:nvSpPr>
          <p:cNvPr id="123" name="object 2">
            <a:extLst>
              <a:ext uri="{FF2B5EF4-FFF2-40B4-BE49-F238E27FC236}">
                <a16:creationId xmlns:a16="http://schemas.microsoft.com/office/drawing/2014/main" id="{5BD82EF4-2F83-41EE-A4DB-C7B235F1DB20}"/>
              </a:ext>
            </a:extLst>
          </p:cNvPr>
          <p:cNvSpPr txBox="1">
            <a:spLocks/>
          </p:cNvSpPr>
          <p:nvPr/>
        </p:nvSpPr>
        <p:spPr>
          <a:xfrm>
            <a:off x="4737100" y="5378450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97</a:t>
            </a:r>
          </a:p>
        </p:txBody>
      </p:sp>
      <p:sp>
        <p:nvSpPr>
          <p:cNvPr id="124" name="object 2">
            <a:extLst>
              <a:ext uri="{FF2B5EF4-FFF2-40B4-BE49-F238E27FC236}">
                <a16:creationId xmlns:a16="http://schemas.microsoft.com/office/drawing/2014/main" id="{4258E89A-EB20-4AFF-BB2B-40C0534AA1C1}"/>
              </a:ext>
            </a:extLst>
          </p:cNvPr>
          <p:cNvSpPr txBox="1">
            <a:spLocks/>
          </p:cNvSpPr>
          <p:nvPr/>
        </p:nvSpPr>
        <p:spPr>
          <a:xfrm>
            <a:off x="7192932" y="5657115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</a:p>
        </p:txBody>
      </p:sp>
      <p:sp>
        <p:nvSpPr>
          <p:cNvPr id="126" name="object 2">
            <a:extLst>
              <a:ext uri="{FF2B5EF4-FFF2-40B4-BE49-F238E27FC236}">
                <a16:creationId xmlns:a16="http://schemas.microsoft.com/office/drawing/2014/main" id="{CAF06DD2-5C4C-4DF3-95F2-FAF5ED137E10}"/>
              </a:ext>
            </a:extLst>
          </p:cNvPr>
          <p:cNvSpPr txBox="1">
            <a:spLocks/>
          </p:cNvSpPr>
          <p:nvPr/>
        </p:nvSpPr>
        <p:spPr>
          <a:xfrm>
            <a:off x="9723017" y="5895231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86</a:t>
            </a:r>
          </a:p>
        </p:txBody>
      </p:sp>
      <p:sp>
        <p:nvSpPr>
          <p:cNvPr id="127" name="object 2">
            <a:extLst>
              <a:ext uri="{FF2B5EF4-FFF2-40B4-BE49-F238E27FC236}">
                <a16:creationId xmlns:a16="http://schemas.microsoft.com/office/drawing/2014/main" id="{462DA670-EA12-447C-9596-1423D33221AA}"/>
              </a:ext>
            </a:extLst>
          </p:cNvPr>
          <p:cNvSpPr txBox="1">
            <a:spLocks/>
          </p:cNvSpPr>
          <p:nvPr/>
        </p:nvSpPr>
        <p:spPr>
          <a:xfrm>
            <a:off x="9374621" y="4972064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98</a:t>
            </a:r>
          </a:p>
        </p:txBody>
      </p:sp>
      <p:sp>
        <p:nvSpPr>
          <p:cNvPr id="128" name="object 2">
            <a:extLst>
              <a:ext uri="{FF2B5EF4-FFF2-40B4-BE49-F238E27FC236}">
                <a16:creationId xmlns:a16="http://schemas.microsoft.com/office/drawing/2014/main" id="{1055B937-493D-471D-827C-D1DB01276F6E}"/>
              </a:ext>
            </a:extLst>
          </p:cNvPr>
          <p:cNvSpPr txBox="1">
            <a:spLocks/>
          </p:cNvSpPr>
          <p:nvPr/>
        </p:nvSpPr>
        <p:spPr>
          <a:xfrm>
            <a:off x="8087062" y="219114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92</a:t>
            </a:r>
          </a:p>
        </p:txBody>
      </p:sp>
      <p:sp>
        <p:nvSpPr>
          <p:cNvPr id="129" name="object 2">
            <a:extLst>
              <a:ext uri="{FF2B5EF4-FFF2-40B4-BE49-F238E27FC236}">
                <a16:creationId xmlns:a16="http://schemas.microsoft.com/office/drawing/2014/main" id="{4DA0140F-7776-4021-BDD6-A4DE15C0AE36}"/>
              </a:ext>
            </a:extLst>
          </p:cNvPr>
          <p:cNvSpPr txBox="1">
            <a:spLocks/>
          </p:cNvSpPr>
          <p:nvPr/>
        </p:nvSpPr>
        <p:spPr>
          <a:xfrm>
            <a:off x="9175131" y="3816605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142</a:t>
            </a:r>
          </a:p>
        </p:txBody>
      </p:sp>
      <p:sp>
        <p:nvSpPr>
          <p:cNvPr id="130" name="object 2">
            <a:extLst>
              <a:ext uri="{FF2B5EF4-FFF2-40B4-BE49-F238E27FC236}">
                <a16:creationId xmlns:a16="http://schemas.microsoft.com/office/drawing/2014/main" id="{FAF4D7C9-93A3-4C22-BA3F-A9742D397F30}"/>
              </a:ext>
            </a:extLst>
          </p:cNvPr>
          <p:cNvSpPr txBox="1">
            <a:spLocks/>
          </p:cNvSpPr>
          <p:nvPr/>
        </p:nvSpPr>
        <p:spPr>
          <a:xfrm>
            <a:off x="6050855" y="1847646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87</a:t>
            </a:r>
          </a:p>
        </p:txBody>
      </p:sp>
      <p:sp>
        <p:nvSpPr>
          <p:cNvPr id="131" name="object 2">
            <a:extLst>
              <a:ext uri="{FF2B5EF4-FFF2-40B4-BE49-F238E27FC236}">
                <a16:creationId xmlns:a16="http://schemas.microsoft.com/office/drawing/2014/main" id="{1901D116-959F-4333-BE27-092AB9BEAEA3}"/>
              </a:ext>
            </a:extLst>
          </p:cNvPr>
          <p:cNvSpPr txBox="1">
            <a:spLocks/>
          </p:cNvSpPr>
          <p:nvPr/>
        </p:nvSpPr>
        <p:spPr>
          <a:xfrm>
            <a:off x="8036946" y="4338139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</a:p>
        </p:txBody>
      </p:sp>
      <p:sp>
        <p:nvSpPr>
          <p:cNvPr id="132" name="object 2">
            <a:extLst>
              <a:ext uri="{FF2B5EF4-FFF2-40B4-BE49-F238E27FC236}">
                <a16:creationId xmlns:a16="http://schemas.microsoft.com/office/drawing/2014/main" id="{D76F2528-DDED-4AAE-BEA2-98ED4939F42A}"/>
              </a:ext>
            </a:extLst>
          </p:cNvPr>
          <p:cNvSpPr txBox="1">
            <a:spLocks/>
          </p:cNvSpPr>
          <p:nvPr/>
        </p:nvSpPr>
        <p:spPr>
          <a:xfrm>
            <a:off x="5968840" y="3950722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211</a:t>
            </a:r>
          </a:p>
        </p:txBody>
      </p:sp>
      <p:sp>
        <p:nvSpPr>
          <p:cNvPr id="133" name="object 2">
            <a:extLst>
              <a:ext uri="{FF2B5EF4-FFF2-40B4-BE49-F238E27FC236}">
                <a16:creationId xmlns:a16="http://schemas.microsoft.com/office/drawing/2014/main" id="{8BD6A1DA-9EE2-4D53-AE40-363190E7580B}"/>
              </a:ext>
            </a:extLst>
          </p:cNvPr>
          <p:cNvSpPr txBox="1">
            <a:spLocks/>
          </p:cNvSpPr>
          <p:nvPr/>
        </p:nvSpPr>
        <p:spPr>
          <a:xfrm>
            <a:off x="6111064" y="4734244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101</a:t>
            </a:r>
          </a:p>
        </p:txBody>
      </p:sp>
      <p:sp>
        <p:nvSpPr>
          <p:cNvPr id="134" name="object 2">
            <a:extLst>
              <a:ext uri="{FF2B5EF4-FFF2-40B4-BE49-F238E27FC236}">
                <a16:creationId xmlns:a16="http://schemas.microsoft.com/office/drawing/2014/main" id="{18A904AB-DFF9-431A-9370-EA3D77C6330C}"/>
              </a:ext>
            </a:extLst>
          </p:cNvPr>
          <p:cNvSpPr txBox="1">
            <a:spLocks/>
          </p:cNvSpPr>
          <p:nvPr/>
        </p:nvSpPr>
        <p:spPr>
          <a:xfrm>
            <a:off x="4367987" y="3843631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99</a:t>
            </a:r>
          </a:p>
        </p:txBody>
      </p:sp>
      <p:sp>
        <p:nvSpPr>
          <p:cNvPr id="135" name="object 2">
            <a:extLst>
              <a:ext uri="{FF2B5EF4-FFF2-40B4-BE49-F238E27FC236}">
                <a16:creationId xmlns:a16="http://schemas.microsoft.com/office/drawing/2014/main" id="{CD13811E-5D02-4563-80F1-EB620B4877B0}"/>
              </a:ext>
            </a:extLst>
          </p:cNvPr>
          <p:cNvSpPr txBox="1">
            <a:spLocks/>
          </p:cNvSpPr>
          <p:nvPr/>
        </p:nvSpPr>
        <p:spPr>
          <a:xfrm>
            <a:off x="3323716" y="4849839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</a:p>
        </p:txBody>
      </p:sp>
      <p:sp>
        <p:nvSpPr>
          <p:cNvPr id="138" name="object 2">
            <a:extLst>
              <a:ext uri="{FF2B5EF4-FFF2-40B4-BE49-F238E27FC236}">
                <a16:creationId xmlns:a16="http://schemas.microsoft.com/office/drawing/2014/main" id="{D33F2AD6-8F58-4782-8CFA-BB2E5F4CD1C5}"/>
              </a:ext>
            </a:extLst>
          </p:cNvPr>
          <p:cNvSpPr txBox="1">
            <a:spLocks/>
          </p:cNvSpPr>
          <p:nvPr/>
        </p:nvSpPr>
        <p:spPr>
          <a:xfrm>
            <a:off x="131983" y="3278021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   0   ,       ]  </a:t>
            </a:r>
            <a:endParaRPr lang="pt-PT" sz="1800" b="1" spc="-31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0" name="object 3">
            <a:extLst>
              <a:ext uri="{FF2B5EF4-FFF2-40B4-BE49-F238E27FC236}">
                <a16:creationId xmlns:a16="http://schemas.microsoft.com/office/drawing/2014/main" id="{765368CA-E2A1-4EB8-A1CD-0033B49BF786}"/>
              </a:ext>
            </a:extLst>
          </p:cNvPr>
          <p:cNvSpPr txBox="1"/>
          <p:nvPr/>
        </p:nvSpPr>
        <p:spPr>
          <a:xfrm>
            <a:off x="516974" y="2277503"/>
            <a:ext cx="159377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75 ,  Arad 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141" name="object 3">
            <a:extLst>
              <a:ext uri="{FF2B5EF4-FFF2-40B4-BE49-F238E27FC236}">
                <a16:creationId xmlns:a16="http://schemas.microsoft.com/office/drawing/2014/main" id="{1D09D1A4-356E-4942-8EDC-7889CC01F835}"/>
              </a:ext>
            </a:extLst>
          </p:cNvPr>
          <p:cNvSpPr txBox="1"/>
          <p:nvPr/>
        </p:nvSpPr>
        <p:spPr>
          <a:xfrm>
            <a:off x="819036" y="4195021"/>
            <a:ext cx="159377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118 ,  Arad 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142" name="object 3">
            <a:extLst>
              <a:ext uri="{FF2B5EF4-FFF2-40B4-BE49-F238E27FC236}">
                <a16:creationId xmlns:a16="http://schemas.microsoft.com/office/drawing/2014/main" id="{5DD01AF1-8E8F-41C0-8D35-4899A4F6062F}"/>
              </a:ext>
            </a:extLst>
          </p:cNvPr>
          <p:cNvSpPr txBox="1"/>
          <p:nvPr/>
        </p:nvSpPr>
        <p:spPr>
          <a:xfrm>
            <a:off x="1616272" y="5059093"/>
            <a:ext cx="22341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229 ,  </a:t>
            </a:r>
            <a:r>
              <a:rPr lang="en-US" b="1" spc="-220" dirty="0" err="1">
                <a:latin typeface="+mj-lt"/>
                <a:cs typeface="Arial"/>
              </a:rPr>
              <a:t>Timissoara</a:t>
            </a:r>
            <a:r>
              <a:rPr lang="en-US" b="1" spc="-220" dirty="0">
                <a:latin typeface="+mj-lt"/>
                <a:cs typeface="Arial"/>
              </a:rPr>
              <a:t> 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143" name="object 3">
            <a:extLst>
              <a:ext uri="{FF2B5EF4-FFF2-40B4-BE49-F238E27FC236}">
                <a16:creationId xmlns:a16="http://schemas.microsoft.com/office/drawing/2014/main" id="{5AE620C0-6AA8-4CB2-950C-0200B81954CE}"/>
              </a:ext>
            </a:extLst>
          </p:cNvPr>
          <p:cNvSpPr txBox="1"/>
          <p:nvPr/>
        </p:nvSpPr>
        <p:spPr>
          <a:xfrm>
            <a:off x="1243880" y="885154"/>
            <a:ext cx="22341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146 ,  </a:t>
            </a:r>
            <a:r>
              <a:rPr lang="en-US" b="1" spc="-220" dirty="0" err="1">
                <a:latin typeface="+mj-lt"/>
                <a:cs typeface="Arial"/>
              </a:rPr>
              <a:t>Zerind</a:t>
            </a:r>
            <a:r>
              <a:rPr lang="en-US" b="1" spc="-220" dirty="0">
                <a:latin typeface="+mj-lt"/>
                <a:cs typeface="Arial"/>
              </a:rPr>
              <a:t> 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144" name="object 3">
            <a:extLst>
              <a:ext uri="{FF2B5EF4-FFF2-40B4-BE49-F238E27FC236}">
                <a16:creationId xmlns:a16="http://schemas.microsoft.com/office/drawing/2014/main" id="{199F4A82-5ACF-4368-80F5-FC16138D5E50}"/>
              </a:ext>
            </a:extLst>
          </p:cNvPr>
          <p:cNvSpPr txBox="1"/>
          <p:nvPr/>
        </p:nvSpPr>
        <p:spPr>
          <a:xfrm>
            <a:off x="2748142" y="3720324"/>
            <a:ext cx="159377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140 ,  Arad 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145" name="object 3">
            <a:extLst>
              <a:ext uri="{FF2B5EF4-FFF2-40B4-BE49-F238E27FC236}">
                <a16:creationId xmlns:a16="http://schemas.microsoft.com/office/drawing/2014/main" id="{8BAB99E9-9D29-4D23-8D50-DC56C1EEE2B3}"/>
              </a:ext>
            </a:extLst>
          </p:cNvPr>
          <p:cNvSpPr txBox="1"/>
          <p:nvPr/>
        </p:nvSpPr>
        <p:spPr>
          <a:xfrm>
            <a:off x="2703649" y="3423046"/>
            <a:ext cx="22341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279 ,  </a:t>
            </a:r>
            <a:r>
              <a:rPr lang="en-US" b="1" spc="-220" dirty="0" err="1">
                <a:latin typeface="+mj-lt"/>
                <a:cs typeface="Arial"/>
              </a:rPr>
              <a:t>Orades</a:t>
            </a:r>
            <a:r>
              <a:rPr lang="en-US" b="1" spc="-220" dirty="0">
                <a:latin typeface="+mj-lt"/>
                <a:cs typeface="Arial"/>
              </a:rPr>
              <a:t>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146" name="object 3">
            <a:extLst>
              <a:ext uri="{FF2B5EF4-FFF2-40B4-BE49-F238E27FC236}">
                <a16:creationId xmlns:a16="http://schemas.microsoft.com/office/drawing/2014/main" id="{7196B7D9-8238-4B83-A819-89C60249CEC5}"/>
              </a:ext>
            </a:extLst>
          </p:cNvPr>
          <p:cNvSpPr txBox="1"/>
          <p:nvPr/>
        </p:nvSpPr>
        <p:spPr>
          <a:xfrm>
            <a:off x="1680529" y="5780525"/>
            <a:ext cx="22341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solidFill>
                  <a:srgbClr val="FF0000"/>
                </a:solidFill>
                <a:latin typeface="+mj-lt"/>
                <a:cs typeface="Arial"/>
              </a:rPr>
              <a:t>[  299 ,  Lugoj  ]</a:t>
            </a:r>
            <a:endParaRPr b="1" baseline="-21021" dirty="0">
              <a:solidFill>
                <a:srgbClr val="FF0000"/>
              </a:solidFill>
              <a:latin typeface="+mj-lt"/>
              <a:cs typeface="Arial"/>
            </a:endParaRPr>
          </a:p>
        </p:txBody>
      </p:sp>
      <p:sp>
        <p:nvSpPr>
          <p:cNvPr id="147" name="object 3">
            <a:extLst>
              <a:ext uri="{FF2B5EF4-FFF2-40B4-BE49-F238E27FC236}">
                <a16:creationId xmlns:a16="http://schemas.microsoft.com/office/drawing/2014/main" id="{2F320459-18BA-420B-A650-69BD6D1C2038}"/>
              </a:ext>
            </a:extLst>
          </p:cNvPr>
          <p:cNvSpPr txBox="1"/>
          <p:nvPr/>
        </p:nvSpPr>
        <p:spPr>
          <a:xfrm>
            <a:off x="4892693" y="2938728"/>
            <a:ext cx="22341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239,  Sibiu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149" name="object 3">
            <a:extLst>
              <a:ext uri="{FF2B5EF4-FFF2-40B4-BE49-F238E27FC236}">
                <a16:creationId xmlns:a16="http://schemas.microsoft.com/office/drawing/2014/main" id="{7144B245-9F32-4F32-AF52-09A365496F0F}"/>
              </a:ext>
            </a:extLst>
          </p:cNvPr>
          <p:cNvSpPr txBox="1"/>
          <p:nvPr/>
        </p:nvSpPr>
        <p:spPr>
          <a:xfrm>
            <a:off x="3478004" y="5072426"/>
            <a:ext cx="22341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220 ,  Sibiu 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152" name="object 3">
            <a:extLst>
              <a:ext uri="{FF2B5EF4-FFF2-40B4-BE49-F238E27FC236}">
                <a16:creationId xmlns:a16="http://schemas.microsoft.com/office/drawing/2014/main" id="{385E9D82-F2E1-470F-9EEA-7F246C68047F}"/>
              </a:ext>
            </a:extLst>
          </p:cNvPr>
          <p:cNvSpPr txBox="1"/>
          <p:nvPr/>
        </p:nvSpPr>
        <p:spPr>
          <a:xfrm>
            <a:off x="5201492" y="5012427"/>
            <a:ext cx="32339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317 ,  </a:t>
            </a:r>
            <a:r>
              <a:rPr lang="en-US" b="1" spc="-220" dirty="0" err="1">
                <a:latin typeface="+mj-lt"/>
                <a:cs typeface="Arial"/>
              </a:rPr>
              <a:t>Rimnicu</a:t>
            </a:r>
            <a:r>
              <a:rPr lang="en-US" b="1" spc="-220" dirty="0">
                <a:latin typeface="+mj-lt"/>
                <a:cs typeface="Arial"/>
              </a:rPr>
              <a:t> </a:t>
            </a:r>
            <a:r>
              <a:rPr lang="en-US" b="1" spc="-220" dirty="0" err="1">
                <a:latin typeface="+mj-lt"/>
                <a:cs typeface="Arial"/>
              </a:rPr>
              <a:t>Vilcea</a:t>
            </a:r>
            <a:r>
              <a:rPr lang="en-US" b="1" spc="-220" dirty="0">
                <a:latin typeface="+mj-lt"/>
                <a:cs typeface="Arial"/>
              </a:rPr>
              <a:t>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155" name="object 3">
            <a:extLst>
              <a:ext uri="{FF2B5EF4-FFF2-40B4-BE49-F238E27FC236}">
                <a16:creationId xmlns:a16="http://schemas.microsoft.com/office/drawing/2014/main" id="{7EDC76C9-E186-4B7E-894D-9C5E5432B882}"/>
              </a:ext>
            </a:extLst>
          </p:cNvPr>
          <p:cNvSpPr txBox="1"/>
          <p:nvPr/>
        </p:nvSpPr>
        <p:spPr>
          <a:xfrm>
            <a:off x="6499614" y="4159250"/>
            <a:ext cx="22341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450 ,  </a:t>
            </a:r>
            <a:r>
              <a:rPr lang="en-US" b="1" spc="-220" dirty="0" err="1">
                <a:latin typeface="+mj-lt"/>
                <a:cs typeface="Arial"/>
              </a:rPr>
              <a:t>Fagaras</a:t>
            </a:r>
            <a:r>
              <a:rPr lang="en-US" b="1" spc="-220" dirty="0">
                <a:latin typeface="+mj-lt"/>
                <a:cs typeface="Arial"/>
              </a:rPr>
              <a:t> 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156" name="object 3">
            <a:extLst>
              <a:ext uri="{FF2B5EF4-FFF2-40B4-BE49-F238E27FC236}">
                <a16:creationId xmlns:a16="http://schemas.microsoft.com/office/drawing/2014/main" id="{C2529BC7-789A-4D9B-A80B-41D45CF77DFE}"/>
              </a:ext>
            </a:extLst>
          </p:cNvPr>
          <p:cNvSpPr txBox="1"/>
          <p:nvPr/>
        </p:nvSpPr>
        <p:spPr>
          <a:xfrm>
            <a:off x="6532335" y="3873745"/>
            <a:ext cx="32339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418  ,   </a:t>
            </a:r>
            <a:r>
              <a:rPr lang="en-US" b="1" spc="-220" dirty="0" err="1">
                <a:latin typeface="+mj-lt"/>
                <a:cs typeface="Arial"/>
              </a:rPr>
              <a:t>Pitest</a:t>
            </a:r>
            <a:r>
              <a:rPr lang="en-US" b="1" spc="-220" dirty="0">
                <a:latin typeface="+mj-lt"/>
                <a:cs typeface="Arial"/>
              </a:rPr>
              <a:t>  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157" name="object 2">
            <a:extLst>
              <a:ext uri="{FF2B5EF4-FFF2-40B4-BE49-F238E27FC236}">
                <a16:creationId xmlns:a16="http://schemas.microsoft.com/office/drawing/2014/main" id="{D08CAF30-B0BE-4BA5-927E-56320A67E34F}"/>
              </a:ext>
            </a:extLst>
          </p:cNvPr>
          <p:cNvSpPr txBox="1">
            <a:spLocks/>
          </p:cNvSpPr>
          <p:nvPr/>
        </p:nvSpPr>
        <p:spPr>
          <a:xfrm>
            <a:off x="379392" y="-24485"/>
            <a:ext cx="3535261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2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Melhor escolha:</a:t>
            </a:r>
            <a:endParaRPr lang="pt-PT" sz="2800" b="1" spc="-16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AC2B167D-D578-4DEF-AD22-3E0A8FC105DC}"/>
              </a:ext>
            </a:extLst>
          </p:cNvPr>
          <p:cNvSpPr txBox="1">
            <a:spLocks/>
          </p:cNvSpPr>
          <p:nvPr/>
        </p:nvSpPr>
        <p:spPr>
          <a:xfrm>
            <a:off x="1188687" y="362946"/>
            <a:ext cx="9449427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2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Caminho: </a:t>
            </a:r>
            <a:r>
              <a:rPr lang="pt-PT" sz="2800" b="1" spc="-310" dirty="0">
                <a:solidFill>
                  <a:srgbClr val="FF0000"/>
                </a:solidFill>
              </a:rPr>
              <a:t>Arad</a:t>
            </a:r>
            <a:r>
              <a:rPr lang="pt-PT" sz="2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</a:t>
            </a:r>
            <a:r>
              <a:rPr lang="pt-PT" sz="2800" b="1" spc="-310" dirty="0">
                <a:solidFill>
                  <a:srgbClr val="FF0000"/>
                </a:solidFill>
              </a:rPr>
              <a:t> Sibiu</a:t>
            </a:r>
            <a:r>
              <a:rPr lang="pt-PT" sz="2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</a:t>
            </a:r>
            <a:r>
              <a:rPr lang="pt-PT" sz="2800" b="1" spc="-310" dirty="0">
                <a:solidFill>
                  <a:srgbClr val="FF0000"/>
                </a:solidFill>
              </a:rPr>
              <a:t> </a:t>
            </a:r>
            <a:r>
              <a:rPr lang="pt-PT" sz="2800" b="1" spc="-310" dirty="0" err="1">
                <a:solidFill>
                  <a:srgbClr val="FF0000"/>
                </a:solidFill>
              </a:rPr>
              <a:t>Rimnicu</a:t>
            </a:r>
            <a:r>
              <a:rPr lang="pt-PT" sz="2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</a:t>
            </a:r>
            <a:r>
              <a:rPr lang="pt-PT" sz="2800" b="1" spc="-310" dirty="0">
                <a:solidFill>
                  <a:srgbClr val="FF0000"/>
                </a:solidFill>
              </a:rPr>
              <a:t> Pitesti</a:t>
            </a:r>
            <a:r>
              <a:rPr lang="pt-PT" sz="2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</a:t>
            </a:r>
            <a:r>
              <a:rPr lang="pt-PT" sz="2800" b="1" spc="-310" dirty="0">
                <a:solidFill>
                  <a:srgbClr val="FF0000"/>
                </a:solidFill>
              </a:rPr>
              <a:t> </a:t>
            </a:r>
            <a:r>
              <a:rPr lang="pt-PT" sz="2800" b="1" spc="-310" dirty="0" err="1">
                <a:solidFill>
                  <a:srgbClr val="FF0000"/>
                </a:solidFill>
              </a:rPr>
              <a:t>Bucarest</a:t>
            </a:r>
            <a:r>
              <a:rPr lang="pt-PT" sz="2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pt-PT" sz="2800" b="1" spc="-16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1" name="object 2">
            <a:extLst>
              <a:ext uri="{FF2B5EF4-FFF2-40B4-BE49-F238E27FC236}">
                <a16:creationId xmlns:a16="http://schemas.microsoft.com/office/drawing/2014/main" id="{C67373BB-F8B2-4E18-AA3E-0BF3B7262C7F}"/>
              </a:ext>
            </a:extLst>
          </p:cNvPr>
          <p:cNvSpPr txBox="1">
            <a:spLocks/>
          </p:cNvSpPr>
          <p:nvPr/>
        </p:nvSpPr>
        <p:spPr>
          <a:xfrm>
            <a:off x="2789933" y="740818"/>
            <a:ext cx="264396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2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Longitude: </a:t>
            </a:r>
            <a:r>
              <a:rPr lang="pt-PT" sz="2800" b="1" spc="-310" dirty="0">
                <a:solidFill>
                  <a:srgbClr val="FF0000"/>
                </a:solidFill>
              </a:rPr>
              <a:t>418</a:t>
            </a:r>
            <a:endParaRPr lang="pt-PT" sz="2800" b="1" spc="-16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38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9" grpId="0"/>
      <p:bldP spid="152" grpId="0"/>
      <p:bldP spid="155" grpId="0"/>
      <p:bldP spid="156" grpId="0"/>
      <p:bldP spid="157" grpId="0"/>
      <p:bldP spid="158" grpId="0"/>
      <p:bldP spid="1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034" y="501650"/>
            <a:ext cx="9751688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</a:t>
            </a:r>
            <a:r>
              <a:rPr b="1" spc="-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gulosa </a:t>
            </a:r>
            <a:r>
              <a:rPr b="1" spc="-145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pela </a:t>
            </a:r>
            <a:r>
              <a:rPr b="1" spc="-8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melhor</a:t>
            </a:r>
            <a:r>
              <a:rPr b="1" spc="-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-18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escolha</a:t>
            </a:r>
            <a:r>
              <a:rPr lang="pt-PT" b="1" spc="-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b="1" spc="-175" dirty="0" err="1">
                <a:solidFill>
                  <a:srgbClr val="FF0000"/>
                </a:solidFill>
              </a:rPr>
              <a:t>aná</a:t>
            </a:r>
            <a:r>
              <a:rPr lang="pt-PT" b="1" spc="-175" dirty="0">
                <a:solidFill>
                  <a:srgbClr val="FF0000"/>
                </a:solidFill>
              </a:rPr>
              <a:t>lise</a:t>
            </a:r>
            <a:r>
              <a:rPr lang="pt-PT" b="1" spc="-305" dirty="0">
                <a:solidFill>
                  <a:srgbClr val="FF0000"/>
                </a:solidFill>
              </a:rPr>
              <a:t> </a:t>
            </a:r>
            <a:endParaRPr b="1" spc="-10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240" y="1429850"/>
            <a:ext cx="8801605" cy="469679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Completa?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40"/>
              </a:spcBef>
              <a:buChar char="–"/>
              <a:tabLst>
                <a:tab pos="756920" algn="l"/>
              </a:tabLst>
            </a:pPr>
            <a:r>
              <a:rPr sz="2600" b="1"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Não</a:t>
            </a:r>
            <a:endParaRPr sz="26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6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200" spc="-16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Pode </a:t>
            </a:r>
            <a:r>
              <a:rPr sz="2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tentar </a:t>
            </a:r>
            <a:r>
              <a:rPr sz="2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desenvolver </a:t>
            </a:r>
            <a:r>
              <a:rPr sz="22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um </a:t>
            </a:r>
            <a:r>
              <a:rPr sz="2200" spc="-95" dirty="0">
                <a:solidFill>
                  <a:srgbClr val="FF0000"/>
                </a:solidFill>
                <a:latin typeface="+mj-lt"/>
                <a:cs typeface="Arial"/>
              </a:rPr>
              <a:t>caminho</a:t>
            </a:r>
            <a:r>
              <a:rPr sz="2200" spc="-170" dirty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+mj-lt"/>
                <a:cs typeface="Arial"/>
              </a:rPr>
              <a:t>infinito</a:t>
            </a:r>
            <a:endParaRPr sz="2200" dirty="0">
              <a:solidFill>
                <a:srgbClr val="FF0000"/>
              </a:solidFill>
              <a:latin typeface="+mj-lt"/>
              <a:cs typeface="Arial"/>
            </a:endParaRPr>
          </a:p>
          <a:p>
            <a:pPr marL="1155700" marR="5080" lvl="2" indent="-228600">
              <a:lnSpc>
                <a:spcPct val="100499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r>
              <a:rPr sz="2200" spc="-16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Pode </a:t>
            </a:r>
            <a:r>
              <a:rPr sz="22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ficar </a:t>
            </a:r>
            <a:r>
              <a:rPr sz="2200" spc="-12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presa </a:t>
            </a:r>
            <a:r>
              <a:rPr sz="2200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em </a:t>
            </a:r>
            <a:r>
              <a:rPr sz="2200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ciclos </a:t>
            </a:r>
            <a:r>
              <a:rPr sz="2200" spc="-18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se </a:t>
            </a:r>
            <a:r>
              <a:rPr sz="2200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não </a:t>
            </a:r>
            <a:r>
              <a:rPr sz="22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forem </a:t>
            </a:r>
            <a:r>
              <a:rPr sz="2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detectadas </a:t>
            </a:r>
            <a:r>
              <a:rPr sz="2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expansões  </a:t>
            </a:r>
            <a:r>
              <a:rPr sz="2200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de</a:t>
            </a:r>
            <a:r>
              <a:rPr sz="2200" spc="-12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sz="2200" u="sng" spc="-12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estados</a:t>
            </a:r>
            <a:r>
              <a:rPr sz="2200" u="sng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sz="2200" u="sng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repetidos</a:t>
            </a:r>
            <a:r>
              <a:rPr sz="22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,</a:t>
            </a:r>
            <a:r>
              <a:rPr sz="2200" spc="-12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sz="2200" spc="-114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ex.,</a:t>
            </a:r>
            <a:r>
              <a:rPr sz="2200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sz="2200" spc="-114" dirty="0">
                <a:solidFill>
                  <a:srgbClr val="FF0000"/>
                </a:solidFill>
                <a:latin typeface="+mj-lt"/>
                <a:cs typeface="Arial"/>
              </a:rPr>
              <a:t>Iasi</a:t>
            </a:r>
            <a:r>
              <a:rPr sz="2200" spc="-13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lang="pt-PT" sz="2200" spc="-13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→</a:t>
            </a:r>
            <a:r>
              <a:rPr sz="22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/>
              </a:rPr>
              <a:t> </a:t>
            </a:r>
            <a:r>
              <a:rPr sz="2200" spc="-95" dirty="0" err="1">
                <a:solidFill>
                  <a:srgbClr val="FF0000"/>
                </a:solidFill>
                <a:latin typeface="+mj-lt"/>
                <a:cs typeface="Arial"/>
              </a:rPr>
              <a:t>Neamt</a:t>
            </a:r>
            <a:r>
              <a:rPr sz="2200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lang="pt-PT" sz="2200" spc="-13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→</a:t>
            </a:r>
            <a:r>
              <a:rPr sz="22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/>
              </a:rPr>
              <a:t> </a:t>
            </a:r>
            <a:r>
              <a:rPr sz="2200" spc="-114" dirty="0">
                <a:solidFill>
                  <a:srgbClr val="FF0000"/>
                </a:solidFill>
                <a:latin typeface="+mj-lt"/>
                <a:cs typeface="Arial"/>
              </a:rPr>
              <a:t>Iasi</a:t>
            </a:r>
            <a:r>
              <a:rPr sz="2200" spc="-1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lang="pt-PT" sz="2200" spc="-13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→ </a:t>
            </a:r>
            <a:r>
              <a:rPr lang="pt-PT" sz="2200" spc="-95" dirty="0" err="1">
                <a:solidFill>
                  <a:srgbClr val="FF0000"/>
                </a:solidFill>
                <a:latin typeface="+mj-lt"/>
                <a:cs typeface="Arial"/>
              </a:rPr>
              <a:t>Neamt</a:t>
            </a:r>
            <a:endParaRPr lang="pt-PT" sz="2200" spc="-930" dirty="0">
              <a:solidFill>
                <a:srgbClr val="FF0000"/>
              </a:solidFill>
              <a:latin typeface="+mj-lt"/>
              <a:cs typeface="Arial"/>
            </a:endParaRPr>
          </a:p>
          <a:p>
            <a:pPr marL="1155700" marR="5080" lvl="2" indent="-228600">
              <a:lnSpc>
                <a:spcPct val="100499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endParaRPr lang="pt-PT" sz="2200" spc="-93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  <a:p>
            <a:pPr marL="355600" marR="5080" lvl="2" indent="-269875">
              <a:lnSpc>
                <a:spcPct val="100499"/>
              </a:lnSpc>
              <a:spcBef>
                <a:spcPts val="509"/>
              </a:spcBef>
              <a:buChar char="•"/>
              <a:tabLst>
                <a:tab pos="355600" algn="l"/>
                <a:tab pos="1155700" algn="l"/>
              </a:tabLst>
            </a:pPr>
            <a:r>
              <a:rPr sz="2800" spc="-12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Óptima</a:t>
            </a:r>
            <a:r>
              <a:rPr sz="2800" spc="-12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?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45"/>
              </a:spcBef>
              <a:buChar char="–"/>
              <a:tabLst>
                <a:tab pos="756920" algn="l"/>
              </a:tabLst>
            </a:pPr>
            <a:r>
              <a:rPr sz="2600" b="1"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Não</a:t>
            </a:r>
            <a:endParaRPr sz="26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5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200" spc="-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Segue </a:t>
            </a:r>
            <a:r>
              <a:rPr sz="2200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o </a:t>
            </a:r>
            <a:r>
              <a:rPr sz="22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melhor </a:t>
            </a:r>
            <a:r>
              <a:rPr sz="2200"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passo </a:t>
            </a:r>
            <a:r>
              <a:rPr sz="2200" b="1" i="1" spc="-18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considerando </a:t>
            </a:r>
            <a:r>
              <a:rPr sz="2200" b="1" i="1" spc="-18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somente </a:t>
            </a:r>
            <a:r>
              <a:rPr sz="2200" b="1" i="1" spc="-19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o </a:t>
            </a:r>
            <a:r>
              <a:rPr sz="2200" b="1" i="1" spc="-16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estado</a:t>
            </a:r>
            <a:r>
              <a:rPr sz="2200" b="1" i="1" spc="16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sz="2200" b="1" i="1" spc="-114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actual</a:t>
            </a:r>
            <a:endParaRPr sz="2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  <a:p>
            <a:pPr marL="1155065" marR="7620" lvl="2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5065" algn="l"/>
                <a:tab pos="1155700" algn="l"/>
                <a:tab pos="1892935" algn="l"/>
                <a:tab pos="2694305" algn="l"/>
                <a:tab pos="3230880" algn="l"/>
                <a:tab pos="4372610" algn="l"/>
                <a:tab pos="5356860" algn="l"/>
                <a:tab pos="6555105" algn="l"/>
                <a:tab pos="7662545" algn="l"/>
              </a:tabLst>
            </a:pPr>
            <a:r>
              <a:rPr sz="2200" spc="-38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P</a:t>
            </a:r>
            <a:r>
              <a:rPr sz="22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o</a:t>
            </a:r>
            <a:r>
              <a:rPr sz="22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d</a:t>
            </a:r>
            <a:r>
              <a:rPr sz="2200" spc="-13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e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/>
              </a:rPr>
              <a:t>	</a:t>
            </a:r>
            <a:r>
              <a:rPr sz="22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h</a:t>
            </a:r>
            <a:r>
              <a:rPr sz="2200" spc="-2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</a:t>
            </a:r>
            <a:r>
              <a:rPr sz="2200" spc="-1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v</a:t>
            </a:r>
            <a:r>
              <a:rPr sz="2200" spc="-14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e</a:t>
            </a:r>
            <a:r>
              <a:rPr sz="22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r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/>
              </a:rPr>
              <a:t>	</a:t>
            </a:r>
            <a:r>
              <a:rPr sz="22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u</a:t>
            </a:r>
            <a:r>
              <a:rPr sz="22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m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/>
              </a:rPr>
              <a:t>	</a:t>
            </a:r>
            <a:r>
              <a:rPr sz="2200" spc="-204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c</a:t>
            </a:r>
            <a:r>
              <a:rPr sz="2200" spc="-1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</a:t>
            </a:r>
            <a:r>
              <a:rPr sz="2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m</a:t>
            </a:r>
            <a:r>
              <a:rPr sz="22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i</a:t>
            </a:r>
            <a:r>
              <a:rPr sz="22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nh</a:t>
            </a:r>
            <a:r>
              <a:rPr sz="2200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o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/>
              </a:rPr>
              <a:t>	</a:t>
            </a:r>
            <a:r>
              <a:rPr sz="22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m</a:t>
            </a:r>
            <a:r>
              <a:rPr sz="2200" spc="-14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e</a:t>
            </a:r>
            <a:r>
              <a:rPr sz="22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l</a:t>
            </a:r>
            <a:r>
              <a:rPr sz="22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h</a:t>
            </a:r>
            <a:r>
              <a:rPr sz="22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o</a:t>
            </a:r>
            <a:r>
              <a:rPr sz="22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r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/>
              </a:rPr>
              <a:t>	</a:t>
            </a:r>
            <a:r>
              <a:rPr sz="2200" spc="-24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s</a:t>
            </a:r>
            <a:r>
              <a:rPr sz="2200" spc="-14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e</a:t>
            </a:r>
            <a:r>
              <a:rPr sz="2200" spc="-18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g</a:t>
            </a:r>
            <a:r>
              <a:rPr sz="22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u</a:t>
            </a:r>
            <a:r>
              <a:rPr sz="22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i</a:t>
            </a:r>
            <a:r>
              <a:rPr sz="22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nd</a:t>
            </a:r>
            <a:r>
              <a:rPr sz="2200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o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/>
              </a:rPr>
              <a:t>	</a:t>
            </a:r>
            <a:r>
              <a:rPr sz="2200" spc="-1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</a:t>
            </a:r>
            <a:r>
              <a:rPr sz="22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l</a:t>
            </a:r>
            <a:r>
              <a:rPr sz="2200" spc="-19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g</a:t>
            </a:r>
            <a:r>
              <a:rPr sz="22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u</a:t>
            </a:r>
            <a:r>
              <a:rPr sz="2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m</a:t>
            </a:r>
            <a:r>
              <a:rPr sz="2200" spc="-1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</a:t>
            </a:r>
            <a:r>
              <a:rPr sz="2200" spc="-24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s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/>
              </a:rPr>
              <a:t>	</a:t>
            </a:r>
            <a:r>
              <a:rPr sz="22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o</a:t>
            </a:r>
            <a:r>
              <a:rPr sz="22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p</a:t>
            </a:r>
            <a:r>
              <a:rPr sz="2200" spc="-204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ç</a:t>
            </a:r>
            <a:r>
              <a:rPr sz="22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õ</a:t>
            </a:r>
            <a:r>
              <a:rPr sz="2200" spc="-14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e</a:t>
            </a:r>
            <a:r>
              <a:rPr sz="2200" spc="-19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s </a:t>
            </a:r>
            <a:r>
              <a:rPr sz="2200" spc="-12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/>
              </a:rPr>
              <a:t> </a:t>
            </a:r>
            <a:r>
              <a:rPr sz="2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piores </a:t>
            </a:r>
            <a:r>
              <a:rPr sz="2200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em </a:t>
            </a:r>
            <a:r>
              <a:rPr sz="2200" spc="-12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alguns </a:t>
            </a:r>
            <a:r>
              <a:rPr sz="22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pontos </a:t>
            </a:r>
            <a:r>
              <a:rPr sz="2200" spc="-12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da </a:t>
            </a:r>
            <a:r>
              <a:rPr sz="22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árvore </a:t>
            </a:r>
            <a:r>
              <a:rPr sz="2200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de</a:t>
            </a:r>
            <a:r>
              <a:rPr sz="2200" spc="-21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sz="2200"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busca</a:t>
            </a:r>
            <a:endParaRPr sz="2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501650"/>
            <a:ext cx="3046088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1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Busca</a:t>
            </a:r>
            <a:r>
              <a:rPr lang="pt-PT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3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A*</a:t>
            </a:r>
            <a:endParaRPr b="1" spc="-10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146" y="1628799"/>
            <a:ext cx="9690100" cy="3718967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00" dirty="0">
                <a:latin typeface="+mj-lt"/>
                <a:cs typeface="Arial"/>
              </a:rPr>
              <a:t>Tenta </a:t>
            </a:r>
            <a:r>
              <a:rPr sz="2800" b="1" spc="-90" dirty="0">
                <a:latin typeface="+mj-lt"/>
                <a:cs typeface="Arial"/>
              </a:rPr>
              <a:t>minimizar</a:t>
            </a:r>
            <a:r>
              <a:rPr sz="2800" spc="-90" dirty="0">
                <a:latin typeface="+mj-lt"/>
                <a:cs typeface="Arial"/>
              </a:rPr>
              <a:t> </a:t>
            </a:r>
            <a:r>
              <a:rPr sz="2800" spc="-85" dirty="0">
                <a:latin typeface="+mj-lt"/>
                <a:cs typeface="Arial"/>
              </a:rPr>
              <a:t>o </a:t>
            </a:r>
            <a:r>
              <a:rPr sz="2800" spc="-125" dirty="0">
                <a:latin typeface="+mj-lt"/>
                <a:cs typeface="Arial"/>
              </a:rPr>
              <a:t>custo </a:t>
            </a:r>
            <a:r>
              <a:rPr sz="2800" spc="-10" dirty="0">
                <a:latin typeface="+mj-lt"/>
                <a:cs typeface="Arial"/>
              </a:rPr>
              <a:t>total </a:t>
            </a:r>
            <a:r>
              <a:rPr sz="2800" spc="-160" dirty="0">
                <a:latin typeface="+mj-lt"/>
                <a:cs typeface="Arial"/>
              </a:rPr>
              <a:t>da </a:t>
            </a:r>
            <a:r>
              <a:rPr sz="2800" spc="-150" dirty="0">
                <a:latin typeface="+mj-lt"/>
                <a:cs typeface="Arial"/>
              </a:rPr>
              <a:t>solução</a:t>
            </a:r>
            <a:r>
              <a:rPr sz="2800" spc="-254" dirty="0">
                <a:latin typeface="+mj-lt"/>
                <a:cs typeface="Arial"/>
              </a:rPr>
              <a:t> </a:t>
            </a:r>
            <a:r>
              <a:rPr sz="2800" spc="-105" dirty="0">
                <a:latin typeface="+mj-lt"/>
                <a:cs typeface="Arial"/>
              </a:rPr>
              <a:t>combinando:</a:t>
            </a:r>
            <a:endParaRPr sz="2800" dirty="0">
              <a:latin typeface="+mj-lt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400" u="sng" spc="-210" dirty="0">
                <a:latin typeface="+mj-lt"/>
                <a:cs typeface="Arial"/>
              </a:rPr>
              <a:t>Busca </a:t>
            </a:r>
            <a:r>
              <a:rPr sz="2400" u="sng" spc="-140" dirty="0">
                <a:latin typeface="+mj-lt"/>
                <a:cs typeface="Arial"/>
              </a:rPr>
              <a:t>Gulosa</a:t>
            </a:r>
            <a:r>
              <a:rPr sz="2400" spc="-140" dirty="0">
                <a:latin typeface="+mj-lt"/>
                <a:cs typeface="Arial"/>
              </a:rPr>
              <a:t>: </a:t>
            </a:r>
            <a:r>
              <a:rPr sz="2400" spc="-114" dirty="0">
                <a:latin typeface="+mj-lt"/>
                <a:cs typeface="Arial"/>
              </a:rPr>
              <a:t>económica, </a:t>
            </a:r>
            <a:r>
              <a:rPr sz="2400" spc="-75" dirty="0">
                <a:latin typeface="+mj-lt"/>
                <a:cs typeface="Arial"/>
              </a:rPr>
              <a:t>porém </a:t>
            </a:r>
            <a:r>
              <a:rPr sz="2400" spc="-114" dirty="0">
                <a:latin typeface="+mj-lt"/>
                <a:cs typeface="Arial"/>
              </a:rPr>
              <a:t>não </a:t>
            </a:r>
            <a:r>
              <a:rPr sz="2400" spc="-145" dirty="0">
                <a:latin typeface="+mj-lt"/>
                <a:cs typeface="Arial"/>
              </a:rPr>
              <a:t>é </a:t>
            </a:r>
            <a:r>
              <a:rPr sz="2400" spc="-85" dirty="0">
                <a:latin typeface="+mj-lt"/>
                <a:cs typeface="Arial"/>
              </a:rPr>
              <a:t>completa </a:t>
            </a:r>
            <a:r>
              <a:rPr sz="2400" spc="-105" dirty="0">
                <a:latin typeface="+mj-lt"/>
                <a:cs typeface="Arial"/>
              </a:rPr>
              <a:t>nem</a:t>
            </a:r>
            <a:r>
              <a:rPr sz="2400" spc="-170" dirty="0">
                <a:latin typeface="+mj-lt"/>
                <a:cs typeface="Arial"/>
              </a:rPr>
              <a:t> </a:t>
            </a:r>
            <a:r>
              <a:rPr sz="2400" spc="-50" dirty="0">
                <a:latin typeface="+mj-lt"/>
                <a:cs typeface="Arial"/>
              </a:rPr>
              <a:t>óptima</a:t>
            </a:r>
            <a:endParaRPr sz="2400" dirty="0">
              <a:latin typeface="+mj-lt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  <a:tab pos="1639570" algn="l"/>
                <a:tab pos="2116455" algn="l"/>
                <a:tab pos="2979420" algn="l"/>
                <a:tab pos="4401185" algn="l"/>
                <a:tab pos="5944870" algn="l"/>
                <a:tab pos="6928484" algn="l"/>
                <a:tab pos="8246745" algn="l"/>
              </a:tabLst>
            </a:pPr>
            <a:r>
              <a:rPr sz="2400" u="sng" spc="-300" dirty="0">
                <a:latin typeface="+mj-lt"/>
                <a:cs typeface="Arial"/>
              </a:rPr>
              <a:t>B</a:t>
            </a:r>
            <a:r>
              <a:rPr sz="2400" u="sng" spc="-175" dirty="0">
                <a:latin typeface="+mj-lt"/>
                <a:cs typeface="Arial"/>
              </a:rPr>
              <a:t>us</a:t>
            </a:r>
            <a:r>
              <a:rPr sz="2400" u="sng" spc="-210" dirty="0">
                <a:latin typeface="+mj-lt"/>
                <a:cs typeface="Arial"/>
              </a:rPr>
              <a:t>c</a:t>
            </a:r>
            <a:r>
              <a:rPr sz="2400" u="sng" spc="-190" dirty="0">
                <a:latin typeface="+mj-lt"/>
                <a:cs typeface="Arial"/>
              </a:rPr>
              <a:t>a</a:t>
            </a:r>
            <a:r>
              <a:rPr sz="2400" u="sng" dirty="0">
                <a:latin typeface="+mj-lt"/>
                <a:cs typeface="Times New Roman"/>
              </a:rPr>
              <a:t>	</a:t>
            </a:r>
            <a:r>
              <a:rPr sz="2400" u="sng" spc="-114" dirty="0">
                <a:latin typeface="+mj-lt"/>
                <a:cs typeface="Arial"/>
              </a:rPr>
              <a:t>d</a:t>
            </a:r>
            <a:r>
              <a:rPr sz="2400" u="sng" spc="-110" dirty="0">
                <a:latin typeface="+mj-lt"/>
                <a:cs typeface="Arial"/>
              </a:rPr>
              <a:t>e</a:t>
            </a:r>
            <a:r>
              <a:rPr sz="2400" u="sng" dirty="0">
                <a:latin typeface="+mj-lt"/>
                <a:cs typeface="Times New Roman"/>
              </a:rPr>
              <a:t>	</a:t>
            </a:r>
            <a:r>
              <a:rPr sz="2400" u="sng" spc="-465" dirty="0">
                <a:latin typeface="+mj-lt"/>
                <a:cs typeface="Arial"/>
              </a:rPr>
              <a:t>C</a:t>
            </a:r>
            <a:r>
              <a:rPr sz="2400" u="sng" spc="-185" dirty="0">
                <a:latin typeface="+mj-lt"/>
                <a:cs typeface="Arial"/>
              </a:rPr>
              <a:t>u</a:t>
            </a:r>
            <a:r>
              <a:rPr sz="2400" u="sng" spc="-190" dirty="0">
                <a:latin typeface="+mj-lt"/>
                <a:cs typeface="Arial"/>
              </a:rPr>
              <a:t>s</a:t>
            </a:r>
            <a:r>
              <a:rPr sz="2400" u="sng" spc="110" dirty="0">
                <a:latin typeface="+mj-lt"/>
                <a:cs typeface="Arial"/>
              </a:rPr>
              <a:t>t</a:t>
            </a:r>
            <a:r>
              <a:rPr sz="2400" u="sng" spc="-70" dirty="0">
                <a:latin typeface="+mj-lt"/>
                <a:cs typeface="Arial"/>
              </a:rPr>
              <a:t>o</a:t>
            </a:r>
            <a:r>
              <a:rPr sz="2400" u="sng" dirty="0">
                <a:latin typeface="+mj-lt"/>
                <a:cs typeface="Times New Roman"/>
              </a:rPr>
              <a:t>	</a:t>
            </a:r>
            <a:r>
              <a:rPr sz="2400" u="sng" spc="-200" dirty="0">
                <a:latin typeface="+mj-lt"/>
                <a:cs typeface="Arial"/>
              </a:rPr>
              <a:t>U</a:t>
            </a:r>
            <a:r>
              <a:rPr sz="2400" u="sng" spc="-50" dirty="0">
                <a:latin typeface="+mj-lt"/>
                <a:cs typeface="Arial"/>
              </a:rPr>
              <a:t>n</a:t>
            </a:r>
            <a:r>
              <a:rPr sz="2400" u="sng" spc="-20" dirty="0">
                <a:latin typeface="+mj-lt"/>
                <a:cs typeface="Arial"/>
              </a:rPr>
              <a:t>i</a:t>
            </a:r>
            <a:r>
              <a:rPr sz="2400" u="sng" spc="15" dirty="0">
                <a:latin typeface="+mj-lt"/>
                <a:cs typeface="Arial"/>
              </a:rPr>
              <a:t>f</a:t>
            </a:r>
            <a:r>
              <a:rPr sz="2400" u="sng" spc="-80" dirty="0">
                <a:latin typeface="+mj-lt"/>
                <a:cs typeface="Arial"/>
              </a:rPr>
              <a:t>o</a:t>
            </a:r>
            <a:r>
              <a:rPr sz="2400" u="sng" spc="35" dirty="0">
                <a:latin typeface="+mj-lt"/>
                <a:cs typeface="Arial"/>
              </a:rPr>
              <a:t>r</a:t>
            </a:r>
            <a:r>
              <a:rPr sz="2400" u="sng" spc="-85" dirty="0">
                <a:latin typeface="+mj-lt"/>
                <a:cs typeface="Arial"/>
              </a:rPr>
              <a:t>m</a:t>
            </a:r>
            <a:r>
              <a:rPr sz="2400" u="sng" spc="-155" dirty="0">
                <a:latin typeface="+mj-lt"/>
                <a:cs typeface="Arial"/>
              </a:rPr>
              <a:t>e</a:t>
            </a:r>
            <a:r>
              <a:rPr sz="2400" spc="-25" dirty="0">
                <a:latin typeface="+mj-lt"/>
                <a:cs typeface="Arial"/>
              </a:rPr>
              <a:t>:</a:t>
            </a:r>
            <a:r>
              <a:rPr sz="2400" dirty="0">
                <a:latin typeface="+mj-lt"/>
                <a:cs typeface="Times New Roman"/>
              </a:rPr>
              <a:t>	</a:t>
            </a:r>
            <a:r>
              <a:rPr sz="2400" spc="15" dirty="0">
                <a:latin typeface="+mj-lt"/>
                <a:cs typeface="Arial"/>
              </a:rPr>
              <a:t>i</a:t>
            </a:r>
            <a:r>
              <a:rPr sz="2400" spc="-114" dirty="0">
                <a:latin typeface="+mj-lt"/>
                <a:cs typeface="Arial"/>
              </a:rPr>
              <a:t>n</a:t>
            </a:r>
            <a:r>
              <a:rPr sz="2400" spc="-135" dirty="0">
                <a:latin typeface="+mj-lt"/>
                <a:cs typeface="Arial"/>
              </a:rPr>
              <a:t>e</a:t>
            </a:r>
            <a:r>
              <a:rPr sz="2400" spc="40" dirty="0">
                <a:latin typeface="+mj-lt"/>
                <a:cs typeface="Arial"/>
              </a:rPr>
              <a:t>f</a:t>
            </a:r>
            <a:r>
              <a:rPr sz="2400" spc="35" dirty="0">
                <a:latin typeface="+mj-lt"/>
                <a:cs typeface="Arial"/>
              </a:rPr>
              <a:t>i</a:t>
            </a:r>
            <a:r>
              <a:rPr sz="2400" spc="-185" dirty="0">
                <a:latin typeface="+mj-lt"/>
                <a:cs typeface="Arial"/>
              </a:rPr>
              <a:t>c</a:t>
            </a:r>
            <a:r>
              <a:rPr sz="2400" spc="15" dirty="0">
                <a:latin typeface="+mj-lt"/>
                <a:cs typeface="Arial"/>
              </a:rPr>
              <a:t>i</a:t>
            </a:r>
            <a:r>
              <a:rPr sz="2400" spc="-155" dirty="0">
                <a:latin typeface="+mj-lt"/>
                <a:cs typeface="Arial"/>
              </a:rPr>
              <a:t>e</a:t>
            </a:r>
            <a:r>
              <a:rPr sz="2400" spc="-100" dirty="0">
                <a:latin typeface="+mj-lt"/>
                <a:cs typeface="Arial"/>
              </a:rPr>
              <a:t>n</a:t>
            </a:r>
            <a:r>
              <a:rPr sz="2400" spc="110" dirty="0">
                <a:latin typeface="+mj-lt"/>
                <a:cs typeface="Arial"/>
              </a:rPr>
              <a:t>t</a:t>
            </a:r>
            <a:r>
              <a:rPr sz="2400" spc="-140" dirty="0">
                <a:latin typeface="+mj-lt"/>
                <a:cs typeface="Arial"/>
              </a:rPr>
              <a:t>e</a:t>
            </a:r>
            <a:r>
              <a:rPr sz="2400" spc="-70" dirty="0">
                <a:latin typeface="+mj-lt"/>
                <a:cs typeface="Arial"/>
              </a:rPr>
              <a:t>,</a:t>
            </a:r>
            <a:r>
              <a:rPr sz="2400" dirty="0">
                <a:latin typeface="+mj-lt"/>
                <a:cs typeface="Times New Roman"/>
              </a:rPr>
              <a:t>	</a:t>
            </a:r>
            <a:r>
              <a:rPr sz="2400" spc="-80" dirty="0">
                <a:latin typeface="+mj-lt"/>
                <a:cs typeface="Arial"/>
              </a:rPr>
              <a:t>p</a:t>
            </a:r>
            <a:r>
              <a:rPr sz="2400" spc="-85" dirty="0">
                <a:latin typeface="+mj-lt"/>
                <a:cs typeface="Arial"/>
              </a:rPr>
              <a:t>o</a:t>
            </a:r>
            <a:r>
              <a:rPr sz="2400" dirty="0">
                <a:latin typeface="+mj-lt"/>
                <a:cs typeface="Arial"/>
              </a:rPr>
              <a:t>r</a:t>
            </a:r>
            <a:r>
              <a:rPr sz="2400" spc="-140" dirty="0">
                <a:latin typeface="+mj-lt"/>
                <a:cs typeface="Arial"/>
              </a:rPr>
              <a:t>é</a:t>
            </a:r>
            <a:r>
              <a:rPr sz="2400" spc="-85" dirty="0">
                <a:latin typeface="+mj-lt"/>
                <a:cs typeface="Arial"/>
              </a:rPr>
              <a:t>m</a:t>
            </a:r>
            <a:r>
              <a:rPr sz="2400" dirty="0">
                <a:latin typeface="+mj-lt"/>
                <a:cs typeface="Times New Roman"/>
              </a:rPr>
              <a:t>	</a:t>
            </a:r>
            <a:r>
              <a:rPr sz="2400" spc="-210" dirty="0">
                <a:latin typeface="+mj-lt"/>
                <a:cs typeface="Arial"/>
              </a:rPr>
              <a:t>c</a:t>
            </a:r>
            <a:r>
              <a:rPr sz="2400" spc="-80" dirty="0">
                <a:latin typeface="+mj-lt"/>
                <a:cs typeface="Arial"/>
              </a:rPr>
              <a:t>o</a:t>
            </a:r>
            <a:r>
              <a:rPr sz="2400" spc="-85" dirty="0">
                <a:latin typeface="+mj-lt"/>
                <a:cs typeface="Arial"/>
              </a:rPr>
              <a:t>m</a:t>
            </a:r>
            <a:r>
              <a:rPr sz="2400" spc="-50" dirty="0">
                <a:latin typeface="+mj-lt"/>
                <a:cs typeface="Arial"/>
              </a:rPr>
              <a:t>p</a:t>
            </a:r>
            <a:r>
              <a:rPr sz="2400" spc="-20" dirty="0">
                <a:latin typeface="+mj-lt"/>
                <a:cs typeface="Arial"/>
              </a:rPr>
              <a:t>l</a:t>
            </a:r>
            <a:r>
              <a:rPr sz="2400" spc="-165" dirty="0">
                <a:latin typeface="+mj-lt"/>
                <a:cs typeface="Arial"/>
              </a:rPr>
              <a:t>e</a:t>
            </a:r>
            <a:r>
              <a:rPr sz="2400" spc="110" dirty="0">
                <a:latin typeface="+mj-lt"/>
                <a:cs typeface="Arial"/>
              </a:rPr>
              <a:t>t</a:t>
            </a:r>
            <a:r>
              <a:rPr sz="2400" spc="-190" dirty="0">
                <a:latin typeface="+mj-lt"/>
                <a:cs typeface="Arial"/>
              </a:rPr>
              <a:t>a</a:t>
            </a:r>
            <a:r>
              <a:rPr sz="2400" dirty="0">
                <a:latin typeface="+mj-lt"/>
                <a:cs typeface="Times New Roman"/>
              </a:rPr>
              <a:t>	</a:t>
            </a:r>
            <a:r>
              <a:rPr sz="2400" spc="-110" dirty="0">
                <a:latin typeface="+mj-lt"/>
                <a:cs typeface="Arial"/>
              </a:rPr>
              <a:t>e </a:t>
            </a:r>
            <a:r>
              <a:rPr sz="2400" spc="-65" dirty="0">
                <a:latin typeface="+mj-lt"/>
                <a:cs typeface="Times New Roman"/>
              </a:rPr>
              <a:t> </a:t>
            </a:r>
            <a:r>
              <a:rPr sz="2400" spc="-50" dirty="0" err="1">
                <a:latin typeface="+mj-lt"/>
                <a:cs typeface="Arial"/>
              </a:rPr>
              <a:t>óptima</a:t>
            </a:r>
            <a:endParaRPr lang="pt-PT" sz="2400" spc="-50" dirty="0">
              <a:latin typeface="+mj-lt"/>
              <a:cs typeface="Arial"/>
            </a:endParaRPr>
          </a:p>
          <a:p>
            <a:pPr marL="469265" marR="5080" lvl="1">
              <a:lnSpc>
                <a:spcPct val="100000"/>
              </a:lnSpc>
              <a:spcBef>
                <a:spcPts val="575"/>
              </a:spcBef>
              <a:tabLst>
                <a:tab pos="756920" algn="l"/>
                <a:tab pos="1639570" algn="l"/>
                <a:tab pos="2116455" algn="l"/>
                <a:tab pos="2979420" algn="l"/>
                <a:tab pos="4401185" algn="l"/>
                <a:tab pos="5944870" algn="l"/>
                <a:tab pos="6928484" algn="l"/>
                <a:tab pos="8246745" algn="l"/>
              </a:tabLst>
            </a:pPr>
            <a:endParaRPr sz="2400" dirty="0">
              <a:latin typeface="+mj-lt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95" dirty="0">
                <a:latin typeface="+mj-lt"/>
                <a:cs typeface="Arial"/>
              </a:rPr>
              <a:t>Função </a:t>
            </a:r>
            <a:r>
              <a:rPr sz="2800" spc="-130" dirty="0">
                <a:latin typeface="+mj-lt"/>
                <a:cs typeface="Arial"/>
              </a:rPr>
              <a:t>de </a:t>
            </a:r>
            <a:r>
              <a:rPr sz="2800" spc="-145" dirty="0">
                <a:latin typeface="+mj-lt"/>
                <a:cs typeface="Arial"/>
              </a:rPr>
              <a:t>avaliação: </a:t>
            </a:r>
            <a:r>
              <a:rPr sz="2800" b="1" i="1" spc="-55" dirty="0">
                <a:latin typeface="+mj-lt"/>
                <a:cs typeface="Arial"/>
              </a:rPr>
              <a:t>f(n) </a:t>
            </a:r>
            <a:r>
              <a:rPr sz="2800" b="1" spc="-245" dirty="0">
                <a:latin typeface="+mj-lt"/>
                <a:cs typeface="Arial"/>
              </a:rPr>
              <a:t>= </a:t>
            </a:r>
            <a:r>
              <a:rPr sz="2800" b="1" i="1" spc="-105" dirty="0">
                <a:latin typeface="+mj-lt"/>
                <a:cs typeface="Arial"/>
              </a:rPr>
              <a:t>g(n) </a:t>
            </a:r>
            <a:r>
              <a:rPr sz="2800" b="1" spc="-245" dirty="0">
                <a:latin typeface="+mj-lt"/>
                <a:cs typeface="Arial"/>
              </a:rPr>
              <a:t>+</a:t>
            </a:r>
            <a:r>
              <a:rPr sz="2800" b="1" spc="-135" dirty="0">
                <a:latin typeface="+mj-lt"/>
                <a:cs typeface="Arial"/>
              </a:rPr>
              <a:t> </a:t>
            </a:r>
            <a:r>
              <a:rPr sz="2800" b="1" i="1" spc="-105" dirty="0">
                <a:latin typeface="+mj-lt"/>
                <a:cs typeface="Arial"/>
              </a:rPr>
              <a:t>h(n)</a:t>
            </a:r>
            <a:endParaRPr sz="2800" b="1" dirty="0">
              <a:latin typeface="+mj-lt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spc="-75" dirty="0">
                <a:latin typeface="+mj-lt"/>
                <a:cs typeface="Arial"/>
              </a:rPr>
              <a:t>g(n)</a:t>
            </a:r>
            <a:r>
              <a:rPr sz="2400" spc="-75" dirty="0">
                <a:latin typeface="+mj-lt"/>
                <a:cs typeface="Arial"/>
              </a:rPr>
              <a:t>:</a:t>
            </a:r>
            <a:r>
              <a:rPr sz="2400" spc="-160" dirty="0">
                <a:latin typeface="+mj-lt"/>
                <a:cs typeface="Arial"/>
              </a:rPr>
              <a:t> </a:t>
            </a:r>
            <a:r>
              <a:rPr sz="2400" spc="-105" dirty="0">
                <a:solidFill>
                  <a:srgbClr val="FF0000"/>
                </a:solidFill>
                <a:latin typeface="+mj-lt"/>
                <a:cs typeface="Arial"/>
              </a:rPr>
              <a:t>custo</a:t>
            </a:r>
            <a:r>
              <a:rPr sz="2400" spc="-145" dirty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sz="2400" spc="-75" dirty="0">
                <a:solidFill>
                  <a:srgbClr val="FF0000"/>
                </a:solidFill>
                <a:latin typeface="+mj-lt"/>
                <a:cs typeface="Arial"/>
              </a:rPr>
              <a:t>do</a:t>
            </a:r>
            <a:r>
              <a:rPr sz="2400" spc="-135" dirty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+mj-lt"/>
                <a:cs typeface="Arial"/>
              </a:rPr>
              <a:t>caminho</a:t>
            </a:r>
            <a:r>
              <a:rPr sz="2400" spc="-135" dirty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sz="2400" spc="-145" dirty="0">
                <a:latin typeface="+mj-lt"/>
                <a:cs typeface="Arial"/>
              </a:rPr>
              <a:t>desde</a:t>
            </a:r>
            <a:r>
              <a:rPr sz="2400" spc="-125" dirty="0">
                <a:latin typeface="+mj-lt"/>
                <a:cs typeface="Arial"/>
              </a:rPr>
              <a:t> </a:t>
            </a:r>
            <a:r>
              <a:rPr sz="2400" spc="-70" dirty="0">
                <a:latin typeface="+mj-lt"/>
                <a:cs typeface="Arial"/>
              </a:rPr>
              <a:t>o</a:t>
            </a:r>
            <a:r>
              <a:rPr sz="2400" spc="-140" dirty="0">
                <a:latin typeface="+mj-lt"/>
                <a:cs typeface="Arial"/>
              </a:rPr>
              <a:t> </a:t>
            </a:r>
            <a:r>
              <a:rPr sz="2400" spc="-75" dirty="0">
                <a:latin typeface="+mj-lt"/>
                <a:cs typeface="Arial"/>
              </a:rPr>
              <a:t>nó</a:t>
            </a:r>
            <a:r>
              <a:rPr sz="2400" spc="-135" dirty="0">
                <a:latin typeface="+mj-lt"/>
                <a:cs typeface="Arial"/>
              </a:rPr>
              <a:t> </a:t>
            </a:r>
            <a:r>
              <a:rPr sz="2400" spc="-55" dirty="0">
                <a:latin typeface="+mj-lt"/>
                <a:cs typeface="Arial"/>
              </a:rPr>
              <a:t>inicial</a:t>
            </a:r>
            <a:r>
              <a:rPr sz="2400" spc="-140" dirty="0">
                <a:latin typeface="+mj-lt"/>
                <a:cs typeface="Arial"/>
              </a:rPr>
              <a:t> </a:t>
            </a:r>
            <a:r>
              <a:rPr sz="2400" spc="-80" dirty="0">
                <a:latin typeface="+mj-lt"/>
                <a:cs typeface="Arial"/>
              </a:rPr>
              <a:t>até</a:t>
            </a:r>
            <a:r>
              <a:rPr sz="2400" spc="-135" dirty="0">
                <a:latin typeface="+mj-lt"/>
                <a:cs typeface="Arial"/>
              </a:rPr>
              <a:t> </a:t>
            </a:r>
            <a:r>
              <a:rPr sz="2400" spc="-130" dirty="0">
                <a:latin typeface="+mj-lt"/>
                <a:cs typeface="Arial"/>
              </a:rPr>
              <a:t>ao</a:t>
            </a:r>
            <a:r>
              <a:rPr sz="2400" spc="-135" dirty="0">
                <a:latin typeface="+mj-lt"/>
                <a:cs typeface="Arial"/>
              </a:rPr>
              <a:t> </a:t>
            </a:r>
            <a:r>
              <a:rPr sz="2400" spc="-100" dirty="0">
                <a:latin typeface="+mj-lt"/>
                <a:cs typeface="Arial"/>
              </a:rPr>
              <a:t>n-ésimo</a:t>
            </a:r>
            <a:r>
              <a:rPr sz="2400" spc="-140" dirty="0">
                <a:latin typeface="+mj-lt"/>
                <a:cs typeface="Arial"/>
              </a:rPr>
              <a:t> </a:t>
            </a:r>
            <a:r>
              <a:rPr sz="2400" spc="-80" dirty="0">
                <a:latin typeface="+mj-lt"/>
                <a:cs typeface="Arial"/>
              </a:rPr>
              <a:t>nó</a:t>
            </a:r>
            <a:endParaRPr sz="2400" dirty="0">
              <a:latin typeface="+mj-lt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spc="-75" dirty="0">
                <a:latin typeface="+mj-lt"/>
                <a:cs typeface="Arial"/>
              </a:rPr>
              <a:t>h(n)</a:t>
            </a:r>
            <a:r>
              <a:rPr sz="2400" spc="-75" dirty="0">
                <a:latin typeface="+mj-lt"/>
                <a:cs typeface="Arial"/>
              </a:rPr>
              <a:t>: </a:t>
            </a:r>
            <a:r>
              <a:rPr sz="2400" spc="-105" dirty="0">
                <a:solidFill>
                  <a:srgbClr val="FF0000"/>
                </a:solidFill>
                <a:latin typeface="+mj-lt"/>
                <a:cs typeface="Arial"/>
              </a:rPr>
              <a:t>custo </a:t>
            </a:r>
            <a:r>
              <a:rPr sz="2400" spc="-90" dirty="0">
                <a:solidFill>
                  <a:srgbClr val="FF0000"/>
                </a:solidFill>
                <a:latin typeface="+mj-lt"/>
                <a:cs typeface="Arial"/>
              </a:rPr>
              <a:t>estimado </a:t>
            </a:r>
            <a:r>
              <a:rPr sz="2400" spc="-145" dirty="0">
                <a:latin typeface="+mj-lt"/>
                <a:cs typeface="Arial"/>
              </a:rPr>
              <a:t>desde </a:t>
            </a:r>
            <a:r>
              <a:rPr sz="2400" spc="-70" dirty="0">
                <a:latin typeface="+mj-lt"/>
                <a:cs typeface="Arial"/>
              </a:rPr>
              <a:t>o </a:t>
            </a:r>
            <a:r>
              <a:rPr sz="2400" spc="-75" dirty="0">
                <a:latin typeface="+mj-lt"/>
                <a:cs typeface="Arial"/>
              </a:rPr>
              <a:t>nó </a:t>
            </a:r>
            <a:r>
              <a:rPr sz="2400" i="1" spc="-105" dirty="0">
                <a:latin typeface="+mj-lt"/>
                <a:cs typeface="Arial"/>
              </a:rPr>
              <a:t>n </a:t>
            </a:r>
            <a:r>
              <a:rPr sz="2400" spc="-80" dirty="0">
                <a:latin typeface="+mj-lt"/>
                <a:cs typeface="Arial"/>
              </a:rPr>
              <a:t>até </a:t>
            </a:r>
            <a:r>
              <a:rPr sz="2400" spc="-130" dirty="0" err="1">
                <a:latin typeface="+mj-lt"/>
                <a:cs typeface="Arial"/>
              </a:rPr>
              <a:t>ao</a:t>
            </a:r>
            <a:r>
              <a:rPr sz="2400" spc="-490" dirty="0">
                <a:latin typeface="+mj-lt"/>
                <a:cs typeface="Arial"/>
              </a:rPr>
              <a:t> </a:t>
            </a:r>
            <a:r>
              <a:rPr lang="pt-PT" sz="2400" spc="-490" dirty="0">
                <a:latin typeface="+mj-lt"/>
                <a:cs typeface="Arial"/>
              </a:rPr>
              <a:t> </a:t>
            </a:r>
            <a:r>
              <a:rPr sz="2400" spc="-55" dirty="0" err="1">
                <a:latin typeface="+mj-lt"/>
                <a:cs typeface="Arial"/>
              </a:rPr>
              <a:t>objectivo</a:t>
            </a:r>
            <a:endParaRPr sz="2400" dirty="0">
              <a:latin typeface="+mj-lt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  <a:tab pos="3731260" algn="l"/>
              </a:tabLst>
            </a:pPr>
            <a:r>
              <a:rPr sz="2400" i="1" spc="-40" dirty="0">
                <a:latin typeface="+mj-lt"/>
                <a:cs typeface="Arial"/>
              </a:rPr>
              <a:t>f(n)</a:t>
            </a:r>
            <a:r>
              <a:rPr sz="2400" spc="-40" dirty="0">
                <a:latin typeface="+mj-lt"/>
                <a:cs typeface="Arial"/>
              </a:rPr>
              <a:t>: </a:t>
            </a:r>
            <a:r>
              <a:rPr sz="2400" spc="-105" dirty="0">
                <a:solidFill>
                  <a:srgbClr val="FF0000"/>
                </a:solidFill>
                <a:latin typeface="+mj-lt"/>
                <a:cs typeface="Arial"/>
              </a:rPr>
              <a:t>custo</a:t>
            </a:r>
            <a:r>
              <a:rPr sz="2400" spc="-120" dirty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sz="2400" spc="-90" dirty="0">
                <a:solidFill>
                  <a:srgbClr val="FF0000"/>
                </a:solidFill>
                <a:latin typeface="+mj-lt"/>
                <a:cs typeface="Arial"/>
              </a:rPr>
              <a:t>estimado</a:t>
            </a:r>
            <a:r>
              <a:rPr sz="2400" spc="-75" dirty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sz="2400" spc="-135" dirty="0">
                <a:solidFill>
                  <a:srgbClr val="FF0000"/>
                </a:solidFill>
                <a:latin typeface="+mj-lt"/>
                <a:cs typeface="Arial"/>
              </a:rPr>
              <a:t>da</a:t>
            </a:r>
            <a:r>
              <a:rPr sz="2400" spc="-135" dirty="0">
                <a:solidFill>
                  <a:srgbClr val="FF0000"/>
                </a:solidFill>
                <a:latin typeface="+mj-lt"/>
                <a:cs typeface="Times New Roman"/>
              </a:rPr>
              <a:t>	</a:t>
            </a:r>
            <a:r>
              <a:rPr sz="2400" spc="-125" dirty="0">
                <a:solidFill>
                  <a:srgbClr val="FF0000"/>
                </a:solidFill>
                <a:latin typeface="+mj-lt"/>
                <a:cs typeface="Arial"/>
              </a:rPr>
              <a:t>solução </a:t>
            </a:r>
            <a:r>
              <a:rPr sz="2400" spc="-130" dirty="0">
                <a:solidFill>
                  <a:srgbClr val="FF0000"/>
                </a:solidFill>
                <a:latin typeface="+mj-lt"/>
                <a:cs typeface="Arial"/>
              </a:rPr>
              <a:t>mais </a:t>
            </a:r>
            <a:r>
              <a:rPr sz="2400" spc="-95" dirty="0">
                <a:solidFill>
                  <a:srgbClr val="FF0000"/>
                </a:solidFill>
                <a:latin typeface="+mj-lt"/>
                <a:cs typeface="Arial"/>
              </a:rPr>
              <a:t>barata </a:t>
            </a:r>
            <a:r>
              <a:rPr sz="2400" spc="-125" dirty="0">
                <a:latin typeface="+mj-lt"/>
                <a:cs typeface="Arial"/>
              </a:rPr>
              <a:t>através </a:t>
            </a:r>
            <a:r>
              <a:rPr sz="2400" spc="-75" dirty="0">
                <a:latin typeface="+mj-lt"/>
                <a:cs typeface="Arial"/>
              </a:rPr>
              <a:t>do nó</a:t>
            </a:r>
            <a:r>
              <a:rPr sz="2400" spc="-305" dirty="0">
                <a:latin typeface="+mj-lt"/>
                <a:cs typeface="Arial"/>
              </a:rPr>
              <a:t> </a:t>
            </a:r>
            <a:r>
              <a:rPr sz="2400" i="1" spc="-105" dirty="0">
                <a:latin typeface="+mj-lt"/>
                <a:cs typeface="Arial"/>
              </a:rPr>
              <a:t>n</a:t>
            </a:r>
            <a:endParaRPr sz="2400" dirty="0">
              <a:latin typeface="+mj-lt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73" y="800699"/>
            <a:ext cx="3122288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</a:t>
            </a:r>
            <a:r>
              <a:rPr b="1" spc="3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A*</a:t>
            </a:r>
            <a:r>
              <a:rPr b="1" spc="-15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-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(II)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96134" y="1812036"/>
            <a:ext cx="4017645" cy="1965960"/>
            <a:chOff x="5096134" y="1812036"/>
            <a:chExt cx="4017645" cy="1965960"/>
          </a:xfrm>
        </p:grpSpPr>
        <p:sp>
          <p:nvSpPr>
            <p:cNvPr id="4" name="object 4"/>
            <p:cNvSpPr/>
            <p:nvPr/>
          </p:nvSpPr>
          <p:spPr>
            <a:xfrm>
              <a:off x="5096134" y="1812036"/>
              <a:ext cx="3531108" cy="1965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10173" y="2909328"/>
              <a:ext cx="2903220" cy="868680"/>
            </a:xfrm>
            <a:custGeom>
              <a:avLst/>
              <a:gdLst/>
              <a:ahLst/>
              <a:cxnLst/>
              <a:rect l="l" t="t" r="r" b="b"/>
              <a:pathLst>
                <a:path w="2903220" h="868679">
                  <a:moveTo>
                    <a:pt x="14020" y="868680"/>
                  </a:moveTo>
                  <a:lnTo>
                    <a:pt x="12192" y="865632"/>
                  </a:lnTo>
                  <a:lnTo>
                    <a:pt x="6985" y="868680"/>
                  </a:lnTo>
                  <a:lnTo>
                    <a:pt x="14020" y="868680"/>
                  </a:lnTo>
                  <a:close/>
                </a:path>
                <a:path w="2903220" h="868679">
                  <a:moveTo>
                    <a:pt x="2903220" y="601980"/>
                  </a:moveTo>
                  <a:lnTo>
                    <a:pt x="2900172" y="592836"/>
                  </a:lnTo>
                  <a:lnTo>
                    <a:pt x="2898648" y="591312"/>
                  </a:lnTo>
                  <a:lnTo>
                    <a:pt x="2894076" y="583692"/>
                  </a:lnTo>
                  <a:lnTo>
                    <a:pt x="2894076" y="605028"/>
                  </a:lnTo>
                  <a:lnTo>
                    <a:pt x="2894076" y="827532"/>
                  </a:lnTo>
                  <a:lnTo>
                    <a:pt x="2891028" y="836676"/>
                  </a:lnTo>
                  <a:lnTo>
                    <a:pt x="2886456" y="844296"/>
                  </a:lnTo>
                  <a:lnTo>
                    <a:pt x="2881033" y="851065"/>
                  </a:lnTo>
                  <a:lnTo>
                    <a:pt x="2874264" y="856488"/>
                  </a:lnTo>
                  <a:lnTo>
                    <a:pt x="2865120" y="861060"/>
                  </a:lnTo>
                  <a:lnTo>
                    <a:pt x="2866644" y="861060"/>
                  </a:lnTo>
                  <a:lnTo>
                    <a:pt x="2857500" y="864108"/>
                  </a:lnTo>
                  <a:lnTo>
                    <a:pt x="1645920" y="864108"/>
                  </a:lnTo>
                  <a:lnTo>
                    <a:pt x="1635252" y="861060"/>
                  </a:lnTo>
                  <a:lnTo>
                    <a:pt x="1636776" y="861060"/>
                  </a:lnTo>
                  <a:lnTo>
                    <a:pt x="1627632" y="856488"/>
                  </a:lnTo>
                  <a:lnTo>
                    <a:pt x="1629156" y="856488"/>
                  </a:lnTo>
                  <a:lnTo>
                    <a:pt x="1621536" y="850392"/>
                  </a:lnTo>
                  <a:lnTo>
                    <a:pt x="1621536" y="851916"/>
                  </a:lnTo>
                  <a:lnTo>
                    <a:pt x="1615440" y="844296"/>
                  </a:lnTo>
                  <a:lnTo>
                    <a:pt x="1610868" y="836676"/>
                  </a:lnTo>
                  <a:lnTo>
                    <a:pt x="1607820" y="818388"/>
                  </a:lnTo>
                  <a:lnTo>
                    <a:pt x="1607820" y="614172"/>
                  </a:lnTo>
                  <a:lnTo>
                    <a:pt x="1609344" y="603504"/>
                  </a:lnTo>
                  <a:lnTo>
                    <a:pt x="1609344" y="605028"/>
                  </a:lnTo>
                  <a:lnTo>
                    <a:pt x="1610868" y="595884"/>
                  </a:lnTo>
                  <a:lnTo>
                    <a:pt x="1615440" y="588264"/>
                  </a:lnTo>
                  <a:lnTo>
                    <a:pt x="1621536" y="580644"/>
                  </a:lnTo>
                  <a:lnTo>
                    <a:pt x="1621536" y="582168"/>
                  </a:lnTo>
                  <a:lnTo>
                    <a:pt x="1627632" y="577291"/>
                  </a:lnTo>
                  <a:lnTo>
                    <a:pt x="1629156" y="576072"/>
                  </a:lnTo>
                  <a:lnTo>
                    <a:pt x="1627632" y="576072"/>
                  </a:lnTo>
                  <a:lnTo>
                    <a:pt x="1635252" y="572262"/>
                  </a:lnTo>
                  <a:lnTo>
                    <a:pt x="1636776" y="571500"/>
                  </a:lnTo>
                  <a:lnTo>
                    <a:pt x="1635252" y="571500"/>
                  </a:lnTo>
                  <a:lnTo>
                    <a:pt x="1644396" y="568883"/>
                  </a:lnTo>
                  <a:lnTo>
                    <a:pt x="1645920" y="568452"/>
                  </a:lnTo>
                  <a:lnTo>
                    <a:pt x="2198332" y="568452"/>
                  </a:lnTo>
                  <a:lnTo>
                    <a:pt x="2156460" y="580644"/>
                  </a:lnTo>
                  <a:lnTo>
                    <a:pt x="2153412" y="583692"/>
                  </a:lnTo>
                  <a:lnTo>
                    <a:pt x="2153412" y="586740"/>
                  </a:lnTo>
                  <a:lnTo>
                    <a:pt x="2154936" y="589788"/>
                  </a:lnTo>
                  <a:lnTo>
                    <a:pt x="2157984" y="589788"/>
                  </a:lnTo>
                  <a:lnTo>
                    <a:pt x="2230285" y="568452"/>
                  </a:lnTo>
                  <a:lnTo>
                    <a:pt x="2857500" y="568452"/>
                  </a:lnTo>
                  <a:lnTo>
                    <a:pt x="2866644" y="571500"/>
                  </a:lnTo>
                  <a:lnTo>
                    <a:pt x="2865120" y="571500"/>
                  </a:lnTo>
                  <a:lnTo>
                    <a:pt x="2866644" y="572262"/>
                  </a:lnTo>
                  <a:lnTo>
                    <a:pt x="2874264" y="576072"/>
                  </a:lnTo>
                  <a:lnTo>
                    <a:pt x="2880360" y="580948"/>
                  </a:lnTo>
                  <a:lnTo>
                    <a:pt x="2881033" y="581482"/>
                  </a:lnTo>
                  <a:lnTo>
                    <a:pt x="2881884" y="582549"/>
                  </a:lnTo>
                  <a:lnTo>
                    <a:pt x="2886456" y="588264"/>
                  </a:lnTo>
                  <a:lnTo>
                    <a:pt x="2891028" y="595884"/>
                  </a:lnTo>
                  <a:lnTo>
                    <a:pt x="2894076" y="605028"/>
                  </a:lnTo>
                  <a:lnTo>
                    <a:pt x="2894076" y="583692"/>
                  </a:lnTo>
                  <a:lnTo>
                    <a:pt x="2894076" y="582168"/>
                  </a:lnTo>
                  <a:lnTo>
                    <a:pt x="2887980" y="574548"/>
                  </a:lnTo>
                  <a:lnTo>
                    <a:pt x="2880360" y="568452"/>
                  </a:lnTo>
                  <a:lnTo>
                    <a:pt x="2878836" y="566928"/>
                  </a:lnTo>
                  <a:lnTo>
                    <a:pt x="2869692" y="562356"/>
                  </a:lnTo>
                  <a:lnTo>
                    <a:pt x="2860548" y="559308"/>
                  </a:lnTo>
                  <a:lnTo>
                    <a:pt x="2859024" y="559308"/>
                  </a:lnTo>
                  <a:lnTo>
                    <a:pt x="2848356" y="557784"/>
                  </a:lnTo>
                  <a:lnTo>
                    <a:pt x="2246261" y="557784"/>
                  </a:lnTo>
                  <a:lnTo>
                    <a:pt x="2182368" y="495300"/>
                  </a:lnTo>
                  <a:lnTo>
                    <a:pt x="2179320" y="493776"/>
                  </a:lnTo>
                  <a:lnTo>
                    <a:pt x="2174748" y="495300"/>
                  </a:lnTo>
                  <a:lnTo>
                    <a:pt x="2173224" y="499872"/>
                  </a:lnTo>
                  <a:lnTo>
                    <a:pt x="2174748" y="502920"/>
                  </a:lnTo>
                  <a:lnTo>
                    <a:pt x="2226322" y="552030"/>
                  </a:lnTo>
                  <a:lnTo>
                    <a:pt x="1524" y="0"/>
                  </a:lnTo>
                  <a:lnTo>
                    <a:pt x="0" y="10668"/>
                  </a:lnTo>
                  <a:lnTo>
                    <a:pt x="2209546" y="557784"/>
                  </a:lnTo>
                  <a:lnTo>
                    <a:pt x="1653540" y="557784"/>
                  </a:lnTo>
                  <a:lnTo>
                    <a:pt x="1642872" y="559308"/>
                  </a:lnTo>
                  <a:lnTo>
                    <a:pt x="1632204" y="562356"/>
                  </a:lnTo>
                  <a:lnTo>
                    <a:pt x="1623060" y="566928"/>
                  </a:lnTo>
                  <a:lnTo>
                    <a:pt x="1623060" y="568452"/>
                  </a:lnTo>
                  <a:lnTo>
                    <a:pt x="1615440" y="574548"/>
                  </a:lnTo>
                  <a:lnTo>
                    <a:pt x="1613916" y="574548"/>
                  </a:lnTo>
                  <a:lnTo>
                    <a:pt x="1607820" y="582168"/>
                  </a:lnTo>
                  <a:lnTo>
                    <a:pt x="1607820" y="583692"/>
                  </a:lnTo>
                  <a:lnTo>
                    <a:pt x="1603248" y="591312"/>
                  </a:lnTo>
                  <a:lnTo>
                    <a:pt x="1603248" y="592836"/>
                  </a:lnTo>
                  <a:lnTo>
                    <a:pt x="1600200" y="601980"/>
                  </a:lnTo>
                  <a:lnTo>
                    <a:pt x="1598676" y="603504"/>
                  </a:lnTo>
                  <a:lnTo>
                    <a:pt x="1598676" y="829056"/>
                  </a:lnTo>
                  <a:lnTo>
                    <a:pt x="1600200" y="830580"/>
                  </a:lnTo>
                  <a:lnTo>
                    <a:pt x="1603248" y="839724"/>
                  </a:lnTo>
                  <a:lnTo>
                    <a:pt x="1603248" y="841248"/>
                  </a:lnTo>
                  <a:lnTo>
                    <a:pt x="1607820" y="848868"/>
                  </a:lnTo>
                  <a:lnTo>
                    <a:pt x="1607820" y="850392"/>
                  </a:lnTo>
                  <a:lnTo>
                    <a:pt x="1613916" y="858012"/>
                  </a:lnTo>
                  <a:lnTo>
                    <a:pt x="1615440" y="858012"/>
                  </a:lnTo>
                  <a:lnTo>
                    <a:pt x="1623060" y="864108"/>
                  </a:lnTo>
                  <a:lnTo>
                    <a:pt x="1627632" y="867156"/>
                  </a:lnTo>
                  <a:lnTo>
                    <a:pt x="1629918" y="868680"/>
                  </a:lnTo>
                  <a:lnTo>
                    <a:pt x="1635252" y="868680"/>
                  </a:lnTo>
                  <a:lnTo>
                    <a:pt x="2871978" y="868680"/>
                  </a:lnTo>
                  <a:lnTo>
                    <a:pt x="2878836" y="864108"/>
                  </a:lnTo>
                  <a:lnTo>
                    <a:pt x="2880360" y="864108"/>
                  </a:lnTo>
                  <a:lnTo>
                    <a:pt x="2881884" y="862888"/>
                  </a:lnTo>
                  <a:lnTo>
                    <a:pt x="2887980" y="858012"/>
                  </a:lnTo>
                  <a:lnTo>
                    <a:pt x="2894076" y="850392"/>
                  </a:lnTo>
                  <a:lnTo>
                    <a:pt x="2894076" y="848868"/>
                  </a:lnTo>
                  <a:lnTo>
                    <a:pt x="2898648" y="841248"/>
                  </a:lnTo>
                  <a:lnTo>
                    <a:pt x="2900172" y="839724"/>
                  </a:lnTo>
                  <a:lnTo>
                    <a:pt x="2903220" y="830580"/>
                  </a:lnTo>
                  <a:lnTo>
                    <a:pt x="2903220" y="601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51278" y="1777999"/>
            <a:ext cx="798195" cy="543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700"/>
              </a:spcBef>
            </a:pPr>
            <a:r>
              <a:rPr sz="1200" spc="-6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latin typeface="Arial"/>
                <a:cs typeface="Arial"/>
              </a:rPr>
              <a:t>0+366=366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763" y="2578098"/>
            <a:ext cx="1964055" cy="5283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640"/>
              </a:spcBef>
              <a:tabLst>
                <a:tab pos="1115695" algn="l"/>
              </a:tabLst>
            </a:pPr>
            <a:r>
              <a:rPr sz="1200" spc="-65" dirty="0">
                <a:latin typeface="Arial"/>
                <a:cs typeface="Arial"/>
              </a:rPr>
              <a:t>Sibiu</a:t>
            </a:r>
            <a:r>
              <a:rPr sz="1200" spc="-65" dirty="0">
                <a:latin typeface="Times New Roman"/>
                <a:cs typeface="Times New Roman"/>
              </a:rPr>
              <a:t>	</a:t>
            </a:r>
            <a:r>
              <a:rPr sz="1200" spc="-70" dirty="0">
                <a:latin typeface="Arial"/>
                <a:cs typeface="Arial"/>
              </a:rPr>
              <a:t>Timissoara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spc="-5" dirty="0">
                <a:latin typeface="Arial"/>
                <a:cs typeface="Arial"/>
              </a:rPr>
              <a:t>140+253=393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800" spc="-22" baseline="2314" dirty="0">
                <a:latin typeface="Arial"/>
                <a:cs typeface="Arial"/>
              </a:rPr>
              <a:t>118+329=447</a:t>
            </a:r>
            <a:endParaRPr sz="1800" baseline="231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7306" y="2585718"/>
            <a:ext cx="882015" cy="5130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26034" algn="ctr">
              <a:lnSpc>
                <a:spcPct val="100000"/>
              </a:lnSpc>
              <a:spcBef>
                <a:spcPts val="580"/>
              </a:spcBef>
            </a:pPr>
            <a:r>
              <a:rPr sz="1200" spc="-50" dirty="0">
                <a:latin typeface="Arial"/>
                <a:cs typeface="Arial"/>
              </a:rPr>
              <a:t>Zerind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latin typeface="Arial"/>
                <a:cs typeface="Arial"/>
              </a:rPr>
              <a:t>75</a:t>
            </a:r>
            <a:r>
              <a:rPr sz="1200" spc="-5" dirty="0">
                <a:latin typeface="Arial"/>
                <a:cs typeface="Arial"/>
              </a:rPr>
              <a:t>+</a:t>
            </a:r>
            <a:r>
              <a:rPr sz="1200" dirty="0">
                <a:latin typeface="Arial"/>
                <a:cs typeface="Arial"/>
              </a:rPr>
              <a:t>37</a:t>
            </a:r>
            <a:r>
              <a:rPr sz="1200" spc="-10" dirty="0">
                <a:latin typeface="Arial"/>
                <a:cs typeface="Arial"/>
              </a:rPr>
              <a:t>4</a:t>
            </a:r>
            <a:r>
              <a:rPr sz="1200" spc="-5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4</a:t>
            </a:r>
            <a:r>
              <a:rPr sz="1200" spc="-10" dirty="0">
                <a:latin typeface="Arial"/>
                <a:cs typeface="Arial"/>
              </a:rPr>
              <a:t>4</a:t>
            </a:r>
            <a:r>
              <a:rPr sz="1200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98293" y="3189744"/>
            <a:ext cx="2185670" cy="588645"/>
          </a:xfrm>
          <a:custGeom>
            <a:avLst/>
            <a:gdLst/>
            <a:ahLst/>
            <a:cxnLst/>
            <a:rect l="l" t="t" r="r" b="b"/>
            <a:pathLst>
              <a:path w="2185670" h="588645">
                <a:moveTo>
                  <a:pt x="2185416" y="6096"/>
                </a:moveTo>
                <a:lnTo>
                  <a:pt x="2179320" y="0"/>
                </a:lnTo>
                <a:lnTo>
                  <a:pt x="2159508" y="0"/>
                </a:lnTo>
                <a:lnTo>
                  <a:pt x="2159508" y="25908"/>
                </a:lnTo>
                <a:lnTo>
                  <a:pt x="2159508" y="288036"/>
                </a:lnTo>
                <a:lnTo>
                  <a:pt x="2159508" y="313944"/>
                </a:lnTo>
                <a:lnTo>
                  <a:pt x="2159508" y="576072"/>
                </a:lnTo>
                <a:lnTo>
                  <a:pt x="24384" y="576072"/>
                </a:lnTo>
                <a:lnTo>
                  <a:pt x="24384" y="313944"/>
                </a:lnTo>
                <a:lnTo>
                  <a:pt x="2159508" y="313944"/>
                </a:lnTo>
                <a:lnTo>
                  <a:pt x="2159508" y="288036"/>
                </a:lnTo>
                <a:lnTo>
                  <a:pt x="24384" y="288036"/>
                </a:lnTo>
                <a:lnTo>
                  <a:pt x="24384" y="25908"/>
                </a:lnTo>
                <a:lnTo>
                  <a:pt x="2159508" y="25908"/>
                </a:lnTo>
                <a:lnTo>
                  <a:pt x="2159508" y="0"/>
                </a:lnTo>
                <a:lnTo>
                  <a:pt x="4572" y="0"/>
                </a:lnTo>
                <a:lnTo>
                  <a:pt x="0" y="6096"/>
                </a:lnTo>
                <a:lnTo>
                  <a:pt x="0" y="294132"/>
                </a:lnTo>
                <a:lnTo>
                  <a:pt x="0" y="307848"/>
                </a:lnTo>
                <a:lnTo>
                  <a:pt x="0" y="588264"/>
                </a:lnTo>
                <a:lnTo>
                  <a:pt x="12192" y="588264"/>
                </a:lnTo>
                <a:lnTo>
                  <a:pt x="24384" y="588264"/>
                </a:lnTo>
                <a:lnTo>
                  <a:pt x="2159508" y="588264"/>
                </a:lnTo>
                <a:lnTo>
                  <a:pt x="2171700" y="588264"/>
                </a:lnTo>
                <a:lnTo>
                  <a:pt x="2185416" y="588264"/>
                </a:lnTo>
                <a:lnTo>
                  <a:pt x="2185416" y="307848"/>
                </a:lnTo>
                <a:lnTo>
                  <a:pt x="2185416" y="294132"/>
                </a:lnTo>
                <a:lnTo>
                  <a:pt x="2185416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333" y="2182380"/>
            <a:ext cx="1609725" cy="673735"/>
          </a:xfrm>
          <a:custGeom>
            <a:avLst/>
            <a:gdLst/>
            <a:ahLst/>
            <a:cxnLst/>
            <a:rect l="l" t="t" r="r" b="b"/>
            <a:pathLst>
              <a:path w="1609725" h="673735">
                <a:moveTo>
                  <a:pt x="1609344" y="4572"/>
                </a:moveTo>
                <a:lnTo>
                  <a:pt x="1604772" y="0"/>
                </a:lnTo>
                <a:lnTo>
                  <a:pt x="1584960" y="0"/>
                </a:lnTo>
                <a:lnTo>
                  <a:pt x="1584960" y="24384"/>
                </a:lnTo>
                <a:lnTo>
                  <a:pt x="1584960" y="359664"/>
                </a:lnTo>
                <a:lnTo>
                  <a:pt x="1584960" y="385572"/>
                </a:lnTo>
                <a:lnTo>
                  <a:pt x="1584960" y="647700"/>
                </a:lnTo>
                <a:lnTo>
                  <a:pt x="25908" y="647700"/>
                </a:lnTo>
                <a:lnTo>
                  <a:pt x="25908" y="385572"/>
                </a:lnTo>
                <a:lnTo>
                  <a:pt x="1584960" y="385572"/>
                </a:lnTo>
                <a:lnTo>
                  <a:pt x="1584960" y="359664"/>
                </a:lnTo>
                <a:lnTo>
                  <a:pt x="25908" y="359664"/>
                </a:lnTo>
                <a:lnTo>
                  <a:pt x="25908" y="24384"/>
                </a:lnTo>
                <a:lnTo>
                  <a:pt x="1584960" y="24384"/>
                </a:lnTo>
                <a:lnTo>
                  <a:pt x="1584960" y="0"/>
                </a:lnTo>
                <a:lnTo>
                  <a:pt x="6096" y="0"/>
                </a:lnTo>
                <a:lnTo>
                  <a:pt x="0" y="4572"/>
                </a:lnTo>
                <a:lnTo>
                  <a:pt x="0" y="365760"/>
                </a:lnTo>
                <a:lnTo>
                  <a:pt x="0" y="379476"/>
                </a:lnTo>
                <a:lnTo>
                  <a:pt x="0" y="667512"/>
                </a:lnTo>
                <a:lnTo>
                  <a:pt x="6096" y="673608"/>
                </a:lnTo>
                <a:lnTo>
                  <a:pt x="13716" y="673608"/>
                </a:lnTo>
                <a:lnTo>
                  <a:pt x="25908" y="673608"/>
                </a:lnTo>
                <a:lnTo>
                  <a:pt x="1584960" y="673608"/>
                </a:lnTo>
                <a:lnTo>
                  <a:pt x="1597152" y="673608"/>
                </a:lnTo>
                <a:lnTo>
                  <a:pt x="1604772" y="673608"/>
                </a:lnTo>
                <a:lnTo>
                  <a:pt x="1609344" y="667512"/>
                </a:lnTo>
                <a:lnTo>
                  <a:pt x="1609344" y="379476"/>
                </a:lnTo>
                <a:lnTo>
                  <a:pt x="1609344" y="365760"/>
                </a:lnTo>
                <a:lnTo>
                  <a:pt x="1609344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12" name="object 12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887346" y="3777996"/>
            <a:ext cx="4604004" cy="1888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3333" y="3982224"/>
            <a:ext cx="3770629" cy="314325"/>
          </a:xfrm>
          <a:custGeom>
            <a:avLst/>
            <a:gdLst/>
            <a:ahLst/>
            <a:cxnLst/>
            <a:rect l="l" t="t" r="r" b="b"/>
            <a:pathLst>
              <a:path w="3770629" h="314325">
                <a:moveTo>
                  <a:pt x="3770376" y="6096"/>
                </a:moveTo>
                <a:lnTo>
                  <a:pt x="3764280" y="0"/>
                </a:lnTo>
                <a:lnTo>
                  <a:pt x="3744468" y="0"/>
                </a:lnTo>
                <a:lnTo>
                  <a:pt x="3744468" y="25908"/>
                </a:lnTo>
                <a:lnTo>
                  <a:pt x="3744468" y="288036"/>
                </a:lnTo>
                <a:lnTo>
                  <a:pt x="1609344" y="288036"/>
                </a:lnTo>
                <a:lnTo>
                  <a:pt x="1609344" y="25908"/>
                </a:lnTo>
                <a:lnTo>
                  <a:pt x="3744468" y="25908"/>
                </a:lnTo>
                <a:lnTo>
                  <a:pt x="3744468" y="0"/>
                </a:lnTo>
                <a:lnTo>
                  <a:pt x="1604772" y="0"/>
                </a:lnTo>
                <a:lnTo>
                  <a:pt x="1589532" y="0"/>
                </a:lnTo>
                <a:lnTo>
                  <a:pt x="1584960" y="0"/>
                </a:lnTo>
                <a:lnTo>
                  <a:pt x="1584960" y="25908"/>
                </a:lnTo>
                <a:lnTo>
                  <a:pt x="1584960" y="288036"/>
                </a:lnTo>
                <a:lnTo>
                  <a:pt x="25908" y="288036"/>
                </a:lnTo>
                <a:lnTo>
                  <a:pt x="25908" y="25908"/>
                </a:lnTo>
                <a:lnTo>
                  <a:pt x="1584960" y="25908"/>
                </a:lnTo>
                <a:lnTo>
                  <a:pt x="1584960" y="0"/>
                </a:lnTo>
                <a:lnTo>
                  <a:pt x="6096" y="0"/>
                </a:lnTo>
                <a:lnTo>
                  <a:pt x="0" y="6096"/>
                </a:lnTo>
                <a:lnTo>
                  <a:pt x="0" y="307848"/>
                </a:lnTo>
                <a:lnTo>
                  <a:pt x="6096" y="313944"/>
                </a:lnTo>
                <a:lnTo>
                  <a:pt x="13716" y="313944"/>
                </a:lnTo>
                <a:lnTo>
                  <a:pt x="25908" y="313944"/>
                </a:lnTo>
                <a:lnTo>
                  <a:pt x="3764280" y="313944"/>
                </a:lnTo>
                <a:lnTo>
                  <a:pt x="3770376" y="307848"/>
                </a:lnTo>
                <a:lnTo>
                  <a:pt x="3770376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019437" y="2188463"/>
          <a:ext cx="3744595" cy="3384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37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0" dirty="0">
                          <a:latin typeface="Arial"/>
                          <a:cs typeface="Arial"/>
                        </a:rPr>
                        <a:t>Arad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366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Mehadia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241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7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Bucharest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60" dirty="0">
                          <a:latin typeface="Arial"/>
                          <a:cs typeface="Arial"/>
                        </a:rPr>
                        <a:t>Neamt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234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90" dirty="0">
                          <a:latin typeface="Arial"/>
                          <a:cs typeface="Arial"/>
                        </a:rPr>
                        <a:t>Craiova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160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90" dirty="0">
                          <a:latin typeface="Arial"/>
                          <a:cs typeface="Arial"/>
                        </a:rPr>
                        <a:t>Oradea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380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1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Drobeta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242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Pitesti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798"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Eforie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161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0" dirty="0">
                          <a:latin typeface="Arial"/>
                          <a:cs typeface="Arial"/>
                        </a:rPr>
                        <a:t>Rimnicu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Vilcea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193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8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37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125" dirty="0">
                          <a:latin typeface="Arial"/>
                          <a:cs typeface="Arial"/>
                        </a:rPr>
                        <a:t>Fagaras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176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Sibiu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253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37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60" dirty="0">
                          <a:latin typeface="Arial"/>
                          <a:cs typeface="Arial"/>
                        </a:rPr>
                        <a:t>Giurgiu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0" dirty="0">
                          <a:latin typeface="Arial"/>
                          <a:cs typeface="Arial"/>
                        </a:rPr>
                        <a:t>77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0" dirty="0">
                          <a:latin typeface="Arial"/>
                          <a:cs typeface="Arial"/>
                        </a:rPr>
                        <a:t>Timisoara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329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37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Iasi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226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Vaslui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199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37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Lugoj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244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Zerind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374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1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Hirsova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151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60" dirty="0">
                          <a:latin typeface="Arial"/>
                          <a:cs typeface="Arial"/>
                        </a:rPr>
                        <a:t>Urziceni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0" dirty="0">
                          <a:latin typeface="Arial"/>
                          <a:cs typeface="Arial"/>
                        </a:rPr>
                        <a:t>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5016383" y="4428234"/>
            <a:ext cx="327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0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35" dirty="0">
                <a:latin typeface="Arial"/>
                <a:cs typeface="Arial"/>
              </a:rPr>
              <a:t>b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40" dirty="0"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5319" y="3449826"/>
            <a:ext cx="2849245" cy="5130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8895" algn="ctr">
              <a:lnSpc>
                <a:spcPct val="100000"/>
              </a:lnSpc>
              <a:spcBef>
                <a:spcPts val="580"/>
              </a:spcBef>
              <a:tabLst>
                <a:tab pos="798195" algn="l"/>
                <a:tab pos="1778635" algn="l"/>
              </a:tabLst>
            </a:pPr>
            <a:r>
              <a:rPr sz="1200" spc="-65" dirty="0">
                <a:latin typeface="Arial"/>
                <a:cs typeface="Arial"/>
              </a:rPr>
              <a:t>Arad</a:t>
            </a:r>
            <a:r>
              <a:rPr sz="1200" spc="-65" dirty="0">
                <a:latin typeface="Times New Roman"/>
                <a:cs typeface="Times New Roman"/>
              </a:rPr>
              <a:t>	</a:t>
            </a:r>
            <a:r>
              <a:rPr sz="1200" spc="-110" dirty="0">
                <a:latin typeface="Arial"/>
                <a:cs typeface="Arial"/>
              </a:rPr>
              <a:t>Fagaras</a:t>
            </a:r>
            <a:r>
              <a:rPr sz="1200" spc="-110" dirty="0">
                <a:latin typeface="Times New Roman"/>
                <a:cs typeface="Times New Roman"/>
              </a:rPr>
              <a:t>	</a:t>
            </a:r>
            <a:r>
              <a:rPr sz="1200" spc="-75" dirty="0">
                <a:latin typeface="Arial"/>
                <a:cs typeface="Arial"/>
              </a:rPr>
              <a:t>Oradea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200" spc="-20" dirty="0">
                <a:latin typeface="Arial"/>
                <a:cs typeface="Arial"/>
              </a:rPr>
              <a:t>280+366=646</a:t>
            </a:r>
            <a:r>
              <a:rPr sz="1800" spc="-30" baseline="2314" dirty="0">
                <a:latin typeface="Arial"/>
                <a:cs typeface="Arial"/>
              </a:rPr>
              <a:t>239+176=415</a:t>
            </a:r>
            <a:r>
              <a:rPr sz="1800" spc="-52" baseline="23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291+380=671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95802" y="3451350"/>
            <a:ext cx="991235" cy="5105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00" spc="-60" dirty="0">
                <a:latin typeface="Arial"/>
                <a:cs typeface="Arial"/>
              </a:rPr>
              <a:t>Rimnicu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Vilcea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sz="1200" spc="-5" dirty="0">
                <a:latin typeface="Arial"/>
                <a:cs typeface="Arial"/>
              </a:rPr>
              <a:t>220+193=413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0539" y="4679694"/>
            <a:ext cx="965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338+253=591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6587" y="4356606"/>
            <a:ext cx="798195" cy="5346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660"/>
              </a:spcBef>
            </a:pPr>
            <a:r>
              <a:rPr sz="1200" spc="-65" dirty="0">
                <a:latin typeface="Arial"/>
                <a:cs typeface="Arial"/>
              </a:rPr>
              <a:t>Bucharest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00" spc="-5" dirty="0">
                <a:latin typeface="Arial"/>
                <a:cs typeface="Arial"/>
              </a:rPr>
              <a:t>450+0=450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28576" y="4393182"/>
            <a:ext cx="2898140" cy="4978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520"/>
              </a:spcBef>
              <a:tabLst>
                <a:tab pos="1242060" algn="l"/>
                <a:tab pos="2197735" algn="l"/>
              </a:tabLst>
            </a:pPr>
            <a:r>
              <a:rPr sz="1800" spc="-112" baseline="2314" dirty="0">
                <a:latin typeface="Arial"/>
                <a:cs typeface="Arial"/>
              </a:rPr>
              <a:t>Craiova</a:t>
            </a:r>
            <a:r>
              <a:rPr sz="1800" spc="-112" baseline="2314" dirty="0">
                <a:latin typeface="Times New Roman"/>
                <a:cs typeface="Times New Roman"/>
              </a:rPr>
              <a:t>	</a:t>
            </a:r>
            <a:r>
              <a:rPr sz="1800" spc="-60" baseline="2314" dirty="0">
                <a:latin typeface="Arial"/>
                <a:cs typeface="Arial"/>
              </a:rPr>
              <a:t>Pitesti</a:t>
            </a:r>
            <a:r>
              <a:rPr sz="1800" spc="-60" baseline="2314" dirty="0">
                <a:latin typeface="Times New Roman"/>
                <a:cs typeface="Times New Roman"/>
              </a:rPr>
              <a:t>	</a:t>
            </a:r>
            <a:r>
              <a:rPr sz="1200" spc="-65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200" spc="-5" dirty="0">
                <a:latin typeface="Arial"/>
                <a:cs typeface="Arial"/>
              </a:rPr>
              <a:t>366+160=526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800" spc="-7" baseline="2314" dirty="0">
                <a:latin typeface="Arial"/>
                <a:cs typeface="Arial"/>
              </a:rPr>
              <a:t>317+100=417</a:t>
            </a:r>
            <a:r>
              <a:rPr sz="1200" spc="-5" dirty="0">
                <a:latin typeface="Arial"/>
                <a:cs typeface="Arial"/>
              </a:rPr>
              <a:t>300+253=553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46251" y="5313677"/>
            <a:ext cx="798195" cy="5283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40"/>
              </a:spcBef>
            </a:pPr>
            <a:r>
              <a:rPr sz="1200" spc="-65" dirty="0">
                <a:latin typeface="Arial"/>
                <a:cs typeface="Arial"/>
              </a:rPr>
              <a:t>Bucharest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spc="-5" dirty="0">
                <a:latin typeface="Arial"/>
                <a:cs typeface="Arial"/>
              </a:rPr>
              <a:t>418+0=418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09576" y="5335013"/>
            <a:ext cx="965835" cy="5073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555"/>
              </a:spcBef>
            </a:pPr>
            <a:r>
              <a:rPr sz="1200" spc="-75" dirty="0">
                <a:latin typeface="Arial"/>
                <a:cs typeface="Arial"/>
              </a:rPr>
              <a:t>Craiova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spc="-5" dirty="0">
                <a:latin typeface="Arial"/>
                <a:cs typeface="Arial"/>
              </a:rPr>
              <a:t>455+160=615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73753" y="5338062"/>
            <a:ext cx="1005205" cy="5010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200" spc="-60" dirty="0">
                <a:latin typeface="Arial"/>
                <a:cs typeface="Arial"/>
              </a:rPr>
              <a:t>Rimnicu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Vilcea</a:t>
            </a:r>
            <a:endParaRPr sz="12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430"/>
              </a:spcBef>
            </a:pPr>
            <a:r>
              <a:rPr sz="1200" spc="-5" dirty="0">
                <a:latin typeface="Arial"/>
                <a:cs typeface="Arial"/>
              </a:rPr>
              <a:t>414+193=607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288" y="757079"/>
            <a:ext cx="4653283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Heurística</a:t>
            </a:r>
            <a:r>
              <a:rPr b="1" spc="-30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-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admissível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3603" y="1801354"/>
            <a:ext cx="8135620" cy="305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365" marR="4445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81000" algn="l"/>
              </a:tabLst>
            </a:pPr>
            <a:r>
              <a:rPr sz="2800" spc="-185" dirty="0">
                <a:latin typeface="+mj-lt"/>
                <a:cs typeface="Arial"/>
              </a:rPr>
              <a:t>Uma </a:t>
            </a:r>
            <a:r>
              <a:rPr sz="2800" spc="-110" dirty="0">
                <a:latin typeface="+mj-lt"/>
                <a:cs typeface="Arial"/>
              </a:rPr>
              <a:t>heurística </a:t>
            </a:r>
            <a:r>
              <a:rPr sz="2800" i="1" spc="-105" dirty="0">
                <a:latin typeface="+mj-lt"/>
                <a:cs typeface="Arial"/>
              </a:rPr>
              <a:t>h(n) </a:t>
            </a:r>
            <a:r>
              <a:rPr sz="2800" spc="-170" dirty="0">
                <a:latin typeface="+mj-lt"/>
                <a:cs typeface="Arial"/>
              </a:rPr>
              <a:t>é </a:t>
            </a:r>
            <a:r>
              <a:rPr sz="2800" spc="-150" dirty="0">
                <a:latin typeface="+mj-lt"/>
                <a:cs typeface="Arial"/>
              </a:rPr>
              <a:t>admissível </a:t>
            </a:r>
            <a:r>
              <a:rPr sz="2800" spc="-240" dirty="0">
                <a:latin typeface="+mj-lt"/>
                <a:cs typeface="Arial"/>
              </a:rPr>
              <a:t>se </a:t>
            </a:r>
            <a:r>
              <a:rPr sz="2800" spc="-140" dirty="0">
                <a:latin typeface="+mj-lt"/>
                <a:cs typeface="Arial"/>
              </a:rPr>
              <a:t>para </a:t>
            </a:r>
            <a:r>
              <a:rPr sz="2800" spc="-90" dirty="0">
                <a:latin typeface="+mj-lt"/>
                <a:cs typeface="Arial"/>
              </a:rPr>
              <a:t>qualquer nó  </a:t>
            </a:r>
            <a:r>
              <a:rPr sz="2800" i="1" spc="-100" dirty="0">
                <a:latin typeface="+mj-lt"/>
                <a:cs typeface="Arial"/>
              </a:rPr>
              <a:t>n</a:t>
            </a:r>
            <a:r>
              <a:rPr sz="2800" spc="-100" dirty="0">
                <a:latin typeface="+mj-lt"/>
                <a:cs typeface="Arial"/>
              </a:rPr>
              <a:t>, </a:t>
            </a:r>
            <a:r>
              <a:rPr sz="2800" i="1" spc="-105" dirty="0">
                <a:latin typeface="+mj-lt"/>
                <a:cs typeface="Arial"/>
              </a:rPr>
              <a:t>h(n) </a:t>
            </a:r>
            <a:r>
              <a:rPr sz="2800" spc="-145" dirty="0">
                <a:latin typeface="+mj-lt"/>
                <a:cs typeface="Arial"/>
              </a:rPr>
              <a:t>≤ </a:t>
            </a:r>
            <a:r>
              <a:rPr sz="2800" i="1" spc="-35" dirty="0">
                <a:latin typeface="+mj-lt"/>
                <a:cs typeface="Arial"/>
              </a:rPr>
              <a:t>h*(n)</a:t>
            </a:r>
            <a:r>
              <a:rPr sz="2800" spc="-35" dirty="0">
                <a:latin typeface="+mj-lt"/>
                <a:cs typeface="Arial"/>
              </a:rPr>
              <a:t>, </a:t>
            </a:r>
            <a:r>
              <a:rPr sz="2800" spc="-105" dirty="0">
                <a:latin typeface="+mj-lt"/>
                <a:cs typeface="Arial"/>
              </a:rPr>
              <a:t>onde </a:t>
            </a:r>
            <a:r>
              <a:rPr sz="2800" i="1" spc="-25" dirty="0">
                <a:latin typeface="+mj-lt"/>
                <a:cs typeface="Arial"/>
              </a:rPr>
              <a:t>h*(n) </a:t>
            </a:r>
            <a:r>
              <a:rPr sz="2800" spc="-170" dirty="0">
                <a:latin typeface="+mj-lt"/>
                <a:cs typeface="Arial"/>
              </a:rPr>
              <a:t>é </a:t>
            </a:r>
            <a:r>
              <a:rPr sz="2800" spc="-85" dirty="0">
                <a:latin typeface="+mj-lt"/>
                <a:cs typeface="Arial"/>
              </a:rPr>
              <a:t>o </a:t>
            </a:r>
            <a:r>
              <a:rPr sz="2800" spc="-120" dirty="0">
                <a:latin typeface="+mj-lt"/>
                <a:cs typeface="Arial"/>
              </a:rPr>
              <a:t>custo </a:t>
            </a:r>
            <a:r>
              <a:rPr sz="2800" spc="-100" dirty="0">
                <a:latin typeface="+mj-lt"/>
                <a:cs typeface="Arial"/>
              </a:rPr>
              <a:t>verdadeiro </a:t>
            </a:r>
            <a:r>
              <a:rPr sz="2800" spc="-125" dirty="0">
                <a:latin typeface="+mj-lt"/>
                <a:cs typeface="Arial"/>
              </a:rPr>
              <a:t>de  </a:t>
            </a:r>
            <a:r>
              <a:rPr sz="2800" spc="-150" dirty="0">
                <a:latin typeface="+mj-lt"/>
                <a:cs typeface="Arial"/>
              </a:rPr>
              <a:t>alcançar </a:t>
            </a:r>
            <a:r>
              <a:rPr sz="2800" spc="-85" dirty="0">
                <a:latin typeface="+mj-lt"/>
                <a:cs typeface="Arial"/>
              </a:rPr>
              <a:t>o </a:t>
            </a:r>
            <a:r>
              <a:rPr sz="2800" spc="-135" dirty="0">
                <a:latin typeface="+mj-lt"/>
                <a:cs typeface="Arial"/>
              </a:rPr>
              <a:t>estado </a:t>
            </a:r>
            <a:r>
              <a:rPr sz="2800" spc="-70" dirty="0">
                <a:latin typeface="+mj-lt"/>
                <a:cs typeface="Arial"/>
              </a:rPr>
              <a:t>objectivo </a:t>
            </a:r>
            <a:r>
              <a:rPr sz="2800" spc="-220" dirty="0">
                <a:latin typeface="+mj-lt"/>
                <a:cs typeface="Arial"/>
              </a:rPr>
              <a:t>a </a:t>
            </a:r>
            <a:r>
              <a:rPr sz="2800" spc="-15" dirty="0">
                <a:latin typeface="+mj-lt"/>
                <a:cs typeface="Arial"/>
              </a:rPr>
              <a:t>partir </a:t>
            </a:r>
            <a:r>
              <a:rPr sz="2800" spc="-130" dirty="0">
                <a:latin typeface="+mj-lt"/>
                <a:cs typeface="Arial"/>
              </a:rPr>
              <a:t>de</a:t>
            </a:r>
            <a:r>
              <a:rPr sz="2800" spc="-295" dirty="0">
                <a:latin typeface="+mj-lt"/>
                <a:cs typeface="Arial"/>
              </a:rPr>
              <a:t> </a:t>
            </a:r>
            <a:r>
              <a:rPr sz="2800" i="1" spc="-120" dirty="0">
                <a:latin typeface="+mj-lt"/>
                <a:cs typeface="Arial"/>
              </a:rPr>
              <a:t>n</a:t>
            </a:r>
            <a:endParaRPr sz="2800" dirty="0">
              <a:latin typeface="+mj-lt"/>
              <a:cs typeface="Arial"/>
            </a:endParaRPr>
          </a:p>
          <a:p>
            <a:pPr marL="781685" marR="43180" lvl="1" indent="-287020" algn="just">
              <a:lnSpc>
                <a:spcPct val="100000"/>
              </a:lnSpc>
              <a:spcBef>
                <a:spcPts val="645"/>
              </a:spcBef>
              <a:buChar char="–"/>
              <a:tabLst>
                <a:tab pos="782320" algn="l"/>
              </a:tabLst>
            </a:pPr>
            <a:r>
              <a:rPr sz="2600" spc="-160" dirty="0">
                <a:latin typeface="+mj-lt"/>
                <a:cs typeface="Arial"/>
              </a:rPr>
              <a:t>Nunca </a:t>
            </a:r>
            <a:r>
              <a:rPr sz="2600" spc="-105" dirty="0">
                <a:latin typeface="+mj-lt"/>
                <a:cs typeface="Arial"/>
              </a:rPr>
              <a:t>sobrestima </a:t>
            </a:r>
            <a:r>
              <a:rPr sz="2600" spc="-75" dirty="0">
                <a:latin typeface="+mj-lt"/>
                <a:cs typeface="Arial"/>
              </a:rPr>
              <a:t>o </a:t>
            </a:r>
            <a:r>
              <a:rPr sz="2600" spc="-114" dirty="0">
                <a:latin typeface="+mj-lt"/>
                <a:cs typeface="Arial"/>
              </a:rPr>
              <a:t>custo </a:t>
            </a:r>
            <a:r>
              <a:rPr sz="2600" spc="-120" dirty="0">
                <a:latin typeface="+mj-lt"/>
                <a:cs typeface="Arial"/>
              </a:rPr>
              <a:t>de </a:t>
            </a:r>
            <a:r>
              <a:rPr sz="2600" spc="-135" dirty="0">
                <a:latin typeface="+mj-lt"/>
                <a:cs typeface="Arial"/>
              </a:rPr>
              <a:t>alcançar </a:t>
            </a:r>
            <a:r>
              <a:rPr sz="2600" spc="-75" dirty="0">
                <a:latin typeface="+mj-lt"/>
                <a:cs typeface="Arial"/>
              </a:rPr>
              <a:t>o </a:t>
            </a:r>
            <a:r>
              <a:rPr sz="2600" spc="-60" dirty="0">
                <a:latin typeface="+mj-lt"/>
                <a:cs typeface="Arial"/>
              </a:rPr>
              <a:t>objectivo </a:t>
            </a:r>
            <a:r>
              <a:rPr sz="2600" spc="-120" dirty="0">
                <a:latin typeface="+mj-lt"/>
                <a:cs typeface="Arial"/>
              </a:rPr>
              <a:t>(é  </a:t>
            </a:r>
            <a:r>
              <a:rPr sz="2600" spc="-55" dirty="0">
                <a:latin typeface="+mj-lt"/>
                <a:cs typeface="Arial"/>
              </a:rPr>
              <a:t>optimista)</a:t>
            </a:r>
            <a:endParaRPr sz="2600" dirty="0">
              <a:latin typeface="+mj-lt"/>
              <a:cs typeface="Arial"/>
            </a:endParaRPr>
          </a:p>
          <a:p>
            <a:pPr marL="781685" marR="43180" lvl="1" indent="-287020" algn="just">
              <a:lnSpc>
                <a:spcPct val="100000"/>
              </a:lnSpc>
              <a:spcBef>
                <a:spcPts val="620"/>
              </a:spcBef>
              <a:buChar char="–"/>
              <a:tabLst>
                <a:tab pos="782320" algn="l"/>
              </a:tabLst>
            </a:pPr>
            <a:r>
              <a:rPr sz="2600" spc="-145" dirty="0">
                <a:latin typeface="+mj-lt"/>
                <a:cs typeface="Arial"/>
              </a:rPr>
              <a:t>Exemplo: </a:t>
            </a:r>
            <a:r>
              <a:rPr sz="2600" i="1" spc="-155" dirty="0">
                <a:latin typeface="+mj-lt"/>
                <a:cs typeface="Arial"/>
              </a:rPr>
              <a:t>h</a:t>
            </a:r>
            <a:r>
              <a:rPr sz="2550" i="1" spc="-232" baseline="-21241" dirty="0">
                <a:latin typeface="+mj-lt"/>
                <a:cs typeface="Arial"/>
              </a:rPr>
              <a:t>DLR</a:t>
            </a:r>
            <a:r>
              <a:rPr sz="2600" i="1" spc="-155" dirty="0">
                <a:latin typeface="+mj-lt"/>
                <a:cs typeface="Arial"/>
              </a:rPr>
              <a:t>(n) </a:t>
            </a:r>
            <a:r>
              <a:rPr sz="2600" spc="-105" dirty="0">
                <a:latin typeface="+mj-lt"/>
                <a:cs typeface="Arial"/>
              </a:rPr>
              <a:t>(distância </a:t>
            </a:r>
            <a:r>
              <a:rPr sz="2600" spc="-120" dirty="0">
                <a:latin typeface="+mj-lt"/>
                <a:cs typeface="Arial"/>
              </a:rPr>
              <a:t>em </a:t>
            </a:r>
            <a:r>
              <a:rPr sz="2600" spc="-65" dirty="0">
                <a:latin typeface="+mj-lt"/>
                <a:cs typeface="Arial"/>
              </a:rPr>
              <a:t>linha </a:t>
            </a:r>
            <a:r>
              <a:rPr sz="2600" spc="-90" dirty="0">
                <a:latin typeface="+mj-lt"/>
                <a:cs typeface="Arial"/>
              </a:rPr>
              <a:t>recta </a:t>
            </a:r>
            <a:r>
              <a:rPr sz="2600" spc="-140" dirty="0">
                <a:latin typeface="+mj-lt"/>
                <a:cs typeface="Arial"/>
              </a:rPr>
              <a:t>nunca </a:t>
            </a:r>
            <a:r>
              <a:rPr sz="2600" spc="-155" dirty="0">
                <a:latin typeface="+mj-lt"/>
                <a:cs typeface="Arial"/>
              </a:rPr>
              <a:t>é  </a:t>
            </a:r>
            <a:r>
              <a:rPr sz="2600" spc="-65" dirty="0">
                <a:latin typeface="+mj-lt"/>
                <a:cs typeface="Arial"/>
              </a:rPr>
              <a:t>maior </a:t>
            </a:r>
            <a:r>
              <a:rPr sz="2600" spc="-110" dirty="0">
                <a:latin typeface="+mj-lt"/>
                <a:cs typeface="Arial"/>
              </a:rPr>
              <a:t>que </a:t>
            </a:r>
            <a:r>
              <a:rPr sz="2600" spc="-105" dirty="0">
                <a:latin typeface="+mj-lt"/>
                <a:cs typeface="Arial"/>
              </a:rPr>
              <a:t>distância pela</a:t>
            </a:r>
            <a:r>
              <a:rPr sz="2600" spc="-330" dirty="0">
                <a:latin typeface="+mj-lt"/>
                <a:cs typeface="Arial"/>
              </a:rPr>
              <a:t> </a:t>
            </a:r>
            <a:r>
              <a:rPr sz="2600" spc="-110" dirty="0">
                <a:latin typeface="+mj-lt"/>
                <a:cs typeface="Arial"/>
              </a:rPr>
              <a:t>estrada)</a:t>
            </a:r>
            <a:endParaRPr sz="2600" dirty="0">
              <a:latin typeface="+mj-lt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06095" y="4990589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b="1" spc="-97" baseline="-16865" dirty="0">
                <a:latin typeface="Arial"/>
                <a:cs typeface="Arial"/>
              </a:rPr>
              <a:t>A</a:t>
            </a:r>
            <a:r>
              <a:rPr sz="1850" b="1" spc="-65" dirty="0">
                <a:latin typeface="Arial"/>
                <a:cs typeface="Arial"/>
              </a:rPr>
              <a:t>*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2240" y="5054972"/>
            <a:ext cx="883728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977265" algn="l"/>
                <a:tab pos="1856105" algn="l"/>
                <a:tab pos="2317750" algn="l"/>
                <a:tab pos="4849495" algn="l"/>
                <a:tab pos="6189345" algn="l"/>
                <a:tab pos="6659880" algn="l"/>
              </a:tabLst>
            </a:pPr>
            <a:r>
              <a:rPr sz="2800" spc="-380" dirty="0">
                <a:latin typeface="+mj-lt"/>
                <a:cs typeface="Arial"/>
              </a:rPr>
              <a:t>Se</a:t>
            </a:r>
            <a:r>
              <a:rPr sz="2800" spc="-380" dirty="0">
                <a:latin typeface="+mj-lt"/>
                <a:cs typeface="Times New Roman"/>
              </a:rPr>
              <a:t>	</a:t>
            </a:r>
            <a:r>
              <a:rPr sz="2800" b="1" i="1" spc="-150" dirty="0">
                <a:latin typeface="+mj-lt"/>
                <a:cs typeface="Arial"/>
              </a:rPr>
              <a:t>h(n)</a:t>
            </a:r>
            <a:r>
              <a:rPr sz="2800" spc="-150" dirty="0">
                <a:latin typeface="+mj-lt"/>
                <a:cs typeface="Times New Roman"/>
              </a:rPr>
              <a:t>	</a:t>
            </a:r>
            <a:r>
              <a:rPr sz="2800" b="1" spc="-150" dirty="0">
                <a:latin typeface="+mj-lt"/>
                <a:cs typeface="Arial"/>
              </a:rPr>
              <a:t>é</a:t>
            </a:r>
            <a:r>
              <a:rPr sz="2800" spc="-150" dirty="0">
                <a:latin typeface="+mj-lt"/>
                <a:cs typeface="Times New Roman"/>
              </a:rPr>
              <a:t>	</a:t>
            </a:r>
            <a:r>
              <a:rPr sz="2800" b="1" spc="-210" dirty="0">
                <a:latin typeface="+mj-lt"/>
                <a:cs typeface="Arial"/>
              </a:rPr>
              <a:t>admissível</a:t>
            </a:r>
            <a:r>
              <a:rPr sz="2800" spc="-210" dirty="0">
                <a:latin typeface="+mj-lt"/>
                <a:cs typeface="Arial"/>
              </a:rPr>
              <a:t>,</a:t>
            </a:r>
            <a:r>
              <a:rPr sz="2800" spc="-210" dirty="0">
                <a:latin typeface="+mj-lt"/>
                <a:cs typeface="Times New Roman"/>
              </a:rPr>
              <a:t>	</a:t>
            </a:r>
            <a:r>
              <a:rPr sz="2800" spc="-150" dirty="0">
                <a:latin typeface="+mj-lt"/>
                <a:cs typeface="Arial"/>
              </a:rPr>
              <a:t>usando</a:t>
            </a:r>
            <a:r>
              <a:rPr sz="2800" spc="-150" dirty="0">
                <a:latin typeface="+mj-lt"/>
                <a:cs typeface="Times New Roman"/>
              </a:rPr>
              <a:t>	</a:t>
            </a:r>
            <a:r>
              <a:rPr sz="2800" spc="-85" dirty="0">
                <a:latin typeface="+mj-lt"/>
                <a:cs typeface="Arial"/>
              </a:rPr>
              <a:t>o</a:t>
            </a:r>
            <a:r>
              <a:rPr sz="2800" spc="-85" dirty="0">
                <a:latin typeface="+mj-lt"/>
                <a:cs typeface="Times New Roman"/>
              </a:rPr>
              <a:t>	</a:t>
            </a:r>
            <a:r>
              <a:rPr sz="2800" spc="-65" dirty="0">
                <a:latin typeface="+mj-lt"/>
                <a:cs typeface="Arial"/>
              </a:rPr>
              <a:t>algoritmo</a:t>
            </a:r>
            <a:endParaRPr sz="2800" dirty="0">
              <a:latin typeface="+mj-lt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3875" y="5709076"/>
            <a:ext cx="4201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+mj-lt"/>
                <a:cs typeface="Courier New"/>
              </a:rPr>
              <a:t>BuscaEmArvore</a:t>
            </a:r>
            <a:r>
              <a:rPr sz="2800" spc="-1150" dirty="0">
                <a:latin typeface="+mj-lt"/>
                <a:cs typeface="Courier New"/>
              </a:rPr>
              <a:t> </a:t>
            </a:r>
            <a:r>
              <a:rPr sz="2800" b="1" spc="-150" dirty="0">
                <a:latin typeface="+mj-lt"/>
                <a:cs typeface="Arial"/>
              </a:rPr>
              <a:t>é </a:t>
            </a:r>
            <a:r>
              <a:rPr sz="2800" b="1" spc="-155" dirty="0">
                <a:latin typeface="+mj-lt"/>
                <a:cs typeface="Arial"/>
              </a:rPr>
              <a:t>óptimo</a:t>
            </a:r>
            <a:endParaRPr sz="2800" dirty="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79611"/>
            <a:ext cx="5636888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Heurística </a:t>
            </a:r>
            <a:r>
              <a:rPr b="1" spc="-145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consistente</a:t>
            </a:r>
            <a:r>
              <a:rPr b="1" spc="-34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-105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822" y="1568450"/>
            <a:ext cx="5636888" cy="440697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4965" marR="5080" indent="-342900" algn="just"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2800" spc="-185" dirty="0">
                <a:latin typeface="+mj-lt"/>
                <a:cs typeface="Arial"/>
              </a:rPr>
              <a:t>Uma </a:t>
            </a:r>
            <a:r>
              <a:rPr sz="2800" spc="-110" dirty="0">
                <a:latin typeface="+mj-lt"/>
                <a:cs typeface="Arial"/>
              </a:rPr>
              <a:t>heurística </a:t>
            </a:r>
            <a:r>
              <a:rPr sz="2800" spc="-170" dirty="0">
                <a:latin typeface="+mj-lt"/>
                <a:cs typeface="Arial"/>
              </a:rPr>
              <a:t>é </a:t>
            </a:r>
            <a:r>
              <a:rPr sz="2800" b="1" i="1" spc="-235" dirty="0">
                <a:latin typeface="+mj-lt"/>
                <a:cs typeface="Arial"/>
              </a:rPr>
              <a:t>consistente  </a:t>
            </a:r>
            <a:r>
              <a:rPr sz="2800" spc="-90" dirty="0">
                <a:latin typeface="+mj-lt"/>
                <a:cs typeface="Arial"/>
              </a:rPr>
              <a:t>(ou </a:t>
            </a:r>
            <a:r>
              <a:rPr sz="2800" b="1" i="1" spc="-195" dirty="0">
                <a:latin typeface="+mj-lt"/>
                <a:cs typeface="Arial"/>
              </a:rPr>
              <a:t>monotónica</a:t>
            </a:r>
            <a:r>
              <a:rPr sz="2800" spc="-195" dirty="0">
                <a:latin typeface="+mj-lt"/>
                <a:cs typeface="Arial"/>
              </a:rPr>
              <a:t>) </a:t>
            </a:r>
            <a:r>
              <a:rPr sz="2800" spc="-240" dirty="0">
                <a:latin typeface="+mj-lt"/>
                <a:cs typeface="Arial"/>
              </a:rPr>
              <a:t>se </a:t>
            </a:r>
            <a:r>
              <a:rPr sz="2800" spc="-140" dirty="0">
                <a:latin typeface="+mj-lt"/>
                <a:cs typeface="Arial"/>
              </a:rPr>
              <a:t>para </a:t>
            </a:r>
            <a:r>
              <a:rPr sz="2800" spc="-195" dirty="0">
                <a:latin typeface="+mj-lt"/>
                <a:cs typeface="Arial"/>
              </a:rPr>
              <a:t>cada  </a:t>
            </a:r>
            <a:r>
              <a:rPr sz="2800" spc="-90" dirty="0">
                <a:latin typeface="+mj-lt"/>
                <a:cs typeface="Arial"/>
              </a:rPr>
              <a:t>nó </a:t>
            </a:r>
            <a:r>
              <a:rPr sz="2800" i="1" spc="-100" dirty="0">
                <a:latin typeface="+mj-lt"/>
                <a:cs typeface="Arial"/>
              </a:rPr>
              <a:t>n</a:t>
            </a:r>
            <a:r>
              <a:rPr sz="2800" spc="-100" dirty="0">
                <a:latin typeface="+mj-lt"/>
                <a:cs typeface="Arial"/>
              </a:rPr>
              <a:t>, </a:t>
            </a:r>
            <a:r>
              <a:rPr sz="2800" spc="-190" dirty="0">
                <a:latin typeface="+mj-lt"/>
                <a:cs typeface="Arial"/>
              </a:rPr>
              <a:t>cada</a:t>
            </a:r>
            <a:r>
              <a:rPr sz="2800" spc="395" dirty="0">
                <a:latin typeface="+mj-lt"/>
                <a:cs typeface="Arial"/>
              </a:rPr>
              <a:t> </a:t>
            </a:r>
            <a:r>
              <a:rPr sz="2800" spc="-180" dirty="0">
                <a:latin typeface="+mj-lt"/>
                <a:cs typeface="Arial"/>
              </a:rPr>
              <a:t>sucessor </a:t>
            </a:r>
            <a:r>
              <a:rPr sz="2800" i="1" spc="-20" dirty="0">
                <a:latin typeface="+mj-lt"/>
                <a:cs typeface="Arial"/>
              </a:rPr>
              <a:t>n' </a:t>
            </a:r>
            <a:r>
              <a:rPr sz="2800" spc="-130" dirty="0">
                <a:latin typeface="+mj-lt"/>
                <a:cs typeface="Arial"/>
              </a:rPr>
              <a:t>de </a:t>
            </a:r>
            <a:r>
              <a:rPr sz="2800" i="1" spc="-120" dirty="0">
                <a:latin typeface="+mj-lt"/>
                <a:cs typeface="Arial"/>
              </a:rPr>
              <a:t>n  </a:t>
            </a:r>
            <a:r>
              <a:rPr sz="2800" spc="-145" dirty="0">
                <a:latin typeface="+mj-lt"/>
                <a:cs typeface="Arial"/>
              </a:rPr>
              <a:t>gerado </a:t>
            </a:r>
            <a:r>
              <a:rPr sz="2800" spc="-45" dirty="0">
                <a:latin typeface="+mj-lt"/>
                <a:cs typeface="Arial"/>
              </a:rPr>
              <a:t>por </a:t>
            </a:r>
            <a:r>
              <a:rPr sz="2800" spc="-90" dirty="0">
                <a:latin typeface="+mj-lt"/>
                <a:cs typeface="Arial"/>
              </a:rPr>
              <a:t>qualquer </a:t>
            </a:r>
            <a:r>
              <a:rPr sz="2800" spc="-195" dirty="0">
                <a:latin typeface="+mj-lt"/>
                <a:cs typeface="Arial"/>
              </a:rPr>
              <a:t>acção </a:t>
            </a:r>
            <a:r>
              <a:rPr sz="2800" i="1" spc="-100" dirty="0">
                <a:latin typeface="+mj-lt"/>
                <a:cs typeface="Arial"/>
              </a:rPr>
              <a:t>a</a:t>
            </a:r>
            <a:r>
              <a:rPr sz="2800" spc="-100" dirty="0">
                <a:latin typeface="+mj-lt"/>
                <a:cs typeface="Arial"/>
              </a:rPr>
              <a:t>, </a:t>
            </a:r>
            <a:r>
              <a:rPr sz="2800" spc="-85" dirty="0">
                <a:latin typeface="+mj-lt"/>
                <a:cs typeface="Arial"/>
              </a:rPr>
              <a:t>o  </a:t>
            </a:r>
            <a:r>
              <a:rPr sz="2800" spc="-120" dirty="0">
                <a:latin typeface="+mj-lt"/>
                <a:cs typeface="Arial"/>
              </a:rPr>
              <a:t>custo </a:t>
            </a:r>
            <a:r>
              <a:rPr sz="2800" spc="-105" dirty="0">
                <a:latin typeface="+mj-lt"/>
                <a:cs typeface="Arial"/>
              </a:rPr>
              <a:t>estimado </a:t>
            </a:r>
            <a:r>
              <a:rPr sz="2800" spc="-130" dirty="0">
                <a:latin typeface="+mj-lt"/>
                <a:cs typeface="Arial"/>
              </a:rPr>
              <a:t>de </a:t>
            </a:r>
            <a:r>
              <a:rPr sz="2800" spc="-150" dirty="0">
                <a:latin typeface="+mj-lt"/>
                <a:cs typeface="Arial"/>
              </a:rPr>
              <a:t>alcançar </a:t>
            </a:r>
            <a:r>
              <a:rPr sz="2800" spc="-85" dirty="0">
                <a:latin typeface="+mj-lt"/>
                <a:cs typeface="Arial"/>
              </a:rPr>
              <a:t>o  </a:t>
            </a:r>
            <a:r>
              <a:rPr sz="2800" spc="-70" dirty="0">
                <a:latin typeface="+mj-lt"/>
                <a:cs typeface="Arial"/>
              </a:rPr>
              <a:t>objectivo </a:t>
            </a:r>
            <a:r>
              <a:rPr sz="2800" spc="-220" dirty="0">
                <a:latin typeface="+mj-lt"/>
                <a:cs typeface="Arial"/>
              </a:rPr>
              <a:t>a </a:t>
            </a:r>
            <a:r>
              <a:rPr sz="2800" spc="-15" dirty="0">
                <a:latin typeface="+mj-lt"/>
                <a:cs typeface="Arial"/>
              </a:rPr>
              <a:t>partir </a:t>
            </a:r>
            <a:r>
              <a:rPr sz="2800" spc="-125" dirty="0">
                <a:latin typeface="+mj-lt"/>
                <a:cs typeface="Arial"/>
              </a:rPr>
              <a:t>de </a:t>
            </a:r>
            <a:r>
              <a:rPr sz="2800" i="1" spc="-120" dirty="0">
                <a:latin typeface="+mj-lt"/>
                <a:cs typeface="Arial"/>
              </a:rPr>
              <a:t>n </a:t>
            </a:r>
            <a:r>
              <a:rPr sz="2800" spc="-135" dirty="0">
                <a:latin typeface="+mj-lt"/>
                <a:cs typeface="Arial"/>
              </a:rPr>
              <a:t>não </a:t>
            </a:r>
            <a:r>
              <a:rPr sz="2800" spc="-170" dirty="0">
                <a:latin typeface="+mj-lt"/>
                <a:cs typeface="Arial"/>
              </a:rPr>
              <a:t>é  </a:t>
            </a:r>
            <a:r>
              <a:rPr sz="2800" spc="-75" dirty="0">
                <a:latin typeface="+mj-lt"/>
                <a:cs typeface="Arial"/>
              </a:rPr>
              <a:t>maior </a:t>
            </a:r>
            <a:r>
              <a:rPr sz="2800" spc="-114" dirty="0">
                <a:latin typeface="+mj-lt"/>
                <a:cs typeface="Arial"/>
              </a:rPr>
              <a:t>que </a:t>
            </a:r>
            <a:r>
              <a:rPr sz="2800" spc="-220" dirty="0">
                <a:latin typeface="+mj-lt"/>
                <a:cs typeface="Arial"/>
              </a:rPr>
              <a:t>a </a:t>
            </a:r>
            <a:r>
              <a:rPr sz="2800" spc="-180" dirty="0">
                <a:latin typeface="+mj-lt"/>
                <a:cs typeface="Arial"/>
              </a:rPr>
              <a:t>soma </a:t>
            </a:r>
            <a:r>
              <a:rPr sz="2800" spc="-85" dirty="0">
                <a:latin typeface="+mj-lt"/>
                <a:cs typeface="Arial"/>
              </a:rPr>
              <a:t>do </a:t>
            </a:r>
            <a:r>
              <a:rPr sz="2800" spc="-120" dirty="0">
                <a:latin typeface="+mj-lt"/>
                <a:cs typeface="Arial"/>
              </a:rPr>
              <a:t>custo </a:t>
            </a:r>
            <a:r>
              <a:rPr sz="2800" spc="-85" dirty="0">
                <a:latin typeface="+mj-lt"/>
                <a:cs typeface="Arial"/>
              </a:rPr>
              <a:t>do  </a:t>
            </a:r>
            <a:r>
              <a:rPr sz="2800" spc="-204" dirty="0">
                <a:latin typeface="+mj-lt"/>
                <a:cs typeface="Arial"/>
              </a:rPr>
              <a:t>passo </a:t>
            </a:r>
            <a:r>
              <a:rPr sz="2800" spc="-130" dirty="0">
                <a:latin typeface="+mj-lt"/>
                <a:cs typeface="Arial"/>
              </a:rPr>
              <a:t>de </a:t>
            </a:r>
            <a:r>
              <a:rPr sz="2800" spc="-150" dirty="0">
                <a:latin typeface="+mj-lt"/>
                <a:cs typeface="Arial"/>
              </a:rPr>
              <a:t>alcançar </a:t>
            </a:r>
            <a:r>
              <a:rPr sz="2800" i="1" spc="-20" dirty="0">
                <a:latin typeface="+mj-lt"/>
                <a:cs typeface="Arial"/>
              </a:rPr>
              <a:t>n' </a:t>
            </a:r>
            <a:r>
              <a:rPr sz="2800" spc="-220" dirty="0">
                <a:latin typeface="+mj-lt"/>
                <a:cs typeface="Arial"/>
              </a:rPr>
              <a:t>a </a:t>
            </a:r>
            <a:r>
              <a:rPr sz="2800" spc="-15" dirty="0">
                <a:latin typeface="+mj-lt"/>
                <a:cs typeface="Arial"/>
              </a:rPr>
              <a:t>partir </a:t>
            </a:r>
            <a:r>
              <a:rPr sz="2800" spc="-130" dirty="0">
                <a:latin typeface="+mj-lt"/>
                <a:cs typeface="Arial"/>
              </a:rPr>
              <a:t>de  </a:t>
            </a:r>
            <a:r>
              <a:rPr sz="2800" i="1" spc="-120" dirty="0">
                <a:latin typeface="+mj-lt"/>
                <a:cs typeface="Arial"/>
              </a:rPr>
              <a:t>n </a:t>
            </a:r>
            <a:r>
              <a:rPr sz="2800" spc="-155" dirty="0">
                <a:latin typeface="+mj-lt"/>
                <a:cs typeface="Arial"/>
              </a:rPr>
              <a:t>mais </a:t>
            </a:r>
            <a:r>
              <a:rPr sz="2800" spc="-85" dirty="0">
                <a:latin typeface="+mj-lt"/>
                <a:cs typeface="Arial"/>
              </a:rPr>
              <a:t>o </a:t>
            </a:r>
            <a:r>
              <a:rPr sz="2800" spc="-120" dirty="0">
                <a:latin typeface="+mj-lt"/>
                <a:cs typeface="Arial"/>
              </a:rPr>
              <a:t>custo </a:t>
            </a:r>
            <a:r>
              <a:rPr sz="2800" spc="-105" dirty="0">
                <a:latin typeface="+mj-lt"/>
                <a:cs typeface="Arial"/>
              </a:rPr>
              <a:t>estimado </a:t>
            </a:r>
            <a:r>
              <a:rPr sz="2800" spc="-125" dirty="0">
                <a:latin typeface="+mj-lt"/>
                <a:cs typeface="Arial"/>
              </a:rPr>
              <a:t>de  </a:t>
            </a:r>
            <a:r>
              <a:rPr sz="2800" spc="-150" dirty="0">
                <a:latin typeface="+mj-lt"/>
                <a:cs typeface="Arial"/>
              </a:rPr>
              <a:t>alcançar </a:t>
            </a:r>
            <a:r>
              <a:rPr sz="2800" spc="-85" dirty="0">
                <a:latin typeface="+mj-lt"/>
                <a:cs typeface="Arial"/>
              </a:rPr>
              <a:t>o </a:t>
            </a:r>
            <a:r>
              <a:rPr sz="2800" spc="-70" dirty="0">
                <a:latin typeface="+mj-lt"/>
                <a:cs typeface="Arial"/>
              </a:rPr>
              <a:t>objectivo </a:t>
            </a:r>
            <a:r>
              <a:rPr sz="2800" spc="-220" dirty="0">
                <a:latin typeface="+mj-lt"/>
                <a:cs typeface="Arial"/>
              </a:rPr>
              <a:t>a </a:t>
            </a:r>
            <a:r>
              <a:rPr sz="2800" spc="-15" dirty="0">
                <a:latin typeface="+mj-lt"/>
                <a:cs typeface="Arial"/>
              </a:rPr>
              <a:t>partir </a:t>
            </a:r>
            <a:r>
              <a:rPr sz="2800" spc="-130" dirty="0">
                <a:latin typeface="+mj-lt"/>
                <a:cs typeface="Arial"/>
              </a:rPr>
              <a:t>de  </a:t>
            </a:r>
            <a:r>
              <a:rPr sz="2800" i="1" spc="-20" dirty="0">
                <a:latin typeface="+mj-lt"/>
                <a:cs typeface="Arial"/>
              </a:rPr>
              <a:t>n'</a:t>
            </a:r>
            <a:endParaRPr sz="2800" dirty="0">
              <a:latin typeface="+mj-lt"/>
              <a:cs typeface="Arial"/>
            </a:endParaRPr>
          </a:p>
          <a:p>
            <a:pPr marL="355600" algn="just"/>
            <a:r>
              <a:rPr sz="2800" i="1" spc="-105" dirty="0">
                <a:latin typeface="+mj-lt"/>
                <a:cs typeface="Arial"/>
              </a:rPr>
              <a:t>h(n) </a:t>
            </a:r>
            <a:r>
              <a:rPr sz="2800" i="1" spc="-145" dirty="0">
                <a:latin typeface="+mj-lt"/>
                <a:cs typeface="Arial"/>
              </a:rPr>
              <a:t>≤ </a:t>
            </a:r>
            <a:r>
              <a:rPr sz="2800" i="1" spc="-100" dirty="0">
                <a:latin typeface="+mj-lt"/>
                <a:cs typeface="Arial"/>
              </a:rPr>
              <a:t>c(n,a,n') </a:t>
            </a:r>
            <a:r>
              <a:rPr sz="2800" i="1" spc="-245" dirty="0">
                <a:latin typeface="+mj-lt"/>
                <a:cs typeface="Arial"/>
              </a:rPr>
              <a:t>+</a:t>
            </a:r>
            <a:r>
              <a:rPr sz="2800" i="1" spc="-225" dirty="0">
                <a:latin typeface="+mj-lt"/>
                <a:cs typeface="Arial"/>
              </a:rPr>
              <a:t> </a:t>
            </a:r>
            <a:r>
              <a:rPr sz="2800" i="1" spc="-70" dirty="0">
                <a:latin typeface="+mj-lt"/>
                <a:cs typeface="Arial"/>
              </a:rPr>
              <a:t>h(n')</a:t>
            </a:r>
            <a:endParaRPr sz="2800" dirty="0">
              <a:latin typeface="+mj-lt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426585" y="1978151"/>
            <a:ext cx="3491483" cy="3857499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958850"/>
            <a:ext cx="5713088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Heurística </a:t>
            </a:r>
            <a:r>
              <a:rPr b="1" spc="-145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consistente</a:t>
            </a:r>
            <a:r>
              <a:rPr b="1" spc="-34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-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5700" y="2250909"/>
            <a:ext cx="8072120" cy="3559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-425" dirty="0">
                <a:latin typeface="+mj-lt"/>
                <a:cs typeface="Arial"/>
              </a:rPr>
              <a:t>Se </a:t>
            </a:r>
            <a:r>
              <a:rPr sz="3200" b="1" i="1" spc="-170" dirty="0">
                <a:latin typeface="+mj-lt"/>
                <a:cs typeface="Arial"/>
              </a:rPr>
              <a:t>h(n) </a:t>
            </a:r>
            <a:r>
              <a:rPr sz="3200" b="1" spc="-170" dirty="0">
                <a:latin typeface="+mj-lt"/>
                <a:cs typeface="Arial"/>
              </a:rPr>
              <a:t>é </a:t>
            </a:r>
            <a:r>
              <a:rPr sz="3200" b="1" spc="-229" dirty="0">
                <a:latin typeface="+mj-lt"/>
                <a:cs typeface="Arial"/>
              </a:rPr>
              <a:t>consistente</a:t>
            </a:r>
            <a:r>
              <a:rPr sz="3200" spc="-229" dirty="0">
                <a:latin typeface="+mj-lt"/>
                <a:cs typeface="Arial"/>
              </a:rPr>
              <a:t>, </a:t>
            </a:r>
            <a:r>
              <a:rPr sz="3200" b="1" spc="-365" dirty="0">
                <a:latin typeface="+mj-lt"/>
                <a:cs typeface="Arial"/>
              </a:rPr>
              <a:t>os </a:t>
            </a:r>
            <a:r>
              <a:rPr sz="3200" b="1" spc="-240" dirty="0">
                <a:latin typeface="+mj-lt"/>
                <a:cs typeface="Arial"/>
              </a:rPr>
              <a:t>valores </a:t>
            </a:r>
            <a:r>
              <a:rPr sz="3200" b="1" spc="-204" dirty="0">
                <a:latin typeface="+mj-lt"/>
                <a:cs typeface="Arial"/>
              </a:rPr>
              <a:t>de </a:t>
            </a:r>
            <a:r>
              <a:rPr sz="3200" b="1" i="1" spc="-120" dirty="0">
                <a:latin typeface="+mj-lt"/>
                <a:cs typeface="Arial"/>
              </a:rPr>
              <a:t>f(n) </a:t>
            </a:r>
            <a:r>
              <a:rPr sz="3200" spc="-170" dirty="0">
                <a:latin typeface="+mj-lt"/>
                <a:cs typeface="Arial"/>
              </a:rPr>
              <a:t>ao  </a:t>
            </a:r>
            <a:r>
              <a:rPr sz="3200" spc="-114" dirty="0">
                <a:latin typeface="+mj-lt"/>
                <a:cs typeface="Arial"/>
              </a:rPr>
              <a:t>longo </a:t>
            </a:r>
            <a:r>
              <a:rPr sz="3200" spc="-140" dirty="0">
                <a:latin typeface="+mj-lt"/>
                <a:cs typeface="Arial"/>
              </a:rPr>
              <a:t>de </a:t>
            </a:r>
            <a:r>
              <a:rPr sz="3200" spc="-95" dirty="0">
                <a:latin typeface="+mj-lt"/>
                <a:cs typeface="Arial"/>
              </a:rPr>
              <a:t>qualquer </a:t>
            </a:r>
            <a:r>
              <a:rPr sz="3200" spc="-55" dirty="0">
                <a:latin typeface="+mj-lt"/>
                <a:cs typeface="Arial"/>
              </a:rPr>
              <a:t>trajectória </a:t>
            </a:r>
            <a:r>
              <a:rPr sz="3200" spc="-235" dirty="0">
                <a:latin typeface="+mj-lt"/>
                <a:cs typeface="Arial"/>
              </a:rPr>
              <a:t>são </a:t>
            </a:r>
            <a:r>
              <a:rPr sz="3200" b="1" spc="-229" dirty="0" err="1">
                <a:latin typeface="+mj-lt"/>
                <a:cs typeface="Arial"/>
              </a:rPr>
              <a:t>não</a:t>
            </a:r>
            <a:r>
              <a:rPr sz="3200" b="1" spc="-229" dirty="0">
                <a:latin typeface="+mj-lt"/>
                <a:cs typeface="Arial"/>
              </a:rPr>
              <a:t>  </a:t>
            </a:r>
            <a:r>
              <a:rPr sz="3200" b="1" spc="-270" dirty="0" err="1">
                <a:latin typeface="+mj-lt"/>
                <a:cs typeface="Arial"/>
              </a:rPr>
              <a:t>decrescentes</a:t>
            </a:r>
            <a:endParaRPr lang="pt-PT" sz="3200" b="1" spc="-270" dirty="0">
              <a:latin typeface="+mj-lt"/>
              <a:cs typeface="Arial"/>
            </a:endParaRPr>
          </a:p>
          <a:p>
            <a:pPr marL="12065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sz="3200" dirty="0">
              <a:latin typeface="+mj-lt"/>
              <a:cs typeface="Arial"/>
            </a:endParaRPr>
          </a:p>
          <a:p>
            <a:pPr marL="355600" indent="-342900" algn="just">
              <a:lnSpc>
                <a:spcPts val="3775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425" dirty="0">
                <a:latin typeface="+mj-lt"/>
                <a:cs typeface="Arial"/>
              </a:rPr>
              <a:t>Se </a:t>
            </a:r>
            <a:r>
              <a:rPr sz="3200" b="1" i="1" spc="-170" dirty="0">
                <a:latin typeface="+mj-lt"/>
                <a:cs typeface="Arial"/>
              </a:rPr>
              <a:t>h(n) </a:t>
            </a:r>
            <a:r>
              <a:rPr sz="3200" b="1" spc="-170" dirty="0">
                <a:latin typeface="+mj-lt"/>
                <a:cs typeface="Arial"/>
              </a:rPr>
              <a:t>é </a:t>
            </a:r>
            <a:r>
              <a:rPr sz="3200" b="1" spc="-235" dirty="0">
                <a:latin typeface="+mj-lt"/>
                <a:cs typeface="Arial"/>
              </a:rPr>
              <a:t>consistente</a:t>
            </a:r>
            <a:r>
              <a:rPr sz="3200" spc="-235" dirty="0">
                <a:latin typeface="+mj-lt"/>
                <a:cs typeface="Arial"/>
              </a:rPr>
              <a:t>, </a:t>
            </a:r>
            <a:r>
              <a:rPr sz="3200" b="1" spc="-10" dirty="0">
                <a:latin typeface="+mj-lt"/>
                <a:cs typeface="Arial"/>
              </a:rPr>
              <a:t>A</a:t>
            </a:r>
            <a:r>
              <a:rPr sz="3200" b="1" i="1" spc="-10" dirty="0">
                <a:latin typeface="+mj-lt"/>
                <a:cs typeface="Arial"/>
              </a:rPr>
              <a:t>* </a:t>
            </a:r>
            <a:r>
              <a:rPr sz="3200" spc="-165" dirty="0">
                <a:latin typeface="+mj-lt"/>
                <a:cs typeface="Arial"/>
              </a:rPr>
              <a:t>usando </a:t>
            </a:r>
            <a:r>
              <a:rPr sz="3200" spc="-95" dirty="0">
                <a:latin typeface="+mj-lt"/>
                <a:cs typeface="Arial"/>
              </a:rPr>
              <a:t>o</a:t>
            </a:r>
            <a:r>
              <a:rPr sz="3200" spc="254" dirty="0">
                <a:latin typeface="+mj-lt"/>
                <a:cs typeface="Arial"/>
              </a:rPr>
              <a:t> </a:t>
            </a:r>
            <a:r>
              <a:rPr sz="3200" spc="-60" dirty="0">
                <a:latin typeface="+mj-lt"/>
                <a:cs typeface="Arial"/>
              </a:rPr>
              <a:t>algoritmo</a:t>
            </a:r>
            <a:endParaRPr sz="3200" dirty="0">
              <a:latin typeface="+mj-lt"/>
              <a:cs typeface="Arial"/>
            </a:endParaRPr>
          </a:p>
          <a:p>
            <a:pPr marL="355600">
              <a:lnSpc>
                <a:spcPts val="3775"/>
              </a:lnSpc>
            </a:pPr>
            <a:r>
              <a:rPr sz="3200" spc="-5" dirty="0">
                <a:latin typeface="+mj-lt"/>
                <a:cs typeface="Courier New"/>
              </a:rPr>
              <a:t>BuscaEmGrafo</a:t>
            </a:r>
            <a:r>
              <a:rPr sz="3200" spc="-1160" dirty="0">
                <a:latin typeface="+mj-lt"/>
                <a:cs typeface="Courier New"/>
              </a:rPr>
              <a:t> </a:t>
            </a:r>
            <a:r>
              <a:rPr sz="3200" b="1" spc="-170" dirty="0">
                <a:latin typeface="+mj-lt"/>
                <a:cs typeface="Arial"/>
              </a:rPr>
              <a:t>é óptimo</a:t>
            </a:r>
            <a:endParaRPr sz="3200" dirty="0">
              <a:latin typeface="+mj-lt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829" y="611904"/>
            <a:ext cx="4722488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</a:t>
            </a:r>
            <a:r>
              <a:rPr b="1" spc="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A*: </a:t>
            </a:r>
            <a:r>
              <a:rPr b="1" spc="-1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análise</a:t>
            </a:r>
            <a:r>
              <a:rPr b="1" spc="-3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-105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2" y="2027927"/>
            <a:ext cx="8456288" cy="379013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Completa?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29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Sim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Óptima?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229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Sim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Óptimamente</a:t>
            </a:r>
            <a:r>
              <a:rPr sz="3200" spc="-14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sz="32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eficiente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Nenhum </a:t>
            </a:r>
            <a:r>
              <a:rPr sz="28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outro </a:t>
            </a:r>
            <a:r>
              <a:rPr sz="28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algoritmo </a:t>
            </a:r>
            <a:r>
              <a:rPr sz="2800" spc="-1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de </a:t>
            </a:r>
            <a:r>
              <a:rPr sz="2800" spc="-19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busca </a:t>
            </a:r>
            <a:r>
              <a:rPr sz="28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óptimo</a:t>
            </a:r>
            <a:r>
              <a:rPr sz="2800" spc="-18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sz="2800" spc="-1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garante  </a:t>
            </a:r>
            <a:r>
              <a:rPr sz="2800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expandir </a:t>
            </a:r>
            <a:r>
              <a:rPr sz="2800"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menos </a:t>
            </a:r>
            <a:r>
              <a:rPr sz="2800" spc="-16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nós </a:t>
            </a:r>
            <a:r>
              <a:rPr sz="2800" spc="-12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que</a:t>
            </a:r>
            <a:r>
              <a:rPr sz="2800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sz="28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A*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829" y="611904"/>
            <a:ext cx="4722488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</a:t>
            </a:r>
            <a:r>
              <a:rPr b="1" spc="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A*: </a:t>
            </a:r>
            <a:r>
              <a:rPr b="1" spc="-1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análise</a:t>
            </a:r>
            <a:r>
              <a:rPr b="1" spc="-3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-105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2" y="2027927"/>
            <a:ext cx="8456288" cy="470833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Busca A*: variantes</a:t>
            </a: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• Principal problema -&gt; memória</a:t>
            </a: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• Algumas variantes recentes permitem ultrapassar o</a:t>
            </a: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problema do espaço de memória, sem sacrificar o</a:t>
            </a: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carácter </a:t>
            </a:r>
            <a:r>
              <a:rPr lang="pt-PT" spc="-17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carácter</a:t>
            </a:r>
            <a:r>
              <a:rPr lang="pt-PT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óptimo nem</a:t>
            </a: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 completitude, completitude,</a:t>
            </a: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 custo de um</a:t>
            </a: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ligeiro incremento no tempo de execução</a:t>
            </a: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– A* com aprofundamento progressivo (IDA*)</a:t>
            </a: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– Busca </a:t>
            </a:r>
            <a:r>
              <a:rPr lang="pt-PT" spc="-17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pela</a:t>
            </a:r>
            <a:r>
              <a:rPr lang="pt-PT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melhor escolha recursiva (RBFS)</a:t>
            </a: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– A* com memória limitada (MA*)</a:t>
            </a: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– A* com memória limitada simplificado (SMA*)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0999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1" y="1263650"/>
            <a:ext cx="3124200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14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Bibliografia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xfrm>
            <a:off x="1213053" y="2787650"/>
            <a:ext cx="8732943" cy="153721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865"/>
              </a:spcBef>
              <a:buNone/>
              <a:tabLst>
                <a:tab pos="354965" algn="l"/>
                <a:tab pos="355600" algn="l"/>
              </a:tabLst>
            </a:pPr>
            <a:r>
              <a:rPr spc="-220" dirty="0"/>
              <a:t>Russell </a:t>
            </a:r>
            <a:r>
              <a:rPr spc="50" dirty="0"/>
              <a:t>&amp; </a:t>
            </a:r>
            <a:r>
              <a:rPr spc="-105" dirty="0"/>
              <a:t>Norvig, </a:t>
            </a:r>
            <a:r>
              <a:rPr spc="-155" dirty="0"/>
              <a:t>pg. </a:t>
            </a:r>
            <a:r>
              <a:rPr spc="-160" dirty="0"/>
              <a:t>94 </a:t>
            </a:r>
            <a:r>
              <a:rPr spc="-185" dirty="0"/>
              <a:t>–</a:t>
            </a:r>
            <a:r>
              <a:rPr spc="-405" dirty="0"/>
              <a:t> </a:t>
            </a:r>
            <a:r>
              <a:rPr spc="-160" dirty="0"/>
              <a:t>105</a:t>
            </a:r>
          </a:p>
          <a:p>
            <a:pPr marL="12700" indent="0">
              <a:lnSpc>
                <a:spcPct val="100000"/>
              </a:lnSpc>
              <a:spcBef>
                <a:spcPts val="770"/>
              </a:spcBef>
              <a:buNone/>
              <a:tabLst>
                <a:tab pos="354965" algn="l"/>
                <a:tab pos="355600" algn="l"/>
              </a:tabLst>
            </a:pPr>
            <a:r>
              <a:rPr spc="-240" dirty="0"/>
              <a:t>Costa </a:t>
            </a:r>
            <a:r>
              <a:rPr spc="50" dirty="0"/>
              <a:t>&amp; </a:t>
            </a:r>
            <a:r>
              <a:rPr spc="-215" dirty="0"/>
              <a:t>Simões, </a:t>
            </a:r>
            <a:r>
              <a:rPr spc="-155" dirty="0"/>
              <a:t>pg. </a:t>
            </a:r>
            <a:r>
              <a:rPr spc="-160" dirty="0"/>
              <a:t>97 </a:t>
            </a:r>
            <a:r>
              <a:rPr spc="-85" dirty="0"/>
              <a:t>-</a:t>
            </a:r>
            <a:r>
              <a:rPr spc="-275" dirty="0"/>
              <a:t> </a:t>
            </a:r>
            <a:r>
              <a:rPr spc="-160" dirty="0"/>
              <a:t>108</a:t>
            </a:r>
          </a:p>
          <a:p>
            <a:pPr marL="12700" marR="5080" indent="0">
              <a:lnSpc>
                <a:spcPct val="100000"/>
              </a:lnSpc>
              <a:spcBef>
                <a:spcPts val="765"/>
              </a:spcBef>
              <a:buNone/>
              <a:tabLst>
                <a:tab pos="354965" algn="l"/>
                <a:tab pos="355600" algn="l"/>
              </a:tabLst>
            </a:pPr>
            <a:r>
              <a:rPr spc="-229" dirty="0"/>
              <a:t>Palma </a:t>
            </a:r>
            <a:r>
              <a:rPr spc="-150" dirty="0"/>
              <a:t>Méndez </a:t>
            </a:r>
            <a:r>
              <a:rPr spc="50" dirty="0"/>
              <a:t>&amp; </a:t>
            </a:r>
            <a:r>
              <a:rPr spc="-80" dirty="0"/>
              <a:t>Marín </a:t>
            </a:r>
            <a:r>
              <a:rPr spc="-114" dirty="0"/>
              <a:t>Morales, </a:t>
            </a:r>
            <a:r>
              <a:rPr spc="-155" dirty="0"/>
              <a:t>pg. </a:t>
            </a:r>
            <a:r>
              <a:rPr spc="-160" dirty="0"/>
              <a:t>339</a:t>
            </a:r>
            <a:r>
              <a:rPr spc="-455" dirty="0"/>
              <a:t> </a:t>
            </a:r>
            <a:r>
              <a:rPr spc="-185" dirty="0"/>
              <a:t>–  </a:t>
            </a:r>
            <a:r>
              <a:rPr spc="-145" dirty="0"/>
              <a:t>353, </a:t>
            </a:r>
            <a:r>
              <a:rPr spc="-160" dirty="0"/>
              <a:t>362 </a:t>
            </a:r>
            <a:r>
              <a:rPr spc="-185" dirty="0"/>
              <a:t>–</a:t>
            </a:r>
            <a:r>
              <a:rPr spc="-180" dirty="0"/>
              <a:t> </a:t>
            </a:r>
            <a:r>
              <a:rPr spc="-160" dirty="0"/>
              <a:t>366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4073" y="6672072"/>
            <a:ext cx="9144000" cy="535305"/>
            <a:chOff x="774073" y="6672072"/>
            <a:chExt cx="9144000" cy="535305"/>
          </a:xfrm>
        </p:grpSpPr>
        <p:sp>
          <p:nvSpPr>
            <p:cNvPr id="5" name="object 5"/>
            <p:cNvSpPr/>
            <p:nvPr/>
          </p:nvSpPr>
          <p:spPr>
            <a:xfrm>
              <a:off x="5346069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3878" y="6672072"/>
              <a:ext cx="4584700" cy="535305"/>
            </a:xfrm>
            <a:custGeom>
              <a:avLst/>
              <a:gdLst/>
              <a:ahLst/>
              <a:cxnLst/>
              <a:rect l="l" t="t" r="r" b="b"/>
              <a:pathLst>
                <a:path w="4584700" h="535304">
                  <a:moveTo>
                    <a:pt x="4584194" y="534924"/>
                  </a:moveTo>
                  <a:lnTo>
                    <a:pt x="45841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34924"/>
                  </a:lnTo>
                  <a:lnTo>
                    <a:pt x="12192" y="534924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4572000" y="25908"/>
                  </a:lnTo>
                  <a:lnTo>
                    <a:pt x="4572000" y="13716"/>
                  </a:lnTo>
                  <a:lnTo>
                    <a:pt x="4584192" y="25908"/>
                  </a:lnTo>
                  <a:lnTo>
                    <a:pt x="4584192" y="534924"/>
                  </a:lnTo>
                  <a:close/>
                </a:path>
                <a:path w="4584700" h="53530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84700" h="535304">
                  <a:moveTo>
                    <a:pt x="25908" y="52273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22732"/>
                  </a:lnTo>
                  <a:lnTo>
                    <a:pt x="25908" y="522732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12192" y="522732"/>
                  </a:lnTo>
                  <a:lnTo>
                    <a:pt x="25908" y="534924"/>
                  </a:lnTo>
                  <a:lnTo>
                    <a:pt x="4572000" y="534924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25908" y="534924"/>
                  </a:moveTo>
                  <a:lnTo>
                    <a:pt x="12192" y="522732"/>
                  </a:lnTo>
                  <a:lnTo>
                    <a:pt x="12192" y="534924"/>
                  </a:lnTo>
                  <a:lnTo>
                    <a:pt x="25908" y="534924"/>
                  </a:lnTo>
                  <a:close/>
                </a:path>
                <a:path w="4584700" h="535304">
                  <a:moveTo>
                    <a:pt x="4584192" y="25908"/>
                  </a:moveTo>
                  <a:lnTo>
                    <a:pt x="4572000" y="13716"/>
                  </a:lnTo>
                  <a:lnTo>
                    <a:pt x="4572000" y="25908"/>
                  </a:lnTo>
                  <a:lnTo>
                    <a:pt x="4584192" y="25908"/>
                  </a:lnTo>
                  <a:close/>
                </a:path>
                <a:path w="4584700" h="535304">
                  <a:moveTo>
                    <a:pt x="4584192" y="522732"/>
                  </a:moveTo>
                  <a:lnTo>
                    <a:pt x="4584192" y="25908"/>
                  </a:lnTo>
                  <a:lnTo>
                    <a:pt x="4572000" y="25908"/>
                  </a:lnTo>
                  <a:lnTo>
                    <a:pt x="4572000" y="522732"/>
                  </a:lnTo>
                  <a:lnTo>
                    <a:pt x="4584192" y="522732"/>
                  </a:lnTo>
                  <a:close/>
                </a:path>
                <a:path w="4584700" h="535304">
                  <a:moveTo>
                    <a:pt x="4584192" y="534924"/>
                  </a:moveTo>
                  <a:lnTo>
                    <a:pt x="4584192" y="522732"/>
                  </a:lnTo>
                  <a:lnTo>
                    <a:pt x="4572000" y="534924"/>
                  </a:lnTo>
                  <a:lnTo>
                    <a:pt x="4584192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073" y="6685788"/>
              <a:ext cx="4572000" cy="521334"/>
            </a:xfrm>
            <a:custGeom>
              <a:avLst/>
              <a:gdLst/>
              <a:ahLst/>
              <a:cxnLst/>
              <a:rect l="l" t="t" r="r" b="b"/>
              <a:pathLst>
                <a:path w="4572000" h="521334">
                  <a:moveTo>
                    <a:pt x="4571999" y="521207"/>
                  </a:moveTo>
                  <a:lnTo>
                    <a:pt x="4571999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4571999" y="521207"/>
                  </a:lnTo>
                  <a:close/>
                </a:path>
              </a:pathLst>
            </a:custGeom>
            <a:solidFill>
              <a:srgbClr val="1F09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73" y="6672072"/>
              <a:ext cx="4585970" cy="535305"/>
            </a:xfrm>
            <a:custGeom>
              <a:avLst/>
              <a:gdLst/>
              <a:ahLst/>
              <a:cxnLst/>
              <a:rect l="l" t="t" r="r" b="b"/>
              <a:pathLst>
                <a:path w="4585970" h="535304">
                  <a:moveTo>
                    <a:pt x="4585713" y="534924"/>
                  </a:moveTo>
                  <a:lnTo>
                    <a:pt x="4585713" y="6096"/>
                  </a:lnTo>
                  <a:lnTo>
                    <a:pt x="4579617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0" y="25908"/>
                  </a:lnTo>
                  <a:lnTo>
                    <a:pt x="13716" y="13716"/>
                  </a:lnTo>
                  <a:lnTo>
                    <a:pt x="13716" y="25908"/>
                  </a:lnTo>
                  <a:lnTo>
                    <a:pt x="4559805" y="25908"/>
                  </a:lnTo>
                  <a:lnTo>
                    <a:pt x="4559805" y="13716"/>
                  </a:lnTo>
                  <a:lnTo>
                    <a:pt x="4571997" y="25908"/>
                  </a:lnTo>
                  <a:lnTo>
                    <a:pt x="4571997" y="534924"/>
                  </a:lnTo>
                  <a:lnTo>
                    <a:pt x="4585713" y="534924"/>
                  </a:lnTo>
                  <a:close/>
                </a:path>
                <a:path w="4585970" h="535304">
                  <a:moveTo>
                    <a:pt x="13716" y="25908"/>
                  </a:moveTo>
                  <a:lnTo>
                    <a:pt x="13716" y="13716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4585970" h="535304">
                  <a:moveTo>
                    <a:pt x="13716" y="52273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522732"/>
                  </a:lnTo>
                  <a:lnTo>
                    <a:pt x="13716" y="522732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0" y="522732"/>
                  </a:lnTo>
                  <a:lnTo>
                    <a:pt x="13716" y="534924"/>
                  </a:lnTo>
                  <a:lnTo>
                    <a:pt x="4559805" y="534924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13716" y="534924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3716" y="534924"/>
                  </a:lnTo>
                  <a:close/>
                </a:path>
                <a:path w="4585970" h="535304">
                  <a:moveTo>
                    <a:pt x="4571997" y="25908"/>
                  </a:moveTo>
                  <a:lnTo>
                    <a:pt x="4559805" y="13716"/>
                  </a:lnTo>
                  <a:lnTo>
                    <a:pt x="4559805" y="25908"/>
                  </a:lnTo>
                  <a:lnTo>
                    <a:pt x="4571997" y="25908"/>
                  </a:lnTo>
                  <a:close/>
                </a:path>
                <a:path w="4585970" h="535304">
                  <a:moveTo>
                    <a:pt x="4571997" y="522732"/>
                  </a:moveTo>
                  <a:lnTo>
                    <a:pt x="4571997" y="25908"/>
                  </a:lnTo>
                  <a:lnTo>
                    <a:pt x="4559805" y="25908"/>
                  </a:lnTo>
                  <a:lnTo>
                    <a:pt x="4559805" y="522732"/>
                  </a:lnTo>
                  <a:lnTo>
                    <a:pt x="4571997" y="522732"/>
                  </a:lnTo>
                  <a:close/>
                </a:path>
                <a:path w="4585970" h="535304">
                  <a:moveTo>
                    <a:pt x="4571997" y="534924"/>
                  </a:moveTo>
                  <a:lnTo>
                    <a:pt x="4571997" y="522732"/>
                  </a:lnTo>
                  <a:lnTo>
                    <a:pt x="4559805" y="534924"/>
                  </a:lnTo>
                  <a:lnTo>
                    <a:pt x="4571997" y="534924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958850"/>
            <a:ext cx="2895600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b="1" spc="-114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b="1" spc="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</a:t>
            </a:r>
            <a:r>
              <a:rPr b="1" spc="-2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b="1" spc="-2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b="1" spc="19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b="1" spc="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b="1" spc="-204" dirty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b="1" spc="-1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b="1" spc="-395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0" y="1888336"/>
            <a:ext cx="8072120" cy="169084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sz="3200" spc="-60" dirty="0">
                <a:latin typeface="+mj-lt"/>
                <a:cs typeface="Arial"/>
              </a:rPr>
              <a:t>Adquirir </a:t>
            </a:r>
            <a:r>
              <a:rPr sz="3200" spc="-245" dirty="0">
                <a:latin typeface="+mj-lt"/>
                <a:cs typeface="Arial"/>
              </a:rPr>
              <a:t>a </a:t>
            </a:r>
            <a:r>
              <a:rPr sz="3200" spc="-160" dirty="0">
                <a:latin typeface="+mj-lt"/>
                <a:cs typeface="Arial"/>
              </a:rPr>
              <a:t>noção </a:t>
            </a:r>
            <a:r>
              <a:rPr sz="3200" spc="-145" dirty="0">
                <a:latin typeface="+mj-lt"/>
                <a:cs typeface="Arial"/>
              </a:rPr>
              <a:t>de </a:t>
            </a:r>
            <a:r>
              <a:rPr sz="3200" spc="-215" dirty="0">
                <a:latin typeface="+mj-lt"/>
                <a:cs typeface="Arial"/>
              </a:rPr>
              <a:t>busca</a:t>
            </a:r>
            <a:r>
              <a:rPr sz="3200" spc="-204" dirty="0">
                <a:latin typeface="+mj-lt"/>
                <a:cs typeface="Arial"/>
              </a:rPr>
              <a:t> </a:t>
            </a:r>
            <a:r>
              <a:rPr sz="3200" spc="-95" dirty="0">
                <a:latin typeface="+mj-lt"/>
                <a:cs typeface="Arial"/>
              </a:rPr>
              <a:t>informada</a:t>
            </a:r>
            <a:endParaRPr sz="3200" dirty="0">
              <a:latin typeface="+mj-lt"/>
              <a:cs typeface="Arial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190" dirty="0">
                <a:latin typeface="+mj-lt"/>
                <a:cs typeface="Arial"/>
              </a:rPr>
              <a:t>Descrever </a:t>
            </a:r>
            <a:r>
              <a:rPr sz="3200" spc="-175" dirty="0">
                <a:latin typeface="+mj-lt"/>
                <a:cs typeface="Arial"/>
              </a:rPr>
              <a:t>alguns </a:t>
            </a:r>
            <a:r>
              <a:rPr sz="3200" spc="-95" dirty="0">
                <a:latin typeface="+mj-lt"/>
                <a:cs typeface="Arial"/>
              </a:rPr>
              <a:t>algoritmos </a:t>
            </a:r>
            <a:r>
              <a:rPr sz="3200" spc="-140" dirty="0">
                <a:latin typeface="+mj-lt"/>
                <a:cs typeface="Arial"/>
              </a:rPr>
              <a:t>de </a:t>
            </a:r>
            <a:r>
              <a:rPr sz="3200" spc="-215" dirty="0">
                <a:latin typeface="+mj-lt"/>
                <a:cs typeface="Arial"/>
              </a:rPr>
              <a:t>busca  </a:t>
            </a:r>
            <a:r>
              <a:rPr sz="3200" spc="-85" dirty="0">
                <a:latin typeface="+mj-lt"/>
                <a:cs typeface="Arial"/>
              </a:rPr>
              <a:t>informada: </a:t>
            </a:r>
            <a:endParaRPr lang="pt-PT" sz="3200" spc="-85" dirty="0">
              <a:latin typeface="+mj-lt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20AAD2A-DA7B-4671-ABB6-1DBA131953F4}"/>
              </a:ext>
            </a:extLst>
          </p:cNvPr>
          <p:cNvSpPr txBox="1"/>
          <p:nvPr/>
        </p:nvSpPr>
        <p:spPr>
          <a:xfrm>
            <a:off x="2597702" y="3927222"/>
            <a:ext cx="6795098" cy="11984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215" dirty="0" err="1">
                <a:latin typeface="+mj-lt"/>
                <a:cs typeface="Arial"/>
              </a:rPr>
              <a:t>busca</a:t>
            </a:r>
            <a:r>
              <a:rPr sz="3200" spc="-215" dirty="0">
                <a:latin typeface="+mj-lt"/>
                <a:cs typeface="Arial"/>
              </a:rPr>
              <a:t> </a:t>
            </a:r>
            <a:r>
              <a:rPr sz="3200" spc="-175" dirty="0">
                <a:latin typeface="+mj-lt"/>
                <a:cs typeface="Arial"/>
              </a:rPr>
              <a:t>gulosa </a:t>
            </a:r>
            <a:r>
              <a:rPr sz="3200" spc="-130" dirty="0">
                <a:latin typeface="+mj-lt"/>
                <a:cs typeface="Arial"/>
              </a:rPr>
              <a:t>pela </a:t>
            </a:r>
            <a:r>
              <a:rPr sz="3200" spc="-70" dirty="0">
                <a:latin typeface="+mj-lt"/>
                <a:cs typeface="Arial"/>
              </a:rPr>
              <a:t>melhor </a:t>
            </a:r>
            <a:r>
              <a:rPr sz="3200" spc="-170" dirty="0">
                <a:latin typeface="+mj-lt"/>
                <a:cs typeface="Arial"/>
              </a:rPr>
              <a:t>escolha, </a:t>
            </a:r>
            <a:endParaRPr lang="pt-PT" sz="3200" spc="-170" dirty="0">
              <a:latin typeface="+mj-lt"/>
              <a:cs typeface="Arial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170" dirty="0">
                <a:latin typeface="+mj-lt"/>
                <a:cs typeface="Arial"/>
              </a:rPr>
              <a:t> </a:t>
            </a:r>
            <a:r>
              <a:rPr sz="3200" spc="-215" dirty="0">
                <a:latin typeface="+mj-lt"/>
                <a:cs typeface="Arial"/>
              </a:rPr>
              <a:t>busca</a:t>
            </a:r>
            <a:r>
              <a:rPr sz="3200" spc="-175" dirty="0">
                <a:latin typeface="+mj-lt"/>
                <a:cs typeface="Arial"/>
              </a:rPr>
              <a:t> </a:t>
            </a:r>
            <a:r>
              <a:rPr sz="3200" spc="30" dirty="0">
                <a:latin typeface="+mj-lt"/>
                <a:cs typeface="Arial"/>
              </a:rPr>
              <a:t>A*</a:t>
            </a:r>
            <a:endParaRPr sz="3200" dirty="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912" y="577850"/>
            <a:ext cx="7084688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</a:t>
            </a:r>
            <a:r>
              <a:rPr b="1" spc="-105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informada</a:t>
            </a:r>
            <a:r>
              <a:rPr b="1" spc="-17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-13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(heurística)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900" y="1514792"/>
            <a:ext cx="8597389" cy="452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-95" dirty="0">
                <a:latin typeface="+mj-lt"/>
                <a:cs typeface="Arial"/>
              </a:rPr>
              <a:t>Utiliza </a:t>
            </a:r>
            <a:r>
              <a:rPr sz="3200" spc="-114" dirty="0">
                <a:latin typeface="+mj-lt"/>
                <a:cs typeface="Arial"/>
              </a:rPr>
              <a:t>conhecimento </a:t>
            </a:r>
            <a:r>
              <a:rPr sz="3200" spc="-155" dirty="0">
                <a:latin typeface="+mj-lt"/>
                <a:cs typeface="Arial"/>
              </a:rPr>
              <a:t>específico </a:t>
            </a:r>
            <a:r>
              <a:rPr sz="3200" spc="-145" dirty="0">
                <a:latin typeface="+mj-lt"/>
                <a:cs typeface="Arial"/>
              </a:rPr>
              <a:t>sobre </a:t>
            </a:r>
            <a:r>
              <a:rPr sz="3200" spc="-95" dirty="0">
                <a:latin typeface="+mj-lt"/>
                <a:cs typeface="Arial"/>
              </a:rPr>
              <a:t>o  </a:t>
            </a:r>
            <a:r>
              <a:rPr sz="3200" spc="-105" dirty="0">
                <a:latin typeface="+mj-lt"/>
                <a:cs typeface="Arial"/>
              </a:rPr>
              <a:t>problema </a:t>
            </a:r>
            <a:r>
              <a:rPr sz="3200" spc="-155" dirty="0">
                <a:latin typeface="+mj-lt"/>
                <a:cs typeface="Arial"/>
              </a:rPr>
              <a:t>para </a:t>
            </a:r>
            <a:r>
              <a:rPr sz="3200" spc="-105" dirty="0">
                <a:latin typeface="+mj-lt"/>
                <a:cs typeface="Arial"/>
              </a:rPr>
              <a:t>guiar </a:t>
            </a:r>
            <a:r>
              <a:rPr sz="3200" spc="-95" dirty="0">
                <a:latin typeface="+mj-lt"/>
                <a:cs typeface="Arial"/>
              </a:rPr>
              <a:t>o </a:t>
            </a:r>
            <a:r>
              <a:rPr sz="3200" spc="-180" dirty="0">
                <a:latin typeface="+mj-lt"/>
                <a:cs typeface="Arial"/>
              </a:rPr>
              <a:t>processo </a:t>
            </a:r>
            <a:r>
              <a:rPr sz="3200" spc="-145" dirty="0">
                <a:latin typeface="+mj-lt"/>
                <a:cs typeface="Arial"/>
              </a:rPr>
              <a:t>de </a:t>
            </a:r>
            <a:r>
              <a:rPr sz="3200" spc="-195" dirty="0">
                <a:latin typeface="+mj-lt"/>
                <a:cs typeface="Arial"/>
              </a:rPr>
              <a:t>busca,</a:t>
            </a:r>
            <a:r>
              <a:rPr sz="3200" spc="-380" dirty="0">
                <a:latin typeface="+mj-lt"/>
                <a:cs typeface="Arial"/>
              </a:rPr>
              <a:t> </a:t>
            </a:r>
            <a:r>
              <a:rPr sz="3200" spc="-155" dirty="0">
                <a:latin typeface="+mj-lt"/>
                <a:cs typeface="Arial"/>
              </a:rPr>
              <a:t>para  </a:t>
            </a:r>
            <a:r>
              <a:rPr sz="3200" spc="-130" dirty="0">
                <a:latin typeface="+mj-lt"/>
                <a:cs typeface="Arial"/>
              </a:rPr>
              <a:t>além </a:t>
            </a:r>
            <a:r>
              <a:rPr sz="3200" spc="-175" dirty="0">
                <a:latin typeface="+mj-lt"/>
                <a:cs typeface="Arial"/>
              </a:rPr>
              <a:t>da </a:t>
            </a:r>
            <a:r>
              <a:rPr sz="3200" spc="-110" dirty="0">
                <a:solidFill>
                  <a:srgbClr val="FF0000"/>
                </a:solidFill>
                <a:latin typeface="+mj-lt"/>
                <a:cs typeface="Arial"/>
              </a:rPr>
              <a:t>informação</a:t>
            </a:r>
            <a:r>
              <a:rPr sz="3200" spc="-110" dirty="0">
                <a:latin typeface="+mj-lt"/>
                <a:cs typeface="Arial"/>
              </a:rPr>
              <a:t> </a:t>
            </a:r>
            <a:r>
              <a:rPr sz="3200" spc="-95" dirty="0">
                <a:latin typeface="+mj-lt"/>
                <a:cs typeface="Arial"/>
              </a:rPr>
              <a:t>contida </a:t>
            </a:r>
            <a:r>
              <a:rPr sz="3200" spc="-175" dirty="0">
                <a:latin typeface="+mj-lt"/>
                <a:cs typeface="Arial"/>
              </a:rPr>
              <a:t>na </a:t>
            </a:r>
            <a:r>
              <a:rPr sz="3200" spc="-100" dirty="0">
                <a:solidFill>
                  <a:srgbClr val="FF0000"/>
                </a:solidFill>
                <a:latin typeface="+mj-lt"/>
                <a:cs typeface="Arial"/>
              </a:rPr>
              <a:t>definição do  </a:t>
            </a:r>
            <a:r>
              <a:rPr sz="3200" spc="-105" dirty="0">
                <a:solidFill>
                  <a:srgbClr val="FF0000"/>
                </a:solidFill>
                <a:latin typeface="+mj-lt"/>
                <a:cs typeface="Arial"/>
              </a:rPr>
              <a:t>problema</a:t>
            </a:r>
            <a:endParaRPr sz="3200" dirty="0">
              <a:solidFill>
                <a:srgbClr val="FF0000"/>
              </a:solidFill>
              <a:latin typeface="+mj-lt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110" dirty="0">
                <a:latin typeface="+mj-lt"/>
                <a:cs typeface="Arial"/>
              </a:rPr>
              <a:t>Permite:</a:t>
            </a:r>
            <a:endParaRPr sz="3200" dirty="0">
              <a:latin typeface="+mj-lt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20" dirty="0">
                <a:latin typeface="+mj-lt"/>
                <a:cs typeface="Arial"/>
              </a:rPr>
              <a:t>Encontrar </a:t>
            </a:r>
            <a:r>
              <a:rPr sz="2800" spc="-160" dirty="0">
                <a:latin typeface="+mj-lt"/>
                <a:cs typeface="Arial"/>
              </a:rPr>
              <a:t>soluções </a:t>
            </a:r>
            <a:r>
              <a:rPr sz="2800" b="1" spc="-155" dirty="0">
                <a:latin typeface="+mj-lt"/>
                <a:cs typeface="Arial"/>
              </a:rPr>
              <a:t>mais</a:t>
            </a:r>
            <a:r>
              <a:rPr sz="2800" b="1" spc="-135" dirty="0">
                <a:latin typeface="+mj-lt"/>
                <a:cs typeface="Arial"/>
              </a:rPr>
              <a:t> </a:t>
            </a:r>
            <a:r>
              <a:rPr sz="2800" b="1" spc="-85" dirty="0">
                <a:latin typeface="+mj-lt"/>
                <a:cs typeface="Arial"/>
              </a:rPr>
              <a:t>rápido</a:t>
            </a:r>
            <a:endParaRPr sz="2800" b="1" dirty="0">
              <a:latin typeface="+mj-lt"/>
              <a:cs typeface="Arial"/>
            </a:endParaRPr>
          </a:p>
          <a:p>
            <a:pPr marL="756285" marR="7620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  <a:tab pos="2473325" algn="l"/>
                <a:tab pos="4029710" algn="l"/>
                <a:tab pos="5412105" algn="l"/>
                <a:tab pos="6079490" algn="l"/>
                <a:tab pos="7693025" algn="l"/>
              </a:tabLst>
            </a:pPr>
            <a:r>
              <a:rPr sz="2800" spc="-505" dirty="0">
                <a:latin typeface="+mj-lt"/>
                <a:cs typeface="Arial"/>
              </a:rPr>
              <a:t>E</a:t>
            </a:r>
            <a:r>
              <a:rPr sz="2800" spc="-95" dirty="0">
                <a:latin typeface="+mj-lt"/>
                <a:cs typeface="Arial"/>
              </a:rPr>
              <a:t>n</a:t>
            </a:r>
            <a:r>
              <a:rPr sz="2800" spc="-240" dirty="0">
                <a:latin typeface="+mj-lt"/>
                <a:cs typeface="Arial"/>
              </a:rPr>
              <a:t>c</a:t>
            </a:r>
            <a:r>
              <a:rPr sz="2800" spc="-85" dirty="0">
                <a:latin typeface="+mj-lt"/>
                <a:cs typeface="Arial"/>
              </a:rPr>
              <a:t>o</a:t>
            </a:r>
            <a:r>
              <a:rPr sz="2800" spc="-120" dirty="0">
                <a:latin typeface="+mj-lt"/>
                <a:cs typeface="Arial"/>
              </a:rPr>
              <a:t>n</a:t>
            </a:r>
            <a:r>
              <a:rPr sz="2800" spc="165" dirty="0">
                <a:latin typeface="+mj-lt"/>
                <a:cs typeface="Arial"/>
              </a:rPr>
              <a:t>t</a:t>
            </a:r>
            <a:r>
              <a:rPr sz="2800" spc="-25" dirty="0">
                <a:latin typeface="+mj-lt"/>
                <a:cs typeface="Arial"/>
              </a:rPr>
              <a:t>r</a:t>
            </a:r>
            <a:r>
              <a:rPr sz="2800" spc="-220" dirty="0">
                <a:latin typeface="+mj-lt"/>
                <a:cs typeface="Arial"/>
              </a:rPr>
              <a:t>a</a:t>
            </a:r>
            <a:r>
              <a:rPr sz="2800" spc="40" dirty="0">
                <a:latin typeface="+mj-lt"/>
                <a:cs typeface="Arial"/>
              </a:rPr>
              <a:t>r</a:t>
            </a:r>
            <a:r>
              <a:rPr sz="2800" dirty="0">
                <a:latin typeface="+mj-lt"/>
                <a:cs typeface="Times New Roman"/>
              </a:rPr>
              <a:t>	</a:t>
            </a:r>
            <a:r>
              <a:rPr sz="2800" spc="-315" dirty="0">
                <a:latin typeface="+mj-lt"/>
                <a:cs typeface="Arial"/>
              </a:rPr>
              <a:t>s</a:t>
            </a:r>
            <a:r>
              <a:rPr sz="2800" spc="-85" dirty="0">
                <a:latin typeface="+mj-lt"/>
                <a:cs typeface="Arial"/>
              </a:rPr>
              <a:t>o</a:t>
            </a:r>
            <a:r>
              <a:rPr sz="2800" spc="20" dirty="0">
                <a:latin typeface="+mj-lt"/>
                <a:cs typeface="Arial"/>
              </a:rPr>
              <a:t>l</a:t>
            </a:r>
            <a:r>
              <a:rPr sz="2800" spc="-95" dirty="0">
                <a:latin typeface="+mj-lt"/>
                <a:cs typeface="Arial"/>
              </a:rPr>
              <a:t>u</a:t>
            </a:r>
            <a:r>
              <a:rPr sz="2800" spc="-240" dirty="0">
                <a:latin typeface="+mj-lt"/>
                <a:cs typeface="Arial"/>
              </a:rPr>
              <a:t>ç</a:t>
            </a:r>
            <a:r>
              <a:rPr sz="2800" spc="-85" dirty="0">
                <a:latin typeface="+mj-lt"/>
                <a:cs typeface="Arial"/>
              </a:rPr>
              <a:t>õ</a:t>
            </a:r>
            <a:r>
              <a:rPr sz="2800" spc="-170" dirty="0">
                <a:latin typeface="+mj-lt"/>
                <a:cs typeface="Arial"/>
              </a:rPr>
              <a:t>e</a:t>
            </a:r>
            <a:r>
              <a:rPr sz="2800" spc="-310" dirty="0">
                <a:latin typeface="+mj-lt"/>
                <a:cs typeface="Arial"/>
              </a:rPr>
              <a:t>s</a:t>
            </a:r>
            <a:r>
              <a:rPr sz="2800" dirty="0">
                <a:latin typeface="+mj-lt"/>
                <a:cs typeface="Times New Roman"/>
              </a:rPr>
              <a:t>	</a:t>
            </a:r>
            <a:r>
              <a:rPr sz="2800" spc="-105" dirty="0">
                <a:latin typeface="+mj-lt"/>
                <a:cs typeface="Arial"/>
              </a:rPr>
              <a:t>m</a:t>
            </a:r>
            <a:r>
              <a:rPr sz="2800" spc="-170" dirty="0">
                <a:latin typeface="+mj-lt"/>
                <a:cs typeface="Arial"/>
              </a:rPr>
              <a:t>e</a:t>
            </a:r>
            <a:r>
              <a:rPr sz="2800" spc="-300" dirty="0">
                <a:latin typeface="+mj-lt"/>
                <a:cs typeface="Arial"/>
              </a:rPr>
              <a:t>s</a:t>
            </a:r>
            <a:r>
              <a:rPr sz="2800" spc="-105" dirty="0">
                <a:latin typeface="+mj-lt"/>
                <a:cs typeface="Arial"/>
              </a:rPr>
              <a:t>m</a:t>
            </a:r>
            <a:r>
              <a:rPr sz="2800" spc="-85" dirty="0">
                <a:latin typeface="+mj-lt"/>
                <a:cs typeface="Arial"/>
              </a:rPr>
              <a:t>o</a:t>
            </a:r>
            <a:r>
              <a:rPr sz="2800" dirty="0">
                <a:latin typeface="+mj-lt"/>
                <a:cs typeface="Times New Roman"/>
              </a:rPr>
              <a:t>	</a:t>
            </a:r>
            <a:r>
              <a:rPr sz="2800" spc="-95" dirty="0">
                <a:latin typeface="+mj-lt"/>
                <a:cs typeface="Arial"/>
              </a:rPr>
              <a:t>n</a:t>
            </a:r>
            <a:r>
              <a:rPr sz="2800" spc="-220" dirty="0">
                <a:latin typeface="+mj-lt"/>
                <a:cs typeface="Arial"/>
              </a:rPr>
              <a:t>a</a:t>
            </a:r>
            <a:r>
              <a:rPr sz="2800" dirty="0">
                <a:latin typeface="+mj-lt"/>
                <a:cs typeface="Times New Roman"/>
              </a:rPr>
              <a:t>	</a:t>
            </a:r>
            <a:r>
              <a:rPr sz="2800" spc="-85" dirty="0">
                <a:latin typeface="+mj-lt"/>
                <a:cs typeface="Arial"/>
              </a:rPr>
              <a:t>p</a:t>
            </a:r>
            <a:r>
              <a:rPr sz="2800" dirty="0">
                <a:latin typeface="+mj-lt"/>
                <a:cs typeface="Arial"/>
              </a:rPr>
              <a:t>r</a:t>
            </a:r>
            <a:r>
              <a:rPr sz="2800" spc="-170" dirty="0">
                <a:latin typeface="+mj-lt"/>
                <a:cs typeface="Arial"/>
              </a:rPr>
              <a:t>e</a:t>
            </a:r>
            <a:r>
              <a:rPr sz="2800" spc="-315" dirty="0">
                <a:latin typeface="+mj-lt"/>
                <a:cs typeface="Arial"/>
              </a:rPr>
              <a:t>s</a:t>
            </a:r>
            <a:r>
              <a:rPr sz="2800" spc="-170" dirty="0">
                <a:latin typeface="+mj-lt"/>
                <a:cs typeface="Arial"/>
              </a:rPr>
              <a:t>e</a:t>
            </a:r>
            <a:r>
              <a:rPr sz="2800" spc="-95" dirty="0">
                <a:latin typeface="+mj-lt"/>
                <a:cs typeface="Arial"/>
              </a:rPr>
              <a:t>n</a:t>
            </a:r>
            <a:r>
              <a:rPr sz="2800" spc="-240" dirty="0">
                <a:latin typeface="+mj-lt"/>
                <a:cs typeface="Arial"/>
              </a:rPr>
              <a:t>ç</a:t>
            </a:r>
            <a:r>
              <a:rPr sz="2800" spc="-220" dirty="0">
                <a:latin typeface="+mj-lt"/>
                <a:cs typeface="Arial"/>
              </a:rPr>
              <a:t>a</a:t>
            </a:r>
            <a:r>
              <a:rPr sz="2800" dirty="0">
                <a:latin typeface="+mj-lt"/>
                <a:cs typeface="Times New Roman"/>
              </a:rPr>
              <a:t>	</a:t>
            </a:r>
            <a:r>
              <a:rPr sz="2800" spc="-95" dirty="0">
                <a:latin typeface="+mj-lt"/>
                <a:cs typeface="Arial"/>
              </a:rPr>
              <a:t>d</a:t>
            </a:r>
            <a:r>
              <a:rPr sz="2800" spc="-125" dirty="0">
                <a:latin typeface="+mj-lt"/>
                <a:cs typeface="Arial"/>
              </a:rPr>
              <a:t>e </a:t>
            </a:r>
            <a:r>
              <a:rPr sz="2800" spc="-75" dirty="0">
                <a:latin typeface="+mj-lt"/>
                <a:cs typeface="Times New Roman"/>
              </a:rPr>
              <a:t> </a:t>
            </a:r>
            <a:r>
              <a:rPr sz="2800" b="1" spc="-100" dirty="0">
                <a:latin typeface="+mj-lt"/>
                <a:cs typeface="Arial"/>
              </a:rPr>
              <a:t>limitações </a:t>
            </a:r>
            <a:r>
              <a:rPr sz="2800" b="1" spc="-130" dirty="0">
                <a:latin typeface="+mj-lt"/>
                <a:cs typeface="Arial"/>
              </a:rPr>
              <a:t>de</a:t>
            </a:r>
            <a:r>
              <a:rPr sz="2800" b="1" spc="-185" dirty="0">
                <a:latin typeface="+mj-lt"/>
                <a:cs typeface="Arial"/>
              </a:rPr>
              <a:t> </a:t>
            </a:r>
            <a:r>
              <a:rPr sz="2800" b="1" spc="-65" dirty="0">
                <a:latin typeface="+mj-lt"/>
                <a:cs typeface="Arial"/>
              </a:rPr>
              <a:t>tempo</a:t>
            </a:r>
            <a:endParaRPr sz="2800" b="1" dirty="0">
              <a:latin typeface="+mj-lt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25" dirty="0">
                <a:latin typeface="+mj-lt"/>
                <a:cs typeface="Arial"/>
              </a:rPr>
              <a:t>Geralmente </a:t>
            </a:r>
            <a:r>
              <a:rPr sz="2800" spc="-100" dirty="0">
                <a:latin typeface="+mj-lt"/>
                <a:cs typeface="Arial"/>
              </a:rPr>
              <a:t>encontram </a:t>
            </a:r>
            <a:r>
              <a:rPr sz="2800" b="1" spc="-114" dirty="0">
                <a:latin typeface="+mj-lt"/>
                <a:cs typeface="Arial"/>
              </a:rPr>
              <a:t>melhores</a:t>
            </a:r>
            <a:r>
              <a:rPr sz="2800" b="1" spc="-200" dirty="0">
                <a:latin typeface="+mj-lt"/>
                <a:cs typeface="Arial"/>
              </a:rPr>
              <a:t> </a:t>
            </a:r>
            <a:r>
              <a:rPr sz="2800" b="1" spc="-160" dirty="0">
                <a:latin typeface="+mj-lt"/>
                <a:cs typeface="Arial"/>
              </a:rPr>
              <a:t>soluções</a:t>
            </a:r>
            <a:endParaRPr sz="2800" b="1" dirty="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0900" y="1644650"/>
            <a:ext cx="9131621" cy="45473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6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2600325" algn="l"/>
                <a:tab pos="3730625" algn="l"/>
                <a:tab pos="4460875" algn="l"/>
                <a:tab pos="6374765" algn="l"/>
                <a:tab pos="7105015" algn="l"/>
              </a:tabLst>
            </a:pPr>
            <a:r>
              <a:rPr sz="3200" spc="-295" dirty="0">
                <a:latin typeface="+mj-lt"/>
                <a:cs typeface="Arial"/>
              </a:rPr>
              <a:t>A</a:t>
            </a:r>
            <a:r>
              <a:rPr sz="3200" spc="-105" dirty="0">
                <a:latin typeface="+mj-lt"/>
                <a:cs typeface="Arial"/>
              </a:rPr>
              <a:t>b</a:t>
            </a:r>
            <a:r>
              <a:rPr sz="3200" spc="-95" dirty="0">
                <a:latin typeface="+mj-lt"/>
                <a:cs typeface="Arial"/>
              </a:rPr>
              <a:t>o</a:t>
            </a:r>
            <a:r>
              <a:rPr sz="3200" dirty="0">
                <a:latin typeface="+mj-lt"/>
                <a:cs typeface="Arial"/>
              </a:rPr>
              <a:t>r</a:t>
            </a:r>
            <a:r>
              <a:rPr sz="3200" spc="-105" dirty="0">
                <a:latin typeface="+mj-lt"/>
                <a:cs typeface="Arial"/>
              </a:rPr>
              <a:t>d</a:t>
            </a:r>
            <a:r>
              <a:rPr sz="3200" spc="-245" dirty="0">
                <a:latin typeface="+mj-lt"/>
                <a:cs typeface="Arial"/>
              </a:rPr>
              <a:t>a</a:t>
            </a:r>
            <a:r>
              <a:rPr sz="3200" spc="-285" dirty="0">
                <a:latin typeface="+mj-lt"/>
                <a:cs typeface="Arial"/>
              </a:rPr>
              <a:t>g</a:t>
            </a:r>
            <a:r>
              <a:rPr sz="3200" spc="-190" dirty="0">
                <a:latin typeface="+mj-lt"/>
                <a:cs typeface="Arial"/>
              </a:rPr>
              <a:t>e</a:t>
            </a:r>
            <a:r>
              <a:rPr sz="3200" spc="-110" dirty="0">
                <a:latin typeface="+mj-lt"/>
                <a:cs typeface="Arial"/>
              </a:rPr>
              <a:t>m</a:t>
            </a:r>
            <a:r>
              <a:rPr sz="3200" dirty="0">
                <a:latin typeface="+mj-lt"/>
                <a:cs typeface="Times New Roman"/>
              </a:rPr>
              <a:t>	</a:t>
            </a:r>
            <a:r>
              <a:rPr sz="3200" spc="-300" dirty="0">
                <a:latin typeface="+mj-lt"/>
                <a:cs typeface="Arial"/>
              </a:rPr>
              <a:t>g</a:t>
            </a:r>
            <a:r>
              <a:rPr sz="3200" spc="-204" dirty="0">
                <a:latin typeface="+mj-lt"/>
                <a:cs typeface="Arial"/>
              </a:rPr>
              <a:t>e</a:t>
            </a:r>
            <a:r>
              <a:rPr sz="3200" spc="-25" dirty="0">
                <a:latin typeface="+mj-lt"/>
                <a:cs typeface="Arial"/>
              </a:rPr>
              <a:t>r</a:t>
            </a:r>
            <a:r>
              <a:rPr sz="3200" spc="-245" dirty="0">
                <a:latin typeface="+mj-lt"/>
                <a:cs typeface="Arial"/>
              </a:rPr>
              <a:t>a</a:t>
            </a:r>
            <a:r>
              <a:rPr sz="3200" spc="20" dirty="0">
                <a:latin typeface="+mj-lt"/>
                <a:cs typeface="Arial"/>
              </a:rPr>
              <a:t>l</a:t>
            </a:r>
            <a:r>
              <a:rPr sz="3200" dirty="0">
                <a:latin typeface="+mj-lt"/>
                <a:cs typeface="Times New Roman"/>
              </a:rPr>
              <a:t>	</a:t>
            </a:r>
            <a:r>
              <a:rPr sz="3200" spc="-245" dirty="0">
                <a:latin typeface="+mj-lt"/>
                <a:cs typeface="Arial"/>
              </a:rPr>
              <a:t>a</a:t>
            </a:r>
            <a:r>
              <a:rPr sz="3200" spc="-95" dirty="0">
                <a:latin typeface="+mj-lt"/>
                <a:cs typeface="Arial"/>
              </a:rPr>
              <a:t>o</a:t>
            </a:r>
            <a:r>
              <a:rPr sz="3200" dirty="0">
                <a:latin typeface="+mj-lt"/>
                <a:cs typeface="Times New Roman"/>
              </a:rPr>
              <a:t>	</a:t>
            </a:r>
            <a:r>
              <a:rPr sz="3200" spc="-95" dirty="0">
                <a:latin typeface="+mj-lt"/>
                <a:cs typeface="Arial"/>
              </a:rPr>
              <a:t>p</a:t>
            </a:r>
            <a:r>
              <a:rPr sz="3200" dirty="0">
                <a:latin typeface="+mj-lt"/>
                <a:cs typeface="Arial"/>
              </a:rPr>
              <a:t>r</a:t>
            </a:r>
            <a:r>
              <a:rPr sz="3200" spc="-95" dirty="0">
                <a:latin typeface="+mj-lt"/>
                <a:cs typeface="Arial"/>
              </a:rPr>
              <a:t>o</a:t>
            </a:r>
            <a:r>
              <a:rPr sz="3200" spc="-105" dirty="0">
                <a:latin typeface="+mj-lt"/>
                <a:cs typeface="Arial"/>
              </a:rPr>
              <a:t>b</a:t>
            </a:r>
            <a:r>
              <a:rPr sz="3200" spc="15" dirty="0">
                <a:latin typeface="+mj-lt"/>
                <a:cs typeface="Arial"/>
              </a:rPr>
              <a:t>l</a:t>
            </a:r>
            <a:r>
              <a:rPr sz="3200" spc="-190" dirty="0">
                <a:latin typeface="+mj-lt"/>
                <a:cs typeface="Arial"/>
              </a:rPr>
              <a:t>e</a:t>
            </a:r>
            <a:r>
              <a:rPr sz="3200" spc="-114" dirty="0">
                <a:latin typeface="+mj-lt"/>
                <a:cs typeface="Arial"/>
              </a:rPr>
              <a:t>m</a:t>
            </a:r>
            <a:r>
              <a:rPr sz="3200" spc="-245" dirty="0">
                <a:latin typeface="+mj-lt"/>
                <a:cs typeface="Arial"/>
              </a:rPr>
              <a:t>a</a:t>
            </a:r>
            <a:r>
              <a:rPr sz="3200" dirty="0">
                <a:latin typeface="+mj-lt"/>
                <a:cs typeface="Times New Roman"/>
              </a:rPr>
              <a:t>	</a:t>
            </a:r>
            <a:r>
              <a:rPr sz="3200" spc="-105" dirty="0">
                <a:latin typeface="+mj-lt"/>
                <a:cs typeface="Arial"/>
              </a:rPr>
              <a:t>d</a:t>
            </a:r>
            <a:r>
              <a:rPr sz="3200" spc="-245" dirty="0">
                <a:latin typeface="+mj-lt"/>
                <a:cs typeface="Arial"/>
              </a:rPr>
              <a:t>a</a:t>
            </a:r>
            <a:r>
              <a:rPr sz="3200" dirty="0">
                <a:latin typeface="+mj-lt"/>
                <a:cs typeface="Times New Roman"/>
              </a:rPr>
              <a:t>	</a:t>
            </a:r>
            <a:r>
              <a:rPr sz="3200" spc="-105" dirty="0" err="1">
                <a:latin typeface="+mj-lt"/>
                <a:cs typeface="Arial"/>
              </a:rPr>
              <a:t>b</a:t>
            </a:r>
            <a:r>
              <a:rPr sz="3200" spc="-95" dirty="0" err="1">
                <a:latin typeface="+mj-lt"/>
                <a:cs typeface="Arial"/>
              </a:rPr>
              <a:t>u</a:t>
            </a:r>
            <a:r>
              <a:rPr sz="3200" spc="-360" dirty="0" err="1">
                <a:latin typeface="+mj-lt"/>
                <a:cs typeface="Arial"/>
              </a:rPr>
              <a:t>s</a:t>
            </a:r>
            <a:r>
              <a:rPr sz="3200" spc="-275" dirty="0" err="1">
                <a:latin typeface="+mj-lt"/>
                <a:cs typeface="Arial"/>
              </a:rPr>
              <a:t>c</a:t>
            </a:r>
            <a:r>
              <a:rPr sz="3200" spc="-185" dirty="0" err="1">
                <a:latin typeface="+mj-lt"/>
                <a:cs typeface="Arial"/>
              </a:rPr>
              <a:t>a</a:t>
            </a:r>
            <a:r>
              <a:rPr sz="3200" spc="-185" dirty="0">
                <a:latin typeface="+mj-lt"/>
                <a:cs typeface="Arial"/>
              </a:rPr>
              <a:t> </a:t>
            </a:r>
            <a:r>
              <a:rPr sz="3200" spc="-114" dirty="0">
                <a:latin typeface="+mj-lt"/>
                <a:cs typeface="Times New Roman"/>
              </a:rPr>
              <a:t> </a:t>
            </a:r>
            <a:r>
              <a:rPr sz="3200" spc="-95" dirty="0" err="1">
                <a:latin typeface="+mj-lt"/>
                <a:cs typeface="Arial"/>
              </a:rPr>
              <a:t>informada</a:t>
            </a:r>
            <a:endParaRPr lang="pt-PT" sz="3200" spc="-95" dirty="0">
              <a:latin typeface="+mj-lt"/>
              <a:cs typeface="Arial"/>
            </a:endParaRPr>
          </a:p>
          <a:p>
            <a:pPr marL="12065" marR="762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  <a:tab pos="2600325" algn="l"/>
                <a:tab pos="3730625" algn="l"/>
                <a:tab pos="4460875" algn="l"/>
                <a:tab pos="6374765" algn="l"/>
                <a:tab pos="7105015" algn="l"/>
              </a:tabLst>
            </a:pPr>
            <a:endParaRPr sz="1600" dirty="0">
              <a:latin typeface="+mj-lt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  <a:tab pos="2106295" algn="l"/>
                <a:tab pos="3115310" algn="l"/>
                <a:tab pos="4741545" algn="l"/>
                <a:tab pos="5602605" algn="l"/>
                <a:tab pos="7642859" algn="l"/>
              </a:tabLst>
            </a:pPr>
            <a:r>
              <a:rPr sz="3200" spc="-610" dirty="0">
                <a:latin typeface="+mj-lt"/>
                <a:cs typeface="Arial"/>
              </a:rPr>
              <a:t>C</a:t>
            </a:r>
            <a:r>
              <a:rPr sz="3200" spc="-95" dirty="0">
                <a:latin typeface="+mj-lt"/>
                <a:cs typeface="Arial"/>
              </a:rPr>
              <a:t>o</a:t>
            </a:r>
            <a:r>
              <a:rPr sz="3200" spc="-105" dirty="0">
                <a:latin typeface="+mj-lt"/>
                <a:cs typeface="Arial"/>
              </a:rPr>
              <a:t>n</a:t>
            </a:r>
            <a:r>
              <a:rPr sz="3200" spc="-380" dirty="0">
                <a:latin typeface="+mj-lt"/>
                <a:cs typeface="Arial"/>
              </a:rPr>
              <a:t>s</a:t>
            </a:r>
            <a:r>
              <a:rPr sz="3200" spc="170" dirty="0">
                <a:latin typeface="+mj-lt"/>
                <a:cs typeface="Arial"/>
              </a:rPr>
              <a:t>t</a:t>
            </a:r>
            <a:r>
              <a:rPr sz="3200" spc="25" dirty="0">
                <a:latin typeface="+mj-lt"/>
                <a:cs typeface="Arial"/>
              </a:rPr>
              <a:t>i</a:t>
            </a:r>
            <a:r>
              <a:rPr sz="3200" spc="170" dirty="0">
                <a:latin typeface="+mj-lt"/>
                <a:cs typeface="Arial"/>
              </a:rPr>
              <a:t>t</a:t>
            </a:r>
            <a:r>
              <a:rPr sz="3200" spc="-95" dirty="0">
                <a:latin typeface="+mj-lt"/>
                <a:cs typeface="Arial"/>
              </a:rPr>
              <a:t>u</a:t>
            </a:r>
            <a:r>
              <a:rPr sz="3200" spc="20" dirty="0">
                <a:latin typeface="+mj-lt"/>
                <a:cs typeface="Arial"/>
              </a:rPr>
              <a:t>i</a:t>
            </a:r>
            <a:r>
              <a:rPr sz="3200" dirty="0">
                <a:latin typeface="+mj-lt"/>
                <a:cs typeface="Times New Roman"/>
              </a:rPr>
              <a:t>	</a:t>
            </a:r>
            <a:r>
              <a:rPr sz="3200" spc="-105" dirty="0">
                <a:latin typeface="+mj-lt"/>
                <a:cs typeface="Arial"/>
              </a:rPr>
              <a:t>u</a:t>
            </a:r>
            <a:r>
              <a:rPr sz="3200" spc="-114" dirty="0">
                <a:latin typeface="+mj-lt"/>
                <a:cs typeface="Arial"/>
              </a:rPr>
              <a:t>m</a:t>
            </a:r>
            <a:r>
              <a:rPr sz="3200" spc="-245" dirty="0">
                <a:latin typeface="+mj-lt"/>
                <a:cs typeface="Arial"/>
              </a:rPr>
              <a:t>a</a:t>
            </a:r>
            <a:r>
              <a:rPr sz="3200" dirty="0">
                <a:latin typeface="+mj-lt"/>
                <a:cs typeface="Times New Roman"/>
              </a:rPr>
              <a:t>	</a:t>
            </a:r>
            <a:r>
              <a:rPr sz="3200" spc="-190" dirty="0">
                <a:latin typeface="+mj-lt"/>
                <a:cs typeface="Arial"/>
              </a:rPr>
              <a:t>v</a:t>
            </a:r>
            <a:r>
              <a:rPr sz="3200" spc="-245" dirty="0">
                <a:latin typeface="+mj-lt"/>
                <a:cs typeface="Arial"/>
              </a:rPr>
              <a:t>a</a:t>
            </a:r>
            <a:r>
              <a:rPr sz="3200" spc="45" dirty="0">
                <a:latin typeface="+mj-lt"/>
                <a:cs typeface="Arial"/>
              </a:rPr>
              <a:t>r</a:t>
            </a:r>
            <a:r>
              <a:rPr sz="3200" spc="15" dirty="0">
                <a:latin typeface="+mj-lt"/>
                <a:cs typeface="Arial"/>
              </a:rPr>
              <a:t>i</a:t>
            </a:r>
            <a:r>
              <a:rPr sz="3200" spc="-245" dirty="0">
                <a:latin typeface="+mj-lt"/>
                <a:cs typeface="Arial"/>
              </a:rPr>
              <a:t>a</a:t>
            </a:r>
            <a:r>
              <a:rPr sz="3200" spc="-130" dirty="0">
                <a:latin typeface="+mj-lt"/>
                <a:cs typeface="Arial"/>
              </a:rPr>
              <a:t>n</a:t>
            </a:r>
            <a:r>
              <a:rPr sz="3200" spc="135" dirty="0">
                <a:latin typeface="+mj-lt"/>
                <a:cs typeface="Arial"/>
              </a:rPr>
              <a:t>t</a:t>
            </a:r>
            <a:r>
              <a:rPr sz="3200" spc="-190" dirty="0">
                <a:latin typeface="+mj-lt"/>
                <a:cs typeface="Arial"/>
              </a:rPr>
              <a:t>e</a:t>
            </a:r>
            <a:r>
              <a:rPr sz="3200" dirty="0">
                <a:latin typeface="+mj-lt"/>
                <a:cs typeface="Times New Roman"/>
              </a:rPr>
              <a:t>	</a:t>
            </a:r>
            <a:r>
              <a:rPr sz="3200" spc="-105" dirty="0">
                <a:latin typeface="+mj-lt"/>
                <a:cs typeface="Arial"/>
              </a:rPr>
              <a:t>d</a:t>
            </a:r>
            <a:r>
              <a:rPr sz="3200" spc="-95" dirty="0">
                <a:latin typeface="+mj-lt"/>
                <a:cs typeface="Arial"/>
              </a:rPr>
              <a:t>o</a:t>
            </a:r>
            <a:r>
              <a:rPr sz="3200" spc="-350" dirty="0">
                <a:latin typeface="+mj-lt"/>
                <a:cs typeface="Arial"/>
              </a:rPr>
              <a:t>s</a:t>
            </a:r>
            <a:r>
              <a:rPr sz="3200" dirty="0">
                <a:latin typeface="+mj-lt"/>
                <a:cs typeface="Times New Roman"/>
              </a:rPr>
              <a:t>	</a:t>
            </a:r>
            <a:r>
              <a:rPr sz="3200" spc="-235" dirty="0">
                <a:latin typeface="+mj-lt"/>
                <a:cs typeface="Arial"/>
              </a:rPr>
              <a:t>a</a:t>
            </a:r>
            <a:r>
              <a:rPr sz="3200" spc="15" dirty="0">
                <a:latin typeface="+mj-lt"/>
                <a:cs typeface="Arial"/>
              </a:rPr>
              <a:t>l</a:t>
            </a:r>
            <a:r>
              <a:rPr sz="3200" spc="-300" dirty="0">
                <a:latin typeface="+mj-lt"/>
                <a:cs typeface="Arial"/>
              </a:rPr>
              <a:t>g</a:t>
            </a:r>
            <a:r>
              <a:rPr sz="3200" spc="-85" dirty="0">
                <a:latin typeface="+mj-lt"/>
                <a:cs typeface="Arial"/>
              </a:rPr>
              <a:t>o</a:t>
            </a:r>
            <a:r>
              <a:rPr sz="3200" spc="45" dirty="0">
                <a:latin typeface="+mj-lt"/>
                <a:cs typeface="Arial"/>
              </a:rPr>
              <a:t>r</a:t>
            </a:r>
            <a:r>
              <a:rPr sz="3200" spc="15" dirty="0">
                <a:latin typeface="+mj-lt"/>
                <a:cs typeface="Arial"/>
              </a:rPr>
              <a:t>i</a:t>
            </a:r>
            <a:r>
              <a:rPr sz="3200" spc="170" dirty="0">
                <a:latin typeface="+mj-lt"/>
                <a:cs typeface="Arial"/>
              </a:rPr>
              <a:t>t</a:t>
            </a:r>
            <a:r>
              <a:rPr sz="3200" spc="-114" dirty="0">
                <a:latin typeface="+mj-lt"/>
                <a:cs typeface="Arial"/>
              </a:rPr>
              <a:t>m</a:t>
            </a:r>
            <a:r>
              <a:rPr sz="3200" spc="-95" dirty="0">
                <a:latin typeface="+mj-lt"/>
                <a:cs typeface="Arial"/>
              </a:rPr>
              <a:t>o</a:t>
            </a:r>
            <a:r>
              <a:rPr sz="3200" spc="-350" dirty="0">
                <a:latin typeface="+mj-lt"/>
                <a:cs typeface="Arial"/>
              </a:rPr>
              <a:t>s</a:t>
            </a:r>
            <a:r>
              <a:rPr sz="3200" dirty="0">
                <a:latin typeface="+mj-lt"/>
                <a:cs typeface="Times New Roman"/>
              </a:rPr>
              <a:t>	</a:t>
            </a:r>
            <a:r>
              <a:rPr sz="3200" spc="-105" dirty="0">
                <a:latin typeface="+mj-lt"/>
                <a:cs typeface="Arial"/>
              </a:rPr>
              <a:t>d</a:t>
            </a:r>
            <a:r>
              <a:rPr sz="3200" spc="-140" dirty="0">
                <a:latin typeface="+mj-lt"/>
                <a:cs typeface="Arial"/>
              </a:rPr>
              <a:t>e </a:t>
            </a:r>
            <a:r>
              <a:rPr sz="3200" spc="-85" dirty="0">
                <a:latin typeface="+mj-lt"/>
                <a:cs typeface="Times New Roman"/>
              </a:rPr>
              <a:t> </a:t>
            </a:r>
            <a:r>
              <a:rPr sz="3200" spc="-215" dirty="0">
                <a:latin typeface="+mj-lt"/>
                <a:cs typeface="Arial"/>
              </a:rPr>
              <a:t>busca </a:t>
            </a:r>
            <a:r>
              <a:rPr sz="3200" spc="-150" dirty="0" err="1">
                <a:latin typeface="+mj-lt"/>
                <a:cs typeface="Arial"/>
              </a:rPr>
              <a:t>em</a:t>
            </a:r>
            <a:r>
              <a:rPr sz="3200" spc="-150" dirty="0">
                <a:latin typeface="+mj-lt"/>
                <a:cs typeface="Arial"/>
              </a:rPr>
              <a:t> </a:t>
            </a:r>
            <a:r>
              <a:rPr sz="3200" spc="-165" dirty="0" err="1">
                <a:solidFill>
                  <a:srgbClr val="FF0000"/>
                </a:solidFill>
                <a:latin typeface="+mj-lt"/>
                <a:cs typeface="Arial"/>
              </a:rPr>
              <a:t>grafos</a:t>
            </a:r>
            <a:endParaRPr lang="pt-PT" sz="3200" spc="-165" dirty="0">
              <a:solidFill>
                <a:srgbClr val="FF0000"/>
              </a:solidFill>
              <a:latin typeface="+mj-lt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  <a:tab pos="2106295" algn="l"/>
                <a:tab pos="3115310" algn="l"/>
                <a:tab pos="4741545" algn="l"/>
                <a:tab pos="5602605" algn="l"/>
                <a:tab pos="7642859" algn="l"/>
              </a:tabLst>
            </a:pPr>
            <a:endParaRPr sz="1400" dirty="0">
              <a:solidFill>
                <a:srgbClr val="FF0000"/>
              </a:solidFill>
              <a:latin typeface="+mj-lt"/>
              <a:cs typeface="Arial"/>
            </a:endParaRPr>
          </a:p>
          <a:p>
            <a:pPr marL="756285" lvl="1" indent="-287020">
              <a:lnSpc>
                <a:spcPts val="2735"/>
              </a:lnSpc>
              <a:spcBef>
                <a:spcPts val="330"/>
              </a:spcBef>
              <a:buChar char="–"/>
              <a:tabLst>
                <a:tab pos="756920" algn="l"/>
              </a:tabLst>
            </a:pPr>
            <a:r>
              <a:rPr sz="2400" spc="-275" dirty="0">
                <a:latin typeface="+mj-lt"/>
                <a:cs typeface="Arial"/>
              </a:rPr>
              <a:t>Os </a:t>
            </a:r>
            <a:r>
              <a:rPr sz="2400" spc="-140" dirty="0">
                <a:latin typeface="+mj-lt"/>
                <a:cs typeface="Arial"/>
              </a:rPr>
              <a:t>nós </a:t>
            </a:r>
            <a:r>
              <a:rPr sz="2400" spc="-175" dirty="0">
                <a:latin typeface="+mj-lt"/>
                <a:cs typeface="Arial"/>
              </a:rPr>
              <a:t>são </a:t>
            </a:r>
            <a:r>
              <a:rPr sz="2400" spc="-130" dirty="0">
                <a:latin typeface="+mj-lt"/>
                <a:cs typeface="Arial"/>
              </a:rPr>
              <a:t>seleccionados </a:t>
            </a:r>
            <a:r>
              <a:rPr sz="2400" spc="-114" dirty="0">
                <a:latin typeface="+mj-lt"/>
                <a:cs typeface="Arial"/>
              </a:rPr>
              <a:t>para </a:t>
            </a:r>
            <a:r>
              <a:rPr sz="2400" spc="-155" dirty="0">
                <a:latin typeface="+mj-lt"/>
                <a:cs typeface="Arial"/>
              </a:rPr>
              <a:t>expansão </a:t>
            </a:r>
            <a:r>
              <a:rPr sz="2400" spc="-125" dirty="0">
                <a:latin typeface="+mj-lt"/>
                <a:cs typeface="Arial"/>
              </a:rPr>
              <a:t>com </a:t>
            </a:r>
            <a:r>
              <a:rPr sz="2400" spc="-170" dirty="0">
                <a:latin typeface="+mj-lt"/>
                <a:cs typeface="Arial"/>
              </a:rPr>
              <a:t>base</a:t>
            </a:r>
            <a:r>
              <a:rPr sz="2400" spc="10" dirty="0">
                <a:latin typeface="+mj-lt"/>
                <a:cs typeface="Arial"/>
              </a:rPr>
              <a:t> </a:t>
            </a:r>
            <a:r>
              <a:rPr sz="2400" spc="-110" dirty="0">
                <a:latin typeface="+mj-lt"/>
                <a:cs typeface="Arial"/>
              </a:rPr>
              <a:t>numa</a:t>
            </a:r>
            <a:endParaRPr sz="2400" dirty="0">
              <a:latin typeface="+mj-lt"/>
              <a:cs typeface="Arial"/>
            </a:endParaRPr>
          </a:p>
          <a:p>
            <a:pPr marL="756285">
              <a:lnSpc>
                <a:spcPts val="2735"/>
              </a:lnSpc>
            </a:pPr>
            <a:r>
              <a:rPr sz="2400" b="1" spc="-180" dirty="0">
                <a:solidFill>
                  <a:srgbClr val="FF0000"/>
                </a:solidFill>
                <a:latin typeface="+mj-lt"/>
                <a:cs typeface="Arial"/>
              </a:rPr>
              <a:t>função </a:t>
            </a:r>
            <a:r>
              <a:rPr sz="2400" b="1" spc="-155" dirty="0">
                <a:solidFill>
                  <a:srgbClr val="FF0000"/>
                </a:solidFill>
                <a:latin typeface="+mj-lt"/>
                <a:cs typeface="Arial"/>
              </a:rPr>
              <a:t>de </a:t>
            </a:r>
            <a:r>
              <a:rPr sz="2400" b="1" spc="-165" dirty="0">
                <a:solidFill>
                  <a:srgbClr val="FF0000"/>
                </a:solidFill>
                <a:latin typeface="+mj-lt"/>
                <a:cs typeface="Arial"/>
              </a:rPr>
              <a:t>avaliação</a:t>
            </a:r>
            <a:r>
              <a:rPr sz="2400" spc="-165" dirty="0">
                <a:latin typeface="+mj-lt"/>
                <a:cs typeface="Arial"/>
              </a:rPr>
              <a:t>,</a:t>
            </a:r>
            <a:r>
              <a:rPr sz="2400" spc="-85" dirty="0">
                <a:latin typeface="+mj-lt"/>
                <a:cs typeface="Arial"/>
              </a:rPr>
              <a:t> </a:t>
            </a:r>
            <a:r>
              <a:rPr sz="2400" b="1" i="1" spc="-95" dirty="0">
                <a:solidFill>
                  <a:srgbClr val="FF0000"/>
                </a:solidFill>
                <a:latin typeface="+mj-lt"/>
                <a:cs typeface="Arial"/>
              </a:rPr>
              <a:t>f(n)</a:t>
            </a:r>
            <a:r>
              <a:rPr lang="pt-PT" sz="2400" b="1" i="1" spc="-95" dirty="0">
                <a:latin typeface="+mj-lt"/>
                <a:cs typeface="Arial"/>
              </a:rPr>
              <a:t>.</a:t>
            </a:r>
            <a:endParaRPr sz="2400" dirty="0">
              <a:latin typeface="+mj-lt"/>
              <a:cs typeface="Arial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400" spc="-165" dirty="0">
                <a:latin typeface="+mj-lt"/>
                <a:cs typeface="Arial"/>
              </a:rPr>
              <a:t>Expande </a:t>
            </a:r>
            <a:r>
              <a:rPr sz="2400" spc="-70" dirty="0">
                <a:latin typeface="+mj-lt"/>
                <a:cs typeface="Arial"/>
              </a:rPr>
              <a:t>o </a:t>
            </a:r>
            <a:r>
              <a:rPr sz="2400" spc="-75" dirty="0">
                <a:latin typeface="+mj-lt"/>
                <a:cs typeface="Arial"/>
              </a:rPr>
              <a:t>nó </a:t>
            </a:r>
            <a:r>
              <a:rPr sz="2400" spc="-90" dirty="0">
                <a:latin typeface="+mj-lt"/>
                <a:cs typeface="Arial"/>
              </a:rPr>
              <a:t>correspondente </a:t>
            </a:r>
            <a:r>
              <a:rPr sz="2400" spc="-130" dirty="0">
                <a:latin typeface="+mj-lt"/>
                <a:cs typeface="Arial"/>
              </a:rPr>
              <a:t>ao </a:t>
            </a:r>
            <a:r>
              <a:rPr sz="2400" b="1" spc="-70" dirty="0">
                <a:latin typeface="+mj-lt"/>
                <a:cs typeface="Arial"/>
              </a:rPr>
              <a:t>menor </a:t>
            </a:r>
            <a:r>
              <a:rPr sz="2400" b="1" spc="-75" dirty="0">
                <a:latin typeface="+mj-lt"/>
                <a:cs typeface="Arial"/>
              </a:rPr>
              <a:t>valor </a:t>
            </a:r>
            <a:r>
              <a:rPr sz="2400" b="1" spc="-135" dirty="0">
                <a:latin typeface="+mj-lt"/>
                <a:cs typeface="Arial"/>
              </a:rPr>
              <a:t>da </a:t>
            </a:r>
            <a:r>
              <a:rPr sz="2400" b="1" spc="-95" dirty="0">
                <a:latin typeface="+mj-lt"/>
                <a:cs typeface="Arial"/>
              </a:rPr>
              <a:t>função  </a:t>
            </a:r>
            <a:r>
              <a:rPr sz="2400" b="1" spc="-110" dirty="0">
                <a:latin typeface="+mj-lt"/>
                <a:cs typeface="Arial"/>
              </a:rPr>
              <a:t>de</a:t>
            </a:r>
            <a:r>
              <a:rPr sz="2400" b="1" spc="-140" dirty="0">
                <a:latin typeface="+mj-lt"/>
                <a:cs typeface="Arial"/>
              </a:rPr>
              <a:t> </a:t>
            </a:r>
            <a:r>
              <a:rPr sz="2400" b="1" spc="-135" dirty="0">
                <a:latin typeface="+mj-lt"/>
                <a:cs typeface="Arial"/>
              </a:rPr>
              <a:t>avaliação</a:t>
            </a:r>
            <a:endParaRPr sz="2400" b="1" dirty="0">
              <a:latin typeface="+mj-lt"/>
              <a:cs typeface="Arial"/>
            </a:endParaRPr>
          </a:p>
          <a:p>
            <a:pPr marL="756285" marR="6350" lvl="1" indent="-287020">
              <a:lnSpc>
                <a:spcPts val="259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114" dirty="0">
                <a:latin typeface="+mj-lt"/>
                <a:cs typeface="Arial"/>
              </a:rPr>
              <a:t>Dependendo </a:t>
            </a:r>
            <a:r>
              <a:rPr sz="2400" spc="-135" dirty="0">
                <a:latin typeface="+mj-lt"/>
                <a:cs typeface="Arial"/>
              </a:rPr>
              <a:t>da </a:t>
            </a:r>
            <a:r>
              <a:rPr sz="2400" spc="-95" dirty="0">
                <a:latin typeface="+mj-lt"/>
                <a:cs typeface="Arial"/>
              </a:rPr>
              <a:t>função </a:t>
            </a:r>
            <a:r>
              <a:rPr sz="2400" spc="-110" dirty="0">
                <a:latin typeface="+mj-lt"/>
                <a:cs typeface="Arial"/>
              </a:rPr>
              <a:t>de </a:t>
            </a:r>
            <a:r>
              <a:rPr sz="2400" spc="-135" dirty="0">
                <a:latin typeface="+mj-lt"/>
                <a:cs typeface="Arial"/>
              </a:rPr>
              <a:t>avaliação, </a:t>
            </a:r>
            <a:r>
              <a:rPr sz="2400" spc="-190" dirty="0">
                <a:latin typeface="+mj-lt"/>
                <a:cs typeface="Arial"/>
              </a:rPr>
              <a:t>a </a:t>
            </a:r>
            <a:r>
              <a:rPr sz="2400" spc="-95" dirty="0">
                <a:latin typeface="+mj-lt"/>
                <a:cs typeface="Arial"/>
              </a:rPr>
              <a:t>estratégia </a:t>
            </a:r>
            <a:r>
              <a:rPr sz="2400" spc="-110" dirty="0">
                <a:latin typeface="+mj-lt"/>
                <a:cs typeface="Arial"/>
              </a:rPr>
              <a:t>de </a:t>
            </a:r>
            <a:r>
              <a:rPr sz="2400" spc="-165" dirty="0">
                <a:latin typeface="+mj-lt"/>
                <a:cs typeface="Arial"/>
              </a:rPr>
              <a:t>busca  </a:t>
            </a:r>
            <a:r>
              <a:rPr sz="2400" b="1" spc="-110" dirty="0">
                <a:latin typeface="+mj-lt"/>
                <a:cs typeface="Arial"/>
              </a:rPr>
              <a:t>muda</a:t>
            </a:r>
            <a:endParaRPr sz="2400" b="1" dirty="0">
              <a:latin typeface="+mj-lt"/>
              <a:cs typeface="Aria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B6F3C3E-9180-4D2F-A702-B97A3D12010B}"/>
              </a:ext>
            </a:extLst>
          </p:cNvPr>
          <p:cNvSpPr txBox="1">
            <a:spLocks/>
          </p:cNvSpPr>
          <p:nvPr/>
        </p:nvSpPr>
        <p:spPr>
          <a:xfrm>
            <a:off x="776912" y="577850"/>
            <a:ext cx="7084688" cy="52155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b="1" spc="-310">
                <a:solidFill>
                  <a:schemeClr val="tx1">
                    <a:lumMod val="95000"/>
                    <a:lumOff val="5000"/>
                  </a:schemeClr>
                </a:solidFill>
              </a:rPr>
              <a:t>Busca </a:t>
            </a:r>
            <a:r>
              <a:rPr lang="pt-PT" b="1" spc="-105">
                <a:solidFill>
                  <a:schemeClr val="tx1">
                    <a:lumMod val="95000"/>
                    <a:lumOff val="5000"/>
                  </a:schemeClr>
                </a:solidFill>
              </a:rPr>
              <a:t>informada</a:t>
            </a:r>
            <a:r>
              <a:rPr lang="pt-PT" b="1" spc="-17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b="1" spc="-130">
                <a:solidFill>
                  <a:schemeClr val="tx1">
                    <a:lumMod val="95000"/>
                    <a:lumOff val="5000"/>
                  </a:schemeClr>
                </a:solidFill>
              </a:rPr>
              <a:t>(heurística)</a:t>
            </a:r>
            <a:endParaRPr lang="pt-PT" b="1" spc="-13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33396" y="2101850"/>
            <a:ext cx="9753600" cy="1815562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25" dirty="0">
                <a:latin typeface="+mj-lt"/>
                <a:cs typeface="Arial"/>
              </a:rPr>
              <a:t>Elemento</a:t>
            </a:r>
            <a:r>
              <a:rPr sz="2800" spc="-155" dirty="0">
                <a:latin typeface="+mj-lt"/>
                <a:cs typeface="Arial"/>
              </a:rPr>
              <a:t> </a:t>
            </a:r>
            <a:r>
              <a:rPr sz="2800" spc="-185" dirty="0">
                <a:latin typeface="+mj-lt"/>
                <a:cs typeface="Arial"/>
              </a:rPr>
              <a:t>chave</a:t>
            </a:r>
            <a:endParaRPr sz="2800" dirty="0">
              <a:latin typeface="+mj-lt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40"/>
              </a:spcBef>
              <a:buChar char="–"/>
              <a:tabLst>
                <a:tab pos="756920" algn="l"/>
              </a:tabLst>
            </a:pPr>
            <a:r>
              <a:rPr sz="2600" spc="-105" dirty="0">
                <a:latin typeface="+mj-lt"/>
                <a:cs typeface="Arial"/>
              </a:rPr>
              <a:t>Utilização </a:t>
            </a:r>
            <a:r>
              <a:rPr sz="2600" spc="-120" dirty="0">
                <a:latin typeface="+mj-lt"/>
                <a:cs typeface="Arial"/>
              </a:rPr>
              <a:t>de </a:t>
            </a:r>
            <a:r>
              <a:rPr sz="2600" spc="-125" dirty="0">
                <a:latin typeface="+mj-lt"/>
                <a:cs typeface="Arial"/>
              </a:rPr>
              <a:t>uma </a:t>
            </a:r>
            <a:r>
              <a:rPr sz="2600" spc="-100" dirty="0">
                <a:latin typeface="+mj-lt"/>
                <a:cs typeface="Arial"/>
              </a:rPr>
              <a:t>função </a:t>
            </a:r>
            <a:r>
              <a:rPr sz="2600" spc="-95" dirty="0">
                <a:latin typeface="+mj-lt"/>
                <a:cs typeface="Arial"/>
              </a:rPr>
              <a:t>heurística,</a:t>
            </a:r>
            <a:r>
              <a:rPr sz="2600" spc="-320" dirty="0">
                <a:latin typeface="+mj-lt"/>
                <a:cs typeface="Arial"/>
              </a:rPr>
              <a:t> </a:t>
            </a:r>
            <a:r>
              <a:rPr sz="2600" b="1" i="1" spc="-140" dirty="0">
                <a:latin typeface="+mj-lt"/>
                <a:cs typeface="Arial"/>
              </a:rPr>
              <a:t>h(n)</a:t>
            </a:r>
            <a:endParaRPr sz="2600" dirty="0">
              <a:latin typeface="+mj-lt"/>
              <a:cs typeface="Arial"/>
            </a:endParaRPr>
          </a:p>
          <a:p>
            <a:pPr marL="1155700" marR="5080" lvl="2" indent="-228600">
              <a:lnSpc>
                <a:spcPts val="2860"/>
              </a:lnSpc>
              <a:spcBef>
                <a:spcPts val="72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i="1" spc="-135" dirty="0">
                <a:latin typeface="+mj-lt"/>
                <a:cs typeface="Arial"/>
              </a:rPr>
              <a:t>h(n)</a:t>
            </a:r>
            <a:r>
              <a:rPr lang="pt-PT" sz="2400" b="1" spc="-135" dirty="0">
                <a:latin typeface="+mj-lt"/>
                <a:cs typeface="Arial"/>
              </a:rPr>
              <a:t> →   </a:t>
            </a:r>
            <a:r>
              <a:rPr sz="2400" spc="-105" dirty="0" err="1">
                <a:latin typeface="+mj-lt"/>
                <a:cs typeface="Arial"/>
              </a:rPr>
              <a:t>custo</a:t>
            </a:r>
            <a:r>
              <a:rPr sz="2400" spc="-105" dirty="0">
                <a:latin typeface="+mj-lt"/>
                <a:cs typeface="Arial"/>
              </a:rPr>
              <a:t> </a:t>
            </a:r>
            <a:r>
              <a:rPr sz="2400" spc="-90" dirty="0">
                <a:latin typeface="+mj-lt"/>
                <a:cs typeface="Arial"/>
              </a:rPr>
              <a:t>estimado </a:t>
            </a:r>
            <a:r>
              <a:rPr sz="2400" spc="-75" dirty="0">
                <a:latin typeface="+mj-lt"/>
                <a:cs typeface="Arial"/>
              </a:rPr>
              <a:t>do </a:t>
            </a:r>
            <a:r>
              <a:rPr sz="2400" b="1" spc="-100" dirty="0">
                <a:latin typeface="+mj-lt"/>
                <a:cs typeface="Arial"/>
              </a:rPr>
              <a:t>caminho </a:t>
            </a:r>
            <a:r>
              <a:rPr sz="2400" b="1" spc="-130" dirty="0">
                <a:latin typeface="+mj-lt"/>
                <a:cs typeface="Arial"/>
              </a:rPr>
              <a:t>mais </a:t>
            </a:r>
            <a:r>
              <a:rPr sz="2400" b="1" spc="-80" dirty="0" err="1">
                <a:latin typeface="+mj-lt"/>
                <a:cs typeface="Arial"/>
              </a:rPr>
              <a:t>barato</a:t>
            </a:r>
            <a:r>
              <a:rPr sz="2400" spc="-80" dirty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lang="pt-PT" sz="2400" spc="-80" dirty="0">
                <a:latin typeface="+mj-lt"/>
                <a:cs typeface="Arial"/>
              </a:rPr>
              <a:t>desde </a:t>
            </a:r>
            <a:r>
              <a:rPr lang="pt-PT" sz="2400" spc="-950" dirty="0">
                <a:latin typeface="+mj-lt"/>
                <a:cs typeface="Arial"/>
              </a:rPr>
              <a:t>       </a:t>
            </a:r>
            <a:r>
              <a:rPr sz="2400" spc="-85" dirty="0">
                <a:latin typeface="+mj-lt"/>
                <a:cs typeface="Arial"/>
              </a:rPr>
              <a:t>um </a:t>
            </a:r>
            <a:r>
              <a:rPr sz="2400" spc="-75" dirty="0">
                <a:solidFill>
                  <a:srgbClr val="FF0000"/>
                </a:solidFill>
                <a:latin typeface="+mj-lt"/>
                <a:cs typeface="Arial"/>
              </a:rPr>
              <a:t>nó</a:t>
            </a:r>
            <a:r>
              <a:rPr sz="2400" spc="-75" dirty="0">
                <a:latin typeface="+mj-lt"/>
                <a:cs typeface="Arial"/>
              </a:rPr>
              <a:t> </a:t>
            </a:r>
            <a:r>
              <a:rPr sz="2400" spc="-80" dirty="0">
                <a:latin typeface="+mj-lt"/>
                <a:cs typeface="Arial"/>
              </a:rPr>
              <a:t>até </a:t>
            </a:r>
            <a:r>
              <a:rPr sz="2400" spc="-130" dirty="0" err="1">
                <a:latin typeface="+mj-lt"/>
                <a:cs typeface="Arial"/>
              </a:rPr>
              <a:t>ao</a:t>
            </a:r>
            <a:r>
              <a:rPr sz="2400" spc="-315" dirty="0">
                <a:latin typeface="+mj-lt"/>
                <a:cs typeface="Arial"/>
              </a:rPr>
              <a:t> </a:t>
            </a:r>
            <a:r>
              <a:rPr sz="2400" spc="-55" dirty="0" err="1">
                <a:solidFill>
                  <a:srgbClr val="FF0000"/>
                </a:solidFill>
                <a:latin typeface="+mj-lt"/>
                <a:cs typeface="Arial"/>
              </a:rPr>
              <a:t>objectivo</a:t>
            </a:r>
            <a:endParaRPr sz="2400" dirty="0">
              <a:solidFill>
                <a:srgbClr val="FF0000"/>
              </a:solidFill>
              <a:latin typeface="+mj-lt"/>
              <a:cs typeface="Arial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9968A235-0247-45B4-8129-2B08AA439C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6912" y="577850"/>
            <a:ext cx="7084688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</a:t>
            </a:r>
            <a:r>
              <a:rPr b="1" spc="-105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informada</a:t>
            </a:r>
            <a:r>
              <a:rPr b="1" spc="-17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-13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(heurística)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100" y="1111250"/>
            <a:ext cx="10020329" cy="130997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68300" indent="-342900" algn="just">
              <a:lnSpc>
                <a:spcPct val="100000"/>
              </a:lnSpc>
              <a:spcBef>
                <a:spcPts val="735"/>
              </a:spcBef>
              <a:buChar char="•"/>
              <a:tabLst>
                <a:tab pos="368300" algn="l"/>
              </a:tabLst>
            </a:pPr>
            <a:r>
              <a:rPr sz="2600" spc="-160" dirty="0">
                <a:latin typeface="+mj-lt"/>
                <a:cs typeface="Arial"/>
              </a:rPr>
              <a:t>Exemplo</a:t>
            </a:r>
            <a:endParaRPr sz="2600" dirty="0">
              <a:latin typeface="+mj-lt"/>
              <a:cs typeface="Arial"/>
            </a:endParaRPr>
          </a:p>
          <a:p>
            <a:pPr marL="768985" marR="17780" indent="-287020" algn="just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+mj-lt"/>
                <a:cs typeface="Arial"/>
              </a:rPr>
              <a:t>– </a:t>
            </a:r>
            <a:r>
              <a:rPr sz="2400" spc="-130" dirty="0">
                <a:latin typeface="+mj-lt"/>
                <a:cs typeface="Arial"/>
              </a:rPr>
              <a:t>No </a:t>
            </a:r>
            <a:r>
              <a:rPr sz="2400" spc="-135" dirty="0">
                <a:latin typeface="+mj-lt"/>
                <a:cs typeface="Arial"/>
              </a:rPr>
              <a:t>mapa </a:t>
            </a:r>
            <a:r>
              <a:rPr sz="2400" spc="-140" dirty="0">
                <a:latin typeface="+mj-lt"/>
                <a:cs typeface="Arial"/>
              </a:rPr>
              <a:t>da </a:t>
            </a:r>
            <a:r>
              <a:rPr sz="2400" spc="-150" dirty="0">
                <a:latin typeface="+mj-lt"/>
                <a:cs typeface="Arial"/>
              </a:rPr>
              <a:t>Roménia </a:t>
            </a:r>
            <a:r>
              <a:rPr sz="2400" spc="-204" dirty="0">
                <a:latin typeface="+mj-lt"/>
                <a:cs typeface="Arial"/>
              </a:rPr>
              <a:t>se </a:t>
            </a:r>
            <a:r>
              <a:rPr sz="2400" spc="-95" dirty="0">
                <a:latin typeface="+mj-lt"/>
                <a:cs typeface="Arial"/>
              </a:rPr>
              <a:t>pode </a:t>
            </a:r>
            <a:r>
              <a:rPr sz="2400" b="1" spc="-75" dirty="0">
                <a:latin typeface="+mj-lt"/>
                <a:cs typeface="Arial"/>
              </a:rPr>
              <a:t>estimar</a:t>
            </a:r>
            <a:r>
              <a:rPr sz="2400" spc="-75" dirty="0">
                <a:latin typeface="+mj-lt"/>
                <a:cs typeface="Arial"/>
              </a:rPr>
              <a:t> </a:t>
            </a:r>
            <a:r>
              <a:rPr sz="2400" spc="-70" dirty="0">
                <a:latin typeface="+mj-lt"/>
                <a:cs typeface="Arial"/>
              </a:rPr>
              <a:t>o </a:t>
            </a:r>
            <a:r>
              <a:rPr sz="2400" spc="-105" dirty="0">
                <a:latin typeface="+mj-lt"/>
                <a:cs typeface="Arial"/>
              </a:rPr>
              <a:t>custo </a:t>
            </a:r>
            <a:r>
              <a:rPr sz="2400" spc="-75" dirty="0">
                <a:latin typeface="+mj-lt"/>
                <a:cs typeface="Arial"/>
              </a:rPr>
              <a:t>do </a:t>
            </a:r>
            <a:r>
              <a:rPr sz="2400" spc="-105" dirty="0">
                <a:latin typeface="+mj-lt"/>
                <a:cs typeface="Arial"/>
              </a:rPr>
              <a:t>percurso  </a:t>
            </a:r>
            <a:r>
              <a:rPr sz="2400" spc="-130" dirty="0">
                <a:solidFill>
                  <a:srgbClr val="FF0000"/>
                </a:solidFill>
                <a:latin typeface="+mj-lt"/>
                <a:cs typeface="Arial"/>
              </a:rPr>
              <a:t>mais </a:t>
            </a:r>
            <a:r>
              <a:rPr sz="2400" spc="-75" dirty="0">
                <a:solidFill>
                  <a:srgbClr val="FF0000"/>
                </a:solidFill>
                <a:latin typeface="+mj-lt"/>
                <a:cs typeface="Arial"/>
              </a:rPr>
              <a:t>barato </a:t>
            </a:r>
            <a:r>
              <a:rPr sz="2400" spc="-125" dirty="0">
                <a:latin typeface="+mj-lt"/>
                <a:cs typeface="Arial"/>
              </a:rPr>
              <a:t>através </a:t>
            </a:r>
            <a:r>
              <a:rPr sz="2400" spc="-135" dirty="0">
                <a:latin typeface="+mj-lt"/>
                <a:cs typeface="Arial"/>
              </a:rPr>
              <a:t>da </a:t>
            </a:r>
            <a:r>
              <a:rPr sz="2400" spc="-100" dirty="0">
                <a:solidFill>
                  <a:srgbClr val="FF0000"/>
                </a:solidFill>
                <a:latin typeface="+mj-lt"/>
                <a:cs typeface="Arial"/>
              </a:rPr>
              <a:t>distância </a:t>
            </a:r>
            <a:r>
              <a:rPr sz="2400" spc="-120" dirty="0">
                <a:solidFill>
                  <a:srgbClr val="FF0000"/>
                </a:solidFill>
                <a:latin typeface="+mj-lt"/>
                <a:cs typeface="Arial"/>
              </a:rPr>
              <a:t>em </a:t>
            </a:r>
            <a:r>
              <a:rPr sz="2400" spc="-65" dirty="0">
                <a:solidFill>
                  <a:srgbClr val="FF0000"/>
                </a:solidFill>
                <a:latin typeface="+mj-lt"/>
                <a:cs typeface="Arial"/>
              </a:rPr>
              <a:t>linha </a:t>
            </a:r>
            <a:r>
              <a:rPr sz="2400" spc="-85" dirty="0">
                <a:solidFill>
                  <a:srgbClr val="FF0000"/>
                </a:solidFill>
                <a:latin typeface="+mj-lt"/>
                <a:cs typeface="Arial"/>
              </a:rPr>
              <a:t>recta </a:t>
            </a:r>
            <a:r>
              <a:rPr sz="2400" spc="-50" dirty="0">
                <a:latin typeface="+mj-lt"/>
                <a:cs typeface="Arial"/>
              </a:rPr>
              <a:t>entre </a:t>
            </a:r>
            <a:r>
              <a:rPr sz="2400" b="1" spc="-125" dirty="0">
                <a:latin typeface="+mj-lt"/>
                <a:cs typeface="Arial"/>
              </a:rPr>
              <a:t>Arad</a:t>
            </a:r>
            <a:r>
              <a:rPr sz="2400" spc="-125" dirty="0">
                <a:latin typeface="+mj-lt"/>
                <a:cs typeface="Arial"/>
              </a:rPr>
              <a:t> </a:t>
            </a:r>
            <a:r>
              <a:rPr sz="2400" spc="-145" dirty="0">
                <a:latin typeface="+mj-lt"/>
                <a:cs typeface="Arial"/>
              </a:rPr>
              <a:t>e  </a:t>
            </a:r>
            <a:r>
              <a:rPr sz="2400" b="1" spc="-140" dirty="0" err="1">
                <a:latin typeface="+mj-lt"/>
                <a:cs typeface="Arial"/>
              </a:rPr>
              <a:t>Bucareste</a:t>
            </a:r>
            <a:endParaRPr sz="2400" dirty="0">
              <a:latin typeface="+mj-lt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900" y="2575940"/>
            <a:ext cx="9721057" cy="495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CAB048CA-2F1A-4C40-8DEC-9C1DA11A00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540" y="366342"/>
            <a:ext cx="7084688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</a:t>
            </a:r>
            <a:r>
              <a:rPr b="1" spc="-105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informada</a:t>
            </a:r>
            <a:r>
              <a:rPr b="1" spc="-17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-13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(heurística)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699" y="1797050"/>
            <a:ext cx="8762369" cy="328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2038985" algn="l"/>
                <a:tab pos="3424554" algn="l"/>
                <a:tab pos="5288280" algn="l"/>
                <a:tab pos="7161530" algn="l"/>
              </a:tabLst>
            </a:pPr>
            <a:r>
              <a:rPr sz="3200" spc="-575" dirty="0">
                <a:latin typeface="+mj-lt"/>
                <a:cs typeface="Arial"/>
              </a:rPr>
              <a:t>E</a:t>
            </a:r>
            <a:r>
              <a:rPr sz="3200" spc="-215" dirty="0">
                <a:latin typeface="+mj-lt"/>
                <a:cs typeface="Arial"/>
              </a:rPr>
              <a:t>x</a:t>
            </a:r>
            <a:r>
              <a:rPr sz="3200" spc="15" dirty="0">
                <a:latin typeface="+mj-lt"/>
                <a:cs typeface="Arial"/>
              </a:rPr>
              <a:t>i</a:t>
            </a:r>
            <a:r>
              <a:rPr sz="3200" spc="-395" dirty="0">
                <a:latin typeface="+mj-lt"/>
                <a:cs typeface="Arial"/>
              </a:rPr>
              <a:t>s</a:t>
            </a:r>
            <a:r>
              <a:rPr sz="3200" spc="135" dirty="0">
                <a:latin typeface="+mj-lt"/>
                <a:cs typeface="Arial"/>
              </a:rPr>
              <a:t>t</a:t>
            </a:r>
            <a:r>
              <a:rPr sz="3200" spc="-190" dirty="0">
                <a:latin typeface="+mj-lt"/>
                <a:cs typeface="Arial"/>
              </a:rPr>
              <a:t>e</a:t>
            </a:r>
            <a:r>
              <a:rPr sz="3200" spc="-110" dirty="0">
                <a:latin typeface="+mj-lt"/>
                <a:cs typeface="Arial"/>
              </a:rPr>
              <a:t>m</a:t>
            </a:r>
            <a:r>
              <a:rPr sz="3200" dirty="0">
                <a:latin typeface="+mj-lt"/>
                <a:cs typeface="Times New Roman"/>
              </a:rPr>
              <a:t>	</a:t>
            </a:r>
            <a:r>
              <a:rPr sz="3200" spc="-200" dirty="0">
                <a:latin typeface="+mj-lt"/>
                <a:cs typeface="Arial"/>
              </a:rPr>
              <a:t>v</a:t>
            </a:r>
            <a:r>
              <a:rPr sz="3200" spc="-245" dirty="0">
                <a:latin typeface="+mj-lt"/>
                <a:cs typeface="Arial"/>
              </a:rPr>
              <a:t>á</a:t>
            </a:r>
            <a:r>
              <a:rPr sz="3200" spc="45" dirty="0">
                <a:latin typeface="+mj-lt"/>
                <a:cs typeface="Arial"/>
              </a:rPr>
              <a:t>r</a:t>
            </a:r>
            <a:r>
              <a:rPr sz="3200" spc="15" dirty="0">
                <a:latin typeface="+mj-lt"/>
                <a:cs typeface="Arial"/>
              </a:rPr>
              <a:t>i</a:t>
            </a:r>
            <a:r>
              <a:rPr sz="3200" spc="-95" dirty="0">
                <a:latin typeface="+mj-lt"/>
                <a:cs typeface="Arial"/>
              </a:rPr>
              <a:t>o</a:t>
            </a:r>
            <a:r>
              <a:rPr sz="3200" spc="-350" dirty="0">
                <a:latin typeface="+mj-lt"/>
                <a:cs typeface="Arial"/>
              </a:rPr>
              <a:t>s</a:t>
            </a:r>
            <a:r>
              <a:rPr sz="3200" dirty="0">
                <a:latin typeface="+mj-lt"/>
                <a:cs typeface="Times New Roman"/>
              </a:rPr>
              <a:t>	</a:t>
            </a:r>
            <a:r>
              <a:rPr sz="3200" spc="-114" dirty="0">
                <a:latin typeface="+mj-lt"/>
                <a:cs typeface="Arial"/>
              </a:rPr>
              <a:t>m</a:t>
            </a:r>
            <a:r>
              <a:rPr sz="3200" spc="-204" dirty="0">
                <a:latin typeface="+mj-lt"/>
                <a:cs typeface="Arial"/>
              </a:rPr>
              <a:t>é</a:t>
            </a:r>
            <a:r>
              <a:rPr sz="3200" spc="135" dirty="0">
                <a:latin typeface="+mj-lt"/>
                <a:cs typeface="Arial"/>
              </a:rPr>
              <a:t>t</a:t>
            </a:r>
            <a:r>
              <a:rPr sz="3200" spc="-85" dirty="0">
                <a:latin typeface="+mj-lt"/>
                <a:cs typeface="Arial"/>
              </a:rPr>
              <a:t>o</a:t>
            </a:r>
            <a:r>
              <a:rPr sz="3200" spc="-95" dirty="0">
                <a:latin typeface="+mj-lt"/>
                <a:cs typeface="Arial"/>
              </a:rPr>
              <a:t>do</a:t>
            </a:r>
            <a:r>
              <a:rPr sz="3200" spc="-350" dirty="0">
                <a:latin typeface="+mj-lt"/>
                <a:cs typeface="Arial"/>
              </a:rPr>
              <a:t>s</a:t>
            </a:r>
            <a:r>
              <a:rPr sz="3200" dirty="0">
                <a:latin typeface="+mj-lt"/>
                <a:cs typeface="Times New Roman"/>
              </a:rPr>
              <a:t>	</a:t>
            </a:r>
            <a:r>
              <a:rPr sz="3200" spc="25" dirty="0">
                <a:latin typeface="+mj-lt"/>
                <a:cs typeface="Arial"/>
              </a:rPr>
              <a:t>i</a:t>
            </a:r>
            <a:r>
              <a:rPr sz="3200" spc="-105" dirty="0">
                <a:latin typeface="+mj-lt"/>
                <a:cs typeface="Arial"/>
              </a:rPr>
              <a:t>n</a:t>
            </a:r>
            <a:r>
              <a:rPr sz="3200" spc="-250" dirty="0">
                <a:latin typeface="+mj-lt"/>
                <a:cs typeface="Arial"/>
              </a:rPr>
              <a:t>c</a:t>
            </a:r>
            <a:r>
              <a:rPr sz="3200" spc="25" dirty="0">
                <a:latin typeface="+mj-lt"/>
                <a:cs typeface="Arial"/>
              </a:rPr>
              <a:t>l</a:t>
            </a:r>
            <a:r>
              <a:rPr sz="3200" spc="-105" dirty="0">
                <a:latin typeface="+mj-lt"/>
                <a:cs typeface="Arial"/>
              </a:rPr>
              <a:t>u</a:t>
            </a:r>
            <a:r>
              <a:rPr sz="3200" spc="-150" dirty="0">
                <a:latin typeface="+mj-lt"/>
                <a:cs typeface="Arial"/>
              </a:rPr>
              <a:t>í</a:t>
            </a:r>
            <a:r>
              <a:rPr sz="3200" spc="-105" dirty="0">
                <a:latin typeface="+mj-lt"/>
                <a:cs typeface="Arial"/>
              </a:rPr>
              <a:t>d</a:t>
            </a:r>
            <a:r>
              <a:rPr sz="3200" spc="-95" dirty="0">
                <a:latin typeface="+mj-lt"/>
                <a:cs typeface="Arial"/>
              </a:rPr>
              <a:t>o</a:t>
            </a:r>
            <a:r>
              <a:rPr sz="3200" spc="-350" dirty="0">
                <a:latin typeface="+mj-lt"/>
                <a:cs typeface="Arial"/>
              </a:rPr>
              <a:t>s</a:t>
            </a:r>
            <a:r>
              <a:rPr sz="3200" dirty="0">
                <a:latin typeface="+mj-lt"/>
                <a:cs typeface="Times New Roman"/>
              </a:rPr>
              <a:t>	</a:t>
            </a:r>
            <a:r>
              <a:rPr sz="3200" spc="-95" dirty="0">
                <a:latin typeface="+mj-lt"/>
                <a:cs typeface="Arial"/>
              </a:rPr>
              <a:t>n</a:t>
            </a:r>
            <a:r>
              <a:rPr sz="3200" spc="-190" dirty="0">
                <a:latin typeface="+mj-lt"/>
                <a:cs typeface="Arial"/>
              </a:rPr>
              <a:t>e</a:t>
            </a:r>
            <a:r>
              <a:rPr sz="3200" spc="-395" dirty="0">
                <a:latin typeface="+mj-lt"/>
                <a:cs typeface="Arial"/>
              </a:rPr>
              <a:t>s</a:t>
            </a:r>
            <a:r>
              <a:rPr sz="3200" spc="135" dirty="0">
                <a:latin typeface="+mj-lt"/>
                <a:cs typeface="Arial"/>
              </a:rPr>
              <a:t>t</a:t>
            </a:r>
            <a:r>
              <a:rPr sz="3200" spc="-185" dirty="0">
                <a:latin typeface="+mj-lt"/>
                <a:cs typeface="Arial"/>
              </a:rPr>
              <a:t>a </a:t>
            </a:r>
            <a:r>
              <a:rPr sz="3200" spc="-114" dirty="0">
                <a:latin typeface="+mj-lt"/>
                <a:cs typeface="Times New Roman"/>
              </a:rPr>
              <a:t> </a:t>
            </a:r>
            <a:r>
              <a:rPr sz="3200" spc="-120" dirty="0" err="1">
                <a:latin typeface="+mj-lt"/>
                <a:cs typeface="Arial"/>
              </a:rPr>
              <a:t>categoria</a:t>
            </a:r>
            <a:r>
              <a:rPr sz="3200" spc="-120" dirty="0">
                <a:latin typeface="+mj-lt"/>
                <a:cs typeface="Arial"/>
              </a:rPr>
              <a:t>:</a:t>
            </a:r>
            <a:endParaRPr lang="pt-PT" sz="3200" spc="-120" dirty="0">
              <a:latin typeface="+mj-lt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2038985" algn="l"/>
                <a:tab pos="3424554" algn="l"/>
                <a:tab pos="5288280" algn="l"/>
                <a:tab pos="7161530" algn="l"/>
              </a:tabLst>
            </a:pPr>
            <a:endParaRPr sz="3200" dirty="0">
              <a:latin typeface="+mj-lt"/>
              <a:cs typeface="Arial"/>
            </a:endParaRPr>
          </a:p>
          <a:p>
            <a:pPr marL="755650" marR="635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  <a:tab pos="1775460" algn="l"/>
                <a:tab pos="2889885" algn="l"/>
                <a:tab pos="3684904" algn="l"/>
                <a:tab pos="4904105" algn="l"/>
                <a:tab pos="6176645" algn="l"/>
                <a:tab pos="7452359" algn="l"/>
              </a:tabLst>
            </a:pPr>
            <a:r>
              <a:rPr sz="2800" spc="-350" dirty="0">
                <a:latin typeface="+mj-lt"/>
                <a:cs typeface="Arial"/>
              </a:rPr>
              <a:t>B</a:t>
            </a:r>
            <a:r>
              <a:rPr sz="2800" spc="-85" dirty="0">
                <a:latin typeface="+mj-lt"/>
                <a:cs typeface="Arial"/>
              </a:rPr>
              <a:t>u</a:t>
            </a:r>
            <a:r>
              <a:rPr sz="2800" spc="-315" dirty="0">
                <a:latin typeface="+mj-lt"/>
                <a:cs typeface="Arial"/>
              </a:rPr>
              <a:t>s</a:t>
            </a:r>
            <a:r>
              <a:rPr sz="2800" spc="-240" dirty="0">
                <a:latin typeface="+mj-lt"/>
                <a:cs typeface="Arial"/>
              </a:rPr>
              <a:t>c</a:t>
            </a:r>
            <a:r>
              <a:rPr sz="2800" spc="-220" dirty="0">
                <a:latin typeface="+mj-lt"/>
                <a:cs typeface="Arial"/>
              </a:rPr>
              <a:t>a</a:t>
            </a:r>
            <a:r>
              <a:rPr sz="2800" dirty="0">
                <a:latin typeface="+mj-lt"/>
                <a:cs typeface="Times New Roman"/>
              </a:rPr>
              <a:t>	</a:t>
            </a:r>
            <a:r>
              <a:rPr sz="2800" spc="-245" dirty="0">
                <a:latin typeface="+mj-lt"/>
                <a:cs typeface="Arial"/>
              </a:rPr>
              <a:t>g</a:t>
            </a:r>
            <a:r>
              <a:rPr sz="2800" spc="-95" dirty="0">
                <a:latin typeface="+mj-lt"/>
                <a:cs typeface="Arial"/>
              </a:rPr>
              <a:t>u</a:t>
            </a:r>
            <a:r>
              <a:rPr sz="2800" spc="20" dirty="0">
                <a:latin typeface="+mj-lt"/>
                <a:cs typeface="Arial"/>
              </a:rPr>
              <a:t>l</a:t>
            </a:r>
            <a:r>
              <a:rPr sz="2800" spc="-85" dirty="0">
                <a:latin typeface="+mj-lt"/>
                <a:cs typeface="Arial"/>
              </a:rPr>
              <a:t>o</a:t>
            </a:r>
            <a:r>
              <a:rPr sz="2800" spc="-315" dirty="0">
                <a:latin typeface="+mj-lt"/>
                <a:cs typeface="Arial"/>
              </a:rPr>
              <a:t>s</a:t>
            </a:r>
            <a:r>
              <a:rPr sz="2800" spc="-220" dirty="0">
                <a:latin typeface="+mj-lt"/>
                <a:cs typeface="Arial"/>
              </a:rPr>
              <a:t>a</a:t>
            </a:r>
            <a:r>
              <a:rPr sz="2800" dirty="0">
                <a:latin typeface="+mj-lt"/>
                <a:cs typeface="Times New Roman"/>
              </a:rPr>
              <a:t>	</a:t>
            </a:r>
            <a:r>
              <a:rPr sz="2800" spc="-95" dirty="0">
                <a:latin typeface="+mj-lt"/>
                <a:cs typeface="Arial"/>
              </a:rPr>
              <a:t>p</a:t>
            </a:r>
            <a:r>
              <a:rPr sz="2800" spc="-170" dirty="0">
                <a:latin typeface="+mj-lt"/>
                <a:cs typeface="Arial"/>
              </a:rPr>
              <a:t>e</a:t>
            </a:r>
            <a:r>
              <a:rPr sz="2800" spc="5" dirty="0">
                <a:latin typeface="+mj-lt"/>
                <a:cs typeface="Arial"/>
              </a:rPr>
              <a:t>l</a:t>
            </a:r>
            <a:r>
              <a:rPr sz="2800" spc="-220" dirty="0">
                <a:latin typeface="+mj-lt"/>
                <a:cs typeface="Arial"/>
              </a:rPr>
              <a:t>a</a:t>
            </a:r>
            <a:r>
              <a:rPr sz="2800" dirty="0">
                <a:latin typeface="+mj-lt"/>
                <a:cs typeface="Times New Roman"/>
              </a:rPr>
              <a:t>	</a:t>
            </a:r>
            <a:r>
              <a:rPr sz="2800" spc="-105" dirty="0">
                <a:latin typeface="+mj-lt"/>
                <a:cs typeface="Arial"/>
              </a:rPr>
              <a:t>m</a:t>
            </a:r>
            <a:r>
              <a:rPr sz="2800" spc="-170" dirty="0">
                <a:latin typeface="+mj-lt"/>
                <a:cs typeface="Arial"/>
              </a:rPr>
              <a:t>e</a:t>
            </a:r>
            <a:r>
              <a:rPr sz="2800" spc="5" dirty="0">
                <a:latin typeface="+mj-lt"/>
                <a:cs typeface="Arial"/>
              </a:rPr>
              <a:t>l</a:t>
            </a:r>
            <a:r>
              <a:rPr sz="2800" spc="-95" dirty="0">
                <a:latin typeface="+mj-lt"/>
                <a:cs typeface="Arial"/>
              </a:rPr>
              <a:t>h</a:t>
            </a:r>
            <a:r>
              <a:rPr sz="2800" spc="-85" dirty="0">
                <a:latin typeface="+mj-lt"/>
                <a:cs typeface="Arial"/>
              </a:rPr>
              <a:t>o</a:t>
            </a:r>
            <a:r>
              <a:rPr sz="2800" spc="40" dirty="0">
                <a:latin typeface="+mj-lt"/>
                <a:cs typeface="Arial"/>
              </a:rPr>
              <a:t>r</a:t>
            </a:r>
            <a:r>
              <a:rPr sz="2800" dirty="0">
                <a:latin typeface="+mj-lt"/>
                <a:cs typeface="Times New Roman"/>
              </a:rPr>
              <a:t>	</a:t>
            </a:r>
            <a:r>
              <a:rPr sz="2800" spc="-160" dirty="0">
                <a:latin typeface="+mj-lt"/>
                <a:cs typeface="Arial"/>
              </a:rPr>
              <a:t>e</a:t>
            </a:r>
            <a:r>
              <a:rPr sz="2800" spc="-300" dirty="0">
                <a:latin typeface="+mj-lt"/>
                <a:cs typeface="Arial"/>
              </a:rPr>
              <a:t>s</a:t>
            </a:r>
            <a:r>
              <a:rPr sz="2800" spc="-240" dirty="0">
                <a:latin typeface="+mj-lt"/>
                <a:cs typeface="Arial"/>
              </a:rPr>
              <a:t>c</a:t>
            </a:r>
            <a:r>
              <a:rPr sz="2800" spc="-85" dirty="0">
                <a:latin typeface="+mj-lt"/>
                <a:cs typeface="Arial"/>
              </a:rPr>
              <a:t>o</a:t>
            </a:r>
            <a:r>
              <a:rPr sz="2800" spc="5" dirty="0">
                <a:latin typeface="+mj-lt"/>
                <a:cs typeface="Arial"/>
              </a:rPr>
              <a:t>l</a:t>
            </a:r>
            <a:r>
              <a:rPr sz="2800" spc="-95" dirty="0">
                <a:latin typeface="+mj-lt"/>
                <a:cs typeface="Arial"/>
              </a:rPr>
              <a:t>h</a:t>
            </a:r>
            <a:r>
              <a:rPr sz="2800" spc="-220" dirty="0">
                <a:latin typeface="+mj-lt"/>
                <a:cs typeface="Arial"/>
              </a:rPr>
              <a:t>a</a:t>
            </a:r>
            <a:r>
              <a:rPr sz="2800" dirty="0">
                <a:latin typeface="+mj-lt"/>
                <a:cs typeface="Times New Roman"/>
              </a:rPr>
              <a:t>	</a:t>
            </a:r>
            <a:r>
              <a:rPr sz="2800" spc="-85" dirty="0">
                <a:latin typeface="+mj-lt"/>
                <a:cs typeface="Arial"/>
              </a:rPr>
              <a:t>(</a:t>
            </a:r>
            <a:r>
              <a:rPr sz="2800" i="1" spc="-120" dirty="0">
                <a:latin typeface="+mj-lt"/>
                <a:cs typeface="Arial"/>
              </a:rPr>
              <a:t>g</a:t>
            </a:r>
            <a:r>
              <a:rPr sz="2800" i="1" spc="25" dirty="0">
                <a:latin typeface="+mj-lt"/>
                <a:cs typeface="Arial"/>
              </a:rPr>
              <a:t>r</a:t>
            </a:r>
            <a:r>
              <a:rPr sz="2800" i="1" spc="-220" dirty="0">
                <a:latin typeface="+mj-lt"/>
                <a:cs typeface="Arial"/>
              </a:rPr>
              <a:t>e</a:t>
            </a:r>
            <a:r>
              <a:rPr sz="2800" i="1" spc="-229" dirty="0">
                <a:latin typeface="+mj-lt"/>
                <a:cs typeface="Arial"/>
              </a:rPr>
              <a:t>e</a:t>
            </a:r>
            <a:r>
              <a:rPr sz="2800" i="1" spc="-120" dirty="0">
                <a:latin typeface="+mj-lt"/>
                <a:cs typeface="Arial"/>
              </a:rPr>
              <a:t>d</a:t>
            </a:r>
            <a:r>
              <a:rPr sz="2800" i="1" spc="-150" dirty="0">
                <a:latin typeface="+mj-lt"/>
                <a:cs typeface="Arial"/>
              </a:rPr>
              <a:t>y</a:t>
            </a:r>
            <a:r>
              <a:rPr sz="2800" dirty="0">
                <a:latin typeface="+mj-lt"/>
                <a:cs typeface="Times New Roman"/>
              </a:rPr>
              <a:t>	</a:t>
            </a:r>
            <a:r>
              <a:rPr sz="2800" i="1" spc="-120" dirty="0">
                <a:latin typeface="+mj-lt"/>
                <a:cs typeface="Arial"/>
              </a:rPr>
              <a:t>b</a:t>
            </a:r>
            <a:r>
              <a:rPr sz="2800" i="1" spc="-229" dirty="0">
                <a:latin typeface="+mj-lt"/>
                <a:cs typeface="Arial"/>
              </a:rPr>
              <a:t>e</a:t>
            </a:r>
            <a:r>
              <a:rPr sz="2800" i="1" spc="-350" dirty="0">
                <a:latin typeface="+mj-lt"/>
                <a:cs typeface="Arial"/>
              </a:rPr>
              <a:t>s</a:t>
            </a:r>
            <a:r>
              <a:rPr sz="2800" i="1" spc="155" dirty="0">
                <a:latin typeface="+mj-lt"/>
                <a:cs typeface="Arial"/>
              </a:rPr>
              <a:t>t </a:t>
            </a:r>
            <a:r>
              <a:rPr sz="2800" spc="140" dirty="0">
                <a:latin typeface="+mj-lt"/>
                <a:cs typeface="Times New Roman"/>
              </a:rPr>
              <a:t> </a:t>
            </a:r>
            <a:r>
              <a:rPr sz="2800" i="1" spc="-20" dirty="0">
                <a:latin typeface="+mj-lt"/>
                <a:cs typeface="Arial"/>
              </a:rPr>
              <a:t>first</a:t>
            </a:r>
            <a:r>
              <a:rPr sz="2800" i="1" spc="-160" dirty="0">
                <a:latin typeface="+mj-lt"/>
                <a:cs typeface="Arial"/>
              </a:rPr>
              <a:t> </a:t>
            </a:r>
            <a:r>
              <a:rPr sz="2800" i="1" spc="-155" dirty="0">
                <a:latin typeface="+mj-lt"/>
                <a:cs typeface="Arial"/>
              </a:rPr>
              <a:t>search</a:t>
            </a:r>
            <a:r>
              <a:rPr sz="2800" spc="-155" dirty="0">
                <a:latin typeface="+mj-lt"/>
                <a:cs typeface="Arial"/>
              </a:rPr>
              <a:t>)</a:t>
            </a:r>
            <a:endParaRPr lang="pt-PT" sz="2800" spc="-155" dirty="0">
              <a:latin typeface="+mj-lt"/>
              <a:cs typeface="Arial"/>
            </a:endParaRPr>
          </a:p>
          <a:p>
            <a:pPr marL="469265" marR="6350" lvl="1">
              <a:lnSpc>
                <a:spcPct val="100000"/>
              </a:lnSpc>
              <a:spcBef>
                <a:spcPts val="690"/>
              </a:spcBef>
              <a:tabLst>
                <a:tab pos="756920" algn="l"/>
                <a:tab pos="1775460" algn="l"/>
                <a:tab pos="2889885" algn="l"/>
                <a:tab pos="3684904" algn="l"/>
                <a:tab pos="4904105" algn="l"/>
                <a:tab pos="6176645" algn="l"/>
                <a:tab pos="7452359" algn="l"/>
              </a:tabLst>
            </a:pPr>
            <a:endParaRPr sz="1400" dirty="0">
              <a:latin typeface="+mj-lt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245" dirty="0">
                <a:latin typeface="+mj-lt"/>
                <a:cs typeface="Arial"/>
              </a:rPr>
              <a:t>Busca</a:t>
            </a:r>
            <a:r>
              <a:rPr sz="2800" spc="-140" dirty="0">
                <a:latin typeface="+mj-lt"/>
                <a:cs typeface="Arial"/>
              </a:rPr>
              <a:t> </a:t>
            </a:r>
            <a:r>
              <a:rPr sz="2800" spc="25" dirty="0">
                <a:latin typeface="+mj-lt"/>
                <a:cs typeface="Arial"/>
              </a:rPr>
              <a:t>A*</a:t>
            </a:r>
            <a:endParaRPr sz="2800" dirty="0">
              <a:latin typeface="+mj-lt"/>
              <a:cs typeface="Arial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FC12B792-EEAF-4525-BE17-65E3EC88D0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6912" y="577850"/>
            <a:ext cx="7084688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1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Busca</a:t>
            </a:r>
            <a:r>
              <a:rPr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-105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informada</a:t>
            </a:r>
            <a:endParaRPr b="1" spc="-13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730250"/>
            <a:ext cx="7618088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</a:t>
            </a:r>
            <a:r>
              <a:rPr b="1" spc="-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gulosa </a:t>
            </a:r>
            <a:r>
              <a:rPr b="1" spc="-145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pela </a:t>
            </a:r>
            <a:r>
              <a:rPr b="1" spc="-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melhor</a:t>
            </a:r>
            <a:r>
              <a:rPr b="1" spc="-1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-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escolha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300" y="1797050"/>
            <a:ext cx="9677400" cy="4673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36385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spc="-22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Expande </a:t>
            </a:r>
            <a:r>
              <a:rPr sz="3200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o </a:t>
            </a:r>
            <a:r>
              <a:rPr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nó </a:t>
            </a:r>
            <a:r>
              <a:rPr sz="3200" spc="-1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que </a:t>
            </a:r>
            <a:r>
              <a:rPr sz="3200" b="1" i="1" spc="-229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parece </a:t>
            </a:r>
            <a:r>
              <a:rPr sz="3200" spc="-1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mais </a:t>
            </a:r>
            <a:r>
              <a:rPr sz="3200" spc="-95" dirty="0">
                <a:solidFill>
                  <a:srgbClr val="FF0000"/>
                </a:solidFill>
                <a:latin typeface="+mj-lt"/>
                <a:cs typeface="Arial"/>
              </a:rPr>
              <a:t>próximo</a:t>
            </a:r>
            <a:r>
              <a:rPr sz="3200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sz="3200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ao  </a:t>
            </a:r>
            <a:r>
              <a:rPr sz="32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objetivo </a:t>
            </a:r>
            <a:r>
              <a:rPr sz="3200" i="1" spc="-19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de </a:t>
            </a:r>
            <a:r>
              <a:rPr sz="3200" i="1" spc="-13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acordo </a:t>
            </a:r>
            <a:r>
              <a:rPr sz="3200" i="1" spc="-19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com </a:t>
            </a:r>
            <a:r>
              <a:rPr sz="3200" i="1" spc="-13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 </a:t>
            </a:r>
            <a:r>
              <a:rPr sz="3200" b="1" i="1" spc="-1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função</a:t>
            </a:r>
            <a:r>
              <a:rPr sz="3200" b="1" i="1" spc="-28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sz="3200" b="1" i="1" spc="-1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heurística</a:t>
            </a:r>
            <a:r>
              <a:rPr lang="pt-PT" sz="3200" b="1" i="1" spc="-1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.</a:t>
            </a:r>
            <a:endParaRPr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  <a:p>
            <a:pPr marL="368300" marR="558165" indent="-343535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spc="-19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Ao </a:t>
            </a:r>
            <a:r>
              <a:rPr sz="3200" spc="-1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avaliar </a:t>
            </a:r>
            <a:r>
              <a:rPr sz="3200" spc="-22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os </a:t>
            </a:r>
            <a:r>
              <a:rPr sz="3200" spc="-18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nós </a:t>
            </a:r>
            <a:r>
              <a:rPr sz="32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utiliza </a:t>
            </a:r>
            <a:r>
              <a:rPr sz="3200" spc="-13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somente </a:t>
            </a:r>
            <a:r>
              <a:rPr sz="3200" spc="-24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 </a:t>
            </a:r>
            <a:r>
              <a:rPr sz="3200" spc="-12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função  heurística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sz="2800" b="1" i="1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f(n) </a:t>
            </a:r>
            <a:r>
              <a:rPr sz="2800" b="1" spc="-24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=</a:t>
            </a:r>
            <a:r>
              <a:rPr lang="pt-PT" sz="2800" b="1" i="1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f(n)</a:t>
            </a:r>
            <a:r>
              <a:rPr sz="2800" b="1" spc="-32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lang="pt-PT" sz="2800" b="1" spc="-32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+ </a:t>
            </a:r>
            <a:r>
              <a:rPr sz="2800" b="1" i="1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h(n)</a:t>
            </a:r>
            <a:r>
              <a:rPr lang="pt-PT" sz="2800" b="1" i="1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endParaRPr sz="28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  <a:p>
            <a:pPr marL="368300" indent="-343535">
              <a:lnSpc>
                <a:spcPct val="100000"/>
              </a:lnSpc>
              <a:spcBef>
                <a:spcPts val="750"/>
              </a:spcBef>
              <a:buChar char="•"/>
              <a:tabLst>
                <a:tab pos="367665" algn="l"/>
                <a:tab pos="368935" algn="l"/>
              </a:tabLst>
            </a:pPr>
            <a:r>
              <a:rPr sz="3200" spc="-19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Exemplo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  <a:p>
            <a:pPr marL="768985" marR="17780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69620" algn="l"/>
              </a:tabLst>
            </a:pPr>
            <a:r>
              <a:rPr sz="2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Ir </a:t>
            </a:r>
            <a:r>
              <a:rPr sz="2800" spc="-1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de </a:t>
            </a:r>
            <a:r>
              <a:rPr sz="2800" u="sng" spc="-14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Arad</a:t>
            </a:r>
            <a:r>
              <a:rPr sz="2800" spc="-14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sz="2800" spc="-22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 </a:t>
            </a:r>
            <a:r>
              <a:rPr sz="2800" u="sng"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Bucareste</a:t>
            </a:r>
            <a:r>
              <a:rPr sz="2800"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, </a:t>
            </a:r>
            <a:r>
              <a:rPr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usando </a:t>
            </a:r>
            <a:r>
              <a:rPr sz="2800" spc="-1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como </a:t>
            </a:r>
            <a:r>
              <a:rPr sz="2800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heurística </a:t>
            </a:r>
            <a:r>
              <a:rPr sz="2800" spc="-22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a  </a:t>
            </a:r>
            <a:r>
              <a:rPr sz="2800" spc="-120" dirty="0">
                <a:solidFill>
                  <a:srgbClr val="FF0000"/>
                </a:solidFill>
                <a:latin typeface="+mj-lt"/>
                <a:cs typeface="Arial"/>
              </a:rPr>
              <a:t>distância </a:t>
            </a:r>
            <a:r>
              <a:rPr sz="2800" spc="-135" dirty="0">
                <a:solidFill>
                  <a:srgbClr val="FF0000"/>
                </a:solidFill>
                <a:latin typeface="+mj-lt"/>
                <a:cs typeface="Arial"/>
              </a:rPr>
              <a:t>em </a:t>
            </a:r>
            <a:r>
              <a:rPr sz="2800" spc="-80" dirty="0">
                <a:solidFill>
                  <a:srgbClr val="FF0000"/>
                </a:solidFill>
                <a:latin typeface="+mj-lt"/>
                <a:cs typeface="Arial"/>
              </a:rPr>
              <a:t>linha</a:t>
            </a:r>
            <a:r>
              <a:rPr sz="2800" spc="-135" dirty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+mj-lt"/>
                <a:cs typeface="Arial"/>
              </a:rPr>
              <a:t>recta</a:t>
            </a:r>
            <a:endParaRPr sz="2800" dirty="0">
              <a:solidFill>
                <a:srgbClr val="FF0000"/>
              </a:solidFill>
              <a:latin typeface="+mj-lt"/>
              <a:cs typeface="Arial"/>
            </a:endParaRPr>
          </a:p>
          <a:p>
            <a:pPr marL="7689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69620" algn="l"/>
              </a:tabLst>
            </a:pPr>
            <a:r>
              <a:rPr sz="2800" i="1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h(n) </a:t>
            </a:r>
            <a:r>
              <a:rPr sz="2800" spc="-24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=</a:t>
            </a:r>
            <a:r>
              <a:rPr sz="2800" spc="-195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 </a:t>
            </a:r>
            <a:r>
              <a:rPr sz="2800" i="1" spc="-22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h</a:t>
            </a:r>
            <a:r>
              <a:rPr sz="2775" i="1" spc="-330" baseline="-2102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/>
              </a:rPr>
              <a:t>DLR</a:t>
            </a:r>
            <a:endParaRPr sz="2775" baseline="-2102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633" y="703740"/>
            <a:ext cx="9449427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</a:t>
            </a:r>
            <a:r>
              <a:rPr b="1" spc="-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gulosa </a:t>
            </a:r>
            <a:r>
              <a:rPr b="1" spc="-145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pela </a:t>
            </a:r>
            <a:r>
              <a:rPr b="1" spc="-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melhor </a:t>
            </a:r>
            <a:r>
              <a:rPr b="1" spc="-1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escolha:</a:t>
            </a:r>
            <a:r>
              <a:rPr b="1" spc="-2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-165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</a:p>
        </p:txBody>
      </p:sp>
      <p:sp>
        <p:nvSpPr>
          <p:cNvPr id="3" name="object 3"/>
          <p:cNvSpPr/>
          <p:nvPr/>
        </p:nvSpPr>
        <p:spPr>
          <a:xfrm>
            <a:off x="6310757" y="2171712"/>
            <a:ext cx="2745105" cy="1606550"/>
          </a:xfrm>
          <a:custGeom>
            <a:avLst/>
            <a:gdLst/>
            <a:ahLst/>
            <a:cxnLst/>
            <a:rect l="l" t="t" r="r" b="b"/>
            <a:pathLst>
              <a:path w="2745104" h="1606550">
                <a:moveTo>
                  <a:pt x="2744724" y="1124712"/>
                </a:moveTo>
                <a:lnTo>
                  <a:pt x="2743200" y="1124712"/>
                </a:lnTo>
                <a:lnTo>
                  <a:pt x="2741676" y="1114044"/>
                </a:lnTo>
                <a:lnTo>
                  <a:pt x="2740152" y="1114044"/>
                </a:lnTo>
                <a:lnTo>
                  <a:pt x="2735580" y="1104900"/>
                </a:lnTo>
                <a:lnTo>
                  <a:pt x="2735580" y="1126236"/>
                </a:lnTo>
                <a:lnTo>
                  <a:pt x="2734056" y="1126236"/>
                </a:lnTo>
                <a:lnTo>
                  <a:pt x="2735580" y="1135380"/>
                </a:lnTo>
                <a:lnTo>
                  <a:pt x="2735580" y="1339596"/>
                </a:lnTo>
                <a:lnTo>
                  <a:pt x="2734056" y="1350264"/>
                </a:lnTo>
                <a:lnTo>
                  <a:pt x="2735580" y="1348740"/>
                </a:lnTo>
                <a:lnTo>
                  <a:pt x="2732532" y="1357884"/>
                </a:lnTo>
                <a:lnTo>
                  <a:pt x="2727960" y="1365504"/>
                </a:lnTo>
                <a:lnTo>
                  <a:pt x="2721864" y="1373124"/>
                </a:lnTo>
                <a:lnTo>
                  <a:pt x="2714244" y="1379220"/>
                </a:lnTo>
                <a:lnTo>
                  <a:pt x="2715768" y="1377696"/>
                </a:lnTo>
                <a:lnTo>
                  <a:pt x="2706624" y="1382268"/>
                </a:lnTo>
                <a:lnTo>
                  <a:pt x="2708148" y="1382268"/>
                </a:lnTo>
                <a:lnTo>
                  <a:pt x="2699004" y="1385316"/>
                </a:lnTo>
                <a:lnTo>
                  <a:pt x="2688336" y="1386840"/>
                </a:lnTo>
                <a:lnTo>
                  <a:pt x="2071116" y="1386840"/>
                </a:lnTo>
                <a:lnTo>
                  <a:pt x="2061972" y="1385316"/>
                </a:lnTo>
                <a:lnTo>
                  <a:pt x="2052828" y="1382268"/>
                </a:lnTo>
                <a:lnTo>
                  <a:pt x="2054352" y="1382268"/>
                </a:lnTo>
                <a:lnTo>
                  <a:pt x="2045208" y="1377696"/>
                </a:lnTo>
                <a:lnTo>
                  <a:pt x="2045208" y="1379220"/>
                </a:lnTo>
                <a:lnTo>
                  <a:pt x="2037588" y="1373124"/>
                </a:lnTo>
                <a:lnTo>
                  <a:pt x="2039112" y="1373124"/>
                </a:lnTo>
                <a:lnTo>
                  <a:pt x="2033016" y="1365504"/>
                </a:lnTo>
                <a:lnTo>
                  <a:pt x="2028444" y="1357884"/>
                </a:lnTo>
                <a:lnTo>
                  <a:pt x="2025396" y="1348740"/>
                </a:lnTo>
                <a:lnTo>
                  <a:pt x="2025396" y="1126236"/>
                </a:lnTo>
                <a:lnTo>
                  <a:pt x="2028444" y="1117092"/>
                </a:lnTo>
                <a:lnTo>
                  <a:pt x="2028444" y="1118616"/>
                </a:lnTo>
                <a:lnTo>
                  <a:pt x="2033016" y="1109472"/>
                </a:lnTo>
                <a:lnTo>
                  <a:pt x="2037588" y="1103757"/>
                </a:lnTo>
                <a:lnTo>
                  <a:pt x="2038438" y="1102690"/>
                </a:lnTo>
                <a:lnTo>
                  <a:pt x="2039112" y="1102156"/>
                </a:lnTo>
                <a:lnTo>
                  <a:pt x="2045208" y="1097280"/>
                </a:lnTo>
                <a:lnTo>
                  <a:pt x="2052828" y="1093470"/>
                </a:lnTo>
                <a:lnTo>
                  <a:pt x="2054352" y="1092708"/>
                </a:lnTo>
                <a:lnTo>
                  <a:pt x="2052828" y="1092708"/>
                </a:lnTo>
                <a:lnTo>
                  <a:pt x="2061972" y="1089660"/>
                </a:lnTo>
                <a:lnTo>
                  <a:pt x="2699004" y="1089660"/>
                </a:lnTo>
                <a:lnTo>
                  <a:pt x="2708148" y="1092708"/>
                </a:lnTo>
                <a:lnTo>
                  <a:pt x="2706624" y="1092708"/>
                </a:lnTo>
                <a:lnTo>
                  <a:pt x="2708148" y="1093470"/>
                </a:lnTo>
                <a:lnTo>
                  <a:pt x="2715768" y="1097280"/>
                </a:lnTo>
                <a:lnTo>
                  <a:pt x="2714244" y="1097280"/>
                </a:lnTo>
                <a:lnTo>
                  <a:pt x="2715768" y="1098499"/>
                </a:lnTo>
                <a:lnTo>
                  <a:pt x="2721864" y="1103376"/>
                </a:lnTo>
                <a:lnTo>
                  <a:pt x="2721864" y="1101852"/>
                </a:lnTo>
                <a:lnTo>
                  <a:pt x="2727960" y="1109472"/>
                </a:lnTo>
                <a:lnTo>
                  <a:pt x="2732532" y="1118616"/>
                </a:lnTo>
                <a:lnTo>
                  <a:pt x="2732532" y="1117092"/>
                </a:lnTo>
                <a:lnTo>
                  <a:pt x="2735580" y="1126236"/>
                </a:lnTo>
                <a:lnTo>
                  <a:pt x="2735580" y="1104900"/>
                </a:lnTo>
                <a:lnTo>
                  <a:pt x="2735580" y="1103376"/>
                </a:lnTo>
                <a:lnTo>
                  <a:pt x="2727960" y="1095756"/>
                </a:lnTo>
                <a:lnTo>
                  <a:pt x="2720340" y="1089660"/>
                </a:lnTo>
                <a:lnTo>
                  <a:pt x="2711196" y="1085088"/>
                </a:lnTo>
                <a:lnTo>
                  <a:pt x="2711196" y="1083564"/>
                </a:lnTo>
                <a:lnTo>
                  <a:pt x="2700528" y="1080516"/>
                </a:lnTo>
                <a:lnTo>
                  <a:pt x="2378545" y="1080516"/>
                </a:lnTo>
                <a:lnTo>
                  <a:pt x="2342388" y="995172"/>
                </a:lnTo>
                <a:lnTo>
                  <a:pt x="2339340" y="993648"/>
                </a:lnTo>
                <a:lnTo>
                  <a:pt x="2336292" y="993648"/>
                </a:lnTo>
                <a:lnTo>
                  <a:pt x="2333244" y="996696"/>
                </a:lnTo>
                <a:lnTo>
                  <a:pt x="2333244" y="999744"/>
                </a:lnTo>
                <a:lnTo>
                  <a:pt x="2360765" y="1063155"/>
                </a:lnTo>
                <a:lnTo>
                  <a:pt x="1354937" y="315468"/>
                </a:lnTo>
                <a:lnTo>
                  <a:pt x="1577340" y="315468"/>
                </a:lnTo>
                <a:lnTo>
                  <a:pt x="1588008" y="313944"/>
                </a:lnTo>
                <a:lnTo>
                  <a:pt x="1589532" y="313944"/>
                </a:lnTo>
                <a:lnTo>
                  <a:pt x="1598676" y="310896"/>
                </a:lnTo>
                <a:lnTo>
                  <a:pt x="1600200" y="310896"/>
                </a:lnTo>
                <a:lnTo>
                  <a:pt x="1607820" y="306324"/>
                </a:lnTo>
                <a:lnTo>
                  <a:pt x="1609344" y="306324"/>
                </a:lnTo>
                <a:lnTo>
                  <a:pt x="1610868" y="305104"/>
                </a:lnTo>
                <a:lnTo>
                  <a:pt x="1616964" y="300228"/>
                </a:lnTo>
                <a:lnTo>
                  <a:pt x="1616964" y="298704"/>
                </a:lnTo>
                <a:lnTo>
                  <a:pt x="1623060" y="291084"/>
                </a:lnTo>
                <a:lnTo>
                  <a:pt x="1629156" y="281940"/>
                </a:lnTo>
                <a:lnTo>
                  <a:pt x="1629156" y="280416"/>
                </a:lnTo>
                <a:lnTo>
                  <a:pt x="1632204" y="271272"/>
                </a:lnTo>
                <a:lnTo>
                  <a:pt x="1633728" y="259080"/>
                </a:lnTo>
                <a:lnTo>
                  <a:pt x="1633728" y="54864"/>
                </a:lnTo>
                <a:lnTo>
                  <a:pt x="1632204" y="44196"/>
                </a:lnTo>
                <a:lnTo>
                  <a:pt x="1629156" y="33528"/>
                </a:lnTo>
                <a:lnTo>
                  <a:pt x="1623060" y="24384"/>
                </a:lnTo>
                <a:lnTo>
                  <a:pt x="1623060" y="47244"/>
                </a:lnTo>
                <a:lnTo>
                  <a:pt x="1623060" y="268224"/>
                </a:lnTo>
                <a:lnTo>
                  <a:pt x="1620012" y="278892"/>
                </a:lnTo>
                <a:lnTo>
                  <a:pt x="1620012" y="277368"/>
                </a:lnTo>
                <a:lnTo>
                  <a:pt x="1615440" y="286512"/>
                </a:lnTo>
                <a:lnTo>
                  <a:pt x="1615440" y="284988"/>
                </a:lnTo>
                <a:lnTo>
                  <a:pt x="1609344" y="292608"/>
                </a:lnTo>
                <a:lnTo>
                  <a:pt x="1610868" y="292608"/>
                </a:lnTo>
                <a:lnTo>
                  <a:pt x="1603248" y="298704"/>
                </a:lnTo>
                <a:lnTo>
                  <a:pt x="1595628" y="303276"/>
                </a:lnTo>
                <a:lnTo>
                  <a:pt x="1595628" y="301752"/>
                </a:lnTo>
                <a:lnTo>
                  <a:pt x="1586484" y="304800"/>
                </a:lnTo>
                <a:lnTo>
                  <a:pt x="1577340" y="306324"/>
                </a:lnTo>
                <a:lnTo>
                  <a:pt x="1342644" y="306324"/>
                </a:lnTo>
                <a:lnTo>
                  <a:pt x="1103376" y="306324"/>
                </a:lnTo>
                <a:lnTo>
                  <a:pt x="1094232" y="304800"/>
                </a:lnTo>
                <a:lnTo>
                  <a:pt x="1085088" y="301752"/>
                </a:lnTo>
                <a:lnTo>
                  <a:pt x="1085088" y="303276"/>
                </a:lnTo>
                <a:lnTo>
                  <a:pt x="1077468" y="298704"/>
                </a:lnTo>
                <a:lnTo>
                  <a:pt x="1069848" y="292608"/>
                </a:lnTo>
                <a:lnTo>
                  <a:pt x="1071372" y="292608"/>
                </a:lnTo>
                <a:lnTo>
                  <a:pt x="1065276" y="284988"/>
                </a:lnTo>
                <a:lnTo>
                  <a:pt x="1065276" y="286512"/>
                </a:lnTo>
                <a:lnTo>
                  <a:pt x="1060704" y="277368"/>
                </a:lnTo>
                <a:lnTo>
                  <a:pt x="1060704" y="278892"/>
                </a:lnTo>
                <a:lnTo>
                  <a:pt x="1057656" y="268224"/>
                </a:lnTo>
                <a:lnTo>
                  <a:pt x="1057656" y="47244"/>
                </a:lnTo>
                <a:lnTo>
                  <a:pt x="1060704" y="36576"/>
                </a:lnTo>
                <a:lnTo>
                  <a:pt x="1060704" y="38100"/>
                </a:lnTo>
                <a:lnTo>
                  <a:pt x="1065276" y="28956"/>
                </a:lnTo>
                <a:lnTo>
                  <a:pt x="1065276" y="30480"/>
                </a:lnTo>
                <a:lnTo>
                  <a:pt x="1069848" y="24765"/>
                </a:lnTo>
                <a:lnTo>
                  <a:pt x="1071372" y="22860"/>
                </a:lnTo>
                <a:lnTo>
                  <a:pt x="1069848" y="22860"/>
                </a:lnTo>
                <a:lnTo>
                  <a:pt x="1077468" y="16764"/>
                </a:lnTo>
                <a:lnTo>
                  <a:pt x="1085088" y="12192"/>
                </a:lnTo>
                <a:lnTo>
                  <a:pt x="1085088" y="13716"/>
                </a:lnTo>
                <a:lnTo>
                  <a:pt x="1094232" y="10668"/>
                </a:lnTo>
                <a:lnTo>
                  <a:pt x="1103376" y="9144"/>
                </a:lnTo>
                <a:lnTo>
                  <a:pt x="1577340" y="9144"/>
                </a:lnTo>
                <a:lnTo>
                  <a:pt x="1586484" y="10668"/>
                </a:lnTo>
                <a:lnTo>
                  <a:pt x="1595628" y="13716"/>
                </a:lnTo>
                <a:lnTo>
                  <a:pt x="1595628" y="12192"/>
                </a:lnTo>
                <a:lnTo>
                  <a:pt x="1603248" y="16764"/>
                </a:lnTo>
                <a:lnTo>
                  <a:pt x="1610868" y="22860"/>
                </a:lnTo>
                <a:lnTo>
                  <a:pt x="1609344" y="22860"/>
                </a:lnTo>
                <a:lnTo>
                  <a:pt x="1610868" y="24765"/>
                </a:lnTo>
                <a:lnTo>
                  <a:pt x="1615440" y="30480"/>
                </a:lnTo>
                <a:lnTo>
                  <a:pt x="1615440" y="28956"/>
                </a:lnTo>
                <a:lnTo>
                  <a:pt x="1620012" y="38100"/>
                </a:lnTo>
                <a:lnTo>
                  <a:pt x="1620012" y="36576"/>
                </a:lnTo>
                <a:lnTo>
                  <a:pt x="1623060" y="47244"/>
                </a:lnTo>
                <a:lnTo>
                  <a:pt x="1623060" y="24384"/>
                </a:lnTo>
                <a:lnTo>
                  <a:pt x="1616964" y="16764"/>
                </a:lnTo>
                <a:lnTo>
                  <a:pt x="1616964" y="15240"/>
                </a:lnTo>
                <a:lnTo>
                  <a:pt x="1609344" y="9144"/>
                </a:lnTo>
                <a:lnTo>
                  <a:pt x="1607820" y="9144"/>
                </a:lnTo>
                <a:lnTo>
                  <a:pt x="1600200" y="4572"/>
                </a:lnTo>
                <a:lnTo>
                  <a:pt x="1598676" y="4572"/>
                </a:lnTo>
                <a:lnTo>
                  <a:pt x="1589532" y="1524"/>
                </a:lnTo>
                <a:lnTo>
                  <a:pt x="1588008" y="1524"/>
                </a:lnTo>
                <a:lnTo>
                  <a:pt x="1577340" y="0"/>
                </a:lnTo>
                <a:lnTo>
                  <a:pt x="1103376" y="0"/>
                </a:lnTo>
                <a:lnTo>
                  <a:pt x="1092708" y="1524"/>
                </a:lnTo>
                <a:lnTo>
                  <a:pt x="1091184" y="1524"/>
                </a:lnTo>
                <a:lnTo>
                  <a:pt x="1082040" y="4572"/>
                </a:lnTo>
                <a:lnTo>
                  <a:pt x="1080516" y="4572"/>
                </a:lnTo>
                <a:lnTo>
                  <a:pt x="1072896" y="9144"/>
                </a:lnTo>
                <a:lnTo>
                  <a:pt x="1071372" y="9144"/>
                </a:lnTo>
                <a:lnTo>
                  <a:pt x="1063752" y="15240"/>
                </a:lnTo>
                <a:lnTo>
                  <a:pt x="1063752" y="16764"/>
                </a:lnTo>
                <a:lnTo>
                  <a:pt x="1057656" y="24384"/>
                </a:lnTo>
                <a:lnTo>
                  <a:pt x="1051560" y="33528"/>
                </a:lnTo>
                <a:lnTo>
                  <a:pt x="1048512" y="44196"/>
                </a:lnTo>
                <a:lnTo>
                  <a:pt x="1046988" y="54864"/>
                </a:lnTo>
                <a:lnTo>
                  <a:pt x="1046988" y="260604"/>
                </a:lnTo>
                <a:lnTo>
                  <a:pt x="1048512" y="271272"/>
                </a:lnTo>
                <a:lnTo>
                  <a:pt x="1051560" y="280416"/>
                </a:lnTo>
                <a:lnTo>
                  <a:pt x="1051560" y="281940"/>
                </a:lnTo>
                <a:lnTo>
                  <a:pt x="1057656" y="291084"/>
                </a:lnTo>
                <a:lnTo>
                  <a:pt x="1063752" y="298704"/>
                </a:lnTo>
                <a:lnTo>
                  <a:pt x="1063752" y="300228"/>
                </a:lnTo>
                <a:lnTo>
                  <a:pt x="1069848" y="305104"/>
                </a:lnTo>
                <a:lnTo>
                  <a:pt x="1071372" y="306324"/>
                </a:lnTo>
                <a:lnTo>
                  <a:pt x="1072896" y="306324"/>
                </a:lnTo>
                <a:lnTo>
                  <a:pt x="1080516" y="310896"/>
                </a:lnTo>
                <a:lnTo>
                  <a:pt x="1082040" y="310896"/>
                </a:lnTo>
                <a:lnTo>
                  <a:pt x="1091184" y="313944"/>
                </a:lnTo>
                <a:lnTo>
                  <a:pt x="1092708" y="313944"/>
                </a:lnTo>
                <a:lnTo>
                  <a:pt x="1103376" y="315468"/>
                </a:lnTo>
                <a:lnTo>
                  <a:pt x="1328064" y="315468"/>
                </a:lnTo>
                <a:lnTo>
                  <a:pt x="347078" y="1063104"/>
                </a:lnTo>
                <a:lnTo>
                  <a:pt x="373380" y="999744"/>
                </a:lnTo>
                <a:lnTo>
                  <a:pt x="373380" y="995172"/>
                </a:lnTo>
                <a:lnTo>
                  <a:pt x="370332" y="992124"/>
                </a:lnTo>
                <a:lnTo>
                  <a:pt x="364236" y="995172"/>
                </a:lnTo>
                <a:lnTo>
                  <a:pt x="329514" y="1080516"/>
                </a:lnTo>
                <a:lnTo>
                  <a:pt x="44196" y="1080516"/>
                </a:lnTo>
                <a:lnTo>
                  <a:pt x="33528" y="1083564"/>
                </a:lnTo>
                <a:lnTo>
                  <a:pt x="33528" y="1085088"/>
                </a:lnTo>
                <a:lnTo>
                  <a:pt x="24384" y="1089660"/>
                </a:lnTo>
                <a:lnTo>
                  <a:pt x="22860" y="1089660"/>
                </a:lnTo>
                <a:lnTo>
                  <a:pt x="9144" y="1103376"/>
                </a:lnTo>
                <a:lnTo>
                  <a:pt x="9144" y="1104900"/>
                </a:lnTo>
                <a:lnTo>
                  <a:pt x="4572" y="1114044"/>
                </a:lnTo>
                <a:lnTo>
                  <a:pt x="3048" y="1114044"/>
                </a:lnTo>
                <a:lnTo>
                  <a:pt x="0" y="1124712"/>
                </a:lnTo>
                <a:lnTo>
                  <a:pt x="0" y="1351788"/>
                </a:lnTo>
                <a:lnTo>
                  <a:pt x="3048" y="1360932"/>
                </a:lnTo>
                <a:lnTo>
                  <a:pt x="4572" y="1362456"/>
                </a:lnTo>
                <a:lnTo>
                  <a:pt x="9144" y="1370076"/>
                </a:lnTo>
                <a:lnTo>
                  <a:pt x="9144" y="1371600"/>
                </a:lnTo>
                <a:lnTo>
                  <a:pt x="15240" y="1379220"/>
                </a:lnTo>
                <a:lnTo>
                  <a:pt x="16764" y="1379220"/>
                </a:lnTo>
                <a:lnTo>
                  <a:pt x="21336" y="1383792"/>
                </a:lnTo>
                <a:lnTo>
                  <a:pt x="24384" y="1386840"/>
                </a:lnTo>
                <a:lnTo>
                  <a:pt x="33528" y="1391412"/>
                </a:lnTo>
                <a:lnTo>
                  <a:pt x="36576" y="1392275"/>
                </a:lnTo>
                <a:lnTo>
                  <a:pt x="44196" y="1394460"/>
                </a:lnTo>
                <a:lnTo>
                  <a:pt x="54864" y="1395984"/>
                </a:lnTo>
                <a:lnTo>
                  <a:pt x="313905" y="1395984"/>
                </a:lnTo>
                <a:lnTo>
                  <a:pt x="67703" y="1606296"/>
                </a:lnTo>
                <a:lnTo>
                  <a:pt x="82715" y="1606296"/>
                </a:lnTo>
                <a:lnTo>
                  <a:pt x="323265" y="1400810"/>
                </a:lnTo>
                <a:lnTo>
                  <a:pt x="327342" y="1606296"/>
                </a:lnTo>
                <a:lnTo>
                  <a:pt x="336486" y="1606296"/>
                </a:lnTo>
                <a:lnTo>
                  <a:pt x="332397" y="1399984"/>
                </a:lnTo>
                <a:lnTo>
                  <a:pt x="623595" y="1606296"/>
                </a:lnTo>
                <a:lnTo>
                  <a:pt x="640448" y="1606296"/>
                </a:lnTo>
                <a:lnTo>
                  <a:pt x="357301" y="1405699"/>
                </a:lnTo>
                <a:lnTo>
                  <a:pt x="1001610" y="1606296"/>
                </a:lnTo>
                <a:lnTo>
                  <a:pt x="1034034" y="1606296"/>
                </a:lnTo>
                <a:lnTo>
                  <a:pt x="358546" y="1395984"/>
                </a:lnTo>
                <a:lnTo>
                  <a:pt x="601980" y="1395984"/>
                </a:lnTo>
                <a:lnTo>
                  <a:pt x="611124" y="1394460"/>
                </a:lnTo>
                <a:lnTo>
                  <a:pt x="612648" y="1394460"/>
                </a:lnTo>
                <a:lnTo>
                  <a:pt x="620268" y="1391920"/>
                </a:lnTo>
                <a:lnTo>
                  <a:pt x="621792" y="1391412"/>
                </a:lnTo>
                <a:lnTo>
                  <a:pt x="623316" y="1391412"/>
                </a:lnTo>
                <a:lnTo>
                  <a:pt x="626364" y="1389888"/>
                </a:lnTo>
                <a:lnTo>
                  <a:pt x="632460" y="1386840"/>
                </a:lnTo>
                <a:lnTo>
                  <a:pt x="632460" y="1385316"/>
                </a:lnTo>
                <a:lnTo>
                  <a:pt x="640080" y="1379220"/>
                </a:lnTo>
                <a:lnTo>
                  <a:pt x="641604" y="1379220"/>
                </a:lnTo>
                <a:lnTo>
                  <a:pt x="644652" y="1375410"/>
                </a:lnTo>
                <a:lnTo>
                  <a:pt x="647700" y="1371600"/>
                </a:lnTo>
                <a:lnTo>
                  <a:pt x="647700" y="1370076"/>
                </a:lnTo>
                <a:lnTo>
                  <a:pt x="652272" y="1362456"/>
                </a:lnTo>
                <a:lnTo>
                  <a:pt x="652272" y="1360932"/>
                </a:lnTo>
                <a:lnTo>
                  <a:pt x="655320" y="1351788"/>
                </a:lnTo>
                <a:lnTo>
                  <a:pt x="655320" y="1350264"/>
                </a:lnTo>
                <a:lnTo>
                  <a:pt x="656844" y="1339596"/>
                </a:lnTo>
                <a:lnTo>
                  <a:pt x="656844" y="1135380"/>
                </a:lnTo>
                <a:lnTo>
                  <a:pt x="655320" y="1124712"/>
                </a:lnTo>
                <a:lnTo>
                  <a:pt x="652272" y="1114044"/>
                </a:lnTo>
                <a:lnTo>
                  <a:pt x="647700" y="1104900"/>
                </a:lnTo>
                <a:lnTo>
                  <a:pt x="647700" y="1135380"/>
                </a:lnTo>
                <a:lnTo>
                  <a:pt x="647700" y="1339596"/>
                </a:lnTo>
                <a:lnTo>
                  <a:pt x="646176" y="1350264"/>
                </a:lnTo>
                <a:lnTo>
                  <a:pt x="646176" y="1348740"/>
                </a:lnTo>
                <a:lnTo>
                  <a:pt x="643128" y="1357884"/>
                </a:lnTo>
                <a:lnTo>
                  <a:pt x="644652" y="1357884"/>
                </a:lnTo>
                <a:lnTo>
                  <a:pt x="638556" y="1365504"/>
                </a:lnTo>
                <a:lnTo>
                  <a:pt x="640080" y="1365504"/>
                </a:lnTo>
                <a:lnTo>
                  <a:pt x="633984" y="1373124"/>
                </a:lnTo>
                <a:lnTo>
                  <a:pt x="626364" y="1379220"/>
                </a:lnTo>
                <a:lnTo>
                  <a:pt x="627888" y="1377696"/>
                </a:lnTo>
                <a:lnTo>
                  <a:pt x="618744" y="1382268"/>
                </a:lnTo>
                <a:lnTo>
                  <a:pt x="620268" y="1382268"/>
                </a:lnTo>
                <a:lnTo>
                  <a:pt x="609600" y="1385316"/>
                </a:lnTo>
                <a:lnTo>
                  <a:pt x="611124" y="1385316"/>
                </a:lnTo>
                <a:lnTo>
                  <a:pt x="600456" y="1386840"/>
                </a:lnTo>
                <a:lnTo>
                  <a:pt x="330708" y="1386840"/>
                </a:lnTo>
                <a:lnTo>
                  <a:pt x="329184" y="1386840"/>
                </a:lnTo>
                <a:lnTo>
                  <a:pt x="324612" y="1386840"/>
                </a:lnTo>
                <a:lnTo>
                  <a:pt x="54864" y="1386840"/>
                </a:lnTo>
                <a:lnTo>
                  <a:pt x="45720" y="1385316"/>
                </a:lnTo>
                <a:lnTo>
                  <a:pt x="36576" y="1382268"/>
                </a:lnTo>
                <a:lnTo>
                  <a:pt x="38100" y="1382268"/>
                </a:lnTo>
                <a:lnTo>
                  <a:pt x="28956" y="1377696"/>
                </a:lnTo>
                <a:lnTo>
                  <a:pt x="28956" y="1379220"/>
                </a:lnTo>
                <a:lnTo>
                  <a:pt x="21336" y="1373124"/>
                </a:lnTo>
                <a:lnTo>
                  <a:pt x="22860" y="1373124"/>
                </a:lnTo>
                <a:lnTo>
                  <a:pt x="16764" y="1365504"/>
                </a:lnTo>
                <a:lnTo>
                  <a:pt x="12192" y="1357884"/>
                </a:lnTo>
                <a:lnTo>
                  <a:pt x="9144" y="1348740"/>
                </a:lnTo>
                <a:lnTo>
                  <a:pt x="9144" y="1126236"/>
                </a:lnTo>
                <a:lnTo>
                  <a:pt x="12192" y="1117092"/>
                </a:lnTo>
                <a:lnTo>
                  <a:pt x="12192" y="1118616"/>
                </a:lnTo>
                <a:lnTo>
                  <a:pt x="16764" y="1109472"/>
                </a:lnTo>
                <a:lnTo>
                  <a:pt x="21336" y="1103757"/>
                </a:lnTo>
                <a:lnTo>
                  <a:pt x="22186" y="1102690"/>
                </a:lnTo>
                <a:lnTo>
                  <a:pt x="22860" y="1102156"/>
                </a:lnTo>
                <a:lnTo>
                  <a:pt x="28956" y="1097280"/>
                </a:lnTo>
                <a:lnTo>
                  <a:pt x="36576" y="1093470"/>
                </a:lnTo>
                <a:lnTo>
                  <a:pt x="38100" y="1092708"/>
                </a:lnTo>
                <a:lnTo>
                  <a:pt x="36576" y="1092708"/>
                </a:lnTo>
                <a:lnTo>
                  <a:pt x="45720" y="1089660"/>
                </a:lnTo>
                <a:lnTo>
                  <a:pt x="609600" y="1089660"/>
                </a:lnTo>
                <a:lnTo>
                  <a:pt x="611124" y="1090091"/>
                </a:lnTo>
                <a:lnTo>
                  <a:pt x="620268" y="1092708"/>
                </a:lnTo>
                <a:lnTo>
                  <a:pt x="618744" y="1092708"/>
                </a:lnTo>
                <a:lnTo>
                  <a:pt x="620268" y="1093470"/>
                </a:lnTo>
                <a:lnTo>
                  <a:pt x="627888" y="1097280"/>
                </a:lnTo>
                <a:lnTo>
                  <a:pt x="626364" y="1097280"/>
                </a:lnTo>
                <a:lnTo>
                  <a:pt x="627888" y="1098499"/>
                </a:lnTo>
                <a:lnTo>
                  <a:pt x="633984" y="1103376"/>
                </a:lnTo>
                <a:lnTo>
                  <a:pt x="633984" y="1101852"/>
                </a:lnTo>
                <a:lnTo>
                  <a:pt x="640080" y="1109472"/>
                </a:lnTo>
                <a:lnTo>
                  <a:pt x="638556" y="1109472"/>
                </a:lnTo>
                <a:lnTo>
                  <a:pt x="640080" y="1111758"/>
                </a:lnTo>
                <a:lnTo>
                  <a:pt x="644652" y="1118616"/>
                </a:lnTo>
                <a:lnTo>
                  <a:pt x="643128" y="1117092"/>
                </a:lnTo>
                <a:lnTo>
                  <a:pt x="644652" y="1121664"/>
                </a:lnTo>
                <a:lnTo>
                  <a:pt x="646176" y="1126236"/>
                </a:lnTo>
                <a:lnTo>
                  <a:pt x="647700" y="1135380"/>
                </a:lnTo>
                <a:lnTo>
                  <a:pt x="647700" y="1104900"/>
                </a:lnTo>
                <a:lnTo>
                  <a:pt x="647700" y="1103376"/>
                </a:lnTo>
                <a:lnTo>
                  <a:pt x="640080" y="1095756"/>
                </a:lnTo>
                <a:lnTo>
                  <a:pt x="632460" y="1089660"/>
                </a:lnTo>
                <a:lnTo>
                  <a:pt x="623316" y="1085088"/>
                </a:lnTo>
                <a:lnTo>
                  <a:pt x="621792" y="1083564"/>
                </a:lnTo>
                <a:lnTo>
                  <a:pt x="612648" y="1080516"/>
                </a:lnTo>
                <a:lnTo>
                  <a:pt x="363639" y="1080516"/>
                </a:lnTo>
                <a:lnTo>
                  <a:pt x="423672" y="1072896"/>
                </a:lnTo>
                <a:lnTo>
                  <a:pt x="426720" y="1071372"/>
                </a:lnTo>
                <a:lnTo>
                  <a:pt x="428244" y="1066800"/>
                </a:lnTo>
                <a:lnTo>
                  <a:pt x="426720" y="1063752"/>
                </a:lnTo>
                <a:lnTo>
                  <a:pt x="422148" y="1063752"/>
                </a:lnTo>
                <a:lnTo>
                  <a:pt x="350774" y="1072515"/>
                </a:lnTo>
                <a:lnTo>
                  <a:pt x="1334985" y="319798"/>
                </a:lnTo>
                <a:lnTo>
                  <a:pt x="1332039" y="1057236"/>
                </a:lnTo>
                <a:lnTo>
                  <a:pt x="1296924" y="996696"/>
                </a:lnTo>
                <a:lnTo>
                  <a:pt x="1293876" y="993648"/>
                </a:lnTo>
                <a:lnTo>
                  <a:pt x="1289304" y="995172"/>
                </a:lnTo>
                <a:lnTo>
                  <a:pt x="1287780" y="996696"/>
                </a:lnTo>
                <a:lnTo>
                  <a:pt x="1287780" y="1001268"/>
                </a:lnTo>
                <a:lnTo>
                  <a:pt x="1331976" y="1077226"/>
                </a:lnTo>
                <a:lnTo>
                  <a:pt x="1333881" y="1080516"/>
                </a:lnTo>
                <a:lnTo>
                  <a:pt x="835152" y="1080516"/>
                </a:lnTo>
                <a:lnTo>
                  <a:pt x="826008" y="1083564"/>
                </a:lnTo>
                <a:lnTo>
                  <a:pt x="824484" y="1085088"/>
                </a:lnTo>
                <a:lnTo>
                  <a:pt x="816864" y="1089660"/>
                </a:lnTo>
                <a:lnTo>
                  <a:pt x="815340" y="1089660"/>
                </a:lnTo>
                <a:lnTo>
                  <a:pt x="807720" y="1095756"/>
                </a:lnTo>
                <a:lnTo>
                  <a:pt x="807720" y="1097280"/>
                </a:lnTo>
                <a:lnTo>
                  <a:pt x="800100" y="1104900"/>
                </a:lnTo>
                <a:lnTo>
                  <a:pt x="795528" y="1114044"/>
                </a:lnTo>
                <a:lnTo>
                  <a:pt x="792480" y="1124712"/>
                </a:lnTo>
                <a:lnTo>
                  <a:pt x="790956" y="1135380"/>
                </a:lnTo>
                <a:lnTo>
                  <a:pt x="790956" y="1341120"/>
                </a:lnTo>
                <a:lnTo>
                  <a:pt x="792480" y="1350264"/>
                </a:lnTo>
                <a:lnTo>
                  <a:pt x="792480" y="1351788"/>
                </a:lnTo>
                <a:lnTo>
                  <a:pt x="795528" y="1360932"/>
                </a:lnTo>
                <a:lnTo>
                  <a:pt x="795528" y="1362456"/>
                </a:lnTo>
                <a:lnTo>
                  <a:pt x="800100" y="1370076"/>
                </a:lnTo>
                <a:lnTo>
                  <a:pt x="801624" y="1371600"/>
                </a:lnTo>
                <a:lnTo>
                  <a:pt x="807720" y="1379220"/>
                </a:lnTo>
                <a:lnTo>
                  <a:pt x="813816" y="1384096"/>
                </a:lnTo>
                <a:lnTo>
                  <a:pt x="815340" y="1385316"/>
                </a:lnTo>
                <a:lnTo>
                  <a:pt x="816864" y="1386840"/>
                </a:lnTo>
                <a:lnTo>
                  <a:pt x="824484" y="1391412"/>
                </a:lnTo>
                <a:lnTo>
                  <a:pt x="826008" y="1391412"/>
                </a:lnTo>
                <a:lnTo>
                  <a:pt x="835152" y="1394460"/>
                </a:lnTo>
                <a:lnTo>
                  <a:pt x="836676" y="1394460"/>
                </a:lnTo>
                <a:lnTo>
                  <a:pt x="847344" y="1395984"/>
                </a:lnTo>
                <a:lnTo>
                  <a:pt x="1825752" y="1395984"/>
                </a:lnTo>
                <a:lnTo>
                  <a:pt x="1836420" y="1394460"/>
                </a:lnTo>
                <a:lnTo>
                  <a:pt x="1844040" y="1392275"/>
                </a:lnTo>
                <a:lnTo>
                  <a:pt x="1847088" y="1391412"/>
                </a:lnTo>
                <a:lnTo>
                  <a:pt x="1850136" y="1389888"/>
                </a:lnTo>
                <a:lnTo>
                  <a:pt x="1856232" y="1386840"/>
                </a:lnTo>
                <a:lnTo>
                  <a:pt x="1856232" y="1385316"/>
                </a:lnTo>
                <a:lnTo>
                  <a:pt x="1863852" y="1379220"/>
                </a:lnTo>
                <a:lnTo>
                  <a:pt x="1865376" y="1379220"/>
                </a:lnTo>
                <a:lnTo>
                  <a:pt x="1871472" y="1371600"/>
                </a:lnTo>
                <a:lnTo>
                  <a:pt x="1871472" y="1370076"/>
                </a:lnTo>
                <a:lnTo>
                  <a:pt x="1876044" y="1362456"/>
                </a:lnTo>
                <a:lnTo>
                  <a:pt x="1877568" y="1360932"/>
                </a:lnTo>
                <a:lnTo>
                  <a:pt x="1879092" y="1351788"/>
                </a:lnTo>
                <a:lnTo>
                  <a:pt x="1880616" y="1350264"/>
                </a:lnTo>
                <a:lnTo>
                  <a:pt x="1880616" y="1124712"/>
                </a:lnTo>
                <a:lnTo>
                  <a:pt x="1879092" y="1124712"/>
                </a:lnTo>
                <a:lnTo>
                  <a:pt x="1877568" y="1114044"/>
                </a:lnTo>
                <a:lnTo>
                  <a:pt x="1876044" y="1114044"/>
                </a:lnTo>
                <a:lnTo>
                  <a:pt x="1871472" y="1104900"/>
                </a:lnTo>
                <a:lnTo>
                  <a:pt x="1871472" y="1126236"/>
                </a:lnTo>
                <a:lnTo>
                  <a:pt x="1869948" y="1126236"/>
                </a:lnTo>
                <a:lnTo>
                  <a:pt x="1871472" y="1135380"/>
                </a:lnTo>
                <a:lnTo>
                  <a:pt x="1871472" y="1339596"/>
                </a:lnTo>
                <a:lnTo>
                  <a:pt x="1869948" y="1350264"/>
                </a:lnTo>
                <a:lnTo>
                  <a:pt x="1871472" y="1348740"/>
                </a:lnTo>
                <a:lnTo>
                  <a:pt x="1868424" y="1357884"/>
                </a:lnTo>
                <a:lnTo>
                  <a:pt x="1863852" y="1365504"/>
                </a:lnTo>
                <a:lnTo>
                  <a:pt x="1857756" y="1373124"/>
                </a:lnTo>
                <a:lnTo>
                  <a:pt x="1850136" y="1379220"/>
                </a:lnTo>
                <a:lnTo>
                  <a:pt x="1851660" y="1377696"/>
                </a:lnTo>
                <a:lnTo>
                  <a:pt x="1842516" y="1382268"/>
                </a:lnTo>
                <a:lnTo>
                  <a:pt x="1844040" y="1382268"/>
                </a:lnTo>
                <a:lnTo>
                  <a:pt x="1834896" y="1385316"/>
                </a:lnTo>
                <a:lnTo>
                  <a:pt x="1824228" y="1386840"/>
                </a:lnTo>
                <a:lnTo>
                  <a:pt x="847344" y="1386840"/>
                </a:lnTo>
                <a:lnTo>
                  <a:pt x="836676" y="1385316"/>
                </a:lnTo>
                <a:lnTo>
                  <a:pt x="838200" y="1385316"/>
                </a:lnTo>
                <a:lnTo>
                  <a:pt x="829056" y="1382268"/>
                </a:lnTo>
                <a:lnTo>
                  <a:pt x="821436" y="1377696"/>
                </a:lnTo>
                <a:lnTo>
                  <a:pt x="821436" y="1379220"/>
                </a:lnTo>
                <a:lnTo>
                  <a:pt x="813816" y="1373124"/>
                </a:lnTo>
                <a:lnTo>
                  <a:pt x="815340" y="1373124"/>
                </a:lnTo>
                <a:lnTo>
                  <a:pt x="809244" y="1365504"/>
                </a:lnTo>
                <a:lnTo>
                  <a:pt x="804672" y="1357884"/>
                </a:lnTo>
                <a:lnTo>
                  <a:pt x="801624" y="1348740"/>
                </a:lnTo>
                <a:lnTo>
                  <a:pt x="801624" y="1126236"/>
                </a:lnTo>
                <a:lnTo>
                  <a:pt x="804672" y="1117092"/>
                </a:lnTo>
                <a:lnTo>
                  <a:pt x="804672" y="1118616"/>
                </a:lnTo>
                <a:lnTo>
                  <a:pt x="809244" y="1109472"/>
                </a:lnTo>
                <a:lnTo>
                  <a:pt x="813816" y="1103757"/>
                </a:lnTo>
                <a:lnTo>
                  <a:pt x="814666" y="1102690"/>
                </a:lnTo>
                <a:lnTo>
                  <a:pt x="815340" y="1102156"/>
                </a:lnTo>
                <a:lnTo>
                  <a:pt x="821436" y="1097280"/>
                </a:lnTo>
                <a:lnTo>
                  <a:pt x="829056" y="1092708"/>
                </a:lnTo>
                <a:lnTo>
                  <a:pt x="836676" y="1090168"/>
                </a:lnTo>
                <a:lnTo>
                  <a:pt x="838200" y="1089660"/>
                </a:lnTo>
                <a:lnTo>
                  <a:pt x="1834896" y="1089660"/>
                </a:lnTo>
                <a:lnTo>
                  <a:pt x="1844040" y="1092708"/>
                </a:lnTo>
                <a:lnTo>
                  <a:pt x="1842516" y="1092708"/>
                </a:lnTo>
                <a:lnTo>
                  <a:pt x="1844040" y="1093470"/>
                </a:lnTo>
                <a:lnTo>
                  <a:pt x="1851660" y="1097280"/>
                </a:lnTo>
                <a:lnTo>
                  <a:pt x="1850136" y="1097280"/>
                </a:lnTo>
                <a:lnTo>
                  <a:pt x="1851660" y="1098499"/>
                </a:lnTo>
                <a:lnTo>
                  <a:pt x="1857756" y="1103376"/>
                </a:lnTo>
                <a:lnTo>
                  <a:pt x="1857756" y="1101852"/>
                </a:lnTo>
                <a:lnTo>
                  <a:pt x="1863852" y="1109472"/>
                </a:lnTo>
                <a:lnTo>
                  <a:pt x="1868424" y="1118616"/>
                </a:lnTo>
                <a:lnTo>
                  <a:pt x="1868424" y="1117092"/>
                </a:lnTo>
                <a:lnTo>
                  <a:pt x="1871472" y="1126236"/>
                </a:lnTo>
                <a:lnTo>
                  <a:pt x="1871472" y="1104900"/>
                </a:lnTo>
                <a:lnTo>
                  <a:pt x="1871472" y="1103376"/>
                </a:lnTo>
                <a:lnTo>
                  <a:pt x="1863852" y="1095756"/>
                </a:lnTo>
                <a:lnTo>
                  <a:pt x="1856232" y="1089660"/>
                </a:lnTo>
                <a:lnTo>
                  <a:pt x="1847088" y="1085088"/>
                </a:lnTo>
                <a:lnTo>
                  <a:pt x="1847088" y="1083564"/>
                </a:lnTo>
                <a:lnTo>
                  <a:pt x="1836420" y="1080516"/>
                </a:lnTo>
                <a:lnTo>
                  <a:pt x="1339202" y="1080516"/>
                </a:lnTo>
                <a:lnTo>
                  <a:pt x="1385316" y="1001268"/>
                </a:lnTo>
                <a:lnTo>
                  <a:pt x="1385316" y="998220"/>
                </a:lnTo>
                <a:lnTo>
                  <a:pt x="1383792" y="995172"/>
                </a:lnTo>
                <a:lnTo>
                  <a:pt x="1379220" y="995172"/>
                </a:lnTo>
                <a:lnTo>
                  <a:pt x="1377696" y="996696"/>
                </a:lnTo>
                <a:lnTo>
                  <a:pt x="1341221" y="1057478"/>
                </a:lnTo>
                <a:lnTo>
                  <a:pt x="1345615" y="321081"/>
                </a:lnTo>
                <a:lnTo>
                  <a:pt x="2356929" y="1072451"/>
                </a:lnTo>
                <a:lnTo>
                  <a:pt x="2286000" y="1063752"/>
                </a:lnTo>
                <a:lnTo>
                  <a:pt x="2281428" y="1065276"/>
                </a:lnTo>
                <a:lnTo>
                  <a:pt x="2279904" y="1068324"/>
                </a:lnTo>
                <a:lnTo>
                  <a:pt x="2281428" y="1071372"/>
                </a:lnTo>
                <a:lnTo>
                  <a:pt x="2284476" y="1074420"/>
                </a:lnTo>
                <a:lnTo>
                  <a:pt x="2339340" y="1080516"/>
                </a:lnTo>
                <a:lnTo>
                  <a:pt x="2060448" y="1080516"/>
                </a:lnTo>
                <a:lnTo>
                  <a:pt x="2049780" y="1083564"/>
                </a:lnTo>
                <a:lnTo>
                  <a:pt x="2049780" y="1085088"/>
                </a:lnTo>
                <a:lnTo>
                  <a:pt x="2040636" y="1089660"/>
                </a:lnTo>
                <a:lnTo>
                  <a:pt x="2039112" y="1089660"/>
                </a:lnTo>
                <a:lnTo>
                  <a:pt x="2025396" y="1103376"/>
                </a:lnTo>
                <a:lnTo>
                  <a:pt x="2025396" y="1104900"/>
                </a:lnTo>
                <a:lnTo>
                  <a:pt x="2020824" y="1114044"/>
                </a:lnTo>
                <a:lnTo>
                  <a:pt x="2019300" y="1114044"/>
                </a:lnTo>
                <a:lnTo>
                  <a:pt x="2016252" y="1124712"/>
                </a:lnTo>
                <a:lnTo>
                  <a:pt x="2016252" y="1351788"/>
                </a:lnTo>
                <a:lnTo>
                  <a:pt x="2019300" y="1360932"/>
                </a:lnTo>
                <a:lnTo>
                  <a:pt x="2020824" y="1362456"/>
                </a:lnTo>
                <a:lnTo>
                  <a:pt x="2025396" y="1370076"/>
                </a:lnTo>
                <a:lnTo>
                  <a:pt x="2025396" y="1371600"/>
                </a:lnTo>
                <a:lnTo>
                  <a:pt x="2031492" y="1379220"/>
                </a:lnTo>
                <a:lnTo>
                  <a:pt x="2033016" y="1379220"/>
                </a:lnTo>
                <a:lnTo>
                  <a:pt x="2037588" y="1383792"/>
                </a:lnTo>
                <a:lnTo>
                  <a:pt x="2040636" y="1386840"/>
                </a:lnTo>
                <a:lnTo>
                  <a:pt x="2049780" y="1391412"/>
                </a:lnTo>
                <a:lnTo>
                  <a:pt x="2052828" y="1392275"/>
                </a:lnTo>
                <a:lnTo>
                  <a:pt x="2060448" y="1394460"/>
                </a:lnTo>
                <a:lnTo>
                  <a:pt x="2071116" y="1395984"/>
                </a:lnTo>
                <a:lnTo>
                  <a:pt x="2689860" y="1395984"/>
                </a:lnTo>
                <a:lnTo>
                  <a:pt x="2700528" y="1394460"/>
                </a:lnTo>
                <a:lnTo>
                  <a:pt x="2708148" y="1392275"/>
                </a:lnTo>
                <a:lnTo>
                  <a:pt x="2711196" y="1391412"/>
                </a:lnTo>
                <a:lnTo>
                  <a:pt x="2714244" y="1389888"/>
                </a:lnTo>
                <a:lnTo>
                  <a:pt x="2720340" y="1386840"/>
                </a:lnTo>
                <a:lnTo>
                  <a:pt x="2720340" y="1385316"/>
                </a:lnTo>
                <a:lnTo>
                  <a:pt x="2727960" y="1379220"/>
                </a:lnTo>
                <a:lnTo>
                  <a:pt x="2729484" y="1379220"/>
                </a:lnTo>
                <a:lnTo>
                  <a:pt x="2735580" y="1371600"/>
                </a:lnTo>
                <a:lnTo>
                  <a:pt x="2735580" y="1370076"/>
                </a:lnTo>
                <a:lnTo>
                  <a:pt x="2740152" y="1362456"/>
                </a:lnTo>
                <a:lnTo>
                  <a:pt x="2741676" y="1360932"/>
                </a:lnTo>
                <a:lnTo>
                  <a:pt x="2743200" y="1351788"/>
                </a:lnTo>
                <a:lnTo>
                  <a:pt x="2744724" y="1350264"/>
                </a:lnTo>
                <a:lnTo>
                  <a:pt x="2744724" y="1124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73326" y="3215130"/>
            <a:ext cx="340360" cy="54991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65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  <a:p>
            <a:pPr marL="7175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Arial"/>
                <a:cs typeface="Arial"/>
              </a:rPr>
              <a:t>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2382" y="3215130"/>
            <a:ext cx="688340" cy="54991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200" spc="-70" dirty="0">
                <a:latin typeface="Arial"/>
                <a:cs typeface="Arial"/>
              </a:rPr>
              <a:t>Timissoara</a:t>
            </a:r>
            <a:endParaRPr sz="1200" dirty="0">
              <a:latin typeface="Arial"/>
              <a:cs typeface="Arial"/>
            </a:endParaRPr>
          </a:p>
          <a:p>
            <a:pPr marL="62230" algn="ctr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Arial"/>
                <a:cs typeface="Arial"/>
              </a:rPr>
              <a:t>329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78910" y="3218178"/>
            <a:ext cx="421005" cy="543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0"/>
              </a:spcBef>
            </a:pPr>
            <a:r>
              <a:rPr sz="1200" spc="-185" dirty="0">
                <a:latin typeface="Arial"/>
                <a:cs typeface="Arial"/>
              </a:rPr>
              <a:t>Z</a:t>
            </a:r>
            <a:r>
              <a:rPr sz="1200" spc="-75" dirty="0">
                <a:latin typeface="Arial"/>
                <a:cs typeface="Arial"/>
              </a:rPr>
              <a:t>e</a:t>
            </a:r>
            <a:r>
              <a:rPr sz="1200" spc="15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35" dirty="0">
                <a:latin typeface="Arial"/>
                <a:cs typeface="Arial"/>
              </a:rPr>
              <a:t>n</a:t>
            </a:r>
            <a:r>
              <a:rPr sz="1200" spc="-4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R="44450" algn="r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Arial"/>
                <a:cs typeface="Arial"/>
              </a:rPr>
              <a:t>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1359" y="2119374"/>
            <a:ext cx="323850" cy="58039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6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latin typeface="Arial"/>
                <a:cs typeface="Arial"/>
              </a:rPr>
              <a:t>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1705" y="2325636"/>
            <a:ext cx="2042160" cy="601980"/>
          </a:xfrm>
          <a:custGeom>
            <a:avLst/>
            <a:gdLst/>
            <a:ahLst/>
            <a:cxnLst/>
            <a:rect l="l" t="t" r="r" b="b"/>
            <a:pathLst>
              <a:path w="2042160" h="601980">
                <a:moveTo>
                  <a:pt x="2042160" y="6096"/>
                </a:moveTo>
                <a:lnTo>
                  <a:pt x="2036064" y="0"/>
                </a:lnTo>
                <a:lnTo>
                  <a:pt x="2016252" y="0"/>
                </a:lnTo>
                <a:lnTo>
                  <a:pt x="2016252" y="25908"/>
                </a:lnTo>
                <a:lnTo>
                  <a:pt x="2016252" y="288036"/>
                </a:lnTo>
                <a:lnTo>
                  <a:pt x="2016252" y="313944"/>
                </a:lnTo>
                <a:lnTo>
                  <a:pt x="2016252" y="576072"/>
                </a:lnTo>
                <a:lnTo>
                  <a:pt x="25908" y="576072"/>
                </a:lnTo>
                <a:lnTo>
                  <a:pt x="25908" y="313944"/>
                </a:lnTo>
                <a:lnTo>
                  <a:pt x="2016252" y="313944"/>
                </a:lnTo>
                <a:lnTo>
                  <a:pt x="2016252" y="288036"/>
                </a:lnTo>
                <a:lnTo>
                  <a:pt x="25908" y="288036"/>
                </a:lnTo>
                <a:lnTo>
                  <a:pt x="25908" y="25908"/>
                </a:lnTo>
                <a:lnTo>
                  <a:pt x="2016252" y="25908"/>
                </a:lnTo>
                <a:lnTo>
                  <a:pt x="2016252" y="0"/>
                </a:lnTo>
                <a:lnTo>
                  <a:pt x="6096" y="0"/>
                </a:lnTo>
                <a:lnTo>
                  <a:pt x="0" y="6096"/>
                </a:lnTo>
                <a:lnTo>
                  <a:pt x="0" y="294132"/>
                </a:lnTo>
                <a:lnTo>
                  <a:pt x="0" y="307848"/>
                </a:lnTo>
                <a:lnTo>
                  <a:pt x="0" y="595884"/>
                </a:lnTo>
                <a:lnTo>
                  <a:pt x="6096" y="601980"/>
                </a:lnTo>
                <a:lnTo>
                  <a:pt x="12192" y="601980"/>
                </a:lnTo>
                <a:lnTo>
                  <a:pt x="25908" y="601980"/>
                </a:lnTo>
                <a:lnTo>
                  <a:pt x="2016252" y="601980"/>
                </a:lnTo>
                <a:lnTo>
                  <a:pt x="2028444" y="601980"/>
                </a:lnTo>
                <a:lnTo>
                  <a:pt x="2036064" y="601980"/>
                </a:lnTo>
                <a:lnTo>
                  <a:pt x="2042160" y="595884"/>
                </a:lnTo>
                <a:lnTo>
                  <a:pt x="2042160" y="307848"/>
                </a:lnTo>
                <a:lnTo>
                  <a:pt x="2042160" y="294132"/>
                </a:lnTo>
                <a:lnTo>
                  <a:pt x="2042160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3897" y="3778008"/>
            <a:ext cx="4308475" cy="83820"/>
          </a:xfrm>
          <a:custGeom>
            <a:avLst/>
            <a:gdLst/>
            <a:ahLst/>
            <a:cxnLst/>
            <a:rect l="l" t="t" r="r" b="b"/>
            <a:pathLst>
              <a:path w="4308475" h="83820">
                <a:moveTo>
                  <a:pt x="4308348" y="0"/>
                </a:moveTo>
                <a:lnTo>
                  <a:pt x="3297936" y="0"/>
                </a:lnTo>
                <a:lnTo>
                  <a:pt x="2019300" y="0"/>
                </a:lnTo>
                <a:lnTo>
                  <a:pt x="1010412" y="0"/>
                </a:lnTo>
                <a:lnTo>
                  <a:pt x="0" y="0"/>
                </a:lnTo>
                <a:lnTo>
                  <a:pt x="0" y="83807"/>
                </a:lnTo>
                <a:lnTo>
                  <a:pt x="1010412" y="83807"/>
                </a:lnTo>
                <a:lnTo>
                  <a:pt x="2019300" y="83807"/>
                </a:lnTo>
                <a:lnTo>
                  <a:pt x="3297936" y="83807"/>
                </a:lnTo>
                <a:lnTo>
                  <a:pt x="4308348" y="83807"/>
                </a:lnTo>
                <a:lnTo>
                  <a:pt x="4308348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3897" y="4166615"/>
            <a:ext cx="4308475" cy="304800"/>
          </a:xfrm>
          <a:custGeom>
            <a:avLst/>
            <a:gdLst/>
            <a:ahLst/>
            <a:cxnLst/>
            <a:rect l="l" t="t" r="r" b="b"/>
            <a:pathLst>
              <a:path w="4308475" h="304800">
                <a:moveTo>
                  <a:pt x="4308348" y="0"/>
                </a:moveTo>
                <a:lnTo>
                  <a:pt x="3297936" y="0"/>
                </a:lnTo>
                <a:lnTo>
                  <a:pt x="2019300" y="0"/>
                </a:lnTo>
                <a:lnTo>
                  <a:pt x="1010412" y="0"/>
                </a:lnTo>
                <a:lnTo>
                  <a:pt x="0" y="0"/>
                </a:lnTo>
                <a:lnTo>
                  <a:pt x="0" y="304800"/>
                </a:lnTo>
                <a:lnTo>
                  <a:pt x="1010412" y="304800"/>
                </a:lnTo>
                <a:lnTo>
                  <a:pt x="2019300" y="304800"/>
                </a:lnTo>
                <a:lnTo>
                  <a:pt x="3297936" y="304800"/>
                </a:lnTo>
                <a:lnTo>
                  <a:pt x="4308348" y="304800"/>
                </a:lnTo>
                <a:lnTo>
                  <a:pt x="4308348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47809" y="2331719"/>
          <a:ext cx="4308474" cy="3047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0" dirty="0">
                          <a:latin typeface="Arial"/>
                          <a:cs typeface="Arial"/>
                        </a:rPr>
                        <a:t>Arad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366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Mehadia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241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Bucharest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60" dirty="0">
                          <a:latin typeface="Arial"/>
                          <a:cs typeface="Arial"/>
                        </a:rPr>
                        <a:t>Neamt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234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0" dirty="0">
                          <a:latin typeface="Arial"/>
                          <a:cs typeface="Arial"/>
                        </a:rPr>
                        <a:t>Craiova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160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0" dirty="0">
                          <a:latin typeface="Arial"/>
                          <a:cs typeface="Arial"/>
                        </a:rPr>
                        <a:t>Oradea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380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3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5" dirty="0">
                          <a:latin typeface="Arial"/>
                          <a:cs typeface="Arial"/>
                        </a:rPr>
                        <a:t>Drobeta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242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Pitesti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90805">
                        <a:lnSpc>
                          <a:spcPts val="1370"/>
                        </a:lnSpc>
                        <a:spcBef>
                          <a:spcPts val="265"/>
                        </a:spcBef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Eforie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7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161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370"/>
                        </a:lnSpc>
                        <a:spcBef>
                          <a:spcPts val="265"/>
                        </a:spcBef>
                      </a:pPr>
                      <a:r>
                        <a:rPr sz="1400" spc="-70" dirty="0">
                          <a:latin typeface="Arial"/>
                          <a:cs typeface="Arial"/>
                        </a:rPr>
                        <a:t>Rimnicu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Vilcea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37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193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25" dirty="0">
                          <a:latin typeface="Arial"/>
                          <a:cs typeface="Arial"/>
                        </a:rPr>
                        <a:t>Fagaras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176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Sibiu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253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60" dirty="0">
                          <a:latin typeface="Arial"/>
                          <a:cs typeface="Arial"/>
                        </a:rPr>
                        <a:t>Giurgiu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0" dirty="0">
                          <a:latin typeface="Arial"/>
                          <a:cs typeface="Arial"/>
                        </a:rPr>
                        <a:t>77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0" dirty="0">
                          <a:latin typeface="Arial"/>
                          <a:cs typeface="Arial"/>
                        </a:rPr>
                        <a:t>Timisoara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329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Iasi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226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Vaslui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199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Lugoj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244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Zerind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374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Hirsova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151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60" dirty="0">
                          <a:latin typeface="Arial"/>
                          <a:cs typeface="Arial"/>
                        </a:rPr>
                        <a:t>Urziceni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0" dirty="0">
                          <a:latin typeface="Arial"/>
                          <a:cs typeface="Arial"/>
                        </a:rPr>
                        <a:t>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5524378" y="3777996"/>
            <a:ext cx="4017264" cy="1877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57987" y="4217922"/>
            <a:ext cx="317500" cy="558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1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spc="-95" dirty="0">
                <a:latin typeface="Arial"/>
                <a:cs typeface="Arial"/>
              </a:rPr>
              <a:t>a</a:t>
            </a:r>
            <a:r>
              <a:rPr sz="1200" spc="-4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latin typeface="Arial"/>
                <a:cs typeface="Arial"/>
              </a:rPr>
              <a:t>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6270" y="4217922"/>
            <a:ext cx="488950" cy="558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200" spc="-225" dirty="0">
                <a:latin typeface="Arial"/>
                <a:cs typeface="Arial"/>
              </a:rPr>
              <a:t>F</a:t>
            </a:r>
            <a:r>
              <a:rPr sz="1200" spc="-95" dirty="0">
                <a:latin typeface="Arial"/>
                <a:cs typeface="Arial"/>
              </a:rPr>
              <a:t>a</a:t>
            </a:r>
            <a:r>
              <a:rPr sz="1200" spc="-130" dirty="0">
                <a:latin typeface="Arial"/>
                <a:cs typeface="Arial"/>
              </a:rPr>
              <a:t>g</a:t>
            </a:r>
            <a:r>
              <a:rPr sz="1200" spc="-95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spc="-95" dirty="0">
                <a:latin typeface="Arial"/>
                <a:cs typeface="Arial"/>
              </a:rPr>
              <a:t>a</a:t>
            </a:r>
            <a:r>
              <a:rPr sz="1200" spc="-13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latin typeface="Arial"/>
                <a:cs typeface="Arial"/>
              </a:rPr>
              <a:t>176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87726" y="4233162"/>
            <a:ext cx="479425" cy="5283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200" spc="-145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spc="-95" dirty="0">
                <a:latin typeface="Arial"/>
                <a:cs typeface="Arial"/>
              </a:rPr>
              <a:t>a</a:t>
            </a:r>
            <a:r>
              <a:rPr sz="1200" spc="-35" dirty="0">
                <a:latin typeface="Arial"/>
                <a:cs typeface="Arial"/>
              </a:rPr>
              <a:t>d</a:t>
            </a:r>
            <a:r>
              <a:rPr sz="1200" spc="-75" dirty="0">
                <a:latin typeface="Arial"/>
                <a:cs typeface="Arial"/>
              </a:rPr>
              <a:t>e</a:t>
            </a:r>
            <a:r>
              <a:rPr sz="1200" spc="-9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26670" algn="ctr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Arial"/>
                <a:cs typeface="Arial"/>
              </a:rPr>
              <a:t>380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4046" y="4228590"/>
            <a:ext cx="927735" cy="5378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200" spc="-60" dirty="0">
                <a:latin typeface="Arial"/>
                <a:cs typeface="Arial"/>
              </a:rPr>
              <a:t>Rimnicu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Vilcea</a:t>
            </a:r>
            <a:endParaRPr sz="1200">
              <a:latin typeface="Arial"/>
              <a:cs typeface="Arial"/>
            </a:endParaRPr>
          </a:p>
          <a:p>
            <a:pPr marL="50800" algn="ctr">
              <a:lnSpc>
                <a:spcPct val="100000"/>
              </a:lnSpc>
              <a:spcBef>
                <a:spcPts val="575"/>
              </a:spcBef>
            </a:pPr>
            <a:r>
              <a:rPr sz="1200" dirty="0">
                <a:latin typeface="Arial"/>
                <a:cs typeface="Arial"/>
              </a:rPr>
              <a:t>193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9635" y="5303009"/>
            <a:ext cx="327025" cy="5499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spc="-250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35" dirty="0">
                <a:latin typeface="Arial"/>
                <a:cs typeface="Arial"/>
              </a:rPr>
              <a:t>b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40" dirty="0"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Arial"/>
                <a:cs typeface="Arial"/>
              </a:rPr>
              <a:t>263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91842" y="5313677"/>
            <a:ext cx="643890" cy="5283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200" spc="-65" dirty="0">
                <a:latin typeface="Arial"/>
                <a:cs typeface="Arial"/>
              </a:rPr>
              <a:t>Bucharest</a:t>
            </a:r>
            <a:endParaRPr sz="1200">
              <a:latin typeface="Arial"/>
              <a:cs typeface="Arial"/>
            </a:endParaRPr>
          </a:p>
          <a:p>
            <a:pPr marR="19050" algn="ctr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41705" y="3837444"/>
            <a:ext cx="4346575" cy="314325"/>
          </a:xfrm>
          <a:custGeom>
            <a:avLst/>
            <a:gdLst/>
            <a:ahLst/>
            <a:cxnLst/>
            <a:rect l="l" t="t" r="r" b="b"/>
            <a:pathLst>
              <a:path w="4346575" h="314325">
                <a:moveTo>
                  <a:pt x="4346448" y="6096"/>
                </a:moveTo>
                <a:lnTo>
                  <a:pt x="4340352" y="0"/>
                </a:lnTo>
                <a:lnTo>
                  <a:pt x="4320540" y="0"/>
                </a:lnTo>
                <a:lnTo>
                  <a:pt x="4320540" y="25908"/>
                </a:lnTo>
                <a:lnTo>
                  <a:pt x="4320540" y="288036"/>
                </a:lnTo>
                <a:lnTo>
                  <a:pt x="2042160" y="288036"/>
                </a:lnTo>
                <a:lnTo>
                  <a:pt x="2042160" y="25908"/>
                </a:lnTo>
                <a:lnTo>
                  <a:pt x="4320540" y="25908"/>
                </a:lnTo>
                <a:lnTo>
                  <a:pt x="4320540" y="0"/>
                </a:lnTo>
                <a:lnTo>
                  <a:pt x="2036064" y="0"/>
                </a:lnTo>
                <a:lnTo>
                  <a:pt x="2022348" y="0"/>
                </a:lnTo>
                <a:lnTo>
                  <a:pt x="2016252" y="0"/>
                </a:lnTo>
                <a:lnTo>
                  <a:pt x="2016252" y="25908"/>
                </a:lnTo>
                <a:lnTo>
                  <a:pt x="2016252" y="288036"/>
                </a:lnTo>
                <a:lnTo>
                  <a:pt x="25908" y="288036"/>
                </a:lnTo>
                <a:lnTo>
                  <a:pt x="25908" y="25908"/>
                </a:lnTo>
                <a:lnTo>
                  <a:pt x="2016252" y="25908"/>
                </a:lnTo>
                <a:lnTo>
                  <a:pt x="2016252" y="0"/>
                </a:lnTo>
                <a:lnTo>
                  <a:pt x="6096" y="0"/>
                </a:lnTo>
                <a:lnTo>
                  <a:pt x="0" y="6096"/>
                </a:lnTo>
                <a:lnTo>
                  <a:pt x="0" y="307848"/>
                </a:lnTo>
                <a:lnTo>
                  <a:pt x="6096" y="313944"/>
                </a:lnTo>
                <a:lnTo>
                  <a:pt x="12192" y="313944"/>
                </a:lnTo>
                <a:lnTo>
                  <a:pt x="25908" y="313944"/>
                </a:lnTo>
                <a:lnTo>
                  <a:pt x="4340352" y="313944"/>
                </a:lnTo>
                <a:lnTo>
                  <a:pt x="4346448" y="307848"/>
                </a:lnTo>
                <a:lnTo>
                  <a:pt x="4346448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38871ED0-1BAE-4B87-AC3D-25807DA7EDE8}" vid="{23811DF5-CE04-433B-9B62-5653B359BC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461</TotalTime>
  <Words>1182</Words>
  <Application>Microsoft Office PowerPoint</Application>
  <PresentationFormat>Personalizados</PresentationFormat>
  <Paragraphs>292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Century Schoolbook</vt:lpstr>
      <vt:lpstr>Times New Roman</vt:lpstr>
      <vt:lpstr>Wingdings</vt:lpstr>
      <vt:lpstr>Wingdings 2</vt:lpstr>
      <vt:lpstr>Tema1</vt:lpstr>
      <vt:lpstr> Inteligência Artificial</vt:lpstr>
      <vt:lpstr>Objectivos</vt:lpstr>
      <vt:lpstr>Busca informada (heurística)</vt:lpstr>
      <vt:lpstr>Apresentação do PowerPoint</vt:lpstr>
      <vt:lpstr>Busca informada (heurística)</vt:lpstr>
      <vt:lpstr>Busca informada (heurística)</vt:lpstr>
      <vt:lpstr>Busca informada</vt:lpstr>
      <vt:lpstr>Busca gulosa pela melhor escolha</vt:lpstr>
      <vt:lpstr>Busca gulosa pela melhor escolha: exemplo</vt:lpstr>
      <vt:lpstr>Apresentação do PowerPoint</vt:lpstr>
      <vt:lpstr>Busca gulosa pela melhor escolha: análise </vt:lpstr>
      <vt:lpstr>Busca  A*</vt:lpstr>
      <vt:lpstr>Busca A* (II)</vt:lpstr>
      <vt:lpstr>Heurística admissível</vt:lpstr>
      <vt:lpstr>Heurística consistente (I)</vt:lpstr>
      <vt:lpstr>Heurística consistente (II)</vt:lpstr>
      <vt:lpstr>Busca A*: análise (I)</vt:lpstr>
      <vt:lpstr>Busca A*: análise (I)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BuscaHeuristica</dc:title>
  <dc:creator>Makili</dc:creator>
  <cp:keywords>()</cp:keywords>
  <cp:lastModifiedBy>Zingadas</cp:lastModifiedBy>
  <cp:revision>100</cp:revision>
  <dcterms:created xsi:type="dcterms:W3CDTF">2021-02-17T14:42:41Z</dcterms:created>
  <dcterms:modified xsi:type="dcterms:W3CDTF">2021-05-25T07:11:18Z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2015-04-22T00:00:00Z</vt:filetime>
  </property>
  <property fmtid="{D5CDD505-2E9C-101B-9397-08002B2CF9AE}" pid="3" name="Creator">
    <vt:lpwstr>PDFCreator Version 1.7.3</vt:lpwstr>
  </property>
  <property fmtid="{D5CDD505-2E9C-101B-9397-08002B2CF9AE}" pid="4" name="LastSaved">
    <vt:filetime>2021-02-17T00:00:00Z</vt:filetime>
  </property>
</Properties>
</file>