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78" r:id="rId2"/>
    <p:sldId id="257" r:id="rId3"/>
    <p:sldId id="282" r:id="rId4"/>
    <p:sldId id="284" r:id="rId5"/>
    <p:sldId id="285" r:id="rId6"/>
    <p:sldId id="283" r:id="rId7"/>
    <p:sldId id="281" r:id="rId8"/>
    <p:sldId id="280" r:id="rId9"/>
    <p:sldId id="277" r:id="rId10"/>
  </p:sldIdLst>
  <p:sldSz cx="10693400" cy="7556500"/>
  <p:notesSz cx="10693400" cy="75565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6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673350" y="3442406"/>
            <a:ext cx="7218045" cy="2087306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673350" y="5512920"/>
            <a:ext cx="7218045" cy="1511300"/>
          </a:xfrm>
        </p:spPr>
        <p:txBody>
          <a:bodyPr/>
          <a:lstStyle>
            <a:lvl1pPr marL="0" indent="0" algn="l">
              <a:buNone/>
              <a:defRPr sz="1983" b="1">
                <a:solidFill>
                  <a:schemeClr val="tx2"/>
                </a:solidFill>
              </a:defRPr>
            </a:lvl1pPr>
            <a:lvl2pPr marL="503789" indent="0" algn="ctr">
              <a:buNone/>
            </a:lvl2pPr>
            <a:lvl3pPr marL="1007577" indent="0" algn="ctr">
              <a:buNone/>
            </a:lvl3pPr>
            <a:lvl4pPr marL="1511366" indent="0" algn="ctr">
              <a:buNone/>
            </a:lvl4pPr>
            <a:lvl5pPr marL="2015155" indent="0" algn="ctr">
              <a:buNone/>
            </a:lvl5pPr>
            <a:lvl6pPr marL="2518943" indent="0" algn="ctr">
              <a:buNone/>
            </a:lvl6pPr>
            <a:lvl7pPr marL="3022732" indent="0" algn="ctr">
              <a:buNone/>
            </a:lvl7pPr>
            <a:lvl8pPr marL="3526521" indent="0" algn="ctr">
              <a:buNone/>
            </a:lvl8pPr>
            <a:lvl9pPr marL="4030309" indent="0" algn="ctr">
              <a:buNone/>
            </a:lvl9pPr>
          </a:lstStyle>
          <a:p>
            <a:r>
              <a:rPr kumimoji="0" lang="pt-PT"/>
              <a:t>Clique para editar o estilo de subtítulo do Modelo Global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9157551" y="1280805"/>
            <a:ext cx="2518833" cy="44555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8400086" y="4594600"/>
            <a:ext cx="4030133" cy="449123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445559" y="0"/>
            <a:ext cx="712893" cy="7556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/>
          </a:p>
        </p:txBody>
      </p:sp>
      <p:sp>
        <p:nvSpPr>
          <p:cNvPr id="12" name="Retângulo 11"/>
          <p:cNvSpPr/>
          <p:nvPr/>
        </p:nvSpPr>
        <p:spPr bwMode="auto">
          <a:xfrm>
            <a:off x="323159" y="0"/>
            <a:ext cx="122399" cy="7556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/>
          </a:p>
        </p:txBody>
      </p:sp>
      <p:sp>
        <p:nvSpPr>
          <p:cNvPr id="14" name="Retângulo 13"/>
          <p:cNvSpPr/>
          <p:nvPr/>
        </p:nvSpPr>
        <p:spPr bwMode="auto">
          <a:xfrm>
            <a:off x="1158452" y="0"/>
            <a:ext cx="212689" cy="7556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/>
          </a:p>
        </p:txBody>
      </p:sp>
      <p:sp>
        <p:nvSpPr>
          <p:cNvPr id="19" name="Retângulo 18"/>
          <p:cNvSpPr/>
          <p:nvPr/>
        </p:nvSpPr>
        <p:spPr bwMode="auto">
          <a:xfrm>
            <a:off x="1334710" y="0"/>
            <a:ext cx="269300" cy="7556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24363" y="0"/>
            <a:ext cx="0" cy="7556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1069340" y="0"/>
            <a:ext cx="0" cy="7556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998837" y="0"/>
            <a:ext cx="0" cy="7556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2019210" y="0"/>
            <a:ext cx="0" cy="7556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247563" y="0"/>
            <a:ext cx="0" cy="7556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10658148" y="0"/>
            <a:ext cx="0" cy="7556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27" name="Retângulo 26"/>
          <p:cNvSpPr/>
          <p:nvPr/>
        </p:nvSpPr>
        <p:spPr bwMode="auto">
          <a:xfrm>
            <a:off x="1425787" y="0"/>
            <a:ext cx="89112" cy="7556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1" name="Elipse 20"/>
          <p:cNvSpPr/>
          <p:nvPr/>
        </p:nvSpPr>
        <p:spPr bwMode="auto">
          <a:xfrm>
            <a:off x="712894" y="3778250"/>
            <a:ext cx="1514898" cy="1427339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3" name="Elipse 22"/>
          <p:cNvSpPr/>
          <p:nvPr/>
        </p:nvSpPr>
        <p:spPr bwMode="auto">
          <a:xfrm>
            <a:off x="1531542" y="5362440"/>
            <a:ext cx="750110" cy="70675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4" name="Elipse 23"/>
          <p:cNvSpPr/>
          <p:nvPr/>
        </p:nvSpPr>
        <p:spPr bwMode="auto">
          <a:xfrm>
            <a:off x="1275957" y="6060882"/>
            <a:ext cx="160401" cy="15113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6" name="Elipse 25"/>
          <p:cNvSpPr/>
          <p:nvPr/>
        </p:nvSpPr>
        <p:spPr bwMode="auto">
          <a:xfrm>
            <a:off x="1946199" y="6377686"/>
            <a:ext cx="320802" cy="3022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5" name="Elipse 24"/>
          <p:cNvSpPr/>
          <p:nvPr/>
        </p:nvSpPr>
        <p:spPr>
          <a:xfrm>
            <a:off x="2227792" y="4953706"/>
            <a:ext cx="427736" cy="40301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550150" y="5430699"/>
            <a:ext cx="712893" cy="570235"/>
          </a:xfrm>
        </p:spPr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9803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68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52715" y="302612"/>
            <a:ext cx="1960457" cy="6447514"/>
          </a:xfrm>
        </p:spPr>
        <p:txBody>
          <a:bodyPr vert="eaVert"/>
          <a:lstStyle/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4670" y="302611"/>
            <a:ext cx="7039822" cy="6447514"/>
          </a:xfrm>
        </p:spPr>
        <p:txBody>
          <a:bodyPr vert="eaVert"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69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534670" y="1763183"/>
            <a:ext cx="8732943" cy="5370153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045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73350" y="3190522"/>
            <a:ext cx="7218045" cy="2262752"/>
          </a:xfrm>
        </p:spPr>
        <p:txBody>
          <a:bodyPr/>
          <a:lstStyle>
            <a:lvl1pPr algn="l">
              <a:buNone/>
              <a:defRPr sz="3306" b="1" cap="small" baseline="0"/>
            </a:lvl1pPr>
          </a:lstStyle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73350" y="5520443"/>
            <a:ext cx="7218045" cy="1511300"/>
          </a:xfrm>
        </p:spPr>
        <p:txBody>
          <a:bodyPr anchor="t"/>
          <a:lstStyle>
            <a:lvl1pPr marL="0" indent="0">
              <a:buNone/>
              <a:defRPr sz="1983" b="1">
                <a:solidFill>
                  <a:schemeClr val="tx2"/>
                </a:solidFill>
              </a:defRPr>
            </a:lvl1pPr>
            <a:lvl2pPr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/>
              <a:t>Clique para editar os estilos do texto de Modelo Global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9155955" y="1276766"/>
            <a:ext cx="2518833" cy="44555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8400305" y="4591448"/>
            <a:ext cx="4030133" cy="449123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445559" y="0"/>
            <a:ext cx="712893" cy="7556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/>
          </a:p>
        </p:txBody>
      </p:sp>
      <p:sp>
        <p:nvSpPr>
          <p:cNvPr id="10" name="Retângulo 9"/>
          <p:cNvSpPr/>
          <p:nvPr/>
        </p:nvSpPr>
        <p:spPr bwMode="auto">
          <a:xfrm>
            <a:off x="323159" y="0"/>
            <a:ext cx="122399" cy="7556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/>
          </a:p>
        </p:txBody>
      </p:sp>
      <p:sp>
        <p:nvSpPr>
          <p:cNvPr id="11" name="Retângulo 10"/>
          <p:cNvSpPr/>
          <p:nvPr/>
        </p:nvSpPr>
        <p:spPr bwMode="auto">
          <a:xfrm>
            <a:off x="1158452" y="0"/>
            <a:ext cx="212689" cy="7556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/>
          </a:p>
        </p:txBody>
      </p:sp>
      <p:sp>
        <p:nvSpPr>
          <p:cNvPr id="12" name="Retângulo 11"/>
          <p:cNvSpPr/>
          <p:nvPr/>
        </p:nvSpPr>
        <p:spPr bwMode="auto">
          <a:xfrm>
            <a:off x="1334710" y="0"/>
            <a:ext cx="269300" cy="7556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24363" y="0"/>
            <a:ext cx="0" cy="7556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1069340" y="0"/>
            <a:ext cx="0" cy="7556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998837" y="0"/>
            <a:ext cx="0" cy="7556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2019210" y="0"/>
            <a:ext cx="0" cy="7556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247563" y="0"/>
            <a:ext cx="0" cy="7556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8" name="Retângulo 17"/>
          <p:cNvSpPr/>
          <p:nvPr/>
        </p:nvSpPr>
        <p:spPr bwMode="auto">
          <a:xfrm>
            <a:off x="1425787" y="0"/>
            <a:ext cx="89112" cy="7556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19" name="Elipse 18"/>
          <p:cNvSpPr/>
          <p:nvPr/>
        </p:nvSpPr>
        <p:spPr bwMode="auto">
          <a:xfrm>
            <a:off x="712894" y="3778250"/>
            <a:ext cx="1514898" cy="1427339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0" name="Elipse 19"/>
          <p:cNvSpPr/>
          <p:nvPr/>
        </p:nvSpPr>
        <p:spPr bwMode="auto">
          <a:xfrm>
            <a:off x="1549168" y="5362440"/>
            <a:ext cx="750110" cy="70675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1" name="Elipse 20"/>
          <p:cNvSpPr/>
          <p:nvPr/>
        </p:nvSpPr>
        <p:spPr bwMode="auto">
          <a:xfrm>
            <a:off x="1275957" y="6060882"/>
            <a:ext cx="160401" cy="15113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2" name="Elipse 21"/>
          <p:cNvSpPr/>
          <p:nvPr/>
        </p:nvSpPr>
        <p:spPr bwMode="auto">
          <a:xfrm>
            <a:off x="1946199" y="6381044"/>
            <a:ext cx="320802" cy="3022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3" name="Elipse 22"/>
          <p:cNvSpPr/>
          <p:nvPr/>
        </p:nvSpPr>
        <p:spPr bwMode="auto">
          <a:xfrm>
            <a:off x="2197433" y="4936173"/>
            <a:ext cx="427736" cy="40301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10639540" y="0"/>
            <a:ext cx="0" cy="7556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567776" y="5430699"/>
            <a:ext cx="712893" cy="570235"/>
          </a:xfrm>
        </p:spPr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154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534670" y="1763183"/>
            <a:ext cx="4277360" cy="5037667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93818" y="1763183"/>
            <a:ext cx="4277360" cy="5037667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2270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4670" y="300860"/>
            <a:ext cx="8822055" cy="1259417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534670" y="2602794"/>
            <a:ext cx="4277360" cy="4282017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5112782" y="2602794"/>
            <a:ext cx="4277360" cy="4282017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534670" y="1729599"/>
            <a:ext cx="4277360" cy="72542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4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/>
              <a:t>Clique para editar os estilos do texto de Modelo Global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5079365" y="1729599"/>
            <a:ext cx="4277360" cy="72542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4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416626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254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562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0247842" y="0"/>
            <a:ext cx="0" cy="7556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4156424" y="3510915"/>
            <a:ext cx="6951980" cy="534670"/>
          </a:xfrm>
        </p:spPr>
        <p:txBody>
          <a:bodyPr anchor="b"/>
          <a:lstStyle>
            <a:lvl1pPr algn="l">
              <a:buNone/>
              <a:defRPr sz="2204" b="1" cap="small" baseline="0"/>
            </a:lvl1pPr>
          </a:lstStyle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966583" y="302260"/>
            <a:ext cx="1785798" cy="5491057"/>
          </a:xfrm>
        </p:spPr>
        <p:txBody>
          <a:bodyPr/>
          <a:lstStyle>
            <a:lvl1pPr marL="0" indent="0">
              <a:spcBef>
                <a:spcPts val="441"/>
              </a:spcBef>
              <a:spcAft>
                <a:spcPts val="1102"/>
              </a:spcAft>
              <a:buNone/>
              <a:defRPr sz="1322"/>
            </a:lvl1pPr>
            <a:lvl2pPr>
              <a:buNone/>
              <a:defRPr sz="1322"/>
            </a:lvl2pPr>
            <a:lvl3pPr>
              <a:buNone/>
              <a:defRPr sz="1102"/>
            </a:lvl3pPr>
            <a:lvl4pPr>
              <a:buNone/>
              <a:defRPr sz="992"/>
            </a:lvl4pPr>
            <a:lvl5pPr>
              <a:buNone/>
              <a:defRPr sz="992"/>
            </a:lvl5pPr>
          </a:lstStyle>
          <a:p>
            <a:pPr lvl="0" eaLnBrk="1" latinLnBrk="0" hangingPunct="1"/>
            <a:r>
              <a:rPr kumimoji="0" lang="pt-PT"/>
              <a:t>Clique para editar os estilos do texto de Modelo Global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7307157" y="0"/>
            <a:ext cx="0" cy="7556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7241546" y="0"/>
            <a:ext cx="0" cy="7556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515177" y="0"/>
            <a:ext cx="0" cy="7556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2" name="Retângulo 11"/>
          <p:cNvSpPr/>
          <p:nvPr/>
        </p:nvSpPr>
        <p:spPr bwMode="auto">
          <a:xfrm>
            <a:off x="10336953" y="0"/>
            <a:ext cx="356447" cy="7556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426065" y="0"/>
            <a:ext cx="0" cy="7556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4" name="Elipse 13"/>
          <p:cNvSpPr/>
          <p:nvPr/>
        </p:nvSpPr>
        <p:spPr>
          <a:xfrm>
            <a:off x="9538513" y="6297083"/>
            <a:ext cx="641604" cy="60452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56447" y="302260"/>
            <a:ext cx="6594263" cy="6972131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 do texto de Modelo Global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8550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0247842" y="0"/>
            <a:ext cx="0" cy="7556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3" name="Elipse 12"/>
          <p:cNvSpPr/>
          <p:nvPr/>
        </p:nvSpPr>
        <p:spPr>
          <a:xfrm>
            <a:off x="9538513" y="6297083"/>
            <a:ext cx="641604" cy="60452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4131027" y="3510915"/>
            <a:ext cx="6951980" cy="534670"/>
          </a:xfrm>
        </p:spPr>
        <p:txBody>
          <a:bodyPr anchor="b"/>
          <a:lstStyle>
            <a:lvl1pPr algn="l">
              <a:buNone/>
              <a:defRPr sz="2204" b="1"/>
            </a:lvl1pPr>
          </a:lstStyle>
          <a:p>
            <a:r>
              <a:rPr kumimoji="0" lang="pt-PT"/>
              <a:t>Clique para editar o estilo de título do Modelo Global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7218045" cy="7556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526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PT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2225" y="291765"/>
            <a:ext cx="1782233" cy="5460831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10"/>
              </a:spcBef>
              <a:spcAft>
                <a:spcPts val="441"/>
              </a:spcAft>
              <a:buFontTx/>
              <a:buNone/>
              <a:defRPr sz="1322"/>
            </a:lvl1pPr>
            <a:lvl2pPr>
              <a:defRPr sz="1322"/>
            </a:lvl2pPr>
            <a:lvl3pPr>
              <a:defRPr sz="1102"/>
            </a:lvl3pPr>
            <a:lvl4pPr>
              <a:defRPr sz="992"/>
            </a:lvl4pPr>
            <a:lvl5pPr>
              <a:defRPr sz="992"/>
            </a:lvl5pPr>
          </a:lstStyle>
          <a:p>
            <a:pPr lvl="0" eaLnBrk="1" latinLnBrk="0" hangingPunct="1"/>
            <a:r>
              <a:rPr kumimoji="0" lang="pt-PT"/>
              <a:t>Clique para editar os estilos do texto de Modelo Global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0515177" y="0"/>
            <a:ext cx="0" cy="7556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1" name="Retângulo 10"/>
          <p:cNvSpPr/>
          <p:nvPr/>
        </p:nvSpPr>
        <p:spPr bwMode="auto">
          <a:xfrm>
            <a:off x="10336953" y="0"/>
            <a:ext cx="356447" cy="7556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10426065" y="0"/>
            <a:ext cx="0" cy="7556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7307157" y="0"/>
            <a:ext cx="0" cy="7556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7241546" y="0"/>
            <a:ext cx="0" cy="7556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52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0247842" y="0"/>
            <a:ext cx="0" cy="7556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534670" y="302610"/>
            <a:ext cx="8732943" cy="1259417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534670" y="1763183"/>
            <a:ext cx="8732943" cy="537015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8943510" y="1179060"/>
            <a:ext cx="2216573" cy="449123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322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8282796" y="4105523"/>
            <a:ext cx="3526367" cy="427736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322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89112" y="0"/>
            <a:ext cx="0" cy="7556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0515177" y="0"/>
            <a:ext cx="0" cy="7556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0" name="Retângulo 9"/>
          <p:cNvSpPr/>
          <p:nvPr/>
        </p:nvSpPr>
        <p:spPr bwMode="auto">
          <a:xfrm>
            <a:off x="10336953" y="0"/>
            <a:ext cx="356447" cy="7556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426065" y="0"/>
            <a:ext cx="0" cy="7556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53" tIns="50377" rIns="100753" bIns="50377" anchor="t" compatLnSpc="1"/>
          <a:lstStyle/>
          <a:p>
            <a:endParaRPr kumimoji="0" lang="en-US" sz="1983"/>
          </a:p>
        </p:txBody>
      </p:sp>
      <p:sp>
        <p:nvSpPr>
          <p:cNvPr id="12" name="Elipse 11"/>
          <p:cNvSpPr/>
          <p:nvPr/>
        </p:nvSpPr>
        <p:spPr>
          <a:xfrm>
            <a:off x="9538513" y="6297083"/>
            <a:ext cx="641604" cy="60452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3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9506433" y="6318074"/>
            <a:ext cx="712893" cy="574294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543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0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3306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2273" indent="-302273" algn="l" rtl="0" eaLnBrk="1" latinLnBrk="0" hangingPunct="1">
        <a:spcBef>
          <a:spcPts val="661"/>
        </a:spcBef>
        <a:buClr>
          <a:schemeClr val="accent1"/>
        </a:buClr>
        <a:buSzPct val="70000"/>
        <a:buFont typeface="Wingdings"/>
        <a:buChar char=""/>
        <a:defRPr kumimoji="0"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705304" indent="-302273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314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indent="-201515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309851" indent="-201515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1612124" indent="-201515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763" kern="1200">
          <a:solidFill>
            <a:schemeClr val="tx1"/>
          </a:solidFill>
          <a:latin typeface="+mn-lt"/>
          <a:ea typeface="+mn-ea"/>
          <a:cs typeface="+mn-cs"/>
        </a:defRPr>
      </a:lvl5pPr>
      <a:lvl6pPr marL="1914397" indent="-201515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763" kern="1200">
          <a:solidFill>
            <a:schemeClr val="tx2"/>
          </a:solidFill>
          <a:latin typeface="+mn-lt"/>
          <a:ea typeface="+mn-ea"/>
          <a:cs typeface="+mn-cs"/>
        </a:defRPr>
      </a:lvl6pPr>
      <a:lvl7pPr marL="2216670" indent="-201515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543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8943" indent="-201515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543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21217" indent="-201515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543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1228" y="1969598"/>
            <a:ext cx="6105915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9090" marR="5080" indent="-2867025">
              <a:lnSpc>
                <a:spcPct val="100000"/>
              </a:lnSpc>
              <a:spcBef>
                <a:spcPts val="100"/>
              </a:spcBef>
            </a:pPr>
            <a:r>
              <a:rPr lang="pt-PT" b="1" dirty="0">
                <a:solidFill>
                  <a:schemeClr val="tx1"/>
                </a:solidFill>
              </a:rPr>
              <a:t> </a:t>
            </a:r>
            <a:r>
              <a:rPr lang="pt-PT" b="1" spc="-10" dirty="0">
                <a:solidFill>
                  <a:schemeClr val="tx1"/>
                </a:solidFill>
              </a:rPr>
              <a:t>Inteligência Artificial</a:t>
            </a:r>
            <a:endParaRPr b="1" spc="-45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D00E9E-7640-411E-B876-6A3D5D924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68" y="309443"/>
            <a:ext cx="1131911" cy="120210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11D2C1-E785-41AC-B600-E9BB8157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443" y="249371"/>
            <a:ext cx="1513883" cy="1322253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8DB93E34-76A3-4E2F-83C6-E45056B62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100" y="309861"/>
            <a:ext cx="6899052" cy="577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PT" altLang="pt-P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REPÚBLICA DE ANGOLA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PT" altLang="pt-P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INSTITUTO SUPERIOR POLITÉCNICO MARAVILHA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PT" altLang="pt-P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DEPARTAMENTO DE CIÊNCIAS E TECNOLOGIAS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alt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DE89368-6010-4BF2-97B2-69B7F0090151}"/>
              </a:ext>
            </a:extLst>
          </p:cNvPr>
          <p:cNvSpPr txBox="1">
            <a:spLocks/>
          </p:cNvSpPr>
          <p:nvPr/>
        </p:nvSpPr>
        <p:spPr>
          <a:xfrm>
            <a:off x="375340" y="3752143"/>
            <a:ext cx="9942720" cy="62837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27985" marR="5080" lvl="0" indent="-291592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1" i="0" u="none" strike="noStrike" kern="1200" cap="small" spc="-10" normalizeH="0" baseline="0" noProof="0" dirty="0">
                <a:ln>
                  <a:noFill/>
                </a:ln>
                <a:solidFill>
                  <a:srgbClr val="7598D9">
                    <a:lumMod val="50000"/>
                  </a:srgbClr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  <a:t>Algoritmo de Caminho Simples </a:t>
            </a:r>
            <a:endParaRPr kumimoji="0" lang="pt-PT" sz="4000" b="1" i="0" u="none" strike="noStrike" kern="1200" cap="small" spc="-5" normalizeH="0" baseline="0" noProof="0" dirty="0">
              <a:ln>
                <a:noFill/>
              </a:ln>
              <a:solidFill>
                <a:srgbClr val="7598D9">
                  <a:lumMod val="50000"/>
                </a:srgbClr>
              </a:solidFill>
              <a:effectLst/>
              <a:uLnTx/>
              <a:uFillTx/>
              <a:latin typeface="Century Schoolbook"/>
              <a:ea typeface="+mj-ea"/>
              <a:cs typeface="+mj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7AF0B4D-8482-4D83-8A46-FBA3637F10D6}"/>
              </a:ext>
            </a:extLst>
          </p:cNvPr>
          <p:cNvSpPr txBox="1"/>
          <p:nvPr/>
        </p:nvSpPr>
        <p:spPr>
          <a:xfrm>
            <a:off x="477468" y="7045681"/>
            <a:ext cx="3001415" cy="33919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065" marR="0" lvl="0" indent="0" algn="l" defTabSz="914400" rtl="0" eaLnBrk="1" fontAlgn="auto" latinLnBrk="0" hangingPunct="1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Tx/>
              <a:buSzPct val="96666"/>
              <a:buFontTx/>
              <a:buNone/>
              <a:tabLst>
                <a:tab pos="147320" algn="l"/>
              </a:tabLst>
              <a:defRPr/>
            </a:pPr>
            <a:r>
              <a:rPr kumimoji="0" lang="pt-PT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Carlito"/>
              </a:rPr>
              <a:t>Prof: Zinga Firmino René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Carlito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35741D4-A421-4528-BAA7-DB656AA11077}"/>
              </a:ext>
            </a:extLst>
          </p:cNvPr>
          <p:cNvSpPr/>
          <p:nvPr/>
        </p:nvSpPr>
        <p:spPr>
          <a:xfrm>
            <a:off x="8166100" y="5684543"/>
            <a:ext cx="2017920" cy="1905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016EC248-434C-4357-A771-52C34547B490}"/>
              </a:ext>
            </a:extLst>
          </p:cNvPr>
          <p:cNvSpPr txBox="1">
            <a:spLocks/>
          </p:cNvSpPr>
          <p:nvPr/>
        </p:nvSpPr>
        <p:spPr>
          <a:xfrm>
            <a:off x="494650" y="4447337"/>
            <a:ext cx="9942720" cy="628377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27985" marR="5080" lvl="0" indent="-291592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1" i="0" u="none" strike="noStrike" kern="1200" cap="small" spc="-10" normalizeH="0" baseline="0" noProof="0" dirty="0">
                <a:ln>
                  <a:noFill/>
                </a:ln>
                <a:solidFill>
                  <a:srgbClr val="7598D9">
                    <a:lumMod val="50000"/>
                  </a:srgbClr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  <a:t>Exercícios</a:t>
            </a:r>
            <a:endParaRPr kumimoji="0" lang="pt-PT" sz="4000" b="1" i="0" u="none" strike="noStrike" kern="1200" cap="small" spc="-5" normalizeH="0" baseline="0" noProof="0" dirty="0">
              <a:ln>
                <a:noFill/>
              </a:ln>
              <a:solidFill>
                <a:srgbClr val="7598D9">
                  <a:lumMod val="50000"/>
                </a:srgbClr>
              </a:solidFill>
              <a:effectLst/>
              <a:uLnTx/>
              <a:uFillTx/>
              <a:latin typeface="Century Schoolbook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332784"/>
            <a:ext cx="2895600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b="1" spc="-4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Exercícios:</a:t>
            </a:r>
            <a:endParaRPr b="1" spc="-395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100" y="1035050"/>
            <a:ext cx="9144000" cy="1095813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  <a:tabLst>
                <a:tab pos="355600" algn="l"/>
              </a:tabLst>
            </a:pPr>
            <a:r>
              <a:rPr lang="pt-PT" sz="3200" spc="-60" dirty="0">
                <a:latin typeface="+mj-lt"/>
                <a:cs typeface="Arial"/>
              </a:rPr>
              <a:t>Usando o algoritmo de caminho simples, procurar o(s) caminho(s) com menor distância de </a:t>
            </a:r>
            <a:r>
              <a:rPr lang="pt-PT" sz="3200" b="1" spc="-60" dirty="0">
                <a:solidFill>
                  <a:srgbClr val="FF0000"/>
                </a:solidFill>
                <a:latin typeface="+mj-lt"/>
                <a:cs typeface="Arial"/>
              </a:rPr>
              <a:t>A</a:t>
            </a:r>
            <a:r>
              <a:rPr lang="pt-PT" sz="3200" spc="-60" dirty="0">
                <a:latin typeface="+mj-lt"/>
                <a:cs typeface="Arial"/>
              </a:rPr>
              <a:t> até </a:t>
            </a:r>
            <a:r>
              <a:rPr lang="pt-PT" sz="3200" b="1" spc="-60" dirty="0">
                <a:solidFill>
                  <a:srgbClr val="FF0000"/>
                </a:solidFill>
                <a:latin typeface="+mj-lt"/>
                <a:cs typeface="Arial"/>
              </a:rPr>
              <a:t>H</a:t>
            </a:r>
            <a:r>
              <a:rPr lang="pt-PT" sz="3200" spc="-60" dirty="0">
                <a:latin typeface="+mj-lt"/>
                <a:cs typeface="Arial"/>
              </a:rPr>
              <a:t>.</a:t>
            </a:r>
            <a:r>
              <a:rPr sz="3200" spc="-85" dirty="0">
                <a:latin typeface="+mj-lt"/>
                <a:cs typeface="Arial"/>
              </a:rPr>
              <a:t> </a:t>
            </a:r>
            <a:endParaRPr lang="pt-PT" sz="3200" spc="-85" dirty="0">
              <a:latin typeface="+mj-lt"/>
              <a:cs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260B51-5888-4121-8545-A698D5EB8C7D}"/>
              </a:ext>
            </a:extLst>
          </p:cNvPr>
          <p:cNvSpPr/>
          <p:nvPr/>
        </p:nvSpPr>
        <p:spPr>
          <a:xfrm>
            <a:off x="2282011" y="3242726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87CEF259-26A1-4258-BF77-1B20715C4738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 flipH="1">
            <a:off x="2480720" y="4472945"/>
            <a:ext cx="637028" cy="621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F4C741B7-5D9B-4590-B14B-493FD2030EC3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3547520" y="4230359"/>
            <a:ext cx="1873461" cy="77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2">
            <a:extLst>
              <a:ext uri="{FF2B5EF4-FFF2-40B4-BE49-F238E27FC236}">
                <a16:creationId xmlns:a16="http://schemas.microsoft.com/office/drawing/2014/main" id="{72CB4F3A-076B-4C1C-9210-C959407B280A}"/>
              </a:ext>
            </a:extLst>
          </p:cNvPr>
          <p:cNvSpPr txBox="1">
            <a:spLocks/>
          </p:cNvSpPr>
          <p:nvPr/>
        </p:nvSpPr>
        <p:spPr>
          <a:xfrm>
            <a:off x="2622128" y="4514112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CAC59A-83F9-4E05-9F79-104371D1A483}"/>
              </a:ext>
            </a:extLst>
          </p:cNvPr>
          <p:cNvSpPr/>
          <p:nvPr/>
        </p:nvSpPr>
        <p:spPr>
          <a:xfrm>
            <a:off x="3044011" y="4074010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83F1280-7673-4319-BFE7-BCEC2BECAF02}"/>
              </a:ext>
            </a:extLst>
          </p:cNvPr>
          <p:cNvSpPr/>
          <p:nvPr/>
        </p:nvSpPr>
        <p:spPr>
          <a:xfrm>
            <a:off x="2228965" y="5094700"/>
            <a:ext cx="503509" cy="460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DEA1F7-335D-4AF3-BB02-FC1DF9564D39}"/>
              </a:ext>
            </a:extLst>
          </p:cNvPr>
          <p:cNvSpPr/>
          <p:nvPr/>
        </p:nvSpPr>
        <p:spPr>
          <a:xfrm>
            <a:off x="5420981" y="3996668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977C5E-6A81-4F1F-9338-CCB1D27B7437}"/>
              </a:ext>
            </a:extLst>
          </p:cNvPr>
          <p:cNvSpPr/>
          <p:nvPr/>
        </p:nvSpPr>
        <p:spPr>
          <a:xfrm>
            <a:off x="7732143" y="4199751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DD2A11-B822-4F09-BCE8-9CC90054AC08}"/>
              </a:ext>
            </a:extLst>
          </p:cNvPr>
          <p:cNvSpPr/>
          <p:nvPr/>
        </p:nvSpPr>
        <p:spPr>
          <a:xfrm>
            <a:off x="4673646" y="5081957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98D9F9-D681-4602-A1AE-CEC044B7D613}"/>
              </a:ext>
            </a:extLst>
          </p:cNvPr>
          <p:cNvSpPr/>
          <p:nvPr/>
        </p:nvSpPr>
        <p:spPr>
          <a:xfrm>
            <a:off x="4743565" y="3213621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930184-FF44-459C-9BC8-2D6478856378}"/>
              </a:ext>
            </a:extLst>
          </p:cNvPr>
          <p:cNvSpPr/>
          <p:nvPr/>
        </p:nvSpPr>
        <p:spPr>
          <a:xfrm>
            <a:off x="6648565" y="3216730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322C3560-DEA4-4828-B6B5-C6AFC8529101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2711783" y="3641661"/>
            <a:ext cx="405965" cy="5007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518CD07F-8BC3-4173-ACAA-3210C2723F0C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5924490" y="4230359"/>
            <a:ext cx="1807653" cy="203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251EBB91-8E64-4D3C-B4D5-581AAE3BFD6D}"/>
              </a:ext>
            </a:extLst>
          </p:cNvPr>
          <p:cNvCxnSpPr>
            <a:cxnSpLocks/>
            <a:stCxn id="28" idx="6"/>
            <a:endCxn id="27" idx="3"/>
          </p:cNvCxnSpPr>
          <p:nvPr/>
        </p:nvCxnSpPr>
        <p:spPr>
          <a:xfrm flipV="1">
            <a:off x="5177155" y="4598686"/>
            <a:ext cx="2628725" cy="7169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D65BE831-0267-4ACC-A930-DB2344656572}"/>
              </a:ext>
            </a:extLst>
          </p:cNvPr>
          <p:cNvCxnSpPr>
            <a:cxnSpLocks/>
            <a:stCxn id="30" idx="5"/>
            <a:endCxn id="27" idx="1"/>
          </p:cNvCxnSpPr>
          <p:nvPr/>
        </p:nvCxnSpPr>
        <p:spPr>
          <a:xfrm>
            <a:off x="7078337" y="3615665"/>
            <a:ext cx="727543" cy="652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B343DA4B-2520-4186-85D5-9F5262EBEBB9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684367" y="5315648"/>
            <a:ext cx="1989279" cy="154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DA2B161B-4744-4F8F-9820-1EBC98CE3BBF}"/>
              </a:ext>
            </a:extLst>
          </p:cNvPr>
          <p:cNvCxnSpPr>
            <a:cxnSpLocks/>
          </p:cNvCxnSpPr>
          <p:nvPr/>
        </p:nvCxnSpPr>
        <p:spPr>
          <a:xfrm flipV="1">
            <a:off x="2791954" y="3453209"/>
            <a:ext cx="1989279" cy="154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51">
            <a:extLst>
              <a:ext uri="{FF2B5EF4-FFF2-40B4-BE49-F238E27FC236}">
                <a16:creationId xmlns:a16="http://schemas.microsoft.com/office/drawing/2014/main" id="{B97D043C-0B10-4A04-97BA-843327CB6FB9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5247074" y="3412170"/>
            <a:ext cx="1415851" cy="35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B829D09F-D701-40F0-8A53-D8DA588B846A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5020663" y="4464050"/>
            <a:ext cx="652073" cy="660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CC9817FF-33A8-4B03-AB50-840C7F91168E}"/>
              </a:ext>
            </a:extLst>
          </p:cNvPr>
          <p:cNvCxnSpPr>
            <a:cxnSpLocks/>
            <a:stCxn id="29" idx="5"/>
            <a:endCxn id="26" idx="0"/>
          </p:cNvCxnSpPr>
          <p:nvPr/>
        </p:nvCxnSpPr>
        <p:spPr>
          <a:xfrm>
            <a:off x="5173337" y="3612556"/>
            <a:ext cx="499399" cy="3841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bject 2">
            <a:extLst>
              <a:ext uri="{FF2B5EF4-FFF2-40B4-BE49-F238E27FC236}">
                <a16:creationId xmlns:a16="http://schemas.microsoft.com/office/drawing/2014/main" id="{22162F8C-B58C-4AD4-B1C6-7FEFEEC8C807}"/>
              </a:ext>
            </a:extLst>
          </p:cNvPr>
          <p:cNvSpPr txBox="1">
            <a:spLocks/>
          </p:cNvSpPr>
          <p:nvPr/>
        </p:nvSpPr>
        <p:spPr>
          <a:xfrm>
            <a:off x="3765128" y="5047512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63" name="object 2">
            <a:extLst>
              <a:ext uri="{FF2B5EF4-FFF2-40B4-BE49-F238E27FC236}">
                <a16:creationId xmlns:a16="http://schemas.microsoft.com/office/drawing/2014/main" id="{A23EEFF4-9073-486D-9FE8-BADCB0558B03}"/>
              </a:ext>
            </a:extLst>
          </p:cNvPr>
          <p:cNvSpPr txBox="1">
            <a:spLocks/>
          </p:cNvSpPr>
          <p:nvPr/>
        </p:nvSpPr>
        <p:spPr>
          <a:xfrm>
            <a:off x="2717218" y="3799027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64" name="object 2">
            <a:extLst>
              <a:ext uri="{FF2B5EF4-FFF2-40B4-BE49-F238E27FC236}">
                <a16:creationId xmlns:a16="http://schemas.microsoft.com/office/drawing/2014/main" id="{0F50DECA-112C-429E-B847-A3604A232FCF}"/>
              </a:ext>
            </a:extLst>
          </p:cNvPr>
          <p:cNvSpPr txBox="1">
            <a:spLocks/>
          </p:cNvSpPr>
          <p:nvPr/>
        </p:nvSpPr>
        <p:spPr>
          <a:xfrm>
            <a:off x="4355036" y="3968602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5" name="object 2">
            <a:extLst>
              <a:ext uri="{FF2B5EF4-FFF2-40B4-BE49-F238E27FC236}">
                <a16:creationId xmlns:a16="http://schemas.microsoft.com/office/drawing/2014/main" id="{73C170DD-3CD4-46BA-8B25-EA82C712BF0A}"/>
              </a:ext>
            </a:extLst>
          </p:cNvPr>
          <p:cNvSpPr txBox="1">
            <a:spLocks/>
          </p:cNvSpPr>
          <p:nvPr/>
        </p:nvSpPr>
        <p:spPr>
          <a:xfrm>
            <a:off x="3813853" y="3186594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6" name="object 2">
            <a:extLst>
              <a:ext uri="{FF2B5EF4-FFF2-40B4-BE49-F238E27FC236}">
                <a16:creationId xmlns:a16="http://schemas.microsoft.com/office/drawing/2014/main" id="{075D9D78-FD7F-4081-BDA1-A27D891F25F8}"/>
              </a:ext>
            </a:extLst>
          </p:cNvPr>
          <p:cNvSpPr txBox="1">
            <a:spLocks/>
          </p:cNvSpPr>
          <p:nvPr/>
        </p:nvSpPr>
        <p:spPr>
          <a:xfrm>
            <a:off x="5101821" y="4573835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67" name="object 2">
            <a:extLst>
              <a:ext uri="{FF2B5EF4-FFF2-40B4-BE49-F238E27FC236}">
                <a16:creationId xmlns:a16="http://schemas.microsoft.com/office/drawing/2014/main" id="{E2E1BB4D-3281-4760-A699-AFABF14C7D85}"/>
              </a:ext>
            </a:extLst>
          </p:cNvPr>
          <p:cNvSpPr txBox="1">
            <a:spLocks/>
          </p:cNvSpPr>
          <p:nvPr/>
        </p:nvSpPr>
        <p:spPr>
          <a:xfrm>
            <a:off x="6530502" y="4922061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8" name="object 2">
            <a:extLst>
              <a:ext uri="{FF2B5EF4-FFF2-40B4-BE49-F238E27FC236}">
                <a16:creationId xmlns:a16="http://schemas.microsoft.com/office/drawing/2014/main" id="{EB4CF4D5-53EB-42C6-8CB4-4C91FC6D20A8}"/>
              </a:ext>
            </a:extLst>
          </p:cNvPr>
          <p:cNvSpPr txBox="1">
            <a:spLocks/>
          </p:cNvSpPr>
          <p:nvPr/>
        </p:nvSpPr>
        <p:spPr>
          <a:xfrm>
            <a:off x="6859481" y="4030257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69" name="object 2">
            <a:extLst>
              <a:ext uri="{FF2B5EF4-FFF2-40B4-BE49-F238E27FC236}">
                <a16:creationId xmlns:a16="http://schemas.microsoft.com/office/drawing/2014/main" id="{3145137E-A6E4-42DE-889F-D59A1E9AFDD6}"/>
              </a:ext>
            </a:extLst>
          </p:cNvPr>
          <p:cNvSpPr txBox="1">
            <a:spLocks/>
          </p:cNvSpPr>
          <p:nvPr/>
        </p:nvSpPr>
        <p:spPr>
          <a:xfrm>
            <a:off x="7457484" y="3651654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70" name="object 2">
            <a:extLst>
              <a:ext uri="{FF2B5EF4-FFF2-40B4-BE49-F238E27FC236}">
                <a16:creationId xmlns:a16="http://schemas.microsoft.com/office/drawing/2014/main" id="{C06C66C2-D937-450F-BF6F-364CBD0A0F42}"/>
              </a:ext>
            </a:extLst>
          </p:cNvPr>
          <p:cNvSpPr txBox="1">
            <a:spLocks/>
          </p:cNvSpPr>
          <p:nvPr/>
        </p:nvSpPr>
        <p:spPr>
          <a:xfrm>
            <a:off x="5874507" y="3123811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71" name="object 2">
            <a:extLst>
              <a:ext uri="{FF2B5EF4-FFF2-40B4-BE49-F238E27FC236}">
                <a16:creationId xmlns:a16="http://schemas.microsoft.com/office/drawing/2014/main" id="{3829D68E-F895-45F2-B52E-B2C01B1ED3EF}"/>
              </a:ext>
            </a:extLst>
          </p:cNvPr>
          <p:cNvSpPr txBox="1">
            <a:spLocks/>
          </p:cNvSpPr>
          <p:nvPr/>
        </p:nvSpPr>
        <p:spPr>
          <a:xfrm>
            <a:off x="5465930" y="3599210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72" name="object 3">
            <a:extLst>
              <a:ext uri="{FF2B5EF4-FFF2-40B4-BE49-F238E27FC236}">
                <a16:creationId xmlns:a16="http://schemas.microsoft.com/office/drawing/2014/main" id="{81D970A1-10BB-448E-A512-7E8E9CBF3E88}"/>
              </a:ext>
            </a:extLst>
          </p:cNvPr>
          <p:cNvSpPr txBox="1"/>
          <p:nvPr/>
        </p:nvSpPr>
        <p:spPr>
          <a:xfrm>
            <a:off x="1853462" y="2782185"/>
            <a:ext cx="93849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latin typeface="+mj-lt"/>
                <a:cs typeface="Arial"/>
              </a:rPr>
              <a:t>[  0 ,  - ]</a:t>
            </a:r>
            <a:endParaRPr b="1" baseline="-21021" dirty="0">
              <a:latin typeface="+mj-lt"/>
              <a:cs typeface="Arial"/>
            </a:endParaRPr>
          </a:p>
        </p:txBody>
      </p:sp>
      <p:sp>
        <p:nvSpPr>
          <p:cNvPr id="73" name="object 3">
            <a:extLst>
              <a:ext uri="{FF2B5EF4-FFF2-40B4-BE49-F238E27FC236}">
                <a16:creationId xmlns:a16="http://schemas.microsoft.com/office/drawing/2014/main" id="{F351AF4C-08A4-4535-A39E-1A5C016B6059}"/>
              </a:ext>
            </a:extLst>
          </p:cNvPr>
          <p:cNvSpPr txBox="1"/>
          <p:nvPr/>
        </p:nvSpPr>
        <p:spPr>
          <a:xfrm>
            <a:off x="3189531" y="3751776"/>
            <a:ext cx="109176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latin typeface="+mj-lt"/>
                <a:cs typeface="Arial"/>
              </a:rPr>
              <a:t>[  3 ,  A ]</a:t>
            </a:r>
            <a:endParaRPr b="1" baseline="-21021" dirty="0">
              <a:latin typeface="+mj-lt"/>
              <a:cs typeface="Arial"/>
            </a:endParaRPr>
          </a:p>
        </p:txBody>
      </p:sp>
      <p:sp>
        <p:nvSpPr>
          <p:cNvPr id="74" name="object 3">
            <a:extLst>
              <a:ext uri="{FF2B5EF4-FFF2-40B4-BE49-F238E27FC236}">
                <a16:creationId xmlns:a16="http://schemas.microsoft.com/office/drawing/2014/main" id="{1F39ACB6-6429-48B2-A06B-0B2960A9DE53}"/>
              </a:ext>
            </a:extLst>
          </p:cNvPr>
          <p:cNvSpPr txBox="1"/>
          <p:nvPr/>
        </p:nvSpPr>
        <p:spPr>
          <a:xfrm>
            <a:off x="1993900" y="5666970"/>
            <a:ext cx="1447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latin typeface="+mj-lt"/>
                <a:cs typeface="Arial"/>
              </a:rPr>
              <a:t>[  8  ,  B  ]</a:t>
            </a:r>
            <a:endParaRPr b="1" baseline="-21021" dirty="0">
              <a:latin typeface="+mj-lt"/>
              <a:cs typeface="Arial"/>
            </a:endParaRPr>
          </a:p>
        </p:txBody>
      </p:sp>
      <p:sp>
        <p:nvSpPr>
          <p:cNvPr id="75" name="object 3">
            <a:extLst>
              <a:ext uri="{FF2B5EF4-FFF2-40B4-BE49-F238E27FC236}">
                <a16:creationId xmlns:a16="http://schemas.microsoft.com/office/drawing/2014/main" id="{415B0BD1-0B6B-406A-94B6-C59C5D29C16F}"/>
              </a:ext>
            </a:extLst>
          </p:cNvPr>
          <p:cNvSpPr txBox="1"/>
          <p:nvPr/>
        </p:nvSpPr>
        <p:spPr>
          <a:xfrm>
            <a:off x="4503770" y="2797662"/>
            <a:ext cx="1447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latin typeface="+mj-lt"/>
                <a:cs typeface="Arial"/>
              </a:rPr>
              <a:t>[  1  ,  A  ]</a:t>
            </a:r>
            <a:endParaRPr b="1" baseline="-21021" dirty="0">
              <a:latin typeface="+mj-lt"/>
              <a:cs typeface="Arial"/>
            </a:endParaRPr>
          </a:p>
        </p:txBody>
      </p:sp>
      <p:sp>
        <p:nvSpPr>
          <p:cNvPr id="76" name="object 3">
            <a:extLst>
              <a:ext uri="{FF2B5EF4-FFF2-40B4-BE49-F238E27FC236}">
                <a16:creationId xmlns:a16="http://schemas.microsoft.com/office/drawing/2014/main" id="{90295A26-C179-40DE-82B7-50F17B908194}"/>
              </a:ext>
            </a:extLst>
          </p:cNvPr>
          <p:cNvSpPr txBox="1"/>
          <p:nvPr/>
        </p:nvSpPr>
        <p:spPr>
          <a:xfrm>
            <a:off x="4691587" y="3844364"/>
            <a:ext cx="1447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solidFill>
                  <a:srgbClr val="FF0000"/>
                </a:solidFill>
                <a:latin typeface="+mj-lt"/>
                <a:cs typeface="Arial"/>
              </a:rPr>
              <a:t>[  4  ,  B  ]</a:t>
            </a:r>
            <a:endParaRPr b="1" baseline="-21021" dirty="0">
              <a:solidFill>
                <a:srgbClr val="FF0000"/>
              </a:solidFill>
              <a:latin typeface="+mj-lt"/>
              <a:cs typeface="Arial"/>
            </a:endParaRPr>
          </a:p>
        </p:txBody>
      </p:sp>
      <p:sp>
        <p:nvSpPr>
          <p:cNvPr id="77" name="object 3">
            <a:extLst>
              <a:ext uri="{FF2B5EF4-FFF2-40B4-BE49-F238E27FC236}">
                <a16:creationId xmlns:a16="http://schemas.microsoft.com/office/drawing/2014/main" id="{9E1B1460-8C8F-4746-ADF9-4FC6A5CED0A6}"/>
              </a:ext>
            </a:extLst>
          </p:cNvPr>
          <p:cNvSpPr txBox="1"/>
          <p:nvPr/>
        </p:nvSpPr>
        <p:spPr>
          <a:xfrm>
            <a:off x="5833814" y="3780630"/>
            <a:ext cx="1447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latin typeface="+mj-lt"/>
                <a:cs typeface="Arial"/>
              </a:rPr>
              <a:t>[  3  ,  C  ]</a:t>
            </a:r>
            <a:endParaRPr b="1" baseline="-21021" dirty="0">
              <a:latin typeface="+mj-lt"/>
              <a:cs typeface="Arial"/>
            </a:endParaRPr>
          </a:p>
        </p:txBody>
      </p:sp>
      <p:sp>
        <p:nvSpPr>
          <p:cNvPr id="78" name="object 3">
            <a:extLst>
              <a:ext uri="{FF2B5EF4-FFF2-40B4-BE49-F238E27FC236}">
                <a16:creationId xmlns:a16="http://schemas.microsoft.com/office/drawing/2014/main" id="{88C6DD8B-AEA0-4400-B9EA-B712AED9BF4E}"/>
              </a:ext>
            </a:extLst>
          </p:cNvPr>
          <p:cNvSpPr txBox="1"/>
          <p:nvPr/>
        </p:nvSpPr>
        <p:spPr>
          <a:xfrm>
            <a:off x="4502081" y="5608619"/>
            <a:ext cx="1447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solidFill>
                  <a:srgbClr val="FF0000"/>
                </a:solidFill>
                <a:latin typeface="+mj-lt"/>
                <a:cs typeface="Arial"/>
              </a:rPr>
              <a:t>[  10 ,  G  ]</a:t>
            </a:r>
            <a:endParaRPr b="1" baseline="-21021" dirty="0">
              <a:solidFill>
                <a:srgbClr val="FF0000"/>
              </a:solidFill>
              <a:latin typeface="+mj-lt"/>
              <a:cs typeface="Arial"/>
            </a:endParaRPr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025F93AE-3A18-4509-B073-A36B75C15880}"/>
              </a:ext>
            </a:extLst>
          </p:cNvPr>
          <p:cNvSpPr txBox="1"/>
          <p:nvPr/>
        </p:nvSpPr>
        <p:spPr>
          <a:xfrm>
            <a:off x="4510645" y="5956793"/>
            <a:ext cx="1447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latin typeface="+mj-lt"/>
                <a:cs typeface="Arial"/>
              </a:rPr>
              <a:t>[  7 ,  D  ]</a:t>
            </a:r>
            <a:endParaRPr b="1" baseline="-21021" dirty="0">
              <a:latin typeface="+mj-lt"/>
              <a:cs typeface="Arial"/>
            </a:endParaRPr>
          </a:p>
        </p:txBody>
      </p:sp>
      <p:sp>
        <p:nvSpPr>
          <p:cNvPr id="80" name="object 3">
            <a:extLst>
              <a:ext uri="{FF2B5EF4-FFF2-40B4-BE49-F238E27FC236}">
                <a16:creationId xmlns:a16="http://schemas.microsoft.com/office/drawing/2014/main" id="{F4900FA9-D0A3-4D57-88AC-A60BEF36B399}"/>
              </a:ext>
            </a:extLst>
          </p:cNvPr>
          <p:cNvSpPr txBox="1"/>
          <p:nvPr/>
        </p:nvSpPr>
        <p:spPr>
          <a:xfrm>
            <a:off x="7585489" y="4723243"/>
            <a:ext cx="1447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solidFill>
                  <a:srgbClr val="FF0000"/>
                </a:solidFill>
                <a:latin typeface="+mj-lt"/>
                <a:cs typeface="Arial"/>
              </a:rPr>
              <a:t>[  8 ,  E  ]</a:t>
            </a:r>
            <a:endParaRPr b="1" baseline="-21021" dirty="0">
              <a:solidFill>
                <a:srgbClr val="FF0000"/>
              </a:solidFill>
              <a:latin typeface="+mj-lt"/>
              <a:cs typeface="Arial"/>
            </a:endParaRPr>
          </a:p>
        </p:txBody>
      </p:sp>
      <p:sp>
        <p:nvSpPr>
          <p:cNvPr id="81" name="object 3">
            <a:extLst>
              <a:ext uri="{FF2B5EF4-FFF2-40B4-BE49-F238E27FC236}">
                <a16:creationId xmlns:a16="http://schemas.microsoft.com/office/drawing/2014/main" id="{32FD5300-B16F-458D-A20C-8ED61F3FE5F1}"/>
              </a:ext>
            </a:extLst>
          </p:cNvPr>
          <p:cNvSpPr txBox="1"/>
          <p:nvPr/>
        </p:nvSpPr>
        <p:spPr>
          <a:xfrm>
            <a:off x="8491264" y="4264758"/>
            <a:ext cx="1447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latin typeface="+mj-lt"/>
                <a:cs typeface="Arial"/>
              </a:rPr>
              <a:t>[  5 ,  D  ]</a:t>
            </a:r>
            <a:endParaRPr b="1" baseline="-21021" dirty="0">
              <a:latin typeface="+mj-lt"/>
              <a:cs typeface="Arial"/>
            </a:endParaRPr>
          </a:p>
        </p:txBody>
      </p:sp>
      <p:sp>
        <p:nvSpPr>
          <p:cNvPr id="82" name="object 3">
            <a:extLst>
              <a:ext uri="{FF2B5EF4-FFF2-40B4-BE49-F238E27FC236}">
                <a16:creationId xmlns:a16="http://schemas.microsoft.com/office/drawing/2014/main" id="{F56DF1FE-39F3-4E03-A47C-F5D79F580F8D}"/>
              </a:ext>
            </a:extLst>
          </p:cNvPr>
          <p:cNvSpPr txBox="1"/>
          <p:nvPr/>
        </p:nvSpPr>
        <p:spPr>
          <a:xfrm>
            <a:off x="8111290" y="3832554"/>
            <a:ext cx="1447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solidFill>
                  <a:srgbClr val="FF0000"/>
                </a:solidFill>
                <a:latin typeface="+mj-lt"/>
                <a:cs typeface="Arial"/>
              </a:rPr>
              <a:t>[  9 ,  F  ]</a:t>
            </a:r>
            <a:endParaRPr b="1" baseline="-21021" dirty="0">
              <a:solidFill>
                <a:srgbClr val="FF0000"/>
              </a:solidFill>
              <a:latin typeface="+mj-lt"/>
              <a:cs typeface="Arial"/>
            </a:endParaRPr>
          </a:p>
        </p:txBody>
      </p:sp>
      <p:sp>
        <p:nvSpPr>
          <p:cNvPr id="83" name="object 3">
            <a:extLst>
              <a:ext uri="{FF2B5EF4-FFF2-40B4-BE49-F238E27FC236}">
                <a16:creationId xmlns:a16="http://schemas.microsoft.com/office/drawing/2014/main" id="{07202404-AF7F-413E-B3A7-CB1E8D2F0309}"/>
              </a:ext>
            </a:extLst>
          </p:cNvPr>
          <p:cNvSpPr txBox="1"/>
          <p:nvPr/>
        </p:nvSpPr>
        <p:spPr>
          <a:xfrm>
            <a:off x="6557714" y="2812241"/>
            <a:ext cx="1447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363855" algn="just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368300" algn="l"/>
              </a:tabLst>
            </a:pPr>
            <a:r>
              <a:rPr lang="en-US" b="1" spc="-220" dirty="0">
                <a:latin typeface="+mj-lt"/>
                <a:cs typeface="Arial"/>
              </a:rPr>
              <a:t>[  6 ,  C ]</a:t>
            </a:r>
            <a:endParaRPr b="1" baseline="-21021" dirty="0">
              <a:latin typeface="+mj-lt"/>
              <a:cs typeface="Arial"/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BE74E90E-762B-4D0B-A755-451AC6A7A360}"/>
              </a:ext>
            </a:extLst>
          </p:cNvPr>
          <p:cNvSpPr txBox="1">
            <a:spLocks/>
          </p:cNvSpPr>
          <p:nvPr/>
        </p:nvSpPr>
        <p:spPr>
          <a:xfrm>
            <a:off x="295949" y="6575948"/>
            <a:ext cx="4059087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2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Caminho: </a:t>
            </a:r>
            <a:r>
              <a:rPr lang="pt-PT" sz="2800" b="1" spc="-310" dirty="0">
                <a:solidFill>
                  <a:srgbClr val="FF0000"/>
                </a:solidFill>
              </a:rPr>
              <a:t>A</a:t>
            </a:r>
            <a:r>
              <a:rPr lang="pt-PT" sz="2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→</a:t>
            </a:r>
            <a:r>
              <a:rPr lang="pt-PT" sz="2800" b="1" spc="-310" dirty="0">
                <a:solidFill>
                  <a:srgbClr val="FF0000"/>
                </a:solidFill>
              </a:rPr>
              <a:t> C</a:t>
            </a:r>
            <a:r>
              <a:rPr lang="pt-PT" sz="2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→</a:t>
            </a:r>
            <a:r>
              <a:rPr lang="pt-PT" sz="2800" b="1" spc="-310" dirty="0">
                <a:solidFill>
                  <a:srgbClr val="FF0000"/>
                </a:solidFill>
              </a:rPr>
              <a:t> D</a:t>
            </a:r>
            <a:r>
              <a:rPr lang="pt-PT" sz="2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→</a:t>
            </a:r>
            <a:r>
              <a:rPr lang="pt-PT" sz="2800" b="1" spc="-310" dirty="0">
                <a:solidFill>
                  <a:srgbClr val="FF0000"/>
                </a:solidFill>
              </a:rPr>
              <a:t> H</a:t>
            </a:r>
            <a:endParaRPr lang="pt-PT" sz="2800" b="1" spc="-165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37F15AB2-6B62-422A-A824-80802BCCA1B5}"/>
              </a:ext>
            </a:extLst>
          </p:cNvPr>
          <p:cNvSpPr txBox="1">
            <a:spLocks/>
          </p:cNvSpPr>
          <p:nvPr/>
        </p:nvSpPr>
        <p:spPr>
          <a:xfrm>
            <a:off x="1866685" y="7068339"/>
            <a:ext cx="264396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2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Distância:   </a:t>
            </a:r>
            <a:r>
              <a:rPr lang="pt-PT" sz="2800" b="1" spc="-310" dirty="0">
                <a:solidFill>
                  <a:srgbClr val="FF0000"/>
                </a:solidFill>
              </a:rPr>
              <a:t>5</a:t>
            </a:r>
            <a:endParaRPr lang="pt-PT" sz="2800" b="1" spc="-165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object 2">
            <a:extLst>
              <a:ext uri="{FF2B5EF4-FFF2-40B4-BE49-F238E27FC236}">
                <a16:creationId xmlns:a16="http://schemas.microsoft.com/office/drawing/2014/main" id="{49F0A603-1717-4951-89E4-F7B9DFB57689}"/>
              </a:ext>
            </a:extLst>
          </p:cNvPr>
          <p:cNvSpPr txBox="1">
            <a:spLocks/>
          </p:cNvSpPr>
          <p:nvPr/>
        </p:nvSpPr>
        <p:spPr>
          <a:xfrm>
            <a:off x="4602510" y="7068339"/>
            <a:ext cx="264396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2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Longitude: </a:t>
            </a:r>
            <a:r>
              <a:rPr lang="pt-PT" sz="2800" b="1" spc="-310" dirty="0">
                <a:solidFill>
                  <a:srgbClr val="FF0000"/>
                </a:solidFill>
              </a:rPr>
              <a:t>3</a:t>
            </a:r>
            <a:endParaRPr lang="pt-PT" sz="2800" b="1" spc="-165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47" grpId="0"/>
      <p:bldP spid="48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332784"/>
            <a:ext cx="2895600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b="1" spc="-4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Exercícios:</a:t>
            </a:r>
            <a:endParaRPr b="1" spc="-395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100" y="1035050"/>
            <a:ext cx="9144000" cy="15882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  <a:tabLst>
                <a:tab pos="355600" algn="l"/>
              </a:tabLst>
            </a:pPr>
            <a:r>
              <a:rPr lang="pt-PT" sz="3200" spc="-60" dirty="0">
                <a:latin typeface="+mj-lt"/>
                <a:cs typeface="Arial"/>
              </a:rPr>
              <a:t>Usando o algoritmo de caminho simples, procurar o(s) caminho(s) com menor distância de: </a:t>
            </a:r>
            <a:r>
              <a:rPr lang="pt-PT" sz="3200" b="1" spc="-60" dirty="0">
                <a:solidFill>
                  <a:srgbClr val="FF0000"/>
                </a:solidFill>
                <a:latin typeface="+mj-lt"/>
                <a:cs typeface="Arial"/>
              </a:rPr>
              <a:t>A</a:t>
            </a:r>
            <a:r>
              <a:rPr lang="pt-PT" sz="3200" spc="-60" dirty="0">
                <a:latin typeface="+mj-lt"/>
                <a:cs typeface="Arial"/>
              </a:rPr>
              <a:t> até </a:t>
            </a:r>
            <a:r>
              <a:rPr lang="pt-PT" sz="3200" b="1" spc="-60" dirty="0">
                <a:solidFill>
                  <a:srgbClr val="FF0000"/>
                </a:solidFill>
                <a:latin typeface="+mj-lt"/>
                <a:cs typeface="Arial"/>
              </a:rPr>
              <a:t>E</a:t>
            </a:r>
            <a:r>
              <a:rPr lang="pt-PT" sz="3200" spc="-60" dirty="0">
                <a:latin typeface="+mj-lt"/>
                <a:cs typeface="Arial"/>
              </a:rPr>
              <a:t>;</a:t>
            </a:r>
            <a:r>
              <a:rPr lang="pt-PT" sz="3200" b="1" spc="-60" dirty="0">
                <a:solidFill>
                  <a:srgbClr val="FF0000"/>
                </a:solidFill>
                <a:latin typeface="+mj-lt"/>
                <a:cs typeface="Arial"/>
              </a:rPr>
              <a:t> C</a:t>
            </a:r>
            <a:r>
              <a:rPr lang="pt-PT" sz="3200" spc="-60" dirty="0">
                <a:latin typeface="+mj-lt"/>
                <a:cs typeface="Arial"/>
              </a:rPr>
              <a:t> até </a:t>
            </a:r>
            <a:r>
              <a:rPr lang="pt-PT" sz="3200" b="1" spc="-60" dirty="0">
                <a:solidFill>
                  <a:srgbClr val="FF0000"/>
                </a:solidFill>
                <a:latin typeface="+mj-lt"/>
                <a:cs typeface="Arial"/>
              </a:rPr>
              <a:t>F </a:t>
            </a:r>
            <a:r>
              <a:rPr lang="pt-PT" sz="3200" spc="-60" dirty="0">
                <a:latin typeface="+mj-lt"/>
                <a:cs typeface="Arial"/>
              </a:rPr>
              <a:t>e</a:t>
            </a:r>
            <a:r>
              <a:rPr sz="3200" spc="-85" dirty="0">
                <a:latin typeface="+mj-lt"/>
                <a:cs typeface="Arial"/>
              </a:rPr>
              <a:t> </a:t>
            </a:r>
            <a:r>
              <a:rPr lang="pt-PT" sz="3200" b="1" spc="-60" dirty="0">
                <a:solidFill>
                  <a:srgbClr val="FF0000"/>
                </a:solidFill>
                <a:latin typeface="+mj-lt"/>
                <a:cs typeface="Arial"/>
              </a:rPr>
              <a:t>B</a:t>
            </a:r>
            <a:r>
              <a:rPr lang="pt-PT" sz="3200" spc="-60" dirty="0">
                <a:latin typeface="+mj-lt"/>
                <a:cs typeface="Arial"/>
              </a:rPr>
              <a:t> até </a:t>
            </a:r>
            <a:r>
              <a:rPr lang="pt-PT" sz="3200" b="1" spc="-60" dirty="0">
                <a:solidFill>
                  <a:srgbClr val="FF0000"/>
                </a:solidFill>
                <a:latin typeface="+mj-lt"/>
                <a:cs typeface="Arial"/>
              </a:rPr>
              <a:t>G</a:t>
            </a:r>
            <a:r>
              <a:rPr lang="pt-PT" sz="3200" spc="-60" dirty="0">
                <a:latin typeface="+mj-lt"/>
                <a:cs typeface="Arial"/>
              </a:rPr>
              <a:t>.</a:t>
            </a:r>
            <a:r>
              <a:rPr lang="pt-PT" sz="3200" spc="-85" dirty="0">
                <a:latin typeface="+mj-lt"/>
                <a:cs typeface="Arial"/>
              </a:rPr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260B51-5888-4121-8545-A698D5EB8C7D}"/>
              </a:ext>
            </a:extLst>
          </p:cNvPr>
          <p:cNvSpPr/>
          <p:nvPr/>
        </p:nvSpPr>
        <p:spPr>
          <a:xfrm>
            <a:off x="2282011" y="3242726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87CEF259-26A1-4258-BF77-1B20715C4738}"/>
              </a:ext>
            </a:extLst>
          </p:cNvPr>
          <p:cNvCxnSpPr>
            <a:cxnSpLocks/>
            <a:stCxn id="24" idx="5"/>
            <a:endCxn id="25" idx="2"/>
          </p:cNvCxnSpPr>
          <p:nvPr/>
        </p:nvCxnSpPr>
        <p:spPr>
          <a:xfrm>
            <a:off x="1242491" y="4395603"/>
            <a:ext cx="986474" cy="929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F4C741B7-5D9B-4590-B14B-493FD2030EC3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>
            <a:off x="1316228" y="4230359"/>
            <a:ext cx="3362277" cy="1490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2">
            <a:extLst>
              <a:ext uri="{FF2B5EF4-FFF2-40B4-BE49-F238E27FC236}">
                <a16:creationId xmlns:a16="http://schemas.microsoft.com/office/drawing/2014/main" id="{72CB4F3A-076B-4C1C-9210-C959407B280A}"/>
              </a:ext>
            </a:extLst>
          </p:cNvPr>
          <p:cNvSpPr txBox="1">
            <a:spLocks/>
          </p:cNvSpPr>
          <p:nvPr/>
        </p:nvSpPr>
        <p:spPr>
          <a:xfrm>
            <a:off x="3518842" y="4601647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CAC59A-83F9-4E05-9F79-104371D1A483}"/>
              </a:ext>
            </a:extLst>
          </p:cNvPr>
          <p:cNvSpPr/>
          <p:nvPr/>
        </p:nvSpPr>
        <p:spPr>
          <a:xfrm>
            <a:off x="812719" y="3996668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83F1280-7673-4319-BFE7-BCEC2BECAF02}"/>
              </a:ext>
            </a:extLst>
          </p:cNvPr>
          <p:cNvSpPr/>
          <p:nvPr/>
        </p:nvSpPr>
        <p:spPr>
          <a:xfrm>
            <a:off x="2228965" y="5094700"/>
            <a:ext cx="503509" cy="460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DEA1F7-335D-4AF3-BB02-FC1DF9564D39}"/>
              </a:ext>
            </a:extLst>
          </p:cNvPr>
          <p:cNvSpPr/>
          <p:nvPr/>
        </p:nvSpPr>
        <p:spPr>
          <a:xfrm>
            <a:off x="4678505" y="4145758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977C5E-6A81-4F1F-9338-CCB1D27B7437}"/>
              </a:ext>
            </a:extLst>
          </p:cNvPr>
          <p:cNvSpPr/>
          <p:nvPr/>
        </p:nvSpPr>
        <p:spPr>
          <a:xfrm>
            <a:off x="7732143" y="4199751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DD2A11-B822-4F09-BCE8-9CC90054AC08}"/>
              </a:ext>
            </a:extLst>
          </p:cNvPr>
          <p:cNvSpPr/>
          <p:nvPr/>
        </p:nvSpPr>
        <p:spPr>
          <a:xfrm>
            <a:off x="5958445" y="5255000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930184-FF44-459C-9BC8-2D6478856378}"/>
              </a:ext>
            </a:extLst>
          </p:cNvPr>
          <p:cNvSpPr/>
          <p:nvPr/>
        </p:nvSpPr>
        <p:spPr>
          <a:xfrm>
            <a:off x="6205323" y="3023965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322C3560-DEA4-4828-B6B5-C6AFC8529101}"/>
              </a:ext>
            </a:extLst>
          </p:cNvPr>
          <p:cNvCxnSpPr>
            <a:cxnSpLocks/>
            <a:stCxn id="10" idx="2"/>
            <a:endCxn id="24" idx="7"/>
          </p:cNvCxnSpPr>
          <p:nvPr/>
        </p:nvCxnSpPr>
        <p:spPr>
          <a:xfrm flipH="1">
            <a:off x="1242491" y="3476417"/>
            <a:ext cx="1039520" cy="588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518CD07F-8BC3-4173-ACAA-3210C2723F0C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5182014" y="4379449"/>
            <a:ext cx="2550129" cy="53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251EBB91-8E64-4D3C-B4D5-581AAE3BFD6D}"/>
              </a:ext>
            </a:extLst>
          </p:cNvPr>
          <p:cNvCxnSpPr>
            <a:cxnSpLocks/>
            <a:stCxn id="28" idx="6"/>
            <a:endCxn id="27" idx="3"/>
          </p:cNvCxnSpPr>
          <p:nvPr/>
        </p:nvCxnSpPr>
        <p:spPr>
          <a:xfrm flipV="1">
            <a:off x="6461954" y="4598686"/>
            <a:ext cx="1343926" cy="8900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D65BE831-0267-4ACC-A930-DB2344656572}"/>
              </a:ext>
            </a:extLst>
          </p:cNvPr>
          <p:cNvCxnSpPr>
            <a:cxnSpLocks/>
            <a:stCxn id="30" idx="5"/>
            <a:endCxn id="27" idx="1"/>
          </p:cNvCxnSpPr>
          <p:nvPr/>
        </p:nvCxnSpPr>
        <p:spPr>
          <a:xfrm>
            <a:off x="6635095" y="3422900"/>
            <a:ext cx="1170785" cy="8452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B343DA4B-2520-4186-85D5-9F5262EBEBB9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>
            <a:off x="2732474" y="5324971"/>
            <a:ext cx="3225971" cy="163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DA2B161B-4744-4F8F-9820-1EBC98CE3BBF}"/>
              </a:ext>
            </a:extLst>
          </p:cNvPr>
          <p:cNvCxnSpPr>
            <a:cxnSpLocks/>
          </p:cNvCxnSpPr>
          <p:nvPr/>
        </p:nvCxnSpPr>
        <p:spPr>
          <a:xfrm flipV="1">
            <a:off x="2791954" y="3299540"/>
            <a:ext cx="3390803" cy="16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B829D09F-D701-40F0-8A53-D8DA588B846A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2621324" y="4544693"/>
            <a:ext cx="2130918" cy="6668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bject 2">
            <a:extLst>
              <a:ext uri="{FF2B5EF4-FFF2-40B4-BE49-F238E27FC236}">
                <a16:creationId xmlns:a16="http://schemas.microsoft.com/office/drawing/2014/main" id="{22162F8C-B58C-4AD4-B1C6-7FEFEEC8C807}"/>
              </a:ext>
            </a:extLst>
          </p:cNvPr>
          <p:cNvSpPr txBox="1">
            <a:spLocks/>
          </p:cNvSpPr>
          <p:nvPr/>
        </p:nvSpPr>
        <p:spPr>
          <a:xfrm>
            <a:off x="4215634" y="5410574"/>
            <a:ext cx="295011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63" name="object 2">
            <a:extLst>
              <a:ext uri="{FF2B5EF4-FFF2-40B4-BE49-F238E27FC236}">
                <a16:creationId xmlns:a16="http://schemas.microsoft.com/office/drawing/2014/main" id="{A23EEFF4-9073-486D-9FE8-BADCB0558B03}"/>
              </a:ext>
            </a:extLst>
          </p:cNvPr>
          <p:cNvSpPr txBox="1">
            <a:spLocks/>
          </p:cNvSpPr>
          <p:nvPr/>
        </p:nvSpPr>
        <p:spPr>
          <a:xfrm>
            <a:off x="3125908" y="4021827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</a:p>
        </p:txBody>
      </p:sp>
      <p:sp>
        <p:nvSpPr>
          <p:cNvPr id="65" name="object 2">
            <a:extLst>
              <a:ext uri="{FF2B5EF4-FFF2-40B4-BE49-F238E27FC236}">
                <a16:creationId xmlns:a16="http://schemas.microsoft.com/office/drawing/2014/main" id="{73C170DD-3CD4-46BA-8B25-EA82C712BF0A}"/>
              </a:ext>
            </a:extLst>
          </p:cNvPr>
          <p:cNvSpPr txBox="1">
            <a:spLocks/>
          </p:cNvSpPr>
          <p:nvPr/>
        </p:nvSpPr>
        <p:spPr>
          <a:xfrm>
            <a:off x="4485222" y="3078484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66" name="object 2">
            <a:extLst>
              <a:ext uri="{FF2B5EF4-FFF2-40B4-BE49-F238E27FC236}">
                <a16:creationId xmlns:a16="http://schemas.microsoft.com/office/drawing/2014/main" id="{075D9D78-FD7F-4081-BDA1-A27D891F25F8}"/>
              </a:ext>
            </a:extLst>
          </p:cNvPr>
          <p:cNvSpPr txBox="1">
            <a:spLocks/>
          </p:cNvSpPr>
          <p:nvPr/>
        </p:nvSpPr>
        <p:spPr>
          <a:xfrm>
            <a:off x="5411908" y="4853926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7" name="object 2">
            <a:extLst>
              <a:ext uri="{FF2B5EF4-FFF2-40B4-BE49-F238E27FC236}">
                <a16:creationId xmlns:a16="http://schemas.microsoft.com/office/drawing/2014/main" id="{E2E1BB4D-3281-4760-A699-AFABF14C7D85}"/>
              </a:ext>
            </a:extLst>
          </p:cNvPr>
          <p:cNvSpPr txBox="1">
            <a:spLocks/>
          </p:cNvSpPr>
          <p:nvPr/>
        </p:nvSpPr>
        <p:spPr>
          <a:xfrm>
            <a:off x="7154001" y="4965177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8" name="object 2">
            <a:extLst>
              <a:ext uri="{FF2B5EF4-FFF2-40B4-BE49-F238E27FC236}">
                <a16:creationId xmlns:a16="http://schemas.microsoft.com/office/drawing/2014/main" id="{EB4CF4D5-53EB-42C6-8CB4-4C91FC6D20A8}"/>
              </a:ext>
            </a:extLst>
          </p:cNvPr>
          <p:cNvSpPr txBox="1">
            <a:spLocks/>
          </p:cNvSpPr>
          <p:nvPr/>
        </p:nvSpPr>
        <p:spPr>
          <a:xfrm>
            <a:off x="6372829" y="4095220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69" name="object 2">
            <a:extLst>
              <a:ext uri="{FF2B5EF4-FFF2-40B4-BE49-F238E27FC236}">
                <a16:creationId xmlns:a16="http://schemas.microsoft.com/office/drawing/2014/main" id="{3145137E-A6E4-42DE-889F-D59A1E9AFDD6}"/>
              </a:ext>
            </a:extLst>
          </p:cNvPr>
          <p:cNvSpPr txBox="1">
            <a:spLocks/>
          </p:cNvSpPr>
          <p:nvPr/>
        </p:nvSpPr>
        <p:spPr>
          <a:xfrm>
            <a:off x="7457484" y="3651654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625B36E2-D66B-494C-9255-8F5046AEAAAC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5108277" y="4544693"/>
            <a:ext cx="923905" cy="7787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bject 2">
            <a:extLst>
              <a:ext uri="{FF2B5EF4-FFF2-40B4-BE49-F238E27FC236}">
                <a16:creationId xmlns:a16="http://schemas.microsoft.com/office/drawing/2014/main" id="{063C1E2F-4230-4BC3-B14E-ECA324F25DCE}"/>
              </a:ext>
            </a:extLst>
          </p:cNvPr>
          <p:cNvSpPr txBox="1">
            <a:spLocks/>
          </p:cNvSpPr>
          <p:nvPr/>
        </p:nvSpPr>
        <p:spPr>
          <a:xfrm>
            <a:off x="1557391" y="4842787"/>
            <a:ext cx="24180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85" name="object 2">
            <a:extLst>
              <a:ext uri="{FF2B5EF4-FFF2-40B4-BE49-F238E27FC236}">
                <a16:creationId xmlns:a16="http://schemas.microsoft.com/office/drawing/2014/main" id="{EFB25B07-A120-4DD2-BBBA-577F434D8CBB}"/>
              </a:ext>
            </a:extLst>
          </p:cNvPr>
          <p:cNvSpPr txBox="1">
            <a:spLocks/>
          </p:cNvSpPr>
          <p:nvPr/>
        </p:nvSpPr>
        <p:spPr>
          <a:xfrm>
            <a:off x="1514767" y="3422900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0566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332784"/>
            <a:ext cx="2895600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b="1" spc="-4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Exercícios:</a:t>
            </a:r>
            <a:endParaRPr b="1" spc="-395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100" y="1035050"/>
            <a:ext cx="9144000" cy="1095813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  <a:tabLst>
                <a:tab pos="355600" algn="l"/>
              </a:tabLst>
            </a:pPr>
            <a:r>
              <a:rPr lang="pt-PT" sz="3200" spc="-60" dirty="0">
                <a:latin typeface="+mj-lt"/>
                <a:cs typeface="Arial"/>
              </a:rPr>
              <a:t>Usando o algoritmo de caminho simples, procurar o(s) caminho(s) com menor distância de: </a:t>
            </a:r>
            <a:r>
              <a:rPr lang="pt-PT" sz="3200" b="1" spc="-60" dirty="0">
                <a:solidFill>
                  <a:srgbClr val="FF0000"/>
                </a:solidFill>
                <a:latin typeface="+mj-lt"/>
                <a:cs typeface="Arial"/>
              </a:rPr>
              <a:t>A</a:t>
            </a:r>
            <a:r>
              <a:rPr lang="pt-PT" sz="3200" spc="-60" dirty="0">
                <a:latin typeface="+mj-lt"/>
                <a:cs typeface="Arial"/>
              </a:rPr>
              <a:t> até </a:t>
            </a:r>
            <a:r>
              <a:rPr lang="pt-PT" sz="3200" b="1" spc="-60" dirty="0">
                <a:solidFill>
                  <a:srgbClr val="FF0000"/>
                </a:solidFill>
                <a:latin typeface="+mj-lt"/>
                <a:cs typeface="Arial"/>
              </a:rPr>
              <a:t>F</a:t>
            </a:r>
            <a:r>
              <a:rPr lang="pt-PT" sz="3200" spc="-60" dirty="0">
                <a:latin typeface="+mj-lt"/>
                <a:cs typeface="Arial"/>
              </a:rPr>
              <a:t>.</a:t>
            </a:r>
            <a:r>
              <a:rPr lang="pt-PT" sz="3200" spc="-85" dirty="0">
                <a:latin typeface="+mj-lt"/>
                <a:cs typeface="Arial"/>
              </a:rPr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260B51-5888-4121-8545-A698D5EB8C7D}"/>
              </a:ext>
            </a:extLst>
          </p:cNvPr>
          <p:cNvSpPr/>
          <p:nvPr/>
        </p:nvSpPr>
        <p:spPr>
          <a:xfrm>
            <a:off x="2203388" y="2900925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87CEF259-26A1-4258-BF77-1B20715C4738}"/>
              </a:ext>
            </a:extLst>
          </p:cNvPr>
          <p:cNvCxnSpPr>
            <a:cxnSpLocks/>
            <a:stCxn id="24" idx="5"/>
            <a:endCxn id="25" idx="2"/>
          </p:cNvCxnSpPr>
          <p:nvPr/>
        </p:nvCxnSpPr>
        <p:spPr>
          <a:xfrm>
            <a:off x="1242491" y="4395603"/>
            <a:ext cx="986474" cy="929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F4C741B7-5D9B-4590-B14B-493FD2030EC3}"/>
              </a:ext>
            </a:extLst>
          </p:cNvPr>
          <p:cNvCxnSpPr>
            <a:cxnSpLocks/>
            <a:stCxn id="10" idx="5"/>
            <a:endCxn id="26" idx="1"/>
          </p:cNvCxnSpPr>
          <p:nvPr/>
        </p:nvCxnSpPr>
        <p:spPr>
          <a:xfrm>
            <a:off x="2633160" y="3299860"/>
            <a:ext cx="1538144" cy="758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2">
            <a:extLst>
              <a:ext uri="{FF2B5EF4-FFF2-40B4-BE49-F238E27FC236}">
                <a16:creationId xmlns:a16="http://schemas.microsoft.com/office/drawing/2014/main" id="{72CB4F3A-076B-4C1C-9210-C959407B280A}"/>
              </a:ext>
            </a:extLst>
          </p:cNvPr>
          <p:cNvSpPr txBox="1">
            <a:spLocks/>
          </p:cNvSpPr>
          <p:nvPr/>
        </p:nvSpPr>
        <p:spPr>
          <a:xfrm>
            <a:off x="3223078" y="4485634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CAC59A-83F9-4E05-9F79-104371D1A483}"/>
              </a:ext>
            </a:extLst>
          </p:cNvPr>
          <p:cNvSpPr/>
          <p:nvPr/>
        </p:nvSpPr>
        <p:spPr>
          <a:xfrm>
            <a:off x="812719" y="3996668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83F1280-7673-4319-BFE7-BCEC2BECAF02}"/>
              </a:ext>
            </a:extLst>
          </p:cNvPr>
          <p:cNvSpPr/>
          <p:nvPr/>
        </p:nvSpPr>
        <p:spPr>
          <a:xfrm>
            <a:off x="2228965" y="5094700"/>
            <a:ext cx="503509" cy="460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DEA1F7-335D-4AF3-BB02-FC1DF9564D39}"/>
              </a:ext>
            </a:extLst>
          </p:cNvPr>
          <p:cNvSpPr/>
          <p:nvPr/>
        </p:nvSpPr>
        <p:spPr>
          <a:xfrm>
            <a:off x="4097567" y="3989835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977C5E-6A81-4F1F-9338-CCB1D27B7437}"/>
              </a:ext>
            </a:extLst>
          </p:cNvPr>
          <p:cNvSpPr/>
          <p:nvPr/>
        </p:nvSpPr>
        <p:spPr>
          <a:xfrm>
            <a:off x="7732143" y="4199751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DD2A11-B822-4F09-BCE8-9CC90054AC08}"/>
              </a:ext>
            </a:extLst>
          </p:cNvPr>
          <p:cNvSpPr/>
          <p:nvPr/>
        </p:nvSpPr>
        <p:spPr>
          <a:xfrm>
            <a:off x="5958445" y="5255000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930184-FF44-459C-9BC8-2D6478856378}"/>
              </a:ext>
            </a:extLst>
          </p:cNvPr>
          <p:cNvSpPr/>
          <p:nvPr/>
        </p:nvSpPr>
        <p:spPr>
          <a:xfrm>
            <a:off x="6248338" y="2877099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322C3560-DEA4-4828-B6B5-C6AFC8529101}"/>
              </a:ext>
            </a:extLst>
          </p:cNvPr>
          <p:cNvCxnSpPr>
            <a:cxnSpLocks/>
            <a:stCxn id="10" idx="2"/>
            <a:endCxn id="24" idx="7"/>
          </p:cNvCxnSpPr>
          <p:nvPr/>
        </p:nvCxnSpPr>
        <p:spPr>
          <a:xfrm flipH="1">
            <a:off x="1242491" y="3134616"/>
            <a:ext cx="960897" cy="9304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518CD07F-8BC3-4173-ACAA-3210C2723F0C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4601076" y="4223526"/>
            <a:ext cx="3131067" cy="209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251EBB91-8E64-4D3C-B4D5-581AAE3BFD6D}"/>
              </a:ext>
            </a:extLst>
          </p:cNvPr>
          <p:cNvCxnSpPr>
            <a:cxnSpLocks/>
            <a:stCxn id="28" idx="6"/>
            <a:endCxn id="27" idx="3"/>
          </p:cNvCxnSpPr>
          <p:nvPr/>
        </p:nvCxnSpPr>
        <p:spPr>
          <a:xfrm flipV="1">
            <a:off x="6461954" y="4598686"/>
            <a:ext cx="1343926" cy="8900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D65BE831-0267-4ACC-A930-DB2344656572}"/>
              </a:ext>
            </a:extLst>
          </p:cNvPr>
          <p:cNvCxnSpPr>
            <a:cxnSpLocks/>
            <a:stCxn id="30" idx="5"/>
            <a:endCxn id="27" idx="1"/>
          </p:cNvCxnSpPr>
          <p:nvPr/>
        </p:nvCxnSpPr>
        <p:spPr>
          <a:xfrm>
            <a:off x="6678110" y="3276034"/>
            <a:ext cx="1127770" cy="9921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B343DA4B-2520-4186-85D5-9F5262EBEBB9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>
            <a:off x="2732474" y="5324971"/>
            <a:ext cx="3225971" cy="163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DA2B161B-4744-4F8F-9820-1EBC98CE3BB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706897" y="3134616"/>
            <a:ext cx="3575939" cy="314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B829D09F-D701-40F0-8A53-D8DA588B846A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2658737" y="4388770"/>
            <a:ext cx="1512567" cy="773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bject 2">
            <a:extLst>
              <a:ext uri="{FF2B5EF4-FFF2-40B4-BE49-F238E27FC236}">
                <a16:creationId xmlns:a16="http://schemas.microsoft.com/office/drawing/2014/main" id="{22162F8C-B58C-4AD4-B1C6-7FEFEEC8C807}"/>
              </a:ext>
            </a:extLst>
          </p:cNvPr>
          <p:cNvSpPr txBox="1">
            <a:spLocks/>
          </p:cNvSpPr>
          <p:nvPr/>
        </p:nvSpPr>
        <p:spPr>
          <a:xfrm>
            <a:off x="4215634" y="5410574"/>
            <a:ext cx="295011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63" name="object 2">
            <a:extLst>
              <a:ext uri="{FF2B5EF4-FFF2-40B4-BE49-F238E27FC236}">
                <a16:creationId xmlns:a16="http://schemas.microsoft.com/office/drawing/2014/main" id="{A23EEFF4-9073-486D-9FE8-BADCB0558B03}"/>
              </a:ext>
            </a:extLst>
          </p:cNvPr>
          <p:cNvSpPr txBox="1">
            <a:spLocks/>
          </p:cNvSpPr>
          <p:nvPr/>
        </p:nvSpPr>
        <p:spPr>
          <a:xfrm>
            <a:off x="3300314" y="3665070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5" name="object 2">
            <a:extLst>
              <a:ext uri="{FF2B5EF4-FFF2-40B4-BE49-F238E27FC236}">
                <a16:creationId xmlns:a16="http://schemas.microsoft.com/office/drawing/2014/main" id="{73C170DD-3CD4-46BA-8B25-EA82C712BF0A}"/>
              </a:ext>
            </a:extLst>
          </p:cNvPr>
          <p:cNvSpPr txBox="1">
            <a:spLocks/>
          </p:cNvSpPr>
          <p:nvPr/>
        </p:nvSpPr>
        <p:spPr>
          <a:xfrm>
            <a:off x="4363139" y="2765025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66" name="object 2">
            <a:extLst>
              <a:ext uri="{FF2B5EF4-FFF2-40B4-BE49-F238E27FC236}">
                <a16:creationId xmlns:a16="http://schemas.microsoft.com/office/drawing/2014/main" id="{075D9D78-FD7F-4081-BDA1-A27D891F25F8}"/>
              </a:ext>
            </a:extLst>
          </p:cNvPr>
          <p:cNvSpPr txBox="1">
            <a:spLocks/>
          </p:cNvSpPr>
          <p:nvPr/>
        </p:nvSpPr>
        <p:spPr>
          <a:xfrm>
            <a:off x="5411908" y="4853926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7" name="object 2">
            <a:extLst>
              <a:ext uri="{FF2B5EF4-FFF2-40B4-BE49-F238E27FC236}">
                <a16:creationId xmlns:a16="http://schemas.microsoft.com/office/drawing/2014/main" id="{E2E1BB4D-3281-4760-A699-AFABF14C7D85}"/>
              </a:ext>
            </a:extLst>
          </p:cNvPr>
          <p:cNvSpPr txBox="1">
            <a:spLocks/>
          </p:cNvSpPr>
          <p:nvPr/>
        </p:nvSpPr>
        <p:spPr>
          <a:xfrm>
            <a:off x="7154001" y="4965177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68" name="object 2">
            <a:extLst>
              <a:ext uri="{FF2B5EF4-FFF2-40B4-BE49-F238E27FC236}">
                <a16:creationId xmlns:a16="http://schemas.microsoft.com/office/drawing/2014/main" id="{EB4CF4D5-53EB-42C6-8CB4-4C91FC6D20A8}"/>
              </a:ext>
            </a:extLst>
          </p:cNvPr>
          <p:cNvSpPr txBox="1">
            <a:spLocks/>
          </p:cNvSpPr>
          <p:nvPr/>
        </p:nvSpPr>
        <p:spPr>
          <a:xfrm>
            <a:off x="6032500" y="4006850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69" name="object 2">
            <a:extLst>
              <a:ext uri="{FF2B5EF4-FFF2-40B4-BE49-F238E27FC236}">
                <a16:creationId xmlns:a16="http://schemas.microsoft.com/office/drawing/2014/main" id="{3145137E-A6E4-42DE-889F-D59A1E9AFDD6}"/>
              </a:ext>
            </a:extLst>
          </p:cNvPr>
          <p:cNvSpPr txBox="1">
            <a:spLocks/>
          </p:cNvSpPr>
          <p:nvPr/>
        </p:nvSpPr>
        <p:spPr>
          <a:xfrm>
            <a:off x="7241995" y="3522838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625B36E2-D66B-494C-9255-8F5046AEAAAC}"/>
              </a:ext>
            </a:extLst>
          </p:cNvPr>
          <p:cNvCxnSpPr>
            <a:cxnSpLocks/>
          </p:cNvCxnSpPr>
          <p:nvPr/>
        </p:nvCxnSpPr>
        <p:spPr>
          <a:xfrm flipH="1">
            <a:off x="2582220" y="4485634"/>
            <a:ext cx="5268573" cy="769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bject 2">
            <a:extLst>
              <a:ext uri="{FF2B5EF4-FFF2-40B4-BE49-F238E27FC236}">
                <a16:creationId xmlns:a16="http://schemas.microsoft.com/office/drawing/2014/main" id="{063C1E2F-4230-4BC3-B14E-ECA324F25DCE}"/>
              </a:ext>
            </a:extLst>
          </p:cNvPr>
          <p:cNvSpPr txBox="1">
            <a:spLocks/>
          </p:cNvSpPr>
          <p:nvPr/>
        </p:nvSpPr>
        <p:spPr>
          <a:xfrm>
            <a:off x="1557391" y="4842787"/>
            <a:ext cx="24180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85" name="object 2">
            <a:extLst>
              <a:ext uri="{FF2B5EF4-FFF2-40B4-BE49-F238E27FC236}">
                <a16:creationId xmlns:a16="http://schemas.microsoft.com/office/drawing/2014/main" id="{EFB25B07-A120-4DD2-BBBA-577F434D8CBB}"/>
              </a:ext>
            </a:extLst>
          </p:cNvPr>
          <p:cNvSpPr txBox="1">
            <a:spLocks/>
          </p:cNvSpPr>
          <p:nvPr/>
        </p:nvSpPr>
        <p:spPr>
          <a:xfrm>
            <a:off x="1514767" y="3422900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AF1F62A3-A25B-4CF9-9F71-F1F5698EDF76}"/>
              </a:ext>
            </a:extLst>
          </p:cNvPr>
          <p:cNvCxnSpPr>
            <a:cxnSpLocks/>
            <a:stCxn id="26" idx="7"/>
            <a:endCxn id="30" idx="3"/>
          </p:cNvCxnSpPr>
          <p:nvPr/>
        </p:nvCxnSpPr>
        <p:spPr>
          <a:xfrm flipV="1">
            <a:off x="4527339" y="3276034"/>
            <a:ext cx="1794736" cy="7822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bject 2">
            <a:extLst>
              <a:ext uri="{FF2B5EF4-FFF2-40B4-BE49-F238E27FC236}">
                <a16:creationId xmlns:a16="http://schemas.microsoft.com/office/drawing/2014/main" id="{251BECEB-3D7A-4310-BFB0-0224122CF240}"/>
              </a:ext>
            </a:extLst>
          </p:cNvPr>
          <p:cNvSpPr txBox="1">
            <a:spLocks/>
          </p:cNvSpPr>
          <p:nvPr/>
        </p:nvSpPr>
        <p:spPr>
          <a:xfrm>
            <a:off x="5245987" y="3426955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3374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332784"/>
            <a:ext cx="2895600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b="1" spc="-4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Exercícios:</a:t>
            </a:r>
            <a:endParaRPr b="1" spc="-395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100" y="1035050"/>
            <a:ext cx="9144000" cy="1095813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  <a:tabLst>
                <a:tab pos="355600" algn="l"/>
              </a:tabLst>
            </a:pPr>
            <a:r>
              <a:rPr lang="pt-PT" sz="3200" spc="-60" dirty="0">
                <a:latin typeface="+mj-lt"/>
                <a:cs typeface="Arial"/>
              </a:rPr>
              <a:t>Usando o algoritmo de caminho simples, procurar o(s) caminho(s) com menor distância de: </a:t>
            </a:r>
            <a:r>
              <a:rPr lang="pt-PT" sz="3200" b="1" spc="-60" dirty="0">
                <a:solidFill>
                  <a:srgbClr val="FF0000"/>
                </a:solidFill>
                <a:latin typeface="+mj-lt"/>
                <a:cs typeface="Arial"/>
              </a:rPr>
              <a:t>A</a:t>
            </a:r>
            <a:r>
              <a:rPr lang="pt-PT" sz="3200" spc="-60" dirty="0">
                <a:latin typeface="+mj-lt"/>
                <a:cs typeface="Arial"/>
              </a:rPr>
              <a:t> até </a:t>
            </a:r>
            <a:r>
              <a:rPr lang="pt-PT" sz="3200" b="1" spc="-60" dirty="0">
                <a:solidFill>
                  <a:srgbClr val="FF0000"/>
                </a:solidFill>
                <a:latin typeface="+mj-lt"/>
                <a:cs typeface="Arial"/>
              </a:rPr>
              <a:t>F</a:t>
            </a:r>
            <a:r>
              <a:rPr lang="pt-PT" sz="3200" spc="-60" dirty="0">
                <a:latin typeface="+mj-lt"/>
                <a:cs typeface="Arial"/>
              </a:rPr>
              <a:t>.</a:t>
            </a:r>
            <a:r>
              <a:rPr lang="pt-PT" sz="3200" spc="-85" dirty="0">
                <a:latin typeface="+mj-lt"/>
                <a:cs typeface="Arial"/>
              </a:rPr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260B51-5888-4121-8545-A698D5EB8C7D}"/>
              </a:ext>
            </a:extLst>
          </p:cNvPr>
          <p:cNvSpPr/>
          <p:nvPr/>
        </p:nvSpPr>
        <p:spPr>
          <a:xfrm>
            <a:off x="2203388" y="2900925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87CEF259-26A1-4258-BF77-1B20715C4738}"/>
              </a:ext>
            </a:extLst>
          </p:cNvPr>
          <p:cNvCxnSpPr>
            <a:cxnSpLocks/>
            <a:stCxn id="24" idx="5"/>
            <a:endCxn id="25" idx="2"/>
          </p:cNvCxnSpPr>
          <p:nvPr/>
        </p:nvCxnSpPr>
        <p:spPr>
          <a:xfrm>
            <a:off x="1242491" y="4395603"/>
            <a:ext cx="986474" cy="929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F4C741B7-5D9B-4590-B14B-493FD2030EC3}"/>
              </a:ext>
            </a:extLst>
          </p:cNvPr>
          <p:cNvCxnSpPr>
            <a:cxnSpLocks/>
            <a:stCxn id="10" idx="5"/>
            <a:endCxn id="26" idx="1"/>
          </p:cNvCxnSpPr>
          <p:nvPr/>
        </p:nvCxnSpPr>
        <p:spPr>
          <a:xfrm>
            <a:off x="2633160" y="3299860"/>
            <a:ext cx="1538144" cy="758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2">
            <a:extLst>
              <a:ext uri="{FF2B5EF4-FFF2-40B4-BE49-F238E27FC236}">
                <a16:creationId xmlns:a16="http://schemas.microsoft.com/office/drawing/2014/main" id="{72CB4F3A-076B-4C1C-9210-C959407B280A}"/>
              </a:ext>
            </a:extLst>
          </p:cNvPr>
          <p:cNvSpPr txBox="1">
            <a:spLocks/>
          </p:cNvSpPr>
          <p:nvPr/>
        </p:nvSpPr>
        <p:spPr>
          <a:xfrm>
            <a:off x="3223078" y="4485634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CAC59A-83F9-4E05-9F79-104371D1A483}"/>
              </a:ext>
            </a:extLst>
          </p:cNvPr>
          <p:cNvSpPr/>
          <p:nvPr/>
        </p:nvSpPr>
        <p:spPr>
          <a:xfrm>
            <a:off x="812719" y="3996668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83F1280-7673-4319-BFE7-BCEC2BECAF02}"/>
              </a:ext>
            </a:extLst>
          </p:cNvPr>
          <p:cNvSpPr/>
          <p:nvPr/>
        </p:nvSpPr>
        <p:spPr>
          <a:xfrm>
            <a:off x="2228965" y="5094700"/>
            <a:ext cx="503509" cy="460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DEA1F7-335D-4AF3-BB02-FC1DF9564D39}"/>
              </a:ext>
            </a:extLst>
          </p:cNvPr>
          <p:cNvSpPr/>
          <p:nvPr/>
        </p:nvSpPr>
        <p:spPr>
          <a:xfrm>
            <a:off x="4097567" y="3989835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977C5E-6A81-4F1F-9338-CCB1D27B7437}"/>
              </a:ext>
            </a:extLst>
          </p:cNvPr>
          <p:cNvSpPr/>
          <p:nvPr/>
        </p:nvSpPr>
        <p:spPr>
          <a:xfrm>
            <a:off x="7891191" y="4199751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DD2A11-B822-4F09-BCE8-9CC90054AC08}"/>
              </a:ext>
            </a:extLst>
          </p:cNvPr>
          <p:cNvSpPr/>
          <p:nvPr/>
        </p:nvSpPr>
        <p:spPr>
          <a:xfrm>
            <a:off x="5958445" y="5255000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930184-FF44-459C-9BC8-2D6478856378}"/>
              </a:ext>
            </a:extLst>
          </p:cNvPr>
          <p:cNvSpPr/>
          <p:nvPr/>
        </p:nvSpPr>
        <p:spPr>
          <a:xfrm>
            <a:off x="6248338" y="2877099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322C3560-DEA4-4828-B6B5-C6AFC8529101}"/>
              </a:ext>
            </a:extLst>
          </p:cNvPr>
          <p:cNvCxnSpPr>
            <a:cxnSpLocks/>
            <a:stCxn id="10" idx="2"/>
            <a:endCxn id="24" idx="7"/>
          </p:cNvCxnSpPr>
          <p:nvPr/>
        </p:nvCxnSpPr>
        <p:spPr>
          <a:xfrm flipH="1">
            <a:off x="1242491" y="3134616"/>
            <a:ext cx="960897" cy="9304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518CD07F-8BC3-4173-ACAA-3210C2723F0C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4601076" y="4223526"/>
            <a:ext cx="3290115" cy="2099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251EBB91-8E64-4D3C-B4D5-581AAE3BFD6D}"/>
              </a:ext>
            </a:extLst>
          </p:cNvPr>
          <p:cNvCxnSpPr>
            <a:cxnSpLocks/>
            <a:stCxn id="28" idx="6"/>
            <a:endCxn id="27" idx="3"/>
          </p:cNvCxnSpPr>
          <p:nvPr/>
        </p:nvCxnSpPr>
        <p:spPr>
          <a:xfrm flipV="1">
            <a:off x="6461954" y="4598686"/>
            <a:ext cx="1502974" cy="8900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D65BE831-0267-4ACC-A930-DB2344656572}"/>
              </a:ext>
            </a:extLst>
          </p:cNvPr>
          <p:cNvCxnSpPr>
            <a:cxnSpLocks/>
            <a:stCxn id="30" idx="5"/>
            <a:endCxn id="27" idx="1"/>
          </p:cNvCxnSpPr>
          <p:nvPr/>
        </p:nvCxnSpPr>
        <p:spPr>
          <a:xfrm>
            <a:off x="6678110" y="3276034"/>
            <a:ext cx="1286818" cy="9921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B343DA4B-2520-4186-85D5-9F5262EBEBB9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>
            <a:off x="2732474" y="5324971"/>
            <a:ext cx="3225971" cy="163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DA2B161B-4744-4F8F-9820-1EBC98CE3BB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706897" y="3134616"/>
            <a:ext cx="3575939" cy="314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B829D09F-D701-40F0-8A53-D8DA588B846A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2658737" y="4388770"/>
            <a:ext cx="1512567" cy="773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bject 2">
            <a:extLst>
              <a:ext uri="{FF2B5EF4-FFF2-40B4-BE49-F238E27FC236}">
                <a16:creationId xmlns:a16="http://schemas.microsoft.com/office/drawing/2014/main" id="{22162F8C-B58C-4AD4-B1C6-7FEFEEC8C807}"/>
              </a:ext>
            </a:extLst>
          </p:cNvPr>
          <p:cNvSpPr txBox="1">
            <a:spLocks/>
          </p:cNvSpPr>
          <p:nvPr/>
        </p:nvSpPr>
        <p:spPr>
          <a:xfrm>
            <a:off x="4215634" y="5410574"/>
            <a:ext cx="295011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63" name="object 2">
            <a:extLst>
              <a:ext uri="{FF2B5EF4-FFF2-40B4-BE49-F238E27FC236}">
                <a16:creationId xmlns:a16="http://schemas.microsoft.com/office/drawing/2014/main" id="{A23EEFF4-9073-486D-9FE8-BADCB0558B03}"/>
              </a:ext>
            </a:extLst>
          </p:cNvPr>
          <p:cNvSpPr txBox="1">
            <a:spLocks/>
          </p:cNvSpPr>
          <p:nvPr/>
        </p:nvSpPr>
        <p:spPr>
          <a:xfrm>
            <a:off x="3300314" y="3665070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5" name="object 2">
            <a:extLst>
              <a:ext uri="{FF2B5EF4-FFF2-40B4-BE49-F238E27FC236}">
                <a16:creationId xmlns:a16="http://schemas.microsoft.com/office/drawing/2014/main" id="{73C170DD-3CD4-46BA-8B25-EA82C712BF0A}"/>
              </a:ext>
            </a:extLst>
          </p:cNvPr>
          <p:cNvSpPr txBox="1">
            <a:spLocks/>
          </p:cNvSpPr>
          <p:nvPr/>
        </p:nvSpPr>
        <p:spPr>
          <a:xfrm>
            <a:off x="4363139" y="2765025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66" name="object 2">
            <a:extLst>
              <a:ext uri="{FF2B5EF4-FFF2-40B4-BE49-F238E27FC236}">
                <a16:creationId xmlns:a16="http://schemas.microsoft.com/office/drawing/2014/main" id="{075D9D78-FD7F-4081-BDA1-A27D891F25F8}"/>
              </a:ext>
            </a:extLst>
          </p:cNvPr>
          <p:cNvSpPr txBox="1">
            <a:spLocks/>
          </p:cNvSpPr>
          <p:nvPr/>
        </p:nvSpPr>
        <p:spPr>
          <a:xfrm>
            <a:off x="5411908" y="4853926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7" name="object 2">
            <a:extLst>
              <a:ext uri="{FF2B5EF4-FFF2-40B4-BE49-F238E27FC236}">
                <a16:creationId xmlns:a16="http://schemas.microsoft.com/office/drawing/2014/main" id="{E2E1BB4D-3281-4760-A699-AFABF14C7D85}"/>
              </a:ext>
            </a:extLst>
          </p:cNvPr>
          <p:cNvSpPr txBox="1">
            <a:spLocks/>
          </p:cNvSpPr>
          <p:nvPr/>
        </p:nvSpPr>
        <p:spPr>
          <a:xfrm>
            <a:off x="7154001" y="4965177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68" name="object 2">
            <a:extLst>
              <a:ext uri="{FF2B5EF4-FFF2-40B4-BE49-F238E27FC236}">
                <a16:creationId xmlns:a16="http://schemas.microsoft.com/office/drawing/2014/main" id="{EB4CF4D5-53EB-42C6-8CB4-4C91FC6D20A8}"/>
              </a:ext>
            </a:extLst>
          </p:cNvPr>
          <p:cNvSpPr txBox="1">
            <a:spLocks/>
          </p:cNvSpPr>
          <p:nvPr/>
        </p:nvSpPr>
        <p:spPr>
          <a:xfrm>
            <a:off x="6032500" y="4006850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69" name="object 2">
            <a:extLst>
              <a:ext uri="{FF2B5EF4-FFF2-40B4-BE49-F238E27FC236}">
                <a16:creationId xmlns:a16="http://schemas.microsoft.com/office/drawing/2014/main" id="{3145137E-A6E4-42DE-889F-D59A1E9AFDD6}"/>
              </a:ext>
            </a:extLst>
          </p:cNvPr>
          <p:cNvSpPr txBox="1">
            <a:spLocks/>
          </p:cNvSpPr>
          <p:nvPr/>
        </p:nvSpPr>
        <p:spPr>
          <a:xfrm>
            <a:off x="7363448" y="3534159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625B36E2-D66B-494C-9255-8F5046AEAAAC}"/>
              </a:ext>
            </a:extLst>
          </p:cNvPr>
          <p:cNvCxnSpPr>
            <a:cxnSpLocks/>
          </p:cNvCxnSpPr>
          <p:nvPr/>
        </p:nvCxnSpPr>
        <p:spPr>
          <a:xfrm flipH="1">
            <a:off x="2582220" y="4464050"/>
            <a:ext cx="5327534" cy="7909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bject 2">
            <a:extLst>
              <a:ext uri="{FF2B5EF4-FFF2-40B4-BE49-F238E27FC236}">
                <a16:creationId xmlns:a16="http://schemas.microsoft.com/office/drawing/2014/main" id="{063C1E2F-4230-4BC3-B14E-ECA324F25DCE}"/>
              </a:ext>
            </a:extLst>
          </p:cNvPr>
          <p:cNvSpPr txBox="1">
            <a:spLocks/>
          </p:cNvSpPr>
          <p:nvPr/>
        </p:nvSpPr>
        <p:spPr>
          <a:xfrm>
            <a:off x="1557391" y="4842787"/>
            <a:ext cx="24180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85" name="object 2">
            <a:extLst>
              <a:ext uri="{FF2B5EF4-FFF2-40B4-BE49-F238E27FC236}">
                <a16:creationId xmlns:a16="http://schemas.microsoft.com/office/drawing/2014/main" id="{EFB25B07-A120-4DD2-BBBA-577F434D8CBB}"/>
              </a:ext>
            </a:extLst>
          </p:cNvPr>
          <p:cNvSpPr txBox="1">
            <a:spLocks/>
          </p:cNvSpPr>
          <p:nvPr/>
        </p:nvSpPr>
        <p:spPr>
          <a:xfrm>
            <a:off x="1514767" y="3397250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AF1F62A3-A25B-4CF9-9F71-F1F5698EDF76}"/>
              </a:ext>
            </a:extLst>
          </p:cNvPr>
          <p:cNvCxnSpPr>
            <a:cxnSpLocks/>
            <a:stCxn id="26" idx="7"/>
            <a:endCxn id="30" idx="3"/>
          </p:cNvCxnSpPr>
          <p:nvPr/>
        </p:nvCxnSpPr>
        <p:spPr>
          <a:xfrm flipV="1">
            <a:off x="4527339" y="3276034"/>
            <a:ext cx="1794736" cy="7822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bject 2">
            <a:extLst>
              <a:ext uri="{FF2B5EF4-FFF2-40B4-BE49-F238E27FC236}">
                <a16:creationId xmlns:a16="http://schemas.microsoft.com/office/drawing/2014/main" id="{251BECEB-3D7A-4310-BFB0-0224122CF240}"/>
              </a:ext>
            </a:extLst>
          </p:cNvPr>
          <p:cNvSpPr txBox="1">
            <a:spLocks/>
          </p:cNvSpPr>
          <p:nvPr/>
        </p:nvSpPr>
        <p:spPr>
          <a:xfrm>
            <a:off x="5245987" y="3426955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4111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332784"/>
            <a:ext cx="2895600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b="1" spc="-4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Exercícios:</a:t>
            </a:r>
            <a:endParaRPr b="1" spc="-395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100" y="1035050"/>
            <a:ext cx="9144000" cy="15882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  <a:tabLst>
                <a:tab pos="355600" algn="l"/>
              </a:tabLst>
            </a:pPr>
            <a:r>
              <a:rPr lang="pt-PT" sz="3200" spc="-60" dirty="0">
                <a:latin typeface="+mj-lt"/>
                <a:cs typeface="Arial"/>
              </a:rPr>
              <a:t>Usando o algoritmo de caminho simples, procurar o(s) caminho(s) com menor distância de: </a:t>
            </a:r>
            <a:r>
              <a:rPr lang="pt-PT" sz="3200" b="1" spc="-60" dirty="0">
                <a:solidFill>
                  <a:srgbClr val="FF0000"/>
                </a:solidFill>
                <a:latin typeface="+mj-lt"/>
                <a:cs typeface="Arial"/>
              </a:rPr>
              <a:t>A</a:t>
            </a:r>
            <a:r>
              <a:rPr lang="pt-PT" sz="3200" spc="-60" dirty="0">
                <a:latin typeface="+mj-lt"/>
                <a:cs typeface="Arial"/>
              </a:rPr>
              <a:t> até </a:t>
            </a:r>
            <a:r>
              <a:rPr lang="pt-PT" sz="3200" b="1" spc="-60" dirty="0">
                <a:solidFill>
                  <a:srgbClr val="FF0000"/>
                </a:solidFill>
                <a:latin typeface="+mj-lt"/>
                <a:cs typeface="Arial"/>
              </a:rPr>
              <a:t>G</a:t>
            </a:r>
            <a:r>
              <a:rPr lang="pt-PT" sz="3200" spc="-60" dirty="0">
                <a:latin typeface="+mj-lt"/>
                <a:cs typeface="Arial"/>
              </a:rPr>
              <a:t>;</a:t>
            </a:r>
            <a:r>
              <a:rPr lang="pt-PT" sz="3200" b="1" spc="-60" dirty="0">
                <a:solidFill>
                  <a:srgbClr val="FF0000"/>
                </a:solidFill>
                <a:latin typeface="+mj-lt"/>
                <a:cs typeface="Arial"/>
              </a:rPr>
              <a:t> C</a:t>
            </a:r>
            <a:r>
              <a:rPr lang="pt-PT" sz="3200" spc="-60" dirty="0">
                <a:latin typeface="+mj-lt"/>
                <a:cs typeface="Arial"/>
              </a:rPr>
              <a:t> até </a:t>
            </a:r>
            <a:r>
              <a:rPr lang="pt-PT" sz="3200" b="1" spc="-60" dirty="0">
                <a:solidFill>
                  <a:srgbClr val="FF0000"/>
                </a:solidFill>
                <a:latin typeface="+mj-lt"/>
                <a:cs typeface="Arial"/>
              </a:rPr>
              <a:t>F </a:t>
            </a:r>
            <a:r>
              <a:rPr lang="pt-PT" sz="3200" spc="-60" dirty="0">
                <a:latin typeface="+mj-lt"/>
                <a:cs typeface="Arial"/>
              </a:rPr>
              <a:t>e</a:t>
            </a:r>
            <a:r>
              <a:rPr sz="3200" spc="-85" dirty="0">
                <a:latin typeface="+mj-lt"/>
                <a:cs typeface="Arial"/>
              </a:rPr>
              <a:t> </a:t>
            </a:r>
            <a:r>
              <a:rPr lang="pt-PT" sz="3200" b="1" spc="-60" dirty="0">
                <a:solidFill>
                  <a:srgbClr val="FF0000"/>
                </a:solidFill>
                <a:latin typeface="+mj-lt"/>
                <a:cs typeface="Arial"/>
              </a:rPr>
              <a:t>B</a:t>
            </a:r>
            <a:r>
              <a:rPr lang="pt-PT" sz="3200" spc="-60" dirty="0">
                <a:latin typeface="+mj-lt"/>
                <a:cs typeface="Arial"/>
              </a:rPr>
              <a:t> até </a:t>
            </a:r>
            <a:r>
              <a:rPr lang="pt-PT" sz="3200" b="1" spc="-60" dirty="0">
                <a:solidFill>
                  <a:srgbClr val="FF0000"/>
                </a:solidFill>
                <a:latin typeface="+mj-lt"/>
                <a:cs typeface="Arial"/>
              </a:rPr>
              <a:t>G</a:t>
            </a:r>
            <a:r>
              <a:rPr lang="pt-PT" sz="3200" spc="-60" dirty="0">
                <a:latin typeface="+mj-lt"/>
                <a:cs typeface="Arial"/>
              </a:rPr>
              <a:t>.</a:t>
            </a:r>
            <a:r>
              <a:rPr lang="pt-PT" sz="3200" spc="-85" dirty="0">
                <a:latin typeface="+mj-lt"/>
                <a:cs typeface="Arial"/>
              </a:rPr>
              <a:t> 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87CEF259-26A1-4258-BF77-1B20715C4738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2500223" y="4077469"/>
            <a:ext cx="48980" cy="2213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F4C741B7-5D9B-4590-B14B-493FD2030EC3}"/>
              </a:ext>
            </a:extLst>
          </p:cNvPr>
          <p:cNvCxnSpPr>
            <a:cxnSpLocks/>
            <a:stCxn id="30" idx="4"/>
            <a:endCxn id="26" idx="0"/>
          </p:cNvCxnSpPr>
          <p:nvPr/>
        </p:nvCxnSpPr>
        <p:spPr>
          <a:xfrm>
            <a:off x="4904641" y="2847279"/>
            <a:ext cx="36491" cy="1410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2">
            <a:extLst>
              <a:ext uri="{FF2B5EF4-FFF2-40B4-BE49-F238E27FC236}">
                <a16:creationId xmlns:a16="http://schemas.microsoft.com/office/drawing/2014/main" id="{72CB4F3A-076B-4C1C-9210-C959407B280A}"/>
              </a:ext>
            </a:extLst>
          </p:cNvPr>
          <p:cNvSpPr txBox="1">
            <a:spLocks/>
          </p:cNvSpPr>
          <p:nvPr/>
        </p:nvSpPr>
        <p:spPr>
          <a:xfrm>
            <a:off x="5846415" y="6324871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CAC59A-83F9-4E05-9F79-104371D1A483}"/>
              </a:ext>
            </a:extLst>
          </p:cNvPr>
          <p:cNvSpPr/>
          <p:nvPr/>
        </p:nvSpPr>
        <p:spPr>
          <a:xfrm>
            <a:off x="2248468" y="3610087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83F1280-7673-4319-BFE7-BCEC2BECAF02}"/>
              </a:ext>
            </a:extLst>
          </p:cNvPr>
          <p:cNvSpPr/>
          <p:nvPr/>
        </p:nvSpPr>
        <p:spPr>
          <a:xfrm>
            <a:off x="2297448" y="6291179"/>
            <a:ext cx="503509" cy="460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DEA1F7-335D-4AF3-BB02-FC1DF9564D39}"/>
              </a:ext>
            </a:extLst>
          </p:cNvPr>
          <p:cNvSpPr/>
          <p:nvPr/>
        </p:nvSpPr>
        <p:spPr>
          <a:xfrm>
            <a:off x="4689377" y="4257667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977C5E-6A81-4F1F-9338-CCB1D27B7437}"/>
              </a:ext>
            </a:extLst>
          </p:cNvPr>
          <p:cNvSpPr/>
          <p:nvPr/>
        </p:nvSpPr>
        <p:spPr>
          <a:xfrm>
            <a:off x="6624583" y="3843778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DD2A11-B822-4F09-BCE8-9CC90054AC08}"/>
              </a:ext>
            </a:extLst>
          </p:cNvPr>
          <p:cNvSpPr/>
          <p:nvPr/>
        </p:nvSpPr>
        <p:spPr>
          <a:xfrm>
            <a:off x="6650492" y="6343811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930184-FF44-459C-9BC8-2D6478856378}"/>
              </a:ext>
            </a:extLst>
          </p:cNvPr>
          <p:cNvSpPr/>
          <p:nvPr/>
        </p:nvSpPr>
        <p:spPr>
          <a:xfrm>
            <a:off x="4652886" y="2379897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322C3560-DEA4-4828-B6B5-C6AFC8529101}"/>
              </a:ext>
            </a:extLst>
          </p:cNvPr>
          <p:cNvCxnSpPr>
            <a:cxnSpLocks/>
            <a:stCxn id="30" idx="3"/>
            <a:endCxn id="24" idx="7"/>
          </p:cNvCxnSpPr>
          <p:nvPr/>
        </p:nvCxnSpPr>
        <p:spPr>
          <a:xfrm flipH="1">
            <a:off x="2678240" y="2778832"/>
            <a:ext cx="2048383" cy="899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251EBB91-8E64-4D3C-B4D5-581AAE3BFD6D}"/>
              </a:ext>
            </a:extLst>
          </p:cNvPr>
          <p:cNvCxnSpPr>
            <a:cxnSpLocks/>
            <a:stCxn id="28" idx="0"/>
            <a:endCxn id="27" idx="4"/>
          </p:cNvCxnSpPr>
          <p:nvPr/>
        </p:nvCxnSpPr>
        <p:spPr>
          <a:xfrm flipH="1" flipV="1">
            <a:off x="6876338" y="4311160"/>
            <a:ext cx="25909" cy="20326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D65BE831-0267-4ACC-A930-DB2344656572}"/>
              </a:ext>
            </a:extLst>
          </p:cNvPr>
          <p:cNvCxnSpPr>
            <a:cxnSpLocks/>
            <a:stCxn id="30" idx="5"/>
            <a:endCxn id="27" idx="1"/>
          </p:cNvCxnSpPr>
          <p:nvPr/>
        </p:nvCxnSpPr>
        <p:spPr>
          <a:xfrm>
            <a:off x="5082658" y="2778832"/>
            <a:ext cx="1615662" cy="11333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B829D09F-D701-40F0-8A53-D8DA588B846A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2727220" y="4656602"/>
            <a:ext cx="2035894" cy="17020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bject 2">
            <a:extLst>
              <a:ext uri="{FF2B5EF4-FFF2-40B4-BE49-F238E27FC236}">
                <a16:creationId xmlns:a16="http://schemas.microsoft.com/office/drawing/2014/main" id="{22162F8C-B58C-4AD4-B1C6-7FEFEEC8C807}"/>
              </a:ext>
            </a:extLst>
          </p:cNvPr>
          <p:cNvSpPr txBox="1">
            <a:spLocks/>
          </p:cNvSpPr>
          <p:nvPr/>
        </p:nvSpPr>
        <p:spPr>
          <a:xfrm>
            <a:off x="3783998" y="4983359"/>
            <a:ext cx="295011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63" name="object 2">
            <a:extLst>
              <a:ext uri="{FF2B5EF4-FFF2-40B4-BE49-F238E27FC236}">
                <a16:creationId xmlns:a16="http://schemas.microsoft.com/office/drawing/2014/main" id="{A23EEFF4-9073-486D-9FE8-BADCB0558B03}"/>
              </a:ext>
            </a:extLst>
          </p:cNvPr>
          <p:cNvSpPr txBox="1">
            <a:spLocks/>
          </p:cNvSpPr>
          <p:nvPr/>
        </p:nvSpPr>
        <p:spPr>
          <a:xfrm>
            <a:off x="3728400" y="6268667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65" name="object 2">
            <a:extLst>
              <a:ext uri="{FF2B5EF4-FFF2-40B4-BE49-F238E27FC236}">
                <a16:creationId xmlns:a16="http://schemas.microsoft.com/office/drawing/2014/main" id="{73C170DD-3CD4-46BA-8B25-EA82C712BF0A}"/>
              </a:ext>
            </a:extLst>
          </p:cNvPr>
          <p:cNvSpPr txBox="1">
            <a:spLocks/>
          </p:cNvSpPr>
          <p:nvPr/>
        </p:nvSpPr>
        <p:spPr>
          <a:xfrm>
            <a:off x="4732205" y="3432652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6" name="object 2">
            <a:extLst>
              <a:ext uri="{FF2B5EF4-FFF2-40B4-BE49-F238E27FC236}">
                <a16:creationId xmlns:a16="http://schemas.microsoft.com/office/drawing/2014/main" id="{075D9D78-FD7F-4081-BDA1-A27D891F25F8}"/>
              </a:ext>
            </a:extLst>
          </p:cNvPr>
          <p:cNvSpPr txBox="1">
            <a:spLocks/>
          </p:cNvSpPr>
          <p:nvPr/>
        </p:nvSpPr>
        <p:spPr>
          <a:xfrm>
            <a:off x="5838783" y="4929692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7" name="object 2">
            <a:extLst>
              <a:ext uri="{FF2B5EF4-FFF2-40B4-BE49-F238E27FC236}">
                <a16:creationId xmlns:a16="http://schemas.microsoft.com/office/drawing/2014/main" id="{E2E1BB4D-3281-4760-A699-AFABF14C7D85}"/>
              </a:ext>
            </a:extLst>
          </p:cNvPr>
          <p:cNvSpPr txBox="1">
            <a:spLocks/>
          </p:cNvSpPr>
          <p:nvPr/>
        </p:nvSpPr>
        <p:spPr>
          <a:xfrm>
            <a:off x="6943303" y="5164183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</a:p>
        </p:txBody>
      </p:sp>
      <p:sp>
        <p:nvSpPr>
          <p:cNvPr id="68" name="object 2">
            <a:extLst>
              <a:ext uri="{FF2B5EF4-FFF2-40B4-BE49-F238E27FC236}">
                <a16:creationId xmlns:a16="http://schemas.microsoft.com/office/drawing/2014/main" id="{EB4CF4D5-53EB-42C6-8CB4-4C91FC6D20A8}"/>
              </a:ext>
            </a:extLst>
          </p:cNvPr>
          <p:cNvSpPr txBox="1">
            <a:spLocks/>
          </p:cNvSpPr>
          <p:nvPr/>
        </p:nvSpPr>
        <p:spPr>
          <a:xfrm>
            <a:off x="5953700" y="3126920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69" name="object 2">
            <a:extLst>
              <a:ext uri="{FF2B5EF4-FFF2-40B4-BE49-F238E27FC236}">
                <a16:creationId xmlns:a16="http://schemas.microsoft.com/office/drawing/2014/main" id="{3145137E-A6E4-42DE-889F-D59A1E9AFDD6}"/>
              </a:ext>
            </a:extLst>
          </p:cNvPr>
          <p:cNvSpPr txBox="1">
            <a:spLocks/>
          </p:cNvSpPr>
          <p:nvPr/>
        </p:nvSpPr>
        <p:spPr>
          <a:xfrm>
            <a:off x="4965700" y="5462074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625B36E2-D66B-494C-9255-8F5046AEAAAC}"/>
              </a:ext>
            </a:extLst>
          </p:cNvPr>
          <p:cNvCxnSpPr>
            <a:cxnSpLocks/>
            <a:stCxn id="41" idx="7"/>
            <a:endCxn id="27" idx="3"/>
          </p:cNvCxnSpPr>
          <p:nvPr/>
        </p:nvCxnSpPr>
        <p:spPr>
          <a:xfrm flipV="1">
            <a:off x="5082659" y="4242713"/>
            <a:ext cx="1615661" cy="21947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bject 2">
            <a:extLst>
              <a:ext uri="{FF2B5EF4-FFF2-40B4-BE49-F238E27FC236}">
                <a16:creationId xmlns:a16="http://schemas.microsoft.com/office/drawing/2014/main" id="{063C1E2F-4230-4BC3-B14E-ECA324F25DCE}"/>
              </a:ext>
            </a:extLst>
          </p:cNvPr>
          <p:cNvSpPr txBox="1">
            <a:spLocks/>
          </p:cNvSpPr>
          <p:nvPr/>
        </p:nvSpPr>
        <p:spPr>
          <a:xfrm>
            <a:off x="2290313" y="4894501"/>
            <a:ext cx="24180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85" name="object 2">
            <a:extLst>
              <a:ext uri="{FF2B5EF4-FFF2-40B4-BE49-F238E27FC236}">
                <a16:creationId xmlns:a16="http://schemas.microsoft.com/office/drawing/2014/main" id="{EFB25B07-A120-4DD2-BBBA-577F434D8CBB}"/>
              </a:ext>
            </a:extLst>
          </p:cNvPr>
          <p:cNvSpPr txBox="1">
            <a:spLocks/>
          </p:cNvSpPr>
          <p:nvPr/>
        </p:nvSpPr>
        <p:spPr>
          <a:xfrm>
            <a:off x="3583108" y="2955027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78C3E42-D0CD-4FAE-A1D3-196E8CE07331}"/>
              </a:ext>
            </a:extLst>
          </p:cNvPr>
          <p:cNvSpPr/>
          <p:nvPr/>
        </p:nvSpPr>
        <p:spPr>
          <a:xfrm>
            <a:off x="4652887" y="6369050"/>
            <a:ext cx="503509" cy="46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C96853DE-2B4A-45D3-BB7F-D3EC004D91A5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2752838" y="6553596"/>
            <a:ext cx="1900049" cy="49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CBEC3B7C-3180-47AE-AB48-BBA89461076F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5156396" y="6602741"/>
            <a:ext cx="1477982" cy="239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xão reta 70">
            <a:extLst>
              <a:ext uri="{FF2B5EF4-FFF2-40B4-BE49-F238E27FC236}">
                <a16:creationId xmlns:a16="http://schemas.microsoft.com/office/drawing/2014/main" id="{62BD97B3-D2CB-42FD-8DB2-81C2007F6128}"/>
              </a:ext>
            </a:extLst>
          </p:cNvPr>
          <p:cNvCxnSpPr>
            <a:cxnSpLocks/>
            <a:stCxn id="26" idx="4"/>
            <a:endCxn id="41" idx="0"/>
          </p:cNvCxnSpPr>
          <p:nvPr/>
        </p:nvCxnSpPr>
        <p:spPr>
          <a:xfrm flipH="1">
            <a:off x="4904642" y="4725049"/>
            <a:ext cx="36490" cy="16440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50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120650"/>
            <a:ext cx="2895600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b="1" spc="-4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Exercícios:</a:t>
            </a:r>
            <a:endParaRPr b="1" spc="-395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6562" y="639640"/>
            <a:ext cx="9144000" cy="15882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  <a:tabLst>
                <a:tab pos="355600" algn="l"/>
              </a:tabLst>
            </a:pPr>
            <a:r>
              <a:rPr lang="pt-PT" sz="3200" spc="-60" dirty="0">
                <a:latin typeface="+mj-lt"/>
                <a:cs typeface="Arial"/>
              </a:rPr>
              <a:t>Usando o algoritmo de caminho simples, procurar o(s) caminho(s) com menor distância de </a:t>
            </a:r>
            <a:r>
              <a:rPr lang="pt-PT" sz="3200" b="1" spc="-60" dirty="0">
                <a:solidFill>
                  <a:srgbClr val="FF0000"/>
                </a:solidFill>
                <a:latin typeface="+mj-lt"/>
                <a:cs typeface="Arial"/>
              </a:rPr>
              <a:t>Benguela</a:t>
            </a:r>
            <a:r>
              <a:rPr lang="pt-PT" sz="3200" spc="-60" dirty="0">
                <a:latin typeface="+mj-lt"/>
                <a:cs typeface="Arial"/>
              </a:rPr>
              <a:t> até </a:t>
            </a:r>
            <a:r>
              <a:rPr lang="pt-PT" sz="3200" b="1" spc="-60" dirty="0" err="1">
                <a:solidFill>
                  <a:srgbClr val="FF0000"/>
                </a:solidFill>
                <a:latin typeface="+mj-lt"/>
                <a:cs typeface="Arial"/>
              </a:rPr>
              <a:t>Balombo</a:t>
            </a:r>
            <a:r>
              <a:rPr lang="pt-PT" sz="3200" spc="-60" dirty="0">
                <a:latin typeface="+mj-lt"/>
                <a:cs typeface="Arial"/>
              </a:rPr>
              <a:t>.</a:t>
            </a:r>
            <a:r>
              <a:rPr sz="3200" spc="-85" dirty="0">
                <a:latin typeface="+mj-lt"/>
                <a:cs typeface="Arial"/>
              </a:rPr>
              <a:t> </a:t>
            </a:r>
            <a:endParaRPr lang="pt-PT" sz="3200" spc="-85" dirty="0">
              <a:latin typeface="+mj-lt"/>
              <a:cs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260B51-5888-4121-8545-A698D5EB8C7D}"/>
              </a:ext>
            </a:extLst>
          </p:cNvPr>
          <p:cNvSpPr/>
          <p:nvPr/>
        </p:nvSpPr>
        <p:spPr>
          <a:xfrm>
            <a:off x="1308101" y="2488710"/>
            <a:ext cx="1172620" cy="443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>
                <a:solidFill>
                  <a:schemeClr val="tx1"/>
                </a:solidFill>
              </a:rPr>
              <a:t>Benguela</a:t>
            </a:r>
          </a:p>
        </p:txBody>
      </p: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DA2B161B-4744-4F8F-9820-1EBC98CE3BBF}"/>
              </a:ext>
            </a:extLst>
          </p:cNvPr>
          <p:cNvCxnSpPr>
            <a:cxnSpLocks/>
            <a:stCxn id="55" idx="4"/>
            <a:endCxn id="61" idx="1"/>
          </p:cNvCxnSpPr>
          <p:nvPr/>
        </p:nvCxnSpPr>
        <p:spPr>
          <a:xfrm>
            <a:off x="977054" y="4110888"/>
            <a:ext cx="1611943" cy="654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B829D09F-D701-40F0-8A53-D8DA588B846A}"/>
              </a:ext>
            </a:extLst>
          </p:cNvPr>
          <p:cNvCxnSpPr>
            <a:cxnSpLocks/>
            <a:stCxn id="58" idx="1"/>
            <a:endCxn id="61" idx="4"/>
          </p:cNvCxnSpPr>
          <p:nvPr/>
        </p:nvCxnSpPr>
        <p:spPr>
          <a:xfrm flipH="1" flipV="1">
            <a:off x="3105870" y="5143916"/>
            <a:ext cx="598380" cy="9597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834BD73-AC70-4DA0-94EF-30D288C9075E}"/>
              </a:ext>
            </a:extLst>
          </p:cNvPr>
          <p:cNvSpPr/>
          <p:nvPr/>
        </p:nvSpPr>
        <p:spPr>
          <a:xfrm>
            <a:off x="435534" y="3667177"/>
            <a:ext cx="1083040" cy="443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>
                <a:solidFill>
                  <a:schemeClr val="tx1"/>
                </a:solidFill>
              </a:rPr>
              <a:t>Baia-farta</a:t>
            </a:r>
          </a:p>
        </p:txBody>
      </p: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3437EED4-36AE-45C4-A719-9A48E2694A05}"/>
              </a:ext>
            </a:extLst>
          </p:cNvPr>
          <p:cNvCxnSpPr>
            <a:cxnSpLocks/>
          </p:cNvCxnSpPr>
          <p:nvPr/>
        </p:nvCxnSpPr>
        <p:spPr>
          <a:xfrm flipH="1">
            <a:off x="1089245" y="2932421"/>
            <a:ext cx="654920" cy="746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0D52F5B-BA53-4113-9D4C-3A6F04FB1776}"/>
              </a:ext>
            </a:extLst>
          </p:cNvPr>
          <p:cNvSpPr/>
          <p:nvPr/>
        </p:nvSpPr>
        <p:spPr>
          <a:xfrm>
            <a:off x="3519469" y="6038705"/>
            <a:ext cx="1261763" cy="443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 err="1">
                <a:solidFill>
                  <a:schemeClr val="tx1"/>
                </a:solidFill>
              </a:rPr>
              <a:t>Chongoroi</a:t>
            </a:r>
            <a:endParaRPr lang="pt-PT" sz="1000" b="1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EFA4D61-2D5A-4F23-B193-95416307F3B7}"/>
              </a:ext>
            </a:extLst>
          </p:cNvPr>
          <p:cNvSpPr/>
          <p:nvPr/>
        </p:nvSpPr>
        <p:spPr>
          <a:xfrm>
            <a:off x="5101821" y="7054606"/>
            <a:ext cx="1327673" cy="443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>
                <a:solidFill>
                  <a:schemeClr val="tx1"/>
                </a:solidFill>
              </a:rPr>
              <a:t>Quilengues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29639EA-9209-40BC-A289-C0CE41EF73B6}"/>
              </a:ext>
            </a:extLst>
          </p:cNvPr>
          <p:cNvSpPr/>
          <p:nvPr/>
        </p:nvSpPr>
        <p:spPr>
          <a:xfrm>
            <a:off x="2374901" y="4700205"/>
            <a:ext cx="1461938" cy="443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 err="1">
                <a:solidFill>
                  <a:schemeClr val="tx1"/>
                </a:solidFill>
              </a:rPr>
              <a:t>Caimbambo</a:t>
            </a:r>
            <a:endParaRPr lang="pt-PT" sz="1000" b="1" dirty="0">
              <a:solidFill>
                <a:schemeClr val="tx1"/>
              </a:solidFill>
            </a:endParaRPr>
          </a:p>
        </p:txBody>
      </p:sp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9F7D918A-0EE6-4590-BC48-07AD279778DD}"/>
              </a:ext>
            </a:extLst>
          </p:cNvPr>
          <p:cNvCxnSpPr>
            <a:cxnSpLocks/>
            <a:stCxn id="60" idx="2"/>
            <a:endCxn id="58" idx="4"/>
          </p:cNvCxnSpPr>
          <p:nvPr/>
        </p:nvCxnSpPr>
        <p:spPr>
          <a:xfrm flipH="1" flipV="1">
            <a:off x="4150351" y="6482416"/>
            <a:ext cx="951470" cy="7940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E22D99C5-7A7C-4C3D-967F-51D7B452505E}"/>
              </a:ext>
            </a:extLst>
          </p:cNvPr>
          <p:cNvSpPr/>
          <p:nvPr/>
        </p:nvSpPr>
        <p:spPr>
          <a:xfrm>
            <a:off x="7937500" y="6482416"/>
            <a:ext cx="1480073" cy="656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 err="1">
                <a:solidFill>
                  <a:schemeClr val="tx1"/>
                </a:solidFill>
              </a:rPr>
              <a:t>Caluquembe</a:t>
            </a:r>
            <a:endParaRPr lang="pt-PT" sz="1000" b="1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F2A62E0-60CA-41EC-8997-A569C1C3B7A3}"/>
              </a:ext>
            </a:extLst>
          </p:cNvPr>
          <p:cNvSpPr/>
          <p:nvPr/>
        </p:nvSpPr>
        <p:spPr>
          <a:xfrm>
            <a:off x="5331609" y="4405546"/>
            <a:ext cx="1097885" cy="5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 err="1">
                <a:solidFill>
                  <a:schemeClr val="tx1"/>
                </a:solidFill>
              </a:rPr>
              <a:t>Cubal</a:t>
            </a:r>
            <a:endParaRPr lang="pt-PT" sz="1000" b="1" dirty="0">
              <a:solidFill>
                <a:schemeClr val="tx1"/>
              </a:solidFill>
            </a:endParaRPr>
          </a:p>
        </p:txBody>
      </p:sp>
      <p:cxnSp>
        <p:nvCxnSpPr>
          <p:cNvPr id="87" name="Conexão reta 86">
            <a:extLst>
              <a:ext uri="{FF2B5EF4-FFF2-40B4-BE49-F238E27FC236}">
                <a16:creationId xmlns:a16="http://schemas.microsoft.com/office/drawing/2014/main" id="{97F56262-BF4B-4484-9D82-46990998D1DA}"/>
              </a:ext>
            </a:extLst>
          </p:cNvPr>
          <p:cNvCxnSpPr>
            <a:cxnSpLocks/>
            <a:stCxn id="61" idx="6"/>
          </p:cNvCxnSpPr>
          <p:nvPr/>
        </p:nvCxnSpPr>
        <p:spPr>
          <a:xfrm flipV="1">
            <a:off x="3836839" y="4747671"/>
            <a:ext cx="1512600" cy="1743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4EDB057-BF76-473D-97CA-85E5B01ACB29}"/>
              </a:ext>
            </a:extLst>
          </p:cNvPr>
          <p:cNvSpPr/>
          <p:nvPr/>
        </p:nvSpPr>
        <p:spPr>
          <a:xfrm>
            <a:off x="8041201" y="4245549"/>
            <a:ext cx="1097885" cy="5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>
                <a:solidFill>
                  <a:schemeClr val="tx1"/>
                </a:solidFill>
              </a:rPr>
              <a:t>Ganda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80C1BC1-FB33-4F3F-BA91-2D8CA6C61D4F}"/>
              </a:ext>
            </a:extLst>
          </p:cNvPr>
          <p:cNvSpPr/>
          <p:nvPr/>
        </p:nvSpPr>
        <p:spPr>
          <a:xfrm>
            <a:off x="8207957" y="2352746"/>
            <a:ext cx="1097885" cy="5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 err="1">
                <a:solidFill>
                  <a:schemeClr val="tx1"/>
                </a:solidFill>
              </a:rPr>
              <a:t>Balombo</a:t>
            </a:r>
            <a:endParaRPr lang="pt-PT" sz="1000" b="1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8F2CDF1-5A7D-4624-8616-A85731659589}"/>
              </a:ext>
            </a:extLst>
          </p:cNvPr>
          <p:cNvSpPr/>
          <p:nvPr/>
        </p:nvSpPr>
        <p:spPr>
          <a:xfrm>
            <a:off x="4404378" y="3028471"/>
            <a:ext cx="1097885" cy="5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 err="1">
                <a:solidFill>
                  <a:schemeClr val="tx1"/>
                </a:solidFill>
              </a:rPr>
              <a:t>Bocoio</a:t>
            </a:r>
            <a:endParaRPr lang="pt-PT" sz="1000" b="1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566F756-EB45-40F2-A944-6E6D61046BFA}"/>
              </a:ext>
            </a:extLst>
          </p:cNvPr>
          <p:cNvSpPr/>
          <p:nvPr/>
        </p:nvSpPr>
        <p:spPr>
          <a:xfrm>
            <a:off x="4039776" y="1938257"/>
            <a:ext cx="1172620" cy="443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>
                <a:solidFill>
                  <a:schemeClr val="tx1"/>
                </a:solidFill>
              </a:rPr>
              <a:t>Lobito</a:t>
            </a:r>
          </a:p>
        </p:txBody>
      </p:sp>
      <p:cxnSp>
        <p:nvCxnSpPr>
          <p:cNvPr id="92" name="Conexão reta 91">
            <a:extLst>
              <a:ext uri="{FF2B5EF4-FFF2-40B4-BE49-F238E27FC236}">
                <a16:creationId xmlns:a16="http://schemas.microsoft.com/office/drawing/2014/main" id="{889CF84C-0E19-4CFF-870D-0A655A9BE408}"/>
              </a:ext>
            </a:extLst>
          </p:cNvPr>
          <p:cNvCxnSpPr>
            <a:cxnSpLocks/>
            <a:stCxn id="55" idx="6"/>
            <a:endCxn id="90" idx="2"/>
          </p:cNvCxnSpPr>
          <p:nvPr/>
        </p:nvCxnSpPr>
        <p:spPr>
          <a:xfrm flipV="1">
            <a:off x="1518574" y="3323130"/>
            <a:ext cx="2885804" cy="5659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xão reta 92">
            <a:extLst>
              <a:ext uri="{FF2B5EF4-FFF2-40B4-BE49-F238E27FC236}">
                <a16:creationId xmlns:a16="http://schemas.microsoft.com/office/drawing/2014/main" id="{8EA8D6AC-B0F9-4D4A-A386-9CDDCC77ECF8}"/>
              </a:ext>
            </a:extLst>
          </p:cNvPr>
          <p:cNvCxnSpPr>
            <a:cxnSpLocks/>
            <a:stCxn id="10" idx="6"/>
            <a:endCxn id="91" idx="2"/>
          </p:cNvCxnSpPr>
          <p:nvPr/>
        </p:nvCxnSpPr>
        <p:spPr>
          <a:xfrm flipV="1">
            <a:off x="2480721" y="2160113"/>
            <a:ext cx="1559055" cy="5504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xão reta 93">
            <a:extLst>
              <a:ext uri="{FF2B5EF4-FFF2-40B4-BE49-F238E27FC236}">
                <a16:creationId xmlns:a16="http://schemas.microsoft.com/office/drawing/2014/main" id="{D5898878-DAC0-4DB0-9E33-85947B396AF4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5175024" y="2180579"/>
            <a:ext cx="3032933" cy="4668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xão reta 94">
            <a:extLst>
              <a:ext uri="{FF2B5EF4-FFF2-40B4-BE49-F238E27FC236}">
                <a16:creationId xmlns:a16="http://schemas.microsoft.com/office/drawing/2014/main" id="{8D73EB81-F776-48C1-95A0-76DBCE3C343E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6429494" y="6810566"/>
            <a:ext cx="1556759" cy="4658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xão reta 95">
            <a:extLst>
              <a:ext uri="{FF2B5EF4-FFF2-40B4-BE49-F238E27FC236}">
                <a16:creationId xmlns:a16="http://schemas.microsoft.com/office/drawing/2014/main" id="{24C788A2-F826-4F53-B4A9-12531968002C}"/>
              </a:ext>
            </a:extLst>
          </p:cNvPr>
          <p:cNvCxnSpPr>
            <a:cxnSpLocks/>
            <a:stCxn id="86" idx="6"/>
          </p:cNvCxnSpPr>
          <p:nvPr/>
        </p:nvCxnSpPr>
        <p:spPr>
          <a:xfrm flipV="1">
            <a:off x="6429494" y="4532237"/>
            <a:ext cx="1613966" cy="1679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xão reta 96">
            <a:extLst>
              <a:ext uri="{FF2B5EF4-FFF2-40B4-BE49-F238E27FC236}">
                <a16:creationId xmlns:a16="http://schemas.microsoft.com/office/drawing/2014/main" id="{61CC0FBF-F9BF-4A5F-AA5B-8B507A099F78}"/>
              </a:ext>
            </a:extLst>
          </p:cNvPr>
          <p:cNvCxnSpPr>
            <a:cxnSpLocks/>
            <a:stCxn id="88" idx="4"/>
            <a:endCxn id="85" idx="0"/>
          </p:cNvCxnSpPr>
          <p:nvPr/>
        </p:nvCxnSpPr>
        <p:spPr>
          <a:xfrm>
            <a:off x="8590144" y="4834866"/>
            <a:ext cx="87393" cy="16475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xão reta 97">
            <a:extLst>
              <a:ext uri="{FF2B5EF4-FFF2-40B4-BE49-F238E27FC236}">
                <a16:creationId xmlns:a16="http://schemas.microsoft.com/office/drawing/2014/main" id="{E117739E-85B1-40F9-A117-389ECDD491A6}"/>
              </a:ext>
            </a:extLst>
          </p:cNvPr>
          <p:cNvCxnSpPr>
            <a:cxnSpLocks/>
            <a:stCxn id="86" idx="5"/>
            <a:endCxn id="85" idx="1"/>
          </p:cNvCxnSpPr>
          <p:nvPr/>
        </p:nvCxnSpPr>
        <p:spPr>
          <a:xfrm>
            <a:off x="6268712" y="4908560"/>
            <a:ext cx="1885540" cy="16699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>
            <a:extLst>
              <a:ext uri="{FF2B5EF4-FFF2-40B4-BE49-F238E27FC236}">
                <a16:creationId xmlns:a16="http://schemas.microsoft.com/office/drawing/2014/main" id="{7AF34A26-5B78-4592-9665-4FB558ED9759}"/>
              </a:ext>
            </a:extLst>
          </p:cNvPr>
          <p:cNvCxnSpPr>
            <a:cxnSpLocks/>
            <a:stCxn id="86" idx="4"/>
            <a:endCxn id="58" idx="6"/>
          </p:cNvCxnSpPr>
          <p:nvPr/>
        </p:nvCxnSpPr>
        <p:spPr>
          <a:xfrm flipH="1">
            <a:off x="4781232" y="4994863"/>
            <a:ext cx="1099320" cy="1265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xão reta 100">
            <a:extLst>
              <a:ext uri="{FF2B5EF4-FFF2-40B4-BE49-F238E27FC236}">
                <a16:creationId xmlns:a16="http://schemas.microsoft.com/office/drawing/2014/main" id="{8CB545FD-5918-45AB-8F93-441027DC02A9}"/>
              </a:ext>
            </a:extLst>
          </p:cNvPr>
          <p:cNvCxnSpPr>
            <a:cxnSpLocks/>
            <a:stCxn id="89" idx="4"/>
            <a:endCxn id="88" idx="0"/>
          </p:cNvCxnSpPr>
          <p:nvPr/>
        </p:nvCxnSpPr>
        <p:spPr>
          <a:xfrm flipH="1">
            <a:off x="8590144" y="2942063"/>
            <a:ext cx="166756" cy="1303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xão reta 103">
            <a:extLst>
              <a:ext uri="{FF2B5EF4-FFF2-40B4-BE49-F238E27FC236}">
                <a16:creationId xmlns:a16="http://schemas.microsoft.com/office/drawing/2014/main" id="{058D034C-DCF3-4937-959A-AA82439B4284}"/>
              </a:ext>
            </a:extLst>
          </p:cNvPr>
          <p:cNvCxnSpPr>
            <a:cxnSpLocks/>
            <a:stCxn id="91" idx="4"/>
            <a:endCxn id="90" idx="0"/>
          </p:cNvCxnSpPr>
          <p:nvPr/>
        </p:nvCxnSpPr>
        <p:spPr>
          <a:xfrm>
            <a:off x="4626086" y="2381968"/>
            <a:ext cx="327235" cy="646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xão reta 106">
            <a:extLst>
              <a:ext uri="{FF2B5EF4-FFF2-40B4-BE49-F238E27FC236}">
                <a16:creationId xmlns:a16="http://schemas.microsoft.com/office/drawing/2014/main" id="{FC841784-AB04-4AFC-8D09-BBD4AE64ADE7}"/>
              </a:ext>
            </a:extLst>
          </p:cNvPr>
          <p:cNvCxnSpPr>
            <a:cxnSpLocks/>
            <a:stCxn id="90" idx="4"/>
          </p:cNvCxnSpPr>
          <p:nvPr/>
        </p:nvCxnSpPr>
        <p:spPr>
          <a:xfrm>
            <a:off x="4953321" y="3617788"/>
            <a:ext cx="914636" cy="787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bject 2">
            <a:extLst>
              <a:ext uri="{FF2B5EF4-FFF2-40B4-BE49-F238E27FC236}">
                <a16:creationId xmlns:a16="http://schemas.microsoft.com/office/drawing/2014/main" id="{1529CC70-9CC5-4B7A-A871-4E9FBFD1B61E}"/>
              </a:ext>
            </a:extLst>
          </p:cNvPr>
          <p:cNvSpPr txBox="1">
            <a:spLocks/>
          </p:cNvSpPr>
          <p:nvPr/>
        </p:nvSpPr>
        <p:spPr>
          <a:xfrm>
            <a:off x="1011269" y="3114658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67</a:t>
            </a:r>
          </a:p>
        </p:txBody>
      </p:sp>
      <p:sp>
        <p:nvSpPr>
          <p:cNvPr id="110" name="object 2">
            <a:extLst>
              <a:ext uri="{FF2B5EF4-FFF2-40B4-BE49-F238E27FC236}">
                <a16:creationId xmlns:a16="http://schemas.microsoft.com/office/drawing/2014/main" id="{B70DFE51-225E-4E1B-B302-9D9CDA5CA8E8}"/>
              </a:ext>
            </a:extLst>
          </p:cNvPr>
          <p:cNvSpPr txBox="1">
            <a:spLocks/>
          </p:cNvSpPr>
          <p:nvPr/>
        </p:nvSpPr>
        <p:spPr>
          <a:xfrm>
            <a:off x="3269979" y="2468365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101</a:t>
            </a:r>
          </a:p>
        </p:txBody>
      </p:sp>
      <p:sp>
        <p:nvSpPr>
          <p:cNvPr id="111" name="object 2">
            <a:extLst>
              <a:ext uri="{FF2B5EF4-FFF2-40B4-BE49-F238E27FC236}">
                <a16:creationId xmlns:a16="http://schemas.microsoft.com/office/drawing/2014/main" id="{6ED74BAB-9A48-4DF2-8BD8-AB076C5338A5}"/>
              </a:ext>
            </a:extLst>
          </p:cNvPr>
          <p:cNvSpPr txBox="1">
            <a:spLocks/>
          </p:cNvSpPr>
          <p:nvPr/>
        </p:nvSpPr>
        <p:spPr>
          <a:xfrm>
            <a:off x="1634865" y="4542639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98</a:t>
            </a:r>
          </a:p>
        </p:txBody>
      </p:sp>
      <p:sp>
        <p:nvSpPr>
          <p:cNvPr id="112" name="object 2">
            <a:extLst>
              <a:ext uri="{FF2B5EF4-FFF2-40B4-BE49-F238E27FC236}">
                <a16:creationId xmlns:a16="http://schemas.microsoft.com/office/drawing/2014/main" id="{28C0F498-8CE6-4E79-BB4A-A730A9D424B1}"/>
              </a:ext>
            </a:extLst>
          </p:cNvPr>
          <p:cNvSpPr txBox="1">
            <a:spLocks/>
          </p:cNvSpPr>
          <p:nvPr/>
        </p:nvSpPr>
        <p:spPr>
          <a:xfrm>
            <a:off x="3165451" y="3554438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95</a:t>
            </a:r>
          </a:p>
        </p:txBody>
      </p:sp>
      <p:sp>
        <p:nvSpPr>
          <p:cNvPr id="113" name="object 2">
            <a:extLst>
              <a:ext uri="{FF2B5EF4-FFF2-40B4-BE49-F238E27FC236}">
                <a16:creationId xmlns:a16="http://schemas.microsoft.com/office/drawing/2014/main" id="{6DFAB2D1-AD56-4AFB-8868-E483E759DD77}"/>
              </a:ext>
            </a:extLst>
          </p:cNvPr>
          <p:cNvSpPr txBox="1">
            <a:spLocks/>
          </p:cNvSpPr>
          <p:nvPr/>
        </p:nvSpPr>
        <p:spPr>
          <a:xfrm>
            <a:off x="3093304" y="5527026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64</a:t>
            </a:r>
          </a:p>
        </p:txBody>
      </p:sp>
      <p:sp>
        <p:nvSpPr>
          <p:cNvPr id="114" name="object 2">
            <a:extLst>
              <a:ext uri="{FF2B5EF4-FFF2-40B4-BE49-F238E27FC236}">
                <a16:creationId xmlns:a16="http://schemas.microsoft.com/office/drawing/2014/main" id="{3BFCD59B-85A2-4D88-BE84-DF10852CA2E5}"/>
              </a:ext>
            </a:extLst>
          </p:cNvPr>
          <p:cNvSpPr txBox="1">
            <a:spLocks/>
          </p:cNvSpPr>
          <p:nvPr/>
        </p:nvSpPr>
        <p:spPr>
          <a:xfrm>
            <a:off x="5083522" y="5326028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74</a:t>
            </a:r>
          </a:p>
        </p:txBody>
      </p:sp>
      <p:sp>
        <p:nvSpPr>
          <p:cNvPr id="115" name="object 2">
            <a:extLst>
              <a:ext uri="{FF2B5EF4-FFF2-40B4-BE49-F238E27FC236}">
                <a16:creationId xmlns:a16="http://schemas.microsoft.com/office/drawing/2014/main" id="{8986A50A-FE9D-4BEC-ACEC-8353D9178F56}"/>
              </a:ext>
            </a:extLst>
          </p:cNvPr>
          <p:cNvSpPr txBox="1">
            <a:spLocks/>
          </p:cNvSpPr>
          <p:nvPr/>
        </p:nvSpPr>
        <p:spPr>
          <a:xfrm>
            <a:off x="4467263" y="7017927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</a:t>
            </a:r>
          </a:p>
        </p:txBody>
      </p:sp>
      <p:sp>
        <p:nvSpPr>
          <p:cNvPr id="116" name="object 2">
            <a:extLst>
              <a:ext uri="{FF2B5EF4-FFF2-40B4-BE49-F238E27FC236}">
                <a16:creationId xmlns:a16="http://schemas.microsoft.com/office/drawing/2014/main" id="{E890615E-91D4-42DD-8217-95406061D581}"/>
              </a:ext>
            </a:extLst>
          </p:cNvPr>
          <p:cNvSpPr txBox="1">
            <a:spLocks/>
          </p:cNvSpPr>
          <p:nvPr/>
        </p:nvSpPr>
        <p:spPr>
          <a:xfrm>
            <a:off x="4563529" y="4467001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169</a:t>
            </a:r>
          </a:p>
        </p:txBody>
      </p:sp>
      <p:sp>
        <p:nvSpPr>
          <p:cNvPr id="117" name="object 2">
            <a:extLst>
              <a:ext uri="{FF2B5EF4-FFF2-40B4-BE49-F238E27FC236}">
                <a16:creationId xmlns:a16="http://schemas.microsoft.com/office/drawing/2014/main" id="{6F9F9D76-AB43-4AB4-8F1A-6D514081C579}"/>
              </a:ext>
            </a:extLst>
          </p:cNvPr>
          <p:cNvSpPr txBox="1">
            <a:spLocks/>
          </p:cNvSpPr>
          <p:nvPr/>
        </p:nvSpPr>
        <p:spPr>
          <a:xfrm>
            <a:off x="5487418" y="3889032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87</a:t>
            </a:r>
          </a:p>
        </p:txBody>
      </p:sp>
      <p:sp>
        <p:nvSpPr>
          <p:cNvPr id="118" name="object 2">
            <a:extLst>
              <a:ext uri="{FF2B5EF4-FFF2-40B4-BE49-F238E27FC236}">
                <a16:creationId xmlns:a16="http://schemas.microsoft.com/office/drawing/2014/main" id="{B19384CC-3D7F-46C8-BC11-731FB088B4E9}"/>
              </a:ext>
            </a:extLst>
          </p:cNvPr>
          <p:cNvSpPr txBox="1">
            <a:spLocks/>
          </p:cNvSpPr>
          <p:nvPr/>
        </p:nvSpPr>
        <p:spPr>
          <a:xfrm>
            <a:off x="4842839" y="2493204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270</a:t>
            </a:r>
          </a:p>
        </p:txBody>
      </p:sp>
      <p:sp>
        <p:nvSpPr>
          <p:cNvPr id="119" name="object 2">
            <a:extLst>
              <a:ext uri="{FF2B5EF4-FFF2-40B4-BE49-F238E27FC236}">
                <a16:creationId xmlns:a16="http://schemas.microsoft.com/office/drawing/2014/main" id="{9322B95C-7422-47E0-810B-4CF71EAD290F}"/>
              </a:ext>
            </a:extLst>
          </p:cNvPr>
          <p:cNvSpPr txBox="1">
            <a:spLocks/>
          </p:cNvSpPr>
          <p:nvPr/>
        </p:nvSpPr>
        <p:spPr>
          <a:xfrm>
            <a:off x="6793606" y="2147826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104</a:t>
            </a:r>
          </a:p>
        </p:txBody>
      </p:sp>
      <p:sp>
        <p:nvSpPr>
          <p:cNvPr id="120" name="object 2">
            <a:extLst>
              <a:ext uri="{FF2B5EF4-FFF2-40B4-BE49-F238E27FC236}">
                <a16:creationId xmlns:a16="http://schemas.microsoft.com/office/drawing/2014/main" id="{9ABC8BEF-1594-493D-B40B-6F0C6D1A2078}"/>
              </a:ext>
            </a:extLst>
          </p:cNvPr>
          <p:cNvSpPr txBox="1">
            <a:spLocks/>
          </p:cNvSpPr>
          <p:nvPr/>
        </p:nvSpPr>
        <p:spPr>
          <a:xfrm>
            <a:off x="8408503" y="3409526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56</a:t>
            </a:r>
          </a:p>
        </p:txBody>
      </p:sp>
      <p:sp>
        <p:nvSpPr>
          <p:cNvPr id="121" name="object 2">
            <a:extLst>
              <a:ext uri="{FF2B5EF4-FFF2-40B4-BE49-F238E27FC236}">
                <a16:creationId xmlns:a16="http://schemas.microsoft.com/office/drawing/2014/main" id="{9C9A499D-1AF2-4EEF-8D46-60EA4004B7B0}"/>
              </a:ext>
            </a:extLst>
          </p:cNvPr>
          <p:cNvSpPr txBox="1">
            <a:spLocks/>
          </p:cNvSpPr>
          <p:nvPr/>
        </p:nvSpPr>
        <p:spPr>
          <a:xfrm>
            <a:off x="7207873" y="4283148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108</a:t>
            </a:r>
          </a:p>
        </p:txBody>
      </p:sp>
      <p:sp>
        <p:nvSpPr>
          <p:cNvPr id="122" name="object 2">
            <a:extLst>
              <a:ext uri="{FF2B5EF4-FFF2-40B4-BE49-F238E27FC236}">
                <a16:creationId xmlns:a16="http://schemas.microsoft.com/office/drawing/2014/main" id="{250561E4-FDAB-49CF-AE25-3626CD051313}"/>
              </a:ext>
            </a:extLst>
          </p:cNvPr>
          <p:cNvSpPr txBox="1">
            <a:spLocks/>
          </p:cNvSpPr>
          <p:nvPr/>
        </p:nvSpPr>
        <p:spPr>
          <a:xfrm>
            <a:off x="8699159" y="5453721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107</a:t>
            </a:r>
          </a:p>
        </p:txBody>
      </p:sp>
      <p:sp>
        <p:nvSpPr>
          <p:cNvPr id="123" name="object 2">
            <a:extLst>
              <a:ext uri="{FF2B5EF4-FFF2-40B4-BE49-F238E27FC236}">
                <a16:creationId xmlns:a16="http://schemas.microsoft.com/office/drawing/2014/main" id="{D9A84FF2-7E03-4BE1-B907-50C6B0562BE2}"/>
              </a:ext>
            </a:extLst>
          </p:cNvPr>
          <p:cNvSpPr txBox="1">
            <a:spLocks/>
          </p:cNvSpPr>
          <p:nvPr/>
        </p:nvSpPr>
        <p:spPr>
          <a:xfrm>
            <a:off x="6870700" y="5698227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180</a:t>
            </a:r>
          </a:p>
        </p:txBody>
      </p:sp>
      <p:sp>
        <p:nvSpPr>
          <p:cNvPr id="124" name="object 2">
            <a:extLst>
              <a:ext uri="{FF2B5EF4-FFF2-40B4-BE49-F238E27FC236}">
                <a16:creationId xmlns:a16="http://schemas.microsoft.com/office/drawing/2014/main" id="{1643E625-C9D4-43B6-A039-446EA9792631}"/>
              </a:ext>
            </a:extLst>
          </p:cNvPr>
          <p:cNvSpPr txBox="1">
            <a:spLocks/>
          </p:cNvSpPr>
          <p:nvPr/>
        </p:nvSpPr>
        <p:spPr>
          <a:xfrm>
            <a:off x="7064052" y="7054606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216</a:t>
            </a:r>
          </a:p>
        </p:txBody>
      </p:sp>
    </p:spTree>
    <p:extLst>
      <p:ext uri="{BB962C8B-B14F-4D97-AF65-F5344CB8AC3E}">
        <p14:creationId xmlns:p14="http://schemas.microsoft.com/office/powerpoint/2010/main" val="284919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11F32165-38B0-4B7A-9013-828A0380C36B}"/>
              </a:ext>
            </a:extLst>
          </p:cNvPr>
          <p:cNvSpPr/>
          <p:nvPr/>
        </p:nvSpPr>
        <p:spPr>
          <a:xfrm>
            <a:off x="1689100" y="1204560"/>
            <a:ext cx="1066800" cy="668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50" b="1" dirty="0" err="1">
                <a:solidFill>
                  <a:schemeClr val="tx1"/>
                </a:solidFill>
              </a:rPr>
              <a:t>Orades</a:t>
            </a:r>
            <a:endParaRPr lang="pt-PT" sz="1050" b="1" dirty="0">
              <a:solidFill>
                <a:schemeClr val="tx1"/>
              </a:solidFill>
            </a:endParaRPr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84BB935D-20A7-4292-A0D3-751F57B9DF6F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3927146" y="5940018"/>
            <a:ext cx="542825" cy="992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F7CF2E00-DB5E-41E0-A5E4-00D7905C55EC}"/>
              </a:ext>
            </a:extLst>
          </p:cNvPr>
          <p:cNvCxnSpPr>
            <a:cxnSpLocks/>
          </p:cNvCxnSpPr>
          <p:nvPr/>
        </p:nvCxnSpPr>
        <p:spPr>
          <a:xfrm>
            <a:off x="7436620" y="2212833"/>
            <a:ext cx="1034959" cy="6013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EB55A68-CF07-46CD-A67B-E72A639538AD}"/>
              </a:ext>
            </a:extLst>
          </p:cNvPr>
          <p:cNvSpPr/>
          <p:nvPr/>
        </p:nvSpPr>
        <p:spPr>
          <a:xfrm>
            <a:off x="927100" y="2596648"/>
            <a:ext cx="1066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Zerind</a:t>
            </a:r>
            <a:endParaRPr lang="pt-PT" sz="1200" b="1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CC6879-FF50-4A3A-BBFD-BF36DE5668D7}"/>
              </a:ext>
            </a:extLst>
          </p:cNvPr>
          <p:cNvSpPr/>
          <p:nvPr/>
        </p:nvSpPr>
        <p:spPr>
          <a:xfrm>
            <a:off x="165100" y="3665865"/>
            <a:ext cx="1066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/>
                </a:solidFill>
              </a:rPr>
              <a:t>Arad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A66FB18-908A-424D-BE72-D9D59E5B7154}"/>
              </a:ext>
            </a:extLst>
          </p:cNvPr>
          <p:cNvSpPr/>
          <p:nvPr/>
        </p:nvSpPr>
        <p:spPr>
          <a:xfrm>
            <a:off x="516974" y="4468382"/>
            <a:ext cx="1582251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Timissoara</a:t>
            </a:r>
            <a:endParaRPr lang="pt-PT" sz="1200" b="1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36ECBE9-BC82-4AC7-A60A-4317E42EB326}"/>
              </a:ext>
            </a:extLst>
          </p:cNvPr>
          <p:cNvSpPr/>
          <p:nvPr/>
        </p:nvSpPr>
        <p:spPr>
          <a:xfrm>
            <a:off x="1021249" y="5257773"/>
            <a:ext cx="972651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Lugoj</a:t>
            </a:r>
            <a:endParaRPr lang="pt-PT" sz="1200" b="1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8D474C-3F48-40B3-80D1-ED79C2C8DFD7}"/>
              </a:ext>
            </a:extLst>
          </p:cNvPr>
          <p:cNvSpPr/>
          <p:nvPr/>
        </p:nvSpPr>
        <p:spPr>
          <a:xfrm>
            <a:off x="1458257" y="6085240"/>
            <a:ext cx="1281935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mehadia</a:t>
            </a:r>
            <a:endParaRPr lang="pt-PT" sz="1200" b="1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C38B48-7619-4B58-9F6B-085D05568D57}"/>
              </a:ext>
            </a:extLst>
          </p:cNvPr>
          <p:cNvSpPr/>
          <p:nvPr/>
        </p:nvSpPr>
        <p:spPr>
          <a:xfrm>
            <a:off x="2219960" y="6932081"/>
            <a:ext cx="1281935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Dobreta</a:t>
            </a:r>
            <a:endParaRPr lang="pt-PT" sz="1200" b="1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E76AEE-486A-4DE1-9C14-FCD26AD9C2A9}"/>
              </a:ext>
            </a:extLst>
          </p:cNvPr>
          <p:cNvSpPr/>
          <p:nvPr/>
        </p:nvSpPr>
        <p:spPr>
          <a:xfrm>
            <a:off x="4064764" y="6932081"/>
            <a:ext cx="1180671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/>
                </a:solidFill>
              </a:rPr>
              <a:t>Craiova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2D0D75A-7313-41B5-95C0-002133D4DF84}"/>
              </a:ext>
            </a:extLst>
          </p:cNvPr>
          <p:cNvSpPr/>
          <p:nvPr/>
        </p:nvSpPr>
        <p:spPr>
          <a:xfrm>
            <a:off x="3289300" y="5406618"/>
            <a:ext cx="127569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Rimnicu</a:t>
            </a:r>
            <a:endParaRPr lang="pt-PT" sz="1200" b="1" dirty="0">
              <a:solidFill>
                <a:schemeClr val="tx1"/>
              </a:solidFill>
            </a:endParaRPr>
          </a:p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vilcea</a:t>
            </a:r>
            <a:endParaRPr lang="pt-PT" sz="1200" b="1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2755BD3-612E-47C3-B105-8E17977C2ACD}"/>
              </a:ext>
            </a:extLst>
          </p:cNvPr>
          <p:cNvSpPr/>
          <p:nvPr/>
        </p:nvSpPr>
        <p:spPr>
          <a:xfrm>
            <a:off x="5242856" y="5302250"/>
            <a:ext cx="1180671" cy="637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/>
                </a:solidFill>
              </a:rPr>
              <a:t>Pitesti</a:t>
            </a:r>
          </a:p>
        </p:txBody>
      </p: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7D2BBA1E-CEE8-4492-ABBF-2E87ABB67513}"/>
              </a:ext>
            </a:extLst>
          </p:cNvPr>
          <p:cNvCxnSpPr>
            <a:cxnSpLocks/>
            <a:stCxn id="50" idx="4"/>
            <a:endCxn id="48" idx="7"/>
          </p:cNvCxnSpPr>
          <p:nvPr/>
        </p:nvCxnSpPr>
        <p:spPr>
          <a:xfrm flipH="1">
            <a:off x="5072530" y="5940018"/>
            <a:ext cx="760662" cy="107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51">
            <a:extLst>
              <a:ext uri="{FF2B5EF4-FFF2-40B4-BE49-F238E27FC236}">
                <a16:creationId xmlns:a16="http://schemas.microsoft.com/office/drawing/2014/main" id="{0D1F0FED-D933-40F0-BB38-AF2363CFDC1A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287420" y="4946143"/>
            <a:ext cx="220155" cy="311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0B9918BB-9A09-41EF-82D4-0DE3CD9EB580}"/>
              </a:ext>
            </a:extLst>
          </p:cNvPr>
          <p:cNvCxnSpPr>
            <a:cxnSpLocks/>
            <a:endCxn id="46" idx="1"/>
          </p:cNvCxnSpPr>
          <p:nvPr/>
        </p:nvCxnSpPr>
        <p:spPr>
          <a:xfrm flipH="1">
            <a:off x="1645992" y="5756215"/>
            <a:ext cx="2772" cy="407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C0528E68-9BD7-4695-9C2C-CBDD06A089B7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2219960" y="6564437"/>
            <a:ext cx="187735" cy="445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D200953F-6CDF-4664-B99D-2F7812C7CAE5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>
            <a:off x="3501895" y="7198781"/>
            <a:ext cx="5628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68009DC-4BD1-4E75-ACD7-10C9F52A0158}"/>
              </a:ext>
            </a:extLst>
          </p:cNvPr>
          <p:cNvSpPr/>
          <p:nvPr/>
        </p:nvSpPr>
        <p:spPr>
          <a:xfrm>
            <a:off x="6608787" y="4468382"/>
            <a:ext cx="1328713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Bucarest</a:t>
            </a:r>
            <a:endParaRPr lang="pt-PT" sz="1200" b="1" dirty="0">
              <a:solidFill>
                <a:schemeClr val="tx1"/>
              </a:solidFill>
            </a:endParaRPr>
          </a:p>
        </p:txBody>
      </p:sp>
      <p:cxnSp>
        <p:nvCxnSpPr>
          <p:cNvPr id="60" name="Conexão reta 59">
            <a:extLst>
              <a:ext uri="{FF2B5EF4-FFF2-40B4-BE49-F238E27FC236}">
                <a16:creationId xmlns:a16="http://schemas.microsoft.com/office/drawing/2014/main" id="{7023F838-9BF6-4604-8C64-358CDE79E8E0}"/>
              </a:ext>
            </a:extLst>
          </p:cNvPr>
          <p:cNvCxnSpPr>
            <a:cxnSpLocks/>
          </p:cNvCxnSpPr>
          <p:nvPr/>
        </p:nvCxnSpPr>
        <p:spPr>
          <a:xfrm flipH="1">
            <a:off x="5975517" y="4735082"/>
            <a:ext cx="625898" cy="671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E61DF5E-9C36-45A5-888B-4917B777538B}"/>
              </a:ext>
            </a:extLst>
          </p:cNvPr>
          <p:cNvSpPr/>
          <p:nvPr/>
        </p:nvSpPr>
        <p:spPr>
          <a:xfrm>
            <a:off x="6275989" y="6512596"/>
            <a:ext cx="1328713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Guirgiu</a:t>
            </a:r>
            <a:endParaRPr lang="pt-PT" sz="1200" b="1" dirty="0">
              <a:solidFill>
                <a:schemeClr val="tx1"/>
              </a:solidFill>
            </a:endParaRPr>
          </a:p>
        </p:txBody>
      </p:sp>
      <p:cxnSp>
        <p:nvCxnSpPr>
          <p:cNvPr id="65" name="Conexão reta 64">
            <a:extLst>
              <a:ext uri="{FF2B5EF4-FFF2-40B4-BE49-F238E27FC236}">
                <a16:creationId xmlns:a16="http://schemas.microsoft.com/office/drawing/2014/main" id="{8D47718F-2302-4E0D-B6A7-582B2FA49781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6940346" y="5001782"/>
            <a:ext cx="319290" cy="15108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46E3F753-0C68-4A89-AA3C-E0BC4A315879}"/>
              </a:ext>
            </a:extLst>
          </p:cNvPr>
          <p:cNvSpPr/>
          <p:nvPr/>
        </p:nvSpPr>
        <p:spPr>
          <a:xfrm>
            <a:off x="8387316" y="4412743"/>
            <a:ext cx="1328713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Urziceni</a:t>
            </a:r>
            <a:endParaRPr lang="pt-PT" sz="1200" b="1" dirty="0">
              <a:solidFill>
                <a:schemeClr val="tx1"/>
              </a:solidFill>
            </a:endParaRPr>
          </a:p>
        </p:txBody>
      </p:sp>
      <p:cxnSp>
        <p:nvCxnSpPr>
          <p:cNvPr id="68" name="Conexão reta 67">
            <a:extLst>
              <a:ext uri="{FF2B5EF4-FFF2-40B4-BE49-F238E27FC236}">
                <a16:creationId xmlns:a16="http://schemas.microsoft.com/office/drawing/2014/main" id="{6C111A6E-A13D-46CB-B0CF-DDDB646C48BC}"/>
              </a:ext>
            </a:extLst>
          </p:cNvPr>
          <p:cNvCxnSpPr>
            <a:cxnSpLocks/>
            <a:endCxn id="59" idx="6"/>
          </p:cNvCxnSpPr>
          <p:nvPr/>
        </p:nvCxnSpPr>
        <p:spPr>
          <a:xfrm flipH="1">
            <a:off x="7937500" y="4694246"/>
            <a:ext cx="497958" cy="408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4B8A3B5-DF47-4FF7-AE4D-DDF12C9DB762}"/>
              </a:ext>
            </a:extLst>
          </p:cNvPr>
          <p:cNvSpPr/>
          <p:nvPr/>
        </p:nvSpPr>
        <p:spPr>
          <a:xfrm>
            <a:off x="8825119" y="5302250"/>
            <a:ext cx="1328713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Hirsova</a:t>
            </a:r>
            <a:endParaRPr lang="pt-PT" sz="1200" b="1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46678D7-2063-4FDB-9BAE-B545E2CEBDFF}"/>
              </a:ext>
            </a:extLst>
          </p:cNvPr>
          <p:cNvSpPr/>
          <p:nvPr/>
        </p:nvSpPr>
        <p:spPr>
          <a:xfrm>
            <a:off x="9129919" y="6326065"/>
            <a:ext cx="1328713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Eforie</a:t>
            </a:r>
            <a:endParaRPr lang="pt-PT" sz="1200" b="1" dirty="0">
              <a:solidFill>
                <a:schemeClr val="tx1"/>
              </a:solidFill>
            </a:endParaRPr>
          </a:p>
        </p:txBody>
      </p:sp>
      <p:cxnSp>
        <p:nvCxnSpPr>
          <p:cNvPr id="73" name="Conexão reta 72">
            <a:extLst>
              <a:ext uri="{FF2B5EF4-FFF2-40B4-BE49-F238E27FC236}">
                <a16:creationId xmlns:a16="http://schemas.microsoft.com/office/drawing/2014/main" id="{DADC386B-7B06-4A6E-8183-D0CB3884F5A9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9089975" y="4952846"/>
            <a:ext cx="399501" cy="3494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xão reta 74">
            <a:extLst>
              <a:ext uri="{FF2B5EF4-FFF2-40B4-BE49-F238E27FC236}">
                <a16:creationId xmlns:a16="http://schemas.microsoft.com/office/drawing/2014/main" id="{4DE4AB39-D132-4815-894D-53A38480B937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594524" y="5805877"/>
            <a:ext cx="199752" cy="5201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ABEFFAD-F983-45A7-8FBC-8C2F0DB641BD}"/>
              </a:ext>
            </a:extLst>
          </p:cNvPr>
          <p:cNvSpPr/>
          <p:nvPr/>
        </p:nvSpPr>
        <p:spPr>
          <a:xfrm>
            <a:off x="3025293" y="3992003"/>
            <a:ext cx="10394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/>
                </a:solidFill>
              </a:rPr>
              <a:t>Sibiu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36AF1C7-EEA6-4E01-9C51-B47B8B3D6362}"/>
              </a:ext>
            </a:extLst>
          </p:cNvPr>
          <p:cNvSpPr/>
          <p:nvPr/>
        </p:nvSpPr>
        <p:spPr>
          <a:xfrm>
            <a:off x="4825980" y="3264199"/>
            <a:ext cx="1180670" cy="727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Fagaras</a:t>
            </a:r>
            <a:endParaRPr lang="pt-PT" sz="1200" b="1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387F1E3-F8D7-40C5-8E58-7152B8B35A91}"/>
              </a:ext>
            </a:extLst>
          </p:cNvPr>
          <p:cNvSpPr/>
          <p:nvPr/>
        </p:nvSpPr>
        <p:spPr>
          <a:xfrm>
            <a:off x="8308805" y="2632168"/>
            <a:ext cx="1180670" cy="727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Vaslui</a:t>
            </a:r>
            <a:endParaRPr lang="pt-PT" sz="1200" b="1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BD1577C-D17E-492E-B1F9-665C0B536918}"/>
              </a:ext>
            </a:extLst>
          </p:cNvPr>
          <p:cNvSpPr/>
          <p:nvPr/>
        </p:nvSpPr>
        <p:spPr>
          <a:xfrm>
            <a:off x="6509656" y="1868844"/>
            <a:ext cx="1180670" cy="727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/>
                </a:solidFill>
              </a:rPr>
              <a:t>Lisa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16D3587-6699-4D23-8742-09071F4DFB89}"/>
              </a:ext>
            </a:extLst>
          </p:cNvPr>
          <p:cNvSpPr/>
          <p:nvPr/>
        </p:nvSpPr>
        <p:spPr>
          <a:xfrm>
            <a:off x="5044105" y="1108161"/>
            <a:ext cx="1180670" cy="727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err="1">
                <a:solidFill>
                  <a:schemeClr val="tx1"/>
                </a:solidFill>
              </a:rPr>
              <a:t>neamt</a:t>
            </a:r>
            <a:endParaRPr lang="pt-PT" sz="1200" b="1" dirty="0">
              <a:solidFill>
                <a:schemeClr val="tx1"/>
              </a:solidFill>
            </a:endParaRPr>
          </a:p>
        </p:txBody>
      </p: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26C44E8B-F253-4109-9F6F-00B7948D9C0A}"/>
              </a:ext>
            </a:extLst>
          </p:cNvPr>
          <p:cNvCxnSpPr>
            <a:cxnSpLocks/>
          </p:cNvCxnSpPr>
          <p:nvPr/>
        </p:nvCxnSpPr>
        <p:spPr>
          <a:xfrm>
            <a:off x="5978575" y="1706184"/>
            <a:ext cx="630212" cy="4290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xão reta 87">
            <a:extLst>
              <a:ext uri="{FF2B5EF4-FFF2-40B4-BE49-F238E27FC236}">
                <a16:creationId xmlns:a16="http://schemas.microsoft.com/office/drawing/2014/main" id="{937D7C29-B03F-45F9-ACB1-1EEB1914D5CF}"/>
              </a:ext>
            </a:extLst>
          </p:cNvPr>
          <p:cNvCxnSpPr>
            <a:cxnSpLocks/>
          </p:cNvCxnSpPr>
          <p:nvPr/>
        </p:nvCxnSpPr>
        <p:spPr>
          <a:xfrm>
            <a:off x="5858158" y="3778250"/>
            <a:ext cx="1082187" cy="713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E2532FDB-6649-4742-AC0F-4DFB2F41A6E5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4020508" y="3628101"/>
            <a:ext cx="805472" cy="5066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xão reta 93">
            <a:extLst>
              <a:ext uri="{FF2B5EF4-FFF2-40B4-BE49-F238E27FC236}">
                <a16:creationId xmlns:a16="http://schemas.microsoft.com/office/drawing/2014/main" id="{F4A770E9-88FE-4C6B-B55F-2703FEDCFE6E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179902" y="3932565"/>
            <a:ext cx="1845391" cy="3261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xão reta 95">
            <a:extLst>
              <a:ext uri="{FF2B5EF4-FFF2-40B4-BE49-F238E27FC236}">
                <a16:creationId xmlns:a16="http://schemas.microsoft.com/office/drawing/2014/main" id="{CDE05656-C8B0-4F04-943D-478C4F298D70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698500" y="4199265"/>
            <a:ext cx="297580" cy="320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>
            <a:extLst>
              <a:ext uri="{FF2B5EF4-FFF2-40B4-BE49-F238E27FC236}">
                <a16:creationId xmlns:a16="http://schemas.microsoft.com/office/drawing/2014/main" id="{97FCDAAD-0438-418D-97BF-0E538F5B42D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98500" y="3030798"/>
            <a:ext cx="514486" cy="6350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xão reta 100">
            <a:extLst>
              <a:ext uri="{FF2B5EF4-FFF2-40B4-BE49-F238E27FC236}">
                <a16:creationId xmlns:a16="http://schemas.microsoft.com/office/drawing/2014/main" id="{C5CA68E4-6766-4DC2-87C9-666CB2344DA7}"/>
              </a:ext>
            </a:extLst>
          </p:cNvPr>
          <p:cNvCxnSpPr>
            <a:cxnSpLocks/>
          </p:cNvCxnSpPr>
          <p:nvPr/>
        </p:nvCxnSpPr>
        <p:spPr>
          <a:xfrm flipH="1">
            <a:off x="1645992" y="1794131"/>
            <a:ext cx="300351" cy="8380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xão reta 102">
            <a:extLst>
              <a:ext uri="{FF2B5EF4-FFF2-40B4-BE49-F238E27FC236}">
                <a16:creationId xmlns:a16="http://schemas.microsoft.com/office/drawing/2014/main" id="{783E8635-E977-4ACE-A60A-8553ED030DED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2706109" y="1601632"/>
            <a:ext cx="838920" cy="23903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xão reta 104">
            <a:extLst>
              <a:ext uri="{FF2B5EF4-FFF2-40B4-BE49-F238E27FC236}">
                <a16:creationId xmlns:a16="http://schemas.microsoft.com/office/drawing/2014/main" id="{50B2E33C-712F-49C3-92EA-202B1541ED94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8841588" y="3278021"/>
            <a:ext cx="210085" cy="11347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xão reta 106">
            <a:extLst>
              <a:ext uri="{FF2B5EF4-FFF2-40B4-BE49-F238E27FC236}">
                <a16:creationId xmlns:a16="http://schemas.microsoft.com/office/drawing/2014/main" id="{0A03705F-97A5-4459-A03B-0ED4F56D4550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529071" y="4522717"/>
            <a:ext cx="398075" cy="8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xão reta 108">
            <a:extLst>
              <a:ext uri="{FF2B5EF4-FFF2-40B4-BE49-F238E27FC236}">
                <a16:creationId xmlns:a16="http://schemas.microsoft.com/office/drawing/2014/main" id="{072BB616-2132-430B-87B9-F94A88AA4A81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4564992" y="5621134"/>
            <a:ext cx="677864" cy="52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bject 2">
            <a:extLst>
              <a:ext uri="{FF2B5EF4-FFF2-40B4-BE49-F238E27FC236}">
                <a16:creationId xmlns:a16="http://schemas.microsoft.com/office/drawing/2014/main" id="{C7AD6927-4531-45FC-9B7D-5172F53A154F}"/>
              </a:ext>
            </a:extLst>
          </p:cNvPr>
          <p:cNvSpPr txBox="1">
            <a:spLocks/>
          </p:cNvSpPr>
          <p:nvPr/>
        </p:nvSpPr>
        <p:spPr>
          <a:xfrm>
            <a:off x="1015632" y="3215230"/>
            <a:ext cx="442625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75</a:t>
            </a:r>
            <a:endParaRPr lang="pt-PT" sz="1800" b="1" spc="-165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3" name="object 2">
            <a:extLst>
              <a:ext uri="{FF2B5EF4-FFF2-40B4-BE49-F238E27FC236}">
                <a16:creationId xmlns:a16="http://schemas.microsoft.com/office/drawing/2014/main" id="{26769CE9-BF64-44A3-AFAB-FE0C0A499D7E}"/>
              </a:ext>
            </a:extLst>
          </p:cNvPr>
          <p:cNvSpPr txBox="1">
            <a:spLocks/>
          </p:cNvSpPr>
          <p:nvPr/>
        </p:nvSpPr>
        <p:spPr>
          <a:xfrm>
            <a:off x="1446762" y="2022405"/>
            <a:ext cx="442625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71</a:t>
            </a:r>
          </a:p>
        </p:txBody>
      </p:sp>
      <p:sp>
        <p:nvSpPr>
          <p:cNvPr id="114" name="object 2">
            <a:extLst>
              <a:ext uri="{FF2B5EF4-FFF2-40B4-BE49-F238E27FC236}">
                <a16:creationId xmlns:a16="http://schemas.microsoft.com/office/drawing/2014/main" id="{D2E8DDC3-56C0-4C26-A145-3B0E0935BFD7}"/>
              </a:ext>
            </a:extLst>
          </p:cNvPr>
          <p:cNvSpPr txBox="1">
            <a:spLocks/>
          </p:cNvSpPr>
          <p:nvPr/>
        </p:nvSpPr>
        <p:spPr>
          <a:xfrm>
            <a:off x="3323716" y="2925407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151</a:t>
            </a:r>
          </a:p>
        </p:txBody>
      </p:sp>
      <p:sp>
        <p:nvSpPr>
          <p:cNvPr id="115" name="object 2">
            <a:extLst>
              <a:ext uri="{FF2B5EF4-FFF2-40B4-BE49-F238E27FC236}">
                <a16:creationId xmlns:a16="http://schemas.microsoft.com/office/drawing/2014/main" id="{9AE1C4CD-8D4D-4E76-BE48-0B0B11B9A04C}"/>
              </a:ext>
            </a:extLst>
          </p:cNvPr>
          <p:cNvSpPr txBox="1">
            <a:spLocks/>
          </p:cNvSpPr>
          <p:nvPr/>
        </p:nvSpPr>
        <p:spPr>
          <a:xfrm>
            <a:off x="1940672" y="6689389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75</a:t>
            </a:r>
          </a:p>
        </p:txBody>
      </p:sp>
      <p:sp>
        <p:nvSpPr>
          <p:cNvPr id="116" name="object 2">
            <a:extLst>
              <a:ext uri="{FF2B5EF4-FFF2-40B4-BE49-F238E27FC236}">
                <a16:creationId xmlns:a16="http://schemas.microsoft.com/office/drawing/2014/main" id="{4DFD629A-82CF-441B-99C0-4E3E28CD44F4}"/>
              </a:ext>
            </a:extLst>
          </p:cNvPr>
          <p:cNvSpPr txBox="1">
            <a:spLocks/>
          </p:cNvSpPr>
          <p:nvPr/>
        </p:nvSpPr>
        <p:spPr>
          <a:xfrm>
            <a:off x="1057723" y="4969627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111</a:t>
            </a:r>
          </a:p>
        </p:txBody>
      </p:sp>
      <p:sp>
        <p:nvSpPr>
          <p:cNvPr id="117" name="object 2">
            <a:extLst>
              <a:ext uri="{FF2B5EF4-FFF2-40B4-BE49-F238E27FC236}">
                <a16:creationId xmlns:a16="http://schemas.microsoft.com/office/drawing/2014/main" id="{5966D805-E267-4050-AFAF-E6E98CD43E0C}"/>
              </a:ext>
            </a:extLst>
          </p:cNvPr>
          <p:cNvSpPr txBox="1">
            <a:spLocks/>
          </p:cNvSpPr>
          <p:nvPr/>
        </p:nvSpPr>
        <p:spPr>
          <a:xfrm>
            <a:off x="418687" y="4216332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118</a:t>
            </a:r>
          </a:p>
        </p:txBody>
      </p:sp>
      <p:sp>
        <p:nvSpPr>
          <p:cNvPr id="118" name="object 2">
            <a:extLst>
              <a:ext uri="{FF2B5EF4-FFF2-40B4-BE49-F238E27FC236}">
                <a16:creationId xmlns:a16="http://schemas.microsoft.com/office/drawing/2014/main" id="{9B53DDFF-8A6E-48F3-8339-6BA88156526E}"/>
              </a:ext>
            </a:extLst>
          </p:cNvPr>
          <p:cNvSpPr txBox="1">
            <a:spLocks/>
          </p:cNvSpPr>
          <p:nvPr/>
        </p:nvSpPr>
        <p:spPr>
          <a:xfrm>
            <a:off x="1243880" y="5791173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</a:t>
            </a:r>
          </a:p>
        </p:txBody>
      </p:sp>
      <p:sp>
        <p:nvSpPr>
          <p:cNvPr id="119" name="object 2">
            <a:extLst>
              <a:ext uri="{FF2B5EF4-FFF2-40B4-BE49-F238E27FC236}">
                <a16:creationId xmlns:a16="http://schemas.microsoft.com/office/drawing/2014/main" id="{AFACB585-EA70-4DBC-B715-5D96FECD6FF1}"/>
              </a:ext>
            </a:extLst>
          </p:cNvPr>
          <p:cNvSpPr txBox="1">
            <a:spLocks/>
          </p:cNvSpPr>
          <p:nvPr/>
        </p:nvSpPr>
        <p:spPr>
          <a:xfrm>
            <a:off x="4294108" y="6234246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146</a:t>
            </a:r>
          </a:p>
        </p:txBody>
      </p:sp>
      <p:sp>
        <p:nvSpPr>
          <p:cNvPr id="120" name="object 2">
            <a:extLst>
              <a:ext uri="{FF2B5EF4-FFF2-40B4-BE49-F238E27FC236}">
                <a16:creationId xmlns:a16="http://schemas.microsoft.com/office/drawing/2014/main" id="{8972B91F-56C2-4331-91B6-8AC3A2EB506C}"/>
              </a:ext>
            </a:extLst>
          </p:cNvPr>
          <p:cNvSpPr txBox="1">
            <a:spLocks/>
          </p:cNvSpPr>
          <p:nvPr/>
        </p:nvSpPr>
        <p:spPr>
          <a:xfrm>
            <a:off x="3649937" y="7214983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120</a:t>
            </a:r>
          </a:p>
        </p:txBody>
      </p:sp>
      <p:sp>
        <p:nvSpPr>
          <p:cNvPr id="121" name="object 2">
            <a:extLst>
              <a:ext uri="{FF2B5EF4-FFF2-40B4-BE49-F238E27FC236}">
                <a16:creationId xmlns:a16="http://schemas.microsoft.com/office/drawing/2014/main" id="{4D3973B5-2A7B-440A-87A7-C34136D083B7}"/>
              </a:ext>
            </a:extLst>
          </p:cNvPr>
          <p:cNvSpPr txBox="1">
            <a:spLocks/>
          </p:cNvSpPr>
          <p:nvPr/>
        </p:nvSpPr>
        <p:spPr>
          <a:xfrm>
            <a:off x="2143046" y="3787653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140</a:t>
            </a:r>
          </a:p>
        </p:txBody>
      </p:sp>
      <p:sp>
        <p:nvSpPr>
          <p:cNvPr id="122" name="object 2">
            <a:extLst>
              <a:ext uri="{FF2B5EF4-FFF2-40B4-BE49-F238E27FC236}">
                <a16:creationId xmlns:a16="http://schemas.microsoft.com/office/drawing/2014/main" id="{F5ACBF74-E343-49D9-8921-B575D51F5862}"/>
              </a:ext>
            </a:extLst>
          </p:cNvPr>
          <p:cNvSpPr txBox="1">
            <a:spLocks/>
          </p:cNvSpPr>
          <p:nvPr/>
        </p:nvSpPr>
        <p:spPr>
          <a:xfrm>
            <a:off x="5507719" y="6419525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138</a:t>
            </a:r>
          </a:p>
        </p:txBody>
      </p:sp>
      <p:sp>
        <p:nvSpPr>
          <p:cNvPr id="123" name="object 2">
            <a:extLst>
              <a:ext uri="{FF2B5EF4-FFF2-40B4-BE49-F238E27FC236}">
                <a16:creationId xmlns:a16="http://schemas.microsoft.com/office/drawing/2014/main" id="{5BD82EF4-2F83-41EE-A4DB-C7B235F1DB20}"/>
              </a:ext>
            </a:extLst>
          </p:cNvPr>
          <p:cNvSpPr txBox="1">
            <a:spLocks/>
          </p:cNvSpPr>
          <p:nvPr/>
        </p:nvSpPr>
        <p:spPr>
          <a:xfrm>
            <a:off x="4737100" y="5378450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97</a:t>
            </a:r>
          </a:p>
        </p:txBody>
      </p:sp>
      <p:sp>
        <p:nvSpPr>
          <p:cNvPr id="124" name="object 2">
            <a:extLst>
              <a:ext uri="{FF2B5EF4-FFF2-40B4-BE49-F238E27FC236}">
                <a16:creationId xmlns:a16="http://schemas.microsoft.com/office/drawing/2014/main" id="{4258E89A-EB20-4AFF-BB2B-40C0534AA1C1}"/>
              </a:ext>
            </a:extLst>
          </p:cNvPr>
          <p:cNvSpPr txBox="1">
            <a:spLocks/>
          </p:cNvSpPr>
          <p:nvPr/>
        </p:nvSpPr>
        <p:spPr>
          <a:xfrm>
            <a:off x="7192932" y="5657115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</a:p>
        </p:txBody>
      </p:sp>
      <p:sp>
        <p:nvSpPr>
          <p:cNvPr id="126" name="object 2">
            <a:extLst>
              <a:ext uri="{FF2B5EF4-FFF2-40B4-BE49-F238E27FC236}">
                <a16:creationId xmlns:a16="http://schemas.microsoft.com/office/drawing/2014/main" id="{CAF06DD2-5C4C-4DF3-95F2-FAF5ED137E10}"/>
              </a:ext>
            </a:extLst>
          </p:cNvPr>
          <p:cNvSpPr txBox="1">
            <a:spLocks/>
          </p:cNvSpPr>
          <p:nvPr/>
        </p:nvSpPr>
        <p:spPr>
          <a:xfrm>
            <a:off x="9723017" y="5895231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86</a:t>
            </a:r>
          </a:p>
        </p:txBody>
      </p:sp>
      <p:sp>
        <p:nvSpPr>
          <p:cNvPr id="127" name="object 2">
            <a:extLst>
              <a:ext uri="{FF2B5EF4-FFF2-40B4-BE49-F238E27FC236}">
                <a16:creationId xmlns:a16="http://schemas.microsoft.com/office/drawing/2014/main" id="{462DA670-EA12-447C-9596-1423D33221AA}"/>
              </a:ext>
            </a:extLst>
          </p:cNvPr>
          <p:cNvSpPr txBox="1">
            <a:spLocks/>
          </p:cNvSpPr>
          <p:nvPr/>
        </p:nvSpPr>
        <p:spPr>
          <a:xfrm>
            <a:off x="9374621" y="4972064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98</a:t>
            </a:r>
          </a:p>
        </p:txBody>
      </p:sp>
      <p:sp>
        <p:nvSpPr>
          <p:cNvPr id="128" name="object 2">
            <a:extLst>
              <a:ext uri="{FF2B5EF4-FFF2-40B4-BE49-F238E27FC236}">
                <a16:creationId xmlns:a16="http://schemas.microsoft.com/office/drawing/2014/main" id="{1055B937-493D-471D-827C-D1DB01276F6E}"/>
              </a:ext>
            </a:extLst>
          </p:cNvPr>
          <p:cNvSpPr txBox="1">
            <a:spLocks/>
          </p:cNvSpPr>
          <p:nvPr/>
        </p:nvSpPr>
        <p:spPr>
          <a:xfrm>
            <a:off x="8087062" y="2191147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92</a:t>
            </a:r>
          </a:p>
        </p:txBody>
      </p:sp>
      <p:sp>
        <p:nvSpPr>
          <p:cNvPr id="129" name="object 2">
            <a:extLst>
              <a:ext uri="{FF2B5EF4-FFF2-40B4-BE49-F238E27FC236}">
                <a16:creationId xmlns:a16="http://schemas.microsoft.com/office/drawing/2014/main" id="{4DA0140F-7776-4021-BDD6-A4DE15C0AE36}"/>
              </a:ext>
            </a:extLst>
          </p:cNvPr>
          <p:cNvSpPr txBox="1">
            <a:spLocks/>
          </p:cNvSpPr>
          <p:nvPr/>
        </p:nvSpPr>
        <p:spPr>
          <a:xfrm>
            <a:off x="9175131" y="3816605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142</a:t>
            </a:r>
          </a:p>
        </p:txBody>
      </p:sp>
      <p:sp>
        <p:nvSpPr>
          <p:cNvPr id="130" name="object 2">
            <a:extLst>
              <a:ext uri="{FF2B5EF4-FFF2-40B4-BE49-F238E27FC236}">
                <a16:creationId xmlns:a16="http://schemas.microsoft.com/office/drawing/2014/main" id="{FAF4D7C9-93A3-4C22-BA3F-A9742D397F30}"/>
              </a:ext>
            </a:extLst>
          </p:cNvPr>
          <p:cNvSpPr txBox="1">
            <a:spLocks/>
          </p:cNvSpPr>
          <p:nvPr/>
        </p:nvSpPr>
        <p:spPr>
          <a:xfrm>
            <a:off x="6050855" y="1847646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87</a:t>
            </a:r>
          </a:p>
        </p:txBody>
      </p:sp>
      <p:sp>
        <p:nvSpPr>
          <p:cNvPr id="131" name="object 2">
            <a:extLst>
              <a:ext uri="{FF2B5EF4-FFF2-40B4-BE49-F238E27FC236}">
                <a16:creationId xmlns:a16="http://schemas.microsoft.com/office/drawing/2014/main" id="{1901D116-959F-4333-BE27-092AB9BEAEA3}"/>
              </a:ext>
            </a:extLst>
          </p:cNvPr>
          <p:cNvSpPr txBox="1">
            <a:spLocks/>
          </p:cNvSpPr>
          <p:nvPr/>
        </p:nvSpPr>
        <p:spPr>
          <a:xfrm>
            <a:off x="8036946" y="4338139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</a:p>
        </p:txBody>
      </p:sp>
      <p:sp>
        <p:nvSpPr>
          <p:cNvPr id="132" name="object 2">
            <a:extLst>
              <a:ext uri="{FF2B5EF4-FFF2-40B4-BE49-F238E27FC236}">
                <a16:creationId xmlns:a16="http://schemas.microsoft.com/office/drawing/2014/main" id="{D76F2528-DDED-4AAE-BEA2-98ED4939F42A}"/>
              </a:ext>
            </a:extLst>
          </p:cNvPr>
          <p:cNvSpPr txBox="1">
            <a:spLocks/>
          </p:cNvSpPr>
          <p:nvPr/>
        </p:nvSpPr>
        <p:spPr>
          <a:xfrm>
            <a:off x="5968840" y="3950722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211</a:t>
            </a:r>
          </a:p>
        </p:txBody>
      </p:sp>
      <p:sp>
        <p:nvSpPr>
          <p:cNvPr id="133" name="object 2">
            <a:extLst>
              <a:ext uri="{FF2B5EF4-FFF2-40B4-BE49-F238E27FC236}">
                <a16:creationId xmlns:a16="http://schemas.microsoft.com/office/drawing/2014/main" id="{8BD6A1DA-9EE2-4D53-AE40-363190E7580B}"/>
              </a:ext>
            </a:extLst>
          </p:cNvPr>
          <p:cNvSpPr txBox="1">
            <a:spLocks/>
          </p:cNvSpPr>
          <p:nvPr/>
        </p:nvSpPr>
        <p:spPr>
          <a:xfrm>
            <a:off x="6111064" y="4734244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101</a:t>
            </a:r>
          </a:p>
        </p:txBody>
      </p:sp>
      <p:sp>
        <p:nvSpPr>
          <p:cNvPr id="134" name="object 2">
            <a:extLst>
              <a:ext uri="{FF2B5EF4-FFF2-40B4-BE49-F238E27FC236}">
                <a16:creationId xmlns:a16="http://schemas.microsoft.com/office/drawing/2014/main" id="{18A904AB-DFF9-431A-9370-EA3D77C6330C}"/>
              </a:ext>
            </a:extLst>
          </p:cNvPr>
          <p:cNvSpPr txBox="1">
            <a:spLocks/>
          </p:cNvSpPr>
          <p:nvPr/>
        </p:nvSpPr>
        <p:spPr>
          <a:xfrm>
            <a:off x="4367987" y="3843631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99</a:t>
            </a:r>
          </a:p>
        </p:txBody>
      </p:sp>
      <p:sp>
        <p:nvSpPr>
          <p:cNvPr id="135" name="object 2">
            <a:extLst>
              <a:ext uri="{FF2B5EF4-FFF2-40B4-BE49-F238E27FC236}">
                <a16:creationId xmlns:a16="http://schemas.microsoft.com/office/drawing/2014/main" id="{CD13811E-5D02-4563-80F1-EB620B4877B0}"/>
              </a:ext>
            </a:extLst>
          </p:cNvPr>
          <p:cNvSpPr txBox="1">
            <a:spLocks/>
          </p:cNvSpPr>
          <p:nvPr/>
        </p:nvSpPr>
        <p:spPr>
          <a:xfrm>
            <a:off x="3323716" y="4849839"/>
            <a:ext cx="696792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306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PT" sz="1800" b="1" spc="-3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</a:p>
        </p:txBody>
      </p:sp>
      <p:sp>
        <p:nvSpPr>
          <p:cNvPr id="87" name="object 3">
            <a:extLst>
              <a:ext uri="{FF2B5EF4-FFF2-40B4-BE49-F238E27FC236}">
                <a16:creationId xmlns:a16="http://schemas.microsoft.com/office/drawing/2014/main" id="{4FFC2C0D-8B1B-40E7-BB13-1027295FCECA}"/>
              </a:ext>
            </a:extLst>
          </p:cNvPr>
          <p:cNvSpPr txBox="1"/>
          <p:nvPr/>
        </p:nvSpPr>
        <p:spPr>
          <a:xfrm>
            <a:off x="292930" y="35953"/>
            <a:ext cx="9899852" cy="97270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  <a:tabLst>
                <a:tab pos="355600" algn="l"/>
              </a:tabLst>
            </a:pPr>
            <a:r>
              <a:rPr lang="pt-PT" sz="2800" spc="-60" dirty="0">
                <a:latin typeface="+mj-lt"/>
                <a:cs typeface="Arial"/>
              </a:rPr>
              <a:t>Usando o algoritmo de caminho simples, procurar o(s) caminho(s) com menor distância de </a:t>
            </a:r>
            <a:r>
              <a:rPr lang="pt-PT" sz="2800" b="1" spc="-60" dirty="0">
                <a:solidFill>
                  <a:srgbClr val="FF0000"/>
                </a:solidFill>
                <a:latin typeface="+mj-lt"/>
                <a:cs typeface="Arial"/>
              </a:rPr>
              <a:t>Arad</a:t>
            </a:r>
            <a:r>
              <a:rPr lang="pt-PT" sz="2800" spc="-60" dirty="0">
                <a:latin typeface="+mj-lt"/>
                <a:cs typeface="Arial"/>
              </a:rPr>
              <a:t> até </a:t>
            </a:r>
            <a:r>
              <a:rPr lang="pt-PT" sz="2800" b="1" spc="-60" dirty="0" err="1">
                <a:solidFill>
                  <a:srgbClr val="FF0000"/>
                </a:solidFill>
                <a:latin typeface="+mj-lt"/>
                <a:cs typeface="Arial"/>
              </a:rPr>
              <a:t>Bucarest</a:t>
            </a:r>
            <a:r>
              <a:rPr lang="pt-PT" sz="2800" spc="-60" dirty="0">
                <a:latin typeface="+mj-lt"/>
                <a:cs typeface="Arial"/>
              </a:rPr>
              <a:t>.</a:t>
            </a:r>
            <a:r>
              <a:rPr sz="2800" spc="-85" dirty="0">
                <a:latin typeface="+mj-lt"/>
                <a:cs typeface="Arial"/>
              </a:rPr>
              <a:t> </a:t>
            </a:r>
            <a:endParaRPr lang="pt-PT" sz="2800" spc="-85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853848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1" y="1263650"/>
            <a:ext cx="3124200" cy="521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14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Bibliografia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xfrm>
            <a:off x="1213053" y="2787650"/>
            <a:ext cx="8732943" cy="1537216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865"/>
              </a:spcBef>
              <a:buNone/>
              <a:tabLst>
                <a:tab pos="354965" algn="l"/>
                <a:tab pos="355600" algn="l"/>
              </a:tabLst>
            </a:pPr>
            <a:r>
              <a:rPr spc="-220" dirty="0"/>
              <a:t>Russell </a:t>
            </a:r>
            <a:r>
              <a:rPr spc="50" dirty="0"/>
              <a:t>&amp; </a:t>
            </a:r>
            <a:r>
              <a:rPr spc="-105" dirty="0" err="1"/>
              <a:t>Norvig</a:t>
            </a:r>
            <a:r>
              <a:rPr lang="pt-PT" spc="-105" dirty="0"/>
              <a:t>.</a:t>
            </a:r>
            <a:endParaRPr spc="-160" dirty="0"/>
          </a:p>
          <a:p>
            <a:pPr marL="12700" indent="0">
              <a:lnSpc>
                <a:spcPct val="100000"/>
              </a:lnSpc>
              <a:spcBef>
                <a:spcPts val="770"/>
              </a:spcBef>
              <a:buNone/>
              <a:tabLst>
                <a:tab pos="354965" algn="l"/>
                <a:tab pos="355600" algn="l"/>
              </a:tabLst>
            </a:pPr>
            <a:r>
              <a:rPr spc="-240" dirty="0"/>
              <a:t>Costa </a:t>
            </a:r>
            <a:r>
              <a:rPr spc="50" dirty="0"/>
              <a:t>&amp; </a:t>
            </a:r>
            <a:r>
              <a:rPr spc="-215" dirty="0" err="1"/>
              <a:t>Simões</a:t>
            </a:r>
            <a:r>
              <a:rPr lang="pt-PT" spc="-215" dirty="0"/>
              <a:t>.</a:t>
            </a:r>
            <a:endParaRPr spc="-160" dirty="0"/>
          </a:p>
          <a:p>
            <a:pPr marL="12700" marR="5080" indent="0">
              <a:lnSpc>
                <a:spcPct val="100000"/>
              </a:lnSpc>
              <a:spcBef>
                <a:spcPts val="765"/>
              </a:spcBef>
              <a:buNone/>
              <a:tabLst>
                <a:tab pos="354965" algn="l"/>
                <a:tab pos="355600" algn="l"/>
              </a:tabLst>
            </a:pPr>
            <a:r>
              <a:rPr spc="-229" dirty="0"/>
              <a:t>Palma </a:t>
            </a:r>
            <a:r>
              <a:rPr spc="-150" dirty="0"/>
              <a:t>Méndez </a:t>
            </a:r>
            <a:r>
              <a:rPr spc="50" dirty="0"/>
              <a:t>&amp; </a:t>
            </a:r>
            <a:r>
              <a:rPr spc="-80" dirty="0"/>
              <a:t>Marín </a:t>
            </a:r>
            <a:r>
              <a:rPr spc="-114" dirty="0"/>
              <a:t>Morales</a:t>
            </a:r>
            <a:r>
              <a:rPr lang="pt-PT" spc="-114" dirty="0"/>
              <a:t>.</a:t>
            </a:r>
            <a:endParaRPr spc="-16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38871ED0-1BAE-4B87-AC3D-25807DA7EDE8}" vid="{23811DF5-CE04-433B-9B62-5653B359BC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423</TotalTime>
  <Words>475</Words>
  <Application>Microsoft Office PowerPoint</Application>
  <PresentationFormat>Personalizados</PresentationFormat>
  <Paragraphs>199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Century Schoolbook</vt:lpstr>
      <vt:lpstr>Wingdings</vt:lpstr>
      <vt:lpstr>Wingdings 2</vt:lpstr>
      <vt:lpstr>Tema1</vt:lpstr>
      <vt:lpstr> Inteligência Artificial</vt:lpstr>
      <vt:lpstr>Exercícios:</vt:lpstr>
      <vt:lpstr>Exercícios:</vt:lpstr>
      <vt:lpstr>Exercícios:</vt:lpstr>
      <vt:lpstr>Exercícios:</vt:lpstr>
      <vt:lpstr>Exercícios:</vt:lpstr>
      <vt:lpstr>Exercícios:</vt:lpstr>
      <vt:lpstr>Apresentação do PowerPoint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BuscaHeuristica</dc:title>
  <dc:creator>Makili</dc:creator>
  <cp:keywords>()</cp:keywords>
  <cp:lastModifiedBy>Zingadas</cp:lastModifiedBy>
  <cp:revision>96</cp:revision>
  <dcterms:created xsi:type="dcterms:W3CDTF">2021-02-17T14:42:41Z</dcterms:created>
  <dcterms:modified xsi:type="dcterms:W3CDTF">2021-05-31T23:28:06Z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2015-04-22T00:00:00Z</vt:filetime>
  </property>
  <property fmtid="{D5CDD505-2E9C-101B-9397-08002B2CF9AE}" pid="3" name="Creator">
    <vt:lpwstr>PDFCreator Version 1.7.3</vt:lpwstr>
  </property>
  <property fmtid="{D5CDD505-2E9C-101B-9397-08002B2CF9AE}" pid="4" name="LastSaved">
    <vt:filetime>2021-02-17T00:00:00Z</vt:filetime>
  </property>
</Properties>
</file>