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44668" y="6687311"/>
            <a:ext cx="4572000" cy="521334"/>
          </a:xfrm>
          <a:custGeom>
            <a:avLst/>
            <a:gdLst/>
            <a:ahLst/>
            <a:cxnLst/>
            <a:rect l="l" t="t" r="r" b="b"/>
            <a:pathLst>
              <a:path w="4572000" h="521334">
                <a:moveTo>
                  <a:pt x="4571999" y="521207"/>
                </a:moveTo>
                <a:lnTo>
                  <a:pt x="0" y="521207"/>
                </a:lnTo>
                <a:lnTo>
                  <a:pt x="0" y="0"/>
                </a:lnTo>
                <a:lnTo>
                  <a:pt x="4571999" y="0"/>
                </a:lnTo>
                <a:lnTo>
                  <a:pt x="4571999" y="521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2476" y="6673595"/>
            <a:ext cx="4584700" cy="535305"/>
          </a:xfrm>
          <a:custGeom>
            <a:avLst/>
            <a:gdLst/>
            <a:ahLst/>
            <a:cxnLst/>
            <a:rect l="l" t="t" r="r" b="b"/>
            <a:pathLst>
              <a:path w="4584700" h="535304">
                <a:moveTo>
                  <a:pt x="25907" y="534924"/>
                </a:moveTo>
                <a:lnTo>
                  <a:pt x="0" y="534924"/>
                </a:lnTo>
                <a:lnTo>
                  <a:pt x="0" y="6095"/>
                </a:lnTo>
                <a:lnTo>
                  <a:pt x="6095" y="0"/>
                </a:lnTo>
                <a:lnTo>
                  <a:pt x="4584192" y="0"/>
                </a:lnTo>
                <a:lnTo>
                  <a:pt x="4584192" y="13716"/>
                </a:lnTo>
                <a:lnTo>
                  <a:pt x="25907" y="13716"/>
                </a:lnTo>
                <a:lnTo>
                  <a:pt x="12191" y="25908"/>
                </a:lnTo>
                <a:lnTo>
                  <a:pt x="25907" y="25908"/>
                </a:lnTo>
                <a:lnTo>
                  <a:pt x="25907" y="522732"/>
                </a:lnTo>
                <a:lnTo>
                  <a:pt x="12191" y="522732"/>
                </a:lnTo>
                <a:lnTo>
                  <a:pt x="25907" y="534924"/>
                </a:lnTo>
                <a:close/>
              </a:path>
              <a:path w="4584700" h="535304">
                <a:moveTo>
                  <a:pt x="25907" y="25908"/>
                </a:moveTo>
                <a:lnTo>
                  <a:pt x="12191" y="25908"/>
                </a:lnTo>
                <a:lnTo>
                  <a:pt x="25907" y="13716"/>
                </a:lnTo>
                <a:lnTo>
                  <a:pt x="25907" y="25908"/>
                </a:lnTo>
                <a:close/>
              </a:path>
              <a:path w="4584700" h="535304">
                <a:moveTo>
                  <a:pt x="4572000" y="25908"/>
                </a:moveTo>
                <a:lnTo>
                  <a:pt x="25907" y="25908"/>
                </a:lnTo>
                <a:lnTo>
                  <a:pt x="25907" y="13716"/>
                </a:lnTo>
                <a:lnTo>
                  <a:pt x="4572000" y="13716"/>
                </a:lnTo>
                <a:lnTo>
                  <a:pt x="4572000" y="25908"/>
                </a:lnTo>
                <a:close/>
              </a:path>
              <a:path w="4584700" h="535304">
                <a:moveTo>
                  <a:pt x="4572000" y="534924"/>
                </a:moveTo>
                <a:lnTo>
                  <a:pt x="4572000" y="13716"/>
                </a:lnTo>
                <a:lnTo>
                  <a:pt x="4584192" y="25908"/>
                </a:lnTo>
                <a:lnTo>
                  <a:pt x="4584192" y="522732"/>
                </a:lnTo>
                <a:lnTo>
                  <a:pt x="4572000" y="534924"/>
                </a:lnTo>
                <a:close/>
              </a:path>
              <a:path w="4584700" h="535304">
                <a:moveTo>
                  <a:pt x="4584192" y="25908"/>
                </a:moveTo>
                <a:lnTo>
                  <a:pt x="4572000" y="13716"/>
                </a:lnTo>
                <a:lnTo>
                  <a:pt x="4584192" y="13716"/>
                </a:lnTo>
                <a:lnTo>
                  <a:pt x="4584192" y="25908"/>
                </a:lnTo>
                <a:close/>
              </a:path>
              <a:path w="4584700" h="535304">
                <a:moveTo>
                  <a:pt x="25907" y="534924"/>
                </a:moveTo>
                <a:lnTo>
                  <a:pt x="12191" y="522732"/>
                </a:lnTo>
                <a:lnTo>
                  <a:pt x="25907" y="522732"/>
                </a:lnTo>
                <a:lnTo>
                  <a:pt x="25907" y="534924"/>
                </a:lnTo>
                <a:close/>
              </a:path>
              <a:path w="4584700" h="535304">
                <a:moveTo>
                  <a:pt x="4572000" y="534924"/>
                </a:moveTo>
                <a:lnTo>
                  <a:pt x="25907" y="534924"/>
                </a:lnTo>
                <a:lnTo>
                  <a:pt x="25907" y="522732"/>
                </a:lnTo>
                <a:lnTo>
                  <a:pt x="4572000" y="522732"/>
                </a:lnTo>
                <a:lnTo>
                  <a:pt x="4572000" y="534924"/>
                </a:lnTo>
                <a:close/>
              </a:path>
              <a:path w="4584700" h="535304">
                <a:moveTo>
                  <a:pt x="4584192" y="534924"/>
                </a:moveTo>
                <a:lnTo>
                  <a:pt x="4572000" y="534924"/>
                </a:lnTo>
                <a:lnTo>
                  <a:pt x="4584192" y="522732"/>
                </a:lnTo>
                <a:lnTo>
                  <a:pt x="4584192" y="534924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2668" y="6687311"/>
            <a:ext cx="4572000" cy="521334"/>
          </a:xfrm>
          <a:custGeom>
            <a:avLst/>
            <a:gdLst/>
            <a:ahLst/>
            <a:cxnLst/>
            <a:rect l="l" t="t" r="r" b="b"/>
            <a:pathLst>
              <a:path w="4572000" h="521334">
                <a:moveTo>
                  <a:pt x="4572000" y="521207"/>
                </a:moveTo>
                <a:lnTo>
                  <a:pt x="0" y="521207"/>
                </a:lnTo>
                <a:lnTo>
                  <a:pt x="0" y="0"/>
                </a:lnTo>
                <a:lnTo>
                  <a:pt x="4572000" y="0"/>
                </a:lnTo>
                <a:lnTo>
                  <a:pt x="4572000" y="521207"/>
                </a:lnTo>
                <a:close/>
              </a:path>
            </a:pathLst>
          </a:custGeom>
          <a:solidFill>
            <a:srgbClr val="1F0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72668" y="6673595"/>
            <a:ext cx="4585970" cy="535305"/>
          </a:xfrm>
          <a:custGeom>
            <a:avLst/>
            <a:gdLst/>
            <a:ahLst/>
            <a:cxnLst/>
            <a:rect l="l" t="t" r="r" b="b"/>
            <a:pathLst>
              <a:path w="4585970" h="535304">
                <a:moveTo>
                  <a:pt x="0" y="25908"/>
                </a:moveTo>
                <a:lnTo>
                  <a:pt x="0" y="0"/>
                </a:lnTo>
                <a:lnTo>
                  <a:pt x="4579620" y="0"/>
                </a:lnTo>
                <a:lnTo>
                  <a:pt x="4585716" y="6096"/>
                </a:lnTo>
                <a:lnTo>
                  <a:pt x="4585716" y="13716"/>
                </a:lnTo>
                <a:lnTo>
                  <a:pt x="13715" y="13716"/>
                </a:lnTo>
                <a:lnTo>
                  <a:pt x="0" y="25908"/>
                </a:lnTo>
                <a:close/>
              </a:path>
              <a:path w="4585970" h="535304">
                <a:moveTo>
                  <a:pt x="13715" y="534924"/>
                </a:moveTo>
                <a:lnTo>
                  <a:pt x="0" y="522732"/>
                </a:lnTo>
                <a:lnTo>
                  <a:pt x="0" y="25908"/>
                </a:lnTo>
                <a:lnTo>
                  <a:pt x="13715" y="13716"/>
                </a:lnTo>
                <a:lnTo>
                  <a:pt x="13715" y="534924"/>
                </a:lnTo>
                <a:close/>
              </a:path>
              <a:path w="4585970" h="535304">
                <a:moveTo>
                  <a:pt x="4559808" y="25908"/>
                </a:moveTo>
                <a:lnTo>
                  <a:pt x="13715" y="25908"/>
                </a:lnTo>
                <a:lnTo>
                  <a:pt x="13715" y="13716"/>
                </a:lnTo>
                <a:lnTo>
                  <a:pt x="4559808" y="13716"/>
                </a:lnTo>
                <a:lnTo>
                  <a:pt x="4559808" y="25908"/>
                </a:lnTo>
                <a:close/>
              </a:path>
              <a:path w="4585970" h="535304">
                <a:moveTo>
                  <a:pt x="4559808" y="534924"/>
                </a:moveTo>
                <a:lnTo>
                  <a:pt x="4559808" y="13716"/>
                </a:lnTo>
                <a:lnTo>
                  <a:pt x="4572000" y="25908"/>
                </a:lnTo>
                <a:lnTo>
                  <a:pt x="4585716" y="25908"/>
                </a:lnTo>
                <a:lnTo>
                  <a:pt x="4585716" y="522732"/>
                </a:lnTo>
                <a:lnTo>
                  <a:pt x="4572000" y="522732"/>
                </a:lnTo>
                <a:lnTo>
                  <a:pt x="4559808" y="534924"/>
                </a:lnTo>
                <a:close/>
              </a:path>
              <a:path w="4585970" h="535304">
                <a:moveTo>
                  <a:pt x="4585716" y="25908"/>
                </a:moveTo>
                <a:lnTo>
                  <a:pt x="4572000" y="25908"/>
                </a:lnTo>
                <a:lnTo>
                  <a:pt x="4559808" y="13716"/>
                </a:lnTo>
                <a:lnTo>
                  <a:pt x="4585716" y="13716"/>
                </a:lnTo>
                <a:lnTo>
                  <a:pt x="4585716" y="25908"/>
                </a:lnTo>
                <a:close/>
              </a:path>
              <a:path w="4585970" h="535304">
                <a:moveTo>
                  <a:pt x="4559808" y="534924"/>
                </a:moveTo>
                <a:lnTo>
                  <a:pt x="13715" y="534924"/>
                </a:lnTo>
                <a:lnTo>
                  <a:pt x="13715" y="522732"/>
                </a:lnTo>
                <a:lnTo>
                  <a:pt x="4559808" y="522732"/>
                </a:lnTo>
                <a:lnTo>
                  <a:pt x="4559808" y="534924"/>
                </a:lnTo>
                <a:close/>
              </a:path>
              <a:path w="4585970" h="535304">
                <a:moveTo>
                  <a:pt x="4585716" y="534924"/>
                </a:moveTo>
                <a:lnTo>
                  <a:pt x="4559808" y="534924"/>
                </a:lnTo>
                <a:lnTo>
                  <a:pt x="4572000" y="522732"/>
                </a:lnTo>
                <a:lnTo>
                  <a:pt x="4585716" y="522732"/>
                </a:lnTo>
                <a:lnTo>
                  <a:pt x="4585716" y="534924"/>
                </a:lnTo>
                <a:close/>
              </a:path>
              <a:path w="4585970" h="535304">
                <a:moveTo>
                  <a:pt x="13715" y="534924"/>
                </a:moveTo>
                <a:lnTo>
                  <a:pt x="0" y="534924"/>
                </a:lnTo>
                <a:lnTo>
                  <a:pt x="0" y="522732"/>
                </a:lnTo>
                <a:lnTo>
                  <a:pt x="13715" y="534924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72668" y="350520"/>
            <a:ext cx="4572000" cy="1126490"/>
          </a:xfrm>
          <a:custGeom>
            <a:avLst/>
            <a:gdLst/>
            <a:ahLst/>
            <a:cxnLst/>
            <a:rect l="l" t="t" r="r" b="b"/>
            <a:pathLst>
              <a:path w="4572000" h="1126490">
                <a:moveTo>
                  <a:pt x="4572000" y="1126235"/>
                </a:moveTo>
                <a:lnTo>
                  <a:pt x="0" y="1126235"/>
                </a:lnTo>
                <a:lnTo>
                  <a:pt x="0" y="0"/>
                </a:lnTo>
                <a:lnTo>
                  <a:pt x="4572000" y="0"/>
                </a:lnTo>
                <a:lnTo>
                  <a:pt x="4572000" y="1126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72668" y="350519"/>
            <a:ext cx="4585970" cy="1138555"/>
          </a:xfrm>
          <a:custGeom>
            <a:avLst/>
            <a:gdLst/>
            <a:ahLst/>
            <a:cxnLst/>
            <a:rect l="l" t="t" r="r" b="b"/>
            <a:pathLst>
              <a:path w="4585970" h="1138555">
                <a:moveTo>
                  <a:pt x="0" y="13716"/>
                </a:moveTo>
                <a:lnTo>
                  <a:pt x="0" y="0"/>
                </a:lnTo>
                <a:lnTo>
                  <a:pt x="4585716" y="0"/>
                </a:lnTo>
                <a:lnTo>
                  <a:pt x="13715" y="0"/>
                </a:lnTo>
                <a:lnTo>
                  <a:pt x="0" y="13716"/>
                </a:lnTo>
                <a:close/>
              </a:path>
              <a:path w="4585970" h="1138555">
                <a:moveTo>
                  <a:pt x="13715" y="1126236"/>
                </a:moveTo>
                <a:lnTo>
                  <a:pt x="0" y="1114044"/>
                </a:lnTo>
                <a:lnTo>
                  <a:pt x="0" y="13716"/>
                </a:lnTo>
                <a:lnTo>
                  <a:pt x="13715" y="0"/>
                </a:lnTo>
                <a:lnTo>
                  <a:pt x="13715" y="1126236"/>
                </a:lnTo>
                <a:close/>
              </a:path>
              <a:path w="4585970" h="1138555">
                <a:moveTo>
                  <a:pt x="4559808" y="13716"/>
                </a:moveTo>
                <a:lnTo>
                  <a:pt x="13715" y="13716"/>
                </a:lnTo>
                <a:lnTo>
                  <a:pt x="13715" y="0"/>
                </a:lnTo>
                <a:lnTo>
                  <a:pt x="4559808" y="0"/>
                </a:lnTo>
                <a:lnTo>
                  <a:pt x="4559808" y="13716"/>
                </a:lnTo>
                <a:close/>
              </a:path>
              <a:path w="4585970" h="1138555">
                <a:moveTo>
                  <a:pt x="4559808" y="1126236"/>
                </a:moveTo>
                <a:lnTo>
                  <a:pt x="4559808" y="0"/>
                </a:lnTo>
                <a:lnTo>
                  <a:pt x="4572000" y="13716"/>
                </a:lnTo>
                <a:lnTo>
                  <a:pt x="4585716" y="13716"/>
                </a:lnTo>
                <a:lnTo>
                  <a:pt x="4585716" y="1114044"/>
                </a:lnTo>
                <a:lnTo>
                  <a:pt x="4572000" y="1114044"/>
                </a:lnTo>
                <a:lnTo>
                  <a:pt x="4559808" y="1126236"/>
                </a:lnTo>
                <a:close/>
              </a:path>
              <a:path w="4585970" h="1138555">
                <a:moveTo>
                  <a:pt x="4585716" y="13716"/>
                </a:moveTo>
                <a:lnTo>
                  <a:pt x="4572000" y="13716"/>
                </a:lnTo>
                <a:lnTo>
                  <a:pt x="4559808" y="0"/>
                </a:lnTo>
                <a:lnTo>
                  <a:pt x="4585716" y="0"/>
                </a:lnTo>
                <a:lnTo>
                  <a:pt x="4585716" y="13716"/>
                </a:lnTo>
                <a:close/>
              </a:path>
              <a:path w="4585970" h="1138555">
                <a:moveTo>
                  <a:pt x="4559808" y="1126236"/>
                </a:moveTo>
                <a:lnTo>
                  <a:pt x="13715" y="1126236"/>
                </a:lnTo>
                <a:lnTo>
                  <a:pt x="13715" y="1114044"/>
                </a:lnTo>
                <a:lnTo>
                  <a:pt x="4559808" y="1114044"/>
                </a:lnTo>
                <a:lnTo>
                  <a:pt x="4559808" y="1126236"/>
                </a:lnTo>
                <a:close/>
              </a:path>
              <a:path w="4585970" h="1138555">
                <a:moveTo>
                  <a:pt x="4585716" y="1126236"/>
                </a:moveTo>
                <a:lnTo>
                  <a:pt x="4559808" y="1126236"/>
                </a:lnTo>
                <a:lnTo>
                  <a:pt x="4572000" y="1114044"/>
                </a:lnTo>
                <a:lnTo>
                  <a:pt x="4585716" y="1114044"/>
                </a:lnTo>
                <a:lnTo>
                  <a:pt x="4585716" y="1126236"/>
                </a:lnTo>
                <a:close/>
              </a:path>
              <a:path w="4585970" h="1138555">
                <a:moveTo>
                  <a:pt x="4579620" y="1138428"/>
                </a:moveTo>
                <a:lnTo>
                  <a:pt x="0" y="1138428"/>
                </a:lnTo>
                <a:lnTo>
                  <a:pt x="0" y="1114044"/>
                </a:lnTo>
                <a:lnTo>
                  <a:pt x="13715" y="1126236"/>
                </a:lnTo>
                <a:lnTo>
                  <a:pt x="4585716" y="1126236"/>
                </a:lnTo>
                <a:lnTo>
                  <a:pt x="4585716" y="1133856"/>
                </a:lnTo>
                <a:lnTo>
                  <a:pt x="4579620" y="1138428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344668" y="350520"/>
            <a:ext cx="4572000" cy="1126490"/>
          </a:xfrm>
          <a:custGeom>
            <a:avLst/>
            <a:gdLst/>
            <a:ahLst/>
            <a:cxnLst/>
            <a:rect l="l" t="t" r="r" b="b"/>
            <a:pathLst>
              <a:path w="4572000" h="1126490">
                <a:moveTo>
                  <a:pt x="4571999" y="1126235"/>
                </a:moveTo>
                <a:lnTo>
                  <a:pt x="0" y="1126235"/>
                </a:lnTo>
                <a:lnTo>
                  <a:pt x="0" y="0"/>
                </a:lnTo>
                <a:lnTo>
                  <a:pt x="4571999" y="0"/>
                </a:lnTo>
                <a:lnTo>
                  <a:pt x="4571999" y="1126235"/>
                </a:lnTo>
                <a:close/>
              </a:path>
            </a:pathLst>
          </a:custGeom>
          <a:solidFill>
            <a:srgbClr val="1F0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332476" y="350519"/>
            <a:ext cx="4584700" cy="1138555"/>
          </a:xfrm>
          <a:custGeom>
            <a:avLst/>
            <a:gdLst/>
            <a:ahLst/>
            <a:cxnLst/>
            <a:rect l="l" t="t" r="r" b="b"/>
            <a:pathLst>
              <a:path w="4584700" h="1138555">
                <a:moveTo>
                  <a:pt x="4584192" y="1138428"/>
                </a:moveTo>
                <a:lnTo>
                  <a:pt x="6095" y="1138428"/>
                </a:lnTo>
                <a:lnTo>
                  <a:pt x="0" y="1133856"/>
                </a:lnTo>
                <a:lnTo>
                  <a:pt x="0" y="0"/>
                </a:lnTo>
                <a:lnTo>
                  <a:pt x="4584192" y="0"/>
                </a:lnTo>
                <a:lnTo>
                  <a:pt x="25907" y="0"/>
                </a:lnTo>
                <a:lnTo>
                  <a:pt x="12191" y="13716"/>
                </a:lnTo>
                <a:lnTo>
                  <a:pt x="25907" y="13716"/>
                </a:lnTo>
                <a:lnTo>
                  <a:pt x="25907" y="1114044"/>
                </a:lnTo>
                <a:lnTo>
                  <a:pt x="12191" y="1114044"/>
                </a:lnTo>
                <a:lnTo>
                  <a:pt x="25907" y="1126236"/>
                </a:lnTo>
                <a:lnTo>
                  <a:pt x="4584192" y="1126236"/>
                </a:lnTo>
                <a:lnTo>
                  <a:pt x="4584192" y="1138428"/>
                </a:lnTo>
                <a:close/>
              </a:path>
              <a:path w="4584700" h="1138555">
                <a:moveTo>
                  <a:pt x="25907" y="13716"/>
                </a:moveTo>
                <a:lnTo>
                  <a:pt x="12191" y="13716"/>
                </a:lnTo>
                <a:lnTo>
                  <a:pt x="25907" y="0"/>
                </a:lnTo>
                <a:lnTo>
                  <a:pt x="25907" y="13716"/>
                </a:lnTo>
                <a:close/>
              </a:path>
              <a:path w="4584700" h="1138555">
                <a:moveTo>
                  <a:pt x="4572000" y="13716"/>
                </a:moveTo>
                <a:lnTo>
                  <a:pt x="25907" y="13716"/>
                </a:lnTo>
                <a:lnTo>
                  <a:pt x="25907" y="0"/>
                </a:lnTo>
                <a:lnTo>
                  <a:pt x="4572000" y="0"/>
                </a:lnTo>
                <a:lnTo>
                  <a:pt x="4572000" y="13716"/>
                </a:lnTo>
                <a:close/>
              </a:path>
              <a:path w="4584700" h="1138555">
                <a:moveTo>
                  <a:pt x="4572000" y="1126236"/>
                </a:moveTo>
                <a:lnTo>
                  <a:pt x="4572000" y="0"/>
                </a:lnTo>
                <a:lnTo>
                  <a:pt x="4584192" y="13716"/>
                </a:lnTo>
                <a:lnTo>
                  <a:pt x="4584192" y="1114044"/>
                </a:lnTo>
                <a:lnTo>
                  <a:pt x="4572000" y="1126236"/>
                </a:lnTo>
                <a:close/>
              </a:path>
              <a:path w="4584700" h="1138555">
                <a:moveTo>
                  <a:pt x="4584192" y="13716"/>
                </a:moveTo>
                <a:lnTo>
                  <a:pt x="4572000" y="0"/>
                </a:lnTo>
                <a:lnTo>
                  <a:pt x="4584192" y="0"/>
                </a:lnTo>
                <a:lnTo>
                  <a:pt x="4584192" y="13716"/>
                </a:lnTo>
                <a:close/>
              </a:path>
              <a:path w="4584700" h="1138555">
                <a:moveTo>
                  <a:pt x="25907" y="1126236"/>
                </a:moveTo>
                <a:lnTo>
                  <a:pt x="12191" y="1114044"/>
                </a:lnTo>
                <a:lnTo>
                  <a:pt x="25907" y="1114044"/>
                </a:lnTo>
                <a:lnTo>
                  <a:pt x="25907" y="1126236"/>
                </a:lnTo>
                <a:close/>
              </a:path>
              <a:path w="4584700" h="1138555">
                <a:moveTo>
                  <a:pt x="4572000" y="1126236"/>
                </a:moveTo>
                <a:lnTo>
                  <a:pt x="25907" y="1126236"/>
                </a:lnTo>
                <a:lnTo>
                  <a:pt x="25907" y="1114044"/>
                </a:lnTo>
                <a:lnTo>
                  <a:pt x="4572000" y="1114044"/>
                </a:lnTo>
                <a:lnTo>
                  <a:pt x="4572000" y="1126236"/>
                </a:lnTo>
                <a:close/>
              </a:path>
              <a:path w="4584700" h="1138555">
                <a:moveTo>
                  <a:pt x="4584192" y="1126236"/>
                </a:moveTo>
                <a:lnTo>
                  <a:pt x="4572000" y="1126236"/>
                </a:lnTo>
                <a:lnTo>
                  <a:pt x="4584192" y="1114044"/>
                </a:lnTo>
                <a:lnTo>
                  <a:pt x="4584192" y="1126236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790956" y="368808"/>
            <a:ext cx="1062228" cy="1098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468" y="1410688"/>
            <a:ext cx="42926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9286" y="1890030"/>
            <a:ext cx="8072120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.depositphotos.com/1654249/1946/i/950/depositphotos_19467373-3d-man-sitting-with-" TargetMode="External"/><Relationship Id="rId3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950" y="2265666"/>
            <a:ext cx="3778250" cy="2224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100"/>
              </a:spcBef>
              <a:buSzPct val="96666"/>
              <a:buFont typeface="Arial"/>
              <a:buChar char="•"/>
              <a:tabLst>
                <a:tab pos="147320" algn="l"/>
              </a:tabLst>
            </a:pPr>
            <a:r>
              <a:rPr dirty="0" sz="3000" spc="-5">
                <a:latin typeface="Carlito"/>
                <a:cs typeface="Carlito"/>
              </a:rPr>
              <a:t>Sumário:</a:t>
            </a:r>
            <a:endParaRPr sz="3000">
              <a:latin typeface="Carlito"/>
              <a:cs typeface="Carlito"/>
            </a:endParaRPr>
          </a:p>
          <a:p>
            <a:pPr lvl="1" marL="586105" indent="-117475">
              <a:lnSpc>
                <a:spcPct val="100000"/>
              </a:lnSpc>
              <a:spcBef>
                <a:spcPts val="15"/>
              </a:spcBef>
              <a:buSzPct val="96153"/>
              <a:buFont typeface="Arial"/>
              <a:buChar char="•"/>
              <a:tabLst>
                <a:tab pos="586740" algn="l"/>
              </a:tabLst>
            </a:pPr>
            <a:r>
              <a:rPr dirty="0" sz="2600" spc="-10">
                <a:latin typeface="Carlito"/>
                <a:cs typeface="Carlito"/>
              </a:rPr>
              <a:t>Agentes</a:t>
            </a:r>
            <a:r>
              <a:rPr dirty="0" sz="2600" spc="-55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inteligentes</a:t>
            </a:r>
            <a:endParaRPr sz="2600">
              <a:latin typeface="Carlito"/>
              <a:cs typeface="Carlito"/>
            </a:endParaRPr>
          </a:p>
          <a:p>
            <a:pPr lvl="2" marL="1025525" indent="-99695">
              <a:lnSpc>
                <a:spcPct val="100000"/>
              </a:lnSpc>
              <a:spcBef>
                <a:spcPts val="15"/>
              </a:spcBef>
              <a:buSzPct val="95454"/>
              <a:buFont typeface="Arial"/>
              <a:buChar char="•"/>
              <a:tabLst>
                <a:tab pos="1026160" algn="l"/>
              </a:tabLst>
            </a:pPr>
            <a:r>
              <a:rPr dirty="0" sz="2200" spc="-15">
                <a:latin typeface="Carlito"/>
                <a:cs typeface="Carlito"/>
              </a:rPr>
              <a:t>Agentes </a:t>
            </a:r>
            <a:r>
              <a:rPr dirty="0" sz="2200" spc="-5">
                <a:latin typeface="Carlito"/>
                <a:cs typeface="Carlito"/>
              </a:rPr>
              <a:t>e</a:t>
            </a:r>
            <a:r>
              <a:rPr dirty="0" sz="2200" spc="3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ambientes</a:t>
            </a:r>
            <a:endParaRPr sz="2200">
              <a:latin typeface="Carlito"/>
              <a:cs typeface="Carlito"/>
            </a:endParaRPr>
          </a:p>
          <a:p>
            <a:pPr lvl="2" marL="1025525" indent="-99695">
              <a:lnSpc>
                <a:spcPct val="100000"/>
              </a:lnSpc>
              <a:buSzPct val="95454"/>
              <a:buFont typeface="Arial"/>
              <a:buChar char="•"/>
              <a:tabLst>
                <a:tab pos="1026160" algn="l"/>
              </a:tabLst>
            </a:pPr>
            <a:r>
              <a:rPr dirty="0" sz="2200" spc="-5">
                <a:latin typeface="Carlito"/>
                <a:cs typeface="Carlito"/>
              </a:rPr>
              <a:t>Racionalidade</a:t>
            </a:r>
            <a:endParaRPr sz="2200">
              <a:latin typeface="Carlito"/>
              <a:cs typeface="Carlito"/>
            </a:endParaRPr>
          </a:p>
          <a:p>
            <a:pPr lvl="2" marL="1025525" indent="-99695">
              <a:lnSpc>
                <a:spcPct val="100000"/>
              </a:lnSpc>
              <a:buSzPct val="95454"/>
              <a:buFont typeface="Arial"/>
              <a:buChar char="•"/>
              <a:tabLst>
                <a:tab pos="1026160" algn="l"/>
              </a:tabLst>
            </a:pPr>
            <a:r>
              <a:rPr dirty="0" sz="2200" spc="-20">
                <a:latin typeface="Carlito"/>
                <a:cs typeface="Carlito"/>
              </a:rPr>
              <a:t>Natureza </a:t>
            </a:r>
            <a:r>
              <a:rPr dirty="0" sz="2200">
                <a:latin typeface="Carlito"/>
                <a:cs typeface="Carlito"/>
              </a:rPr>
              <a:t>dos</a:t>
            </a:r>
            <a:r>
              <a:rPr dirty="0" sz="2200" spc="-3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ambientes</a:t>
            </a:r>
            <a:endParaRPr sz="2200">
              <a:latin typeface="Carlito"/>
              <a:cs typeface="Carlito"/>
            </a:endParaRPr>
          </a:p>
          <a:p>
            <a:pPr lvl="2" marL="1025525" indent="-99695">
              <a:lnSpc>
                <a:spcPct val="100000"/>
              </a:lnSpc>
              <a:buSzPct val="95454"/>
              <a:buFont typeface="Arial"/>
              <a:buChar char="•"/>
              <a:tabLst>
                <a:tab pos="1026160" algn="l"/>
              </a:tabLst>
            </a:pPr>
            <a:r>
              <a:rPr dirty="0" sz="2200" spc="-15">
                <a:latin typeface="Carlito"/>
                <a:cs typeface="Carlito"/>
              </a:rPr>
              <a:t>Estrutura </a:t>
            </a:r>
            <a:r>
              <a:rPr dirty="0" sz="2200" spc="-10">
                <a:latin typeface="Carlito"/>
                <a:cs typeface="Carlito"/>
              </a:rPr>
              <a:t>dos</a:t>
            </a:r>
            <a:r>
              <a:rPr dirty="0" sz="2200" spc="20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agentes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4292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 spc="-10"/>
              <a:t>racionais</a:t>
            </a:r>
            <a:r>
              <a:rPr dirty="0" spc="-100"/>
              <a:t> </a:t>
            </a:r>
            <a:r>
              <a:rPr dirty="0" spc="-5"/>
              <a:t>(2/3)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561" y="2130122"/>
            <a:ext cx="8072755" cy="4122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98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O </a:t>
            </a:r>
            <a:r>
              <a:rPr dirty="0" sz="3200" spc="-10">
                <a:latin typeface="Carlito"/>
                <a:cs typeface="Carlito"/>
              </a:rPr>
              <a:t>“sucesso” do agente </a:t>
            </a:r>
            <a:r>
              <a:rPr dirty="0" sz="3200">
                <a:latin typeface="Carlito"/>
                <a:cs typeface="Carlito"/>
              </a:rPr>
              <a:t>é medido </a:t>
            </a:r>
            <a:r>
              <a:rPr dirty="0" sz="3200" spc="-5">
                <a:latin typeface="Carlito"/>
                <a:cs typeface="Carlito"/>
              </a:rPr>
              <a:t>utilizando  uma </a:t>
            </a:r>
            <a:r>
              <a:rPr dirty="0" sz="3200" b="1" i="1">
                <a:latin typeface="Carlito"/>
                <a:cs typeface="Carlito"/>
              </a:rPr>
              <a:t>medida de</a:t>
            </a:r>
            <a:r>
              <a:rPr dirty="0" sz="3200" spc="-20" b="1" i="1">
                <a:latin typeface="Carlito"/>
                <a:cs typeface="Carlito"/>
              </a:rPr>
              <a:t> </a:t>
            </a:r>
            <a:r>
              <a:rPr dirty="0" sz="3200" b="1" i="1">
                <a:latin typeface="Carlito"/>
                <a:cs typeface="Carlito"/>
              </a:rPr>
              <a:t>desempenho</a:t>
            </a:r>
            <a:endParaRPr sz="3200">
              <a:latin typeface="Carlito"/>
              <a:cs typeface="Carlito"/>
            </a:endParaRPr>
          </a:p>
          <a:p>
            <a:pPr algn="just"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Se </a:t>
            </a:r>
            <a:r>
              <a:rPr dirty="0" sz="3200" spc="-15">
                <a:latin typeface="Carlito"/>
                <a:cs typeface="Carlito"/>
              </a:rPr>
              <a:t>opta</a:t>
            </a:r>
            <a:r>
              <a:rPr dirty="0" sz="3200" spc="690">
                <a:latin typeface="Carlito"/>
                <a:cs typeface="Carlito"/>
              </a:rPr>
              <a:t> </a:t>
            </a:r>
            <a:r>
              <a:rPr dirty="0" sz="3200" spc="5">
                <a:latin typeface="Carlito"/>
                <a:cs typeface="Carlito"/>
              </a:rPr>
              <a:t>por uma </a:t>
            </a:r>
            <a:r>
              <a:rPr dirty="0" sz="3200" b="1" i="1">
                <a:latin typeface="Carlito"/>
                <a:cs typeface="Carlito"/>
              </a:rPr>
              <a:t>medida de</a:t>
            </a:r>
            <a:r>
              <a:rPr dirty="0" sz="3200" spc="190" b="1" i="1">
                <a:latin typeface="Carlito"/>
                <a:cs typeface="Carlito"/>
              </a:rPr>
              <a:t> </a:t>
            </a:r>
            <a:r>
              <a:rPr dirty="0" sz="3200" spc="-5" b="1" i="1">
                <a:latin typeface="Carlito"/>
                <a:cs typeface="Carlito"/>
              </a:rPr>
              <a:t>desempenho</a:t>
            </a:r>
            <a:endParaRPr sz="3200">
              <a:latin typeface="Carlito"/>
              <a:cs typeface="Carlito"/>
            </a:endParaRPr>
          </a:p>
          <a:p>
            <a:pPr algn="just" marL="355600">
              <a:lnSpc>
                <a:spcPct val="100000"/>
              </a:lnSpc>
            </a:pPr>
            <a:r>
              <a:rPr dirty="0" sz="3200" spc="-5" i="1">
                <a:latin typeface="Carlito"/>
                <a:cs typeface="Carlito"/>
              </a:rPr>
              <a:t>objectiva definida </a:t>
            </a:r>
            <a:r>
              <a:rPr dirty="0" sz="3200" spc="5" i="1">
                <a:latin typeface="Carlito"/>
                <a:cs typeface="Carlito"/>
              </a:rPr>
              <a:t>pelo </a:t>
            </a:r>
            <a:r>
              <a:rPr dirty="0" sz="3200" spc="-10" i="1">
                <a:latin typeface="Carlito"/>
                <a:cs typeface="Carlito"/>
              </a:rPr>
              <a:t>projectista </a:t>
            </a:r>
            <a:r>
              <a:rPr dirty="0" sz="3200" spc="-10">
                <a:latin typeface="Carlito"/>
                <a:cs typeface="Carlito"/>
              </a:rPr>
              <a:t>do</a:t>
            </a:r>
            <a:r>
              <a:rPr dirty="0" sz="3200" spc="1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agente</a:t>
            </a:r>
            <a:endParaRPr sz="3200">
              <a:latin typeface="Carlito"/>
              <a:cs typeface="Carlito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Como </a:t>
            </a:r>
            <a:r>
              <a:rPr dirty="0" sz="3200" spc="-25">
                <a:latin typeface="Carlito"/>
                <a:cs typeface="Carlito"/>
              </a:rPr>
              <a:t>regra </a:t>
            </a:r>
            <a:r>
              <a:rPr dirty="0" sz="3200" spc="-20">
                <a:latin typeface="Carlito"/>
                <a:cs typeface="Carlito"/>
              </a:rPr>
              <a:t>geral, </a:t>
            </a:r>
            <a:r>
              <a:rPr dirty="0" sz="3200">
                <a:latin typeface="Carlito"/>
                <a:cs typeface="Carlito"/>
              </a:rPr>
              <a:t>é melhor </a:t>
            </a:r>
            <a:r>
              <a:rPr dirty="0" sz="3200" spc="-10">
                <a:latin typeface="Carlito"/>
                <a:cs typeface="Carlito"/>
              </a:rPr>
              <a:t>definir </a:t>
            </a:r>
            <a:r>
              <a:rPr dirty="0" sz="3200">
                <a:latin typeface="Carlito"/>
                <a:cs typeface="Carlito"/>
              </a:rPr>
              <a:t>medidas  </a:t>
            </a:r>
            <a:r>
              <a:rPr dirty="0" sz="3200" spc="5">
                <a:latin typeface="Carlito"/>
                <a:cs typeface="Carlito"/>
              </a:rPr>
              <a:t>em </a:t>
            </a:r>
            <a:r>
              <a:rPr dirty="0" sz="3200" spc="-5">
                <a:latin typeface="Carlito"/>
                <a:cs typeface="Carlito"/>
              </a:rPr>
              <a:t>função </a:t>
            </a:r>
            <a:r>
              <a:rPr dirty="0" sz="3200" spc="-10">
                <a:latin typeface="Carlito"/>
                <a:cs typeface="Carlito"/>
              </a:rPr>
              <a:t>do </a:t>
            </a:r>
            <a:r>
              <a:rPr dirty="0" sz="3200" spc="5">
                <a:latin typeface="Carlito"/>
                <a:cs typeface="Carlito"/>
              </a:rPr>
              <a:t>que </a:t>
            </a:r>
            <a:r>
              <a:rPr dirty="0" sz="3200" spc="-10" i="1">
                <a:latin typeface="Carlito"/>
                <a:cs typeface="Carlito"/>
              </a:rPr>
              <a:t>realmente pretendemos no  </a:t>
            </a:r>
            <a:r>
              <a:rPr dirty="0" sz="3200" spc="-10" i="1">
                <a:latin typeface="Carlito"/>
                <a:cs typeface="Carlito"/>
              </a:rPr>
              <a:t>ambiente </a:t>
            </a:r>
            <a:r>
              <a:rPr dirty="0" sz="3200" spc="5">
                <a:latin typeface="Carlito"/>
                <a:cs typeface="Carlito"/>
              </a:rPr>
              <a:t>em </a:t>
            </a:r>
            <a:r>
              <a:rPr dirty="0" sz="3200" spc="-20">
                <a:latin typeface="Carlito"/>
                <a:cs typeface="Carlito"/>
              </a:rPr>
              <a:t>vez </a:t>
            </a:r>
            <a:r>
              <a:rPr dirty="0" sz="3200" spc="-10">
                <a:latin typeface="Carlito"/>
                <a:cs typeface="Carlito"/>
              </a:rPr>
              <a:t>de </a:t>
            </a:r>
            <a:r>
              <a:rPr dirty="0" sz="3200" spc="-15">
                <a:latin typeface="Carlito"/>
                <a:cs typeface="Carlito"/>
              </a:rPr>
              <a:t>ter  </a:t>
            </a:r>
            <a:r>
              <a:rPr dirty="0" sz="3200" spc="5">
                <a:latin typeface="Carlito"/>
                <a:cs typeface="Carlito"/>
              </a:rPr>
              <a:t>em </a:t>
            </a:r>
            <a:r>
              <a:rPr dirty="0" sz="3200" spc="-20">
                <a:latin typeface="Carlito"/>
                <a:cs typeface="Carlito"/>
              </a:rPr>
              <a:t>conta </a:t>
            </a:r>
            <a:r>
              <a:rPr dirty="0" sz="3200" spc="-10" i="1">
                <a:latin typeface="Carlito"/>
                <a:cs typeface="Carlito"/>
              </a:rPr>
              <a:t>como  </a:t>
            </a:r>
            <a:r>
              <a:rPr dirty="0" sz="3200" spc="-5" i="1">
                <a:latin typeface="Carlito"/>
                <a:cs typeface="Carlito"/>
              </a:rPr>
              <a:t>cremos </a:t>
            </a:r>
            <a:r>
              <a:rPr dirty="0" sz="3200" spc="-10" i="1">
                <a:latin typeface="Carlito"/>
                <a:cs typeface="Carlito"/>
              </a:rPr>
              <a:t>que </a:t>
            </a:r>
            <a:r>
              <a:rPr dirty="0" sz="3200" i="1">
                <a:latin typeface="Carlito"/>
                <a:cs typeface="Carlito"/>
              </a:rPr>
              <a:t>o </a:t>
            </a:r>
            <a:r>
              <a:rPr dirty="0" sz="3200" spc="-15" i="1">
                <a:latin typeface="Carlito"/>
                <a:cs typeface="Carlito"/>
              </a:rPr>
              <a:t>agente </a:t>
            </a:r>
            <a:r>
              <a:rPr dirty="0" sz="3200" spc="-10" i="1">
                <a:latin typeface="Carlito"/>
                <a:cs typeface="Carlito"/>
              </a:rPr>
              <a:t>deve</a:t>
            </a:r>
            <a:r>
              <a:rPr dirty="0" sz="3200" spc="20" i="1">
                <a:latin typeface="Carlito"/>
                <a:cs typeface="Carlito"/>
              </a:rPr>
              <a:t> </a:t>
            </a:r>
            <a:r>
              <a:rPr dirty="0" sz="3200" spc="-5" i="1">
                <a:latin typeface="Carlito"/>
                <a:cs typeface="Carlito"/>
              </a:rPr>
              <a:t>comportar-se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4292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 spc="-10"/>
              <a:t>racionais</a:t>
            </a:r>
            <a:r>
              <a:rPr dirty="0" spc="-100"/>
              <a:t> </a:t>
            </a:r>
            <a:r>
              <a:rPr dirty="0" spc="-5"/>
              <a:t>(3/3)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86" y="2130122"/>
            <a:ext cx="7949565" cy="433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414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O </a:t>
            </a:r>
            <a:r>
              <a:rPr dirty="0" sz="3200" spc="-5">
                <a:latin typeface="Carlito"/>
                <a:cs typeface="Carlito"/>
              </a:rPr>
              <a:t>que </a:t>
            </a:r>
            <a:r>
              <a:rPr dirty="0" sz="3200">
                <a:latin typeface="Carlito"/>
                <a:cs typeface="Carlito"/>
              </a:rPr>
              <a:t>é </a:t>
            </a:r>
            <a:r>
              <a:rPr dirty="0" sz="3200" spc="-10">
                <a:latin typeface="Carlito"/>
                <a:cs typeface="Carlito"/>
              </a:rPr>
              <a:t>racional </a:t>
            </a:r>
            <a:r>
              <a:rPr dirty="0" sz="3200" spc="5">
                <a:latin typeface="Carlito"/>
                <a:cs typeface="Carlito"/>
              </a:rPr>
              <a:t>em </a:t>
            </a:r>
            <a:r>
              <a:rPr dirty="0" sz="3200" spc="-10">
                <a:latin typeface="Carlito"/>
                <a:cs typeface="Carlito"/>
              </a:rPr>
              <a:t>cada </a:t>
            </a:r>
            <a:r>
              <a:rPr dirty="0" sz="3200" spc="-15">
                <a:latin typeface="Carlito"/>
                <a:cs typeface="Carlito"/>
              </a:rPr>
              <a:t>momento </a:t>
            </a:r>
            <a:r>
              <a:rPr dirty="0" sz="3200" spc="-5">
                <a:latin typeface="Carlito"/>
                <a:cs typeface="Carlito"/>
              </a:rPr>
              <a:t>depende  </a:t>
            </a:r>
            <a:r>
              <a:rPr dirty="0" sz="3200" spc="-10">
                <a:latin typeface="Carlito"/>
                <a:cs typeface="Carlito"/>
              </a:rPr>
              <a:t>de </a:t>
            </a:r>
            <a:r>
              <a:rPr dirty="0" sz="3200">
                <a:latin typeface="Carlito"/>
                <a:cs typeface="Carlito"/>
              </a:rPr>
              <a:t>4</a:t>
            </a:r>
            <a:r>
              <a:rPr dirty="0" sz="3200" spc="15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factores:</a:t>
            </a:r>
            <a:endParaRPr sz="3200">
              <a:latin typeface="Carlito"/>
              <a:cs typeface="Carlito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A </a:t>
            </a:r>
            <a:r>
              <a:rPr dirty="0" sz="2800" spc="-10" i="1">
                <a:latin typeface="Carlito"/>
                <a:cs typeface="Carlito"/>
              </a:rPr>
              <a:t>medida de </a:t>
            </a:r>
            <a:r>
              <a:rPr dirty="0" sz="2800" spc="-5" i="1">
                <a:latin typeface="Carlito"/>
                <a:cs typeface="Carlito"/>
              </a:rPr>
              <a:t>desempenho </a:t>
            </a:r>
            <a:r>
              <a:rPr dirty="0" sz="2800" spc="-10">
                <a:latin typeface="Carlito"/>
                <a:cs typeface="Carlito"/>
              </a:rPr>
              <a:t>que define </a:t>
            </a:r>
            <a:r>
              <a:rPr dirty="0" sz="2800" spc="-5">
                <a:latin typeface="Carlito"/>
                <a:cs typeface="Carlito"/>
              </a:rPr>
              <a:t>o </a:t>
            </a:r>
            <a:r>
              <a:rPr dirty="0" sz="2800" spc="-10">
                <a:latin typeface="Carlito"/>
                <a:cs typeface="Carlito"/>
              </a:rPr>
              <a:t>critério </a:t>
            </a:r>
            <a:r>
              <a:rPr dirty="0" sz="2800" spc="-15">
                <a:latin typeface="Carlito"/>
                <a:cs typeface="Carlito"/>
              </a:rPr>
              <a:t>de  </a:t>
            </a:r>
            <a:r>
              <a:rPr dirty="0" sz="2800" spc="-5">
                <a:latin typeface="Carlito"/>
                <a:cs typeface="Carlito"/>
              </a:rPr>
              <a:t>sucesso</a:t>
            </a:r>
            <a:endParaRPr sz="2800">
              <a:latin typeface="Carlito"/>
              <a:cs typeface="Carlito"/>
            </a:endParaRPr>
          </a:p>
          <a:p>
            <a:pPr lvl="1" marL="756285" marR="797560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O </a:t>
            </a:r>
            <a:r>
              <a:rPr dirty="0" sz="2800" spc="-15" i="1">
                <a:latin typeface="Carlito"/>
                <a:cs typeface="Carlito"/>
              </a:rPr>
              <a:t>conhecimento </a:t>
            </a:r>
            <a:r>
              <a:rPr dirty="0" sz="2800" spc="-5" i="1">
                <a:latin typeface="Carlito"/>
                <a:cs typeface="Carlito"/>
              </a:rPr>
              <a:t>prévio </a:t>
            </a:r>
            <a:r>
              <a:rPr dirty="0" sz="2800" spc="-10">
                <a:latin typeface="Carlito"/>
                <a:cs typeface="Carlito"/>
              </a:rPr>
              <a:t>que </a:t>
            </a:r>
            <a:r>
              <a:rPr dirty="0" sz="2800" spc="-5">
                <a:latin typeface="Carlito"/>
                <a:cs typeface="Carlito"/>
              </a:rPr>
              <a:t>o </a:t>
            </a:r>
            <a:r>
              <a:rPr dirty="0" sz="2800" spc="-15">
                <a:latin typeface="Carlito"/>
                <a:cs typeface="Carlito"/>
              </a:rPr>
              <a:t>agente </a:t>
            </a:r>
            <a:r>
              <a:rPr dirty="0" sz="2800" spc="-20">
                <a:latin typeface="Carlito"/>
                <a:cs typeface="Carlito"/>
              </a:rPr>
              <a:t>tem </a:t>
            </a:r>
            <a:r>
              <a:rPr dirty="0" sz="2800" spc="-15">
                <a:latin typeface="Carlito"/>
                <a:cs typeface="Carlito"/>
              </a:rPr>
              <a:t>do  ambiente</a:t>
            </a:r>
            <a:endParaRPr sz="28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rlito"/>
                <a:cs typeface="Carlito"/>
              </a:rPr>
              <a:t>As </a:t>
            </a:r>
            <a:r>
              <a:rPr dirty="0" sz="2800" spc="-15" i="1">
                <a:latin typeface="Carlito"/>
                <a:cs typeface="Carlito"/>
              </a:rPr>
              <a:t>acções </a:t>
            </a:r>
            <a:r>
              <a:rPr dirty="0" sz="2800" spc="-10">
                <a:latin typeface="Carlito"/>
                <a:cs typeface="Carlito"/>
              </a:rPr>
              <a:t>que </a:t>
            </a:r>
            <a:r>
              <a:rPr dirty="0" sz="2800" spc="-5">
                <a:latin typeface="Carlito"/>
                <a:cs typeface="Carlito"/>
              </a:rPr>
              <a:t>o </a:t>
            </a:r>
            <a:r>
              <a:rPr dirty="0" sz="2800" spc="-15">
                <a:latin typeface="Carlito"/>
                <a:cs typeface="Carlito"/>
              </a:rPr>
              <a:t>agente </a:t>
            </a:r>
            <a:r>
              <a:rPr dirty="0" sz="2800" spc="-5">
                <a:latin typeface="Carlito"/>
                <a:cs typeface="Carlito"/>
              </a:rPr>
              <a:t>é </a:t>
            </a:r>
            <a:r>
              <a:rPr dirty="0" sz="2800" spc="-10">
                <a:latin typeface="Carlito"/>
                <a:cs typeface="Carlito"/>
              </a:rPr>
              <a:t>capaz </a:t>
            </a:r>
            <a:r>
              <a:rPr dirty="0" sz="2800" spc="-15">
                <a:latin typeface="Carlito"/>
                <a:cs typeface="Carlito"/>
              </a:rPr>
              <a:t>de</a:t>
            </a:r>
            <a:r>
              <a:rPr dirty="0" sz="2800" spc="60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efectuar</a:t>
            </a:r>
            <a:endParaRPr sz="2800">
              <a:latin typeface="Carlito"/>
              <a:cs typeface="Carlito"/>
            </a:endParaRPr>
          </a:p>
          <a:p>
            <a:pPr lvl="1" marL="756285" marR="84010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i="1">
                <a:latin typeface="Carlito"/>
                <a:cs typeface="Carlito"/>
              </a:rPr>
              <a:t>A sequência </a:t>
            </a:r>
            <a:r>
              <a:rPr dirty="0" sz="2800" spc="5" i="1">
                <a:latin typeface="Carlito"/>
                <a:cs typeface="Carlito"/>
              </a:rPr>
              <a:t>de </a:t>
            </a:r>
            <a:r>
              <a:rPr dirty="0" sz="2800" spc="-10" i="1">
                <a:latin typeface="Carlito"/>
                <a:cs typeface="Carlito"/>
              </a:rPr>
              <a:t>percepções </a:t>
            </a:r>
            <a:r>
              <a:rPr dirty="0" sz="2800" spc="-15">
                <a:latin typeface="Carlito"/>
                <a:cs typeface="Carlito"/>
              </a:rPr>
              <a:t>do agente </a:t>
            </a:r>
            <a:r>
              <a:rPr dirty="0" sz="2800" spc="-20">
                <a:latin typeface="Carlito"/>
                <a:cs typeface="Carlito"/>
              </a:rPr>
              <a:t>até </a:t>
            </a:r>
            <a:r>
              <a:rPr dirty="0" sz="2800" spc="-5">
                <a:latin typeface="Carlito"/>
                <a:cs typeface="Carlito"/>
              </a:rPr>
              <a:t>ao  </a:t>
            </a:r>
            <a:r>
              <a:rPr dirty="0" sz="2800" spc="-15">
                <a:latin typeface="Carlito"/>
                <a:cs typeface="Carlito"/>
              </a:rPr>
              <a:t>momento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4800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Ambientes </a:t>
            </a:r>
            <a:r>
              <a:rPr dirty="0" spc="5"/>
              <a:t>de </a:t>
            </a:r>
            <a:r>
              <a:rPr dirty="0" spc="-35"/>
              <a:t>tarefa</a:t>
            </a:r>
            <a:r>
              <a:rPr dirty="0" spc="-140"/>
              <a:t> </a:t>
            </a:r>
            <a:r>
              <a:rPr dirty="0" spc="-5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86" y="2203238"/>
            <a:ext cx="7864475" cy="305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Os </a:t>
            </a:r>
            <a:r>
              <a:rPr dirty="0" sz="3200" spc="-15">
                <a:latin typeface="Carlito"/>
                <a:cs typeface="Carlito"/>
              </a:rPr>
              <a:t>agentes </a:t>
            </a:r>
            <a:r>
              <a:rPr dirty="0" sz="3200" spc="-10">
                <a:latin typeface="Carlito"/>
                <a:cs typeface="Carlito"/>
              </a:rPr>
              <a:t>racionais </a:t>
            </a:r>
            <a:r>
              <a:rPr dirty="0" sz="3200">
                <a:latin typeface="Carlito"/>
                <a:cs typeface="Carlito"/>
              </a:rPr>
              <a:t>são </a:t>
            </a:r>
            <a:r>
              <a:rPr dirty="0" sz="3200" spc="-5">
                <a:latin typeface="Carlito"/>
                <a:cs typeface="Carlito"/>
              </a:rPr>
              <a:t>descritos </a:t>
            </a:r>
            <a:r>
              <a:rPr dirty="0" sz="3200" spc="5">
                <a:latin typeface="Carlito"/>
                <a:cs typeface="Carlito"/>
              </a:rPr>
              <a:t>em </a:t>
            </a:r>
            <a:r>
              <a:rPr dirty="0" sz="3200" spc="-10">
                <a:latin typeface="Carlito"/>
                <a:cs typeface="Carlito"/>
              </a:rPr>
              <a:t>termos  do </a:t>
            </a:r>
            <a:r>
              <a:rPr dirty="0" sz="3200">
                <a:latin typeface="Carlito"/>
                <a:cs typeface="Carlito"/>
              </a:rPr>
              <a:t>seu </a:t>
            </a:r>
            <a:r>
              <a:rPr dirty="0" sz="3200" spc="-10" b="1">
                <a:latin typeface="Carlito"/>
                <a:cs typeface="Carlito"/>
              </a:rPr>
              <a:t>ambiente </a:t>
            </a:r>
            <a:r>
              <a:rPr dirty="0" sz="3200" spc="-15" b="1">
                <a:latin typeface="Carlito"/>
                <a:cs typeface="Carlito"/>
              </a:rPr>
              <a:t>de </a:t>
            </a:r>
            <a:r>
              <a:rPr dirty="0" sz="3200" spc="-25" b="1">
                <a:latin typeface="Carlito"/>
                <a:cs typeface="Carlito"/>
              </a:rPr>
              <a:t>tarefa</a:t>
            </a:r>
            <a:r>
              <a:rPr dirty="0" sz="3200" spc="-15" b="1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(PEAS)</a:t>
            </a:r>
            <a:endParaRPr sz="3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 b="1" i="1">
                <a:latin typeface="Carlito"/>
                <a:cs typeface="Carlito"/>
              </a:rPr>
              <a:t>P</a:t>
            </a:r>
            <a:r>
              <a:rPr dirty="0" sz="2800" spc="-15">
                <a:latin typeface="Carlito"/>
                <a:cs typeface="Carlito"/>
              </a:rPr>
              <a:t>erformance </a:t>
            </a:r>
            <a:r>
              <a:rPr dirty="0" sz="2800" spc="-5">
                <a:latin typeface="Carlito"/>
                <a:cs typeface="Carlito"/>
              </a:rPr>
              <a:t>= </a:t>
            </a:r>
            <a:r>
              <a:rPr dirty="0" sz="2800" spc="-15">
                <a:latin typeface="Carlito"/>
                <a:cs typeface="Carlito"/>
              </a:rPr>
              <a:t>Medida de</a:t>
            </a:r>
            <a:r>
              <a:rPr dirty="0" sz="2800" spc="12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Desempenho</a:t>
            </a:r>
            <a:endParaRPr sz="28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0" b="1" i="1">
                <a:latin typeface="Carlito"/>
                <a:cs typeface="Carlito"/>
              </a:rPr>
              <a:t>E</a:t>
            </a:r>
            <a:r>
              <a:rPr dirty="0" sz="2800" spc="-20">
                <a:latin typeface="Carlito"/>
                <a:cs typeface="Carlito"/>
              </a:rPr>
              <a:t>nvironment </a:t>
            </a:r>
            <a:r>
              <a:rPr dirty="0" sz="2800" spc="-5">
                <a:latin typeface="Carlito"/>
                <a:cs typeface="Carlito"/>
              </a:rPr>
              <a:t>=</a:t>
            </a:r>
            <a:r>
              <a:rPr dirty="0" sz="2800" spc="5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Ambiente</a:t>
            </a:r>
            <a:endParaRPr sz="28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0" b="1" i="1">
                <a:latin typeface="Carlito"/>
                <a:cs typeface="Carlito"/>
              </a:rPr>
              <a:t>A</a:t>
            </a:r>
            <a:r>
              <a:rPr dirty="0" sz="2800" spc="-20">
                <a:latin typeface="Carlito"/>
                <a:cs typeface="Carlito"/>
              </a:rPr>
              <a:t>ctuators </a:t>
            </a:r>
            <a:r>
              <a:rPr dirty="0" sz="2800" spc="-5">
                <a:latin typeface="Carlito"/>
                <a:cs typeface="Carlito"/>
              </a:rPr>
              <a:t>=</a:t>
            </a:r>
            <a:r>
              <a:rPr dirty="0" sz="2800" spc="6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Actuadores</a:t>
            </a:r>
            <a:endParaRPr sz="28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 b="1" i="1">
                <a:latin typeface="Carlito"/>
                <a:cs typeface="Carlito"/>
              </a:rPr>
              <a:t>S</a:t>
            </a:r>
            <a:r>
              <a:rPr dirty="0" sz="2800" spc="-15">
                <a:latin typeface="Carlito"/>
                <a:cs typeface="Carlito"/>
              </a:rPr>
              <a:t>ensors </a:t>
            </a:r>
            <a:r>
              <a:rPr dirty="0" sz="2800" spc="-5">
                <a:latin typeface="Carlito"/>
                <a:cs typeface="Carlito"/>
              </a:rPr>
              <a:t>=</a:t>
            </a:r>
            <a:r>
              <a:rPr dirty="0" sz="2800" spc="5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Sensores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4800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Ambientes </a:t>
            </a:r>
            <a:r>
              <a:rPr dirty="0" spc="5"/>
              <a:t>de </a:t>
            </a:r>
            <a:r>
              <a:rPr dirty="0" spc="-35"/>
              <a:t>tarefa</a:t>
            </a:r>
            <a:r>
              <a:rPr dirty="0" spc="-140"/>
              <a:t> </a:t>
            </a:r>
            <a:r>
              <a:rPr dirty="0" spc="-5"/>
              <a:t>(2/2)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4439" y="1973580"/>
          <a:ext cx="8248015" cy="452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19"/>
                <a:gridCol w="1645920"/>
                <a:gridCol w="1645920"/>
              </a:tblGrid>
              <a:tr h="371855">
                <a:tc>
                  <a:txBody>
                    <a:bodyPr/>
                    <a:lstStyle/>
                    <a:p>
                      <a:pPr marL="480059">
                        <a:lnSpc>
                          <a:spcPts val="2039"/>
                        </a:lnSpc>
                      </a:pPr>
                      <a:r>
                        <a:rPr dirty="0" sz="1800" spc="-5" b="1" i="1">
                          <a:latin typeface="Carlito"/>
                          <a:cs typeface="Carlito"/>
                        </a:rPr>
                        <a:t>Agente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39"/>
                        </a:lnSpc>
                      </a:pPr>
                      <a:r>
                        <a:rPr dirty="0" sz="1800" spc="-5" b="1" i="1">
                          <a:latin typeface="Carlito"/>
                          <a:cs typeface="Carlito"/>
                        </a:rPr>
                        <a:t>P(Desempenho)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2039"/>
                        </a:lnSpc>
                      </a:pPr>
                      <a:r>
                        <a:rPr dirty="0" sz="1800" b="1" i="1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800" spc="-10" b="1" i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 i="1">
                          <a:latin typeface="Carlito"/>
                          <a:cs typeface="Carlito"/>
                        </a:rPr>
                        <a:t>(Ambiente)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2039"/>
                        </a:lnSpc>
                      </a:pPr>
                      <a:r>
                        <a:rPr dirty="0" sz="1800" spc="-5" b="1" i="1">
                          <a:latin typeface="Carlito"/>
                          <a:cs typeface="Carlito"/>
                        </a:rPr>
                        <a:t>Actuadores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ts val="2039"/>
                        </a:lnSpc>
                      </a:pPr>
                      <a:r>
                        <a:rPr dirty="0" sz="1800" b="1" i="1">
                          <a:latin typeface="Carlito"/>
                          <a:cs typeface="Carlito"/>
                        </a:rPr>
                        <a:t>Sensores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290830" indent="68580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Agente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95300" marR="285750" indent="-204470">
                        <a:lnSpc>
                          <a:spcPts val="1910"/>
                        </a:lnSpc>
                        <a:spcBef>
                          <a:spcPts val="7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gn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ó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médico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6715" marR="379730" indent="39370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Paciente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au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á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5925" marR="381000" indent="-29209">
                        <a:lnSpc>
                          <a:spcPts val="191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z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custos,...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43230" indent="-44450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Paciente,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89865" marR="182880" indent="252729">
                        <a:lnSpc>
                          <a:spcPts val="1910"/>
                        </a:lnSpc>
                        <a:spcBef>
                          <a:spcPts val="7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hospital,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á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0" marR="62865" indent="-635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Auto-falantes,  monitor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para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69850" marR="62865">
                        <a:lnSpc>
                          <a:spcPts val="191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mostra textos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ao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paciente...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635" marR="120650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Câmara,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leitora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exames  (scanner?),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348615" marR="340995">
                        <a:lnSpc>
                          <a:spcPts val="191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teclado,...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ctr" marL="296545" marR="291465" indent="635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Agente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  Análise</a:t>
                      </a:r>
                      <a:r>
                        <a:rPr dirty="0" sz="16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de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296545" marR="291465">
                        <a:lnSpc>
                          <a:spcPts val="191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imagens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de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satélite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categorizar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173355" marR="167640">
                        <a:lnSpc>
                          <a:spcPts val="1910"/>
                        </a:lnSpc>
                        <a:spcBef>
                          <a:spcPts val="7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rr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ct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te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imagens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99745" marR="285750" indent="-208915">
                        <a:lnSpc>
                          <a:spcPts val="1910"/>
                        </a:lnSpc>
                        <a:spcBef>
                          <a:spcPts val="2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Imagens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de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satélite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2729" marR="244475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Monitor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para  mostrar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263525" marR="256540">
                        <a:lnSpc>
                          <a:spcPts val="191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resultado</a:t>
                      </a:r>
                      <a:r>
                        <a:rPr dirty="0" sz="1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da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análise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Equipamento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81915" marR="76200">
                        <a:lnSpc>
                          <a:spcPts val="1910"/>
                        </a:lnSpc>
                        <a:spcBef>
                          <a:spcPts val="7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para capturar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imagens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Agente robot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342265" marR="337820" indent="3175">
                        <a:lnSpc>
                          <a:spcPts val="1910"/>
                        </a:lnSpc>
                        <a:spcBef>
                          <a:spcPts val="7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linha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7470" marR="69215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Percentagem</a:t>
                      </a:r>
                      <a:r>
                        <a:rPr dirty="0" sz="1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de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peças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173355" marR="167640">
                        <a:lnSpc>
                          <a:spcPts val="1910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rr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ct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montadas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7945" marR="416559" indent="457200">
                        <a:lnSpc>
                          <a:spcPts val="191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Esteira  com</a:t>
                      </a:r>
                      <a:r>
                        <a:rPr dirty="0" sz="1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peças...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36550" marR="238760" indent="-90170">
                        <a:lnSpc>
                          <a:spcPts val="1910"/>
                        </a:lnSpc>
                        <a:spcBef>
                          <a:spcPts val="2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Braço e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mão  mecânicos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Câmara,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269240" marR="262255">
                        <a:lnSpc>
                          <a:spcPts val="1910"/>
                        </a:lnSpc>
                        <a:spcBef>
                          <a:spcPts val="7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sensores</a:t>
                      </a:r>
                      <a:r>
                        <a:rPr dirty="0" sz="1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de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ângluos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</a:tr>
              <a:tr h="981456">
                <a:tc>
                  <a:txBody>
                    <a:bodyPr/>
                    <a:lstStyle/>
                    <a:p>
                      <a:pPr marL="75565" marR="69850" indent="424815">
                        <a:lnSpc>
                          <a:spcPts val="1910"/>
                        </a:lnSpc>
                        <a:spcBef>
                          <a:spcPts val="2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Agente  Motorista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taxi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53060" marR="297180" indent="-50800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ç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rapidez,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42265" marR="336550" indent="10160">
                        <a:lnSpc>
                          <a:spcPts val="191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economia,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0660" marR="194945" indent="1270">
                        <a:lnSpc>
                          <a:spcPts val="192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Ruas,  pedestres,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189865" marR="182880" indent="-1270">
                        <a:lnSpc>
                          <a:spcPts val="1910"/>
                        </a:lnSpc>
                        <a:spcBef>
                          <a:spcPts val="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outros carros,  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Acelerador,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81915" marR="74295">
                        <a:lnSpc>
                          <a:spcPts val="1910"/>
                        </a:lnSpc>
                        <a:spcBef>
                          <a:spcPts val="7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freios,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espelhos,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buzina,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etc...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Câmara,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 marL="269240" marR="262255">
                        <a:lnSpc>
                          <a:spcPts val="1910"/>
                        </a:lnSpc>
                        <a:spcBef>
                          <a:spcPts val="7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1600" spc="1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GPS,...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80873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Propriedades </a:t>
            </a:r>
            <a:r>
              <a:rPr dirty="0" spc="-5"/>
              <a:t>dos </a:t>
            </a:r>
            <a:r>
              <a:rPr dirty="0" spc="-10"/>
              <a:t>ambientes de </a:t>
            </a:r>
            <a:r>
              <a:rPr dirty="0" spc="-40"/>
              <a:t>tarefa</a:t>
            </a:r>
            <a:r>
              <a:rPr dirty="0" spc="-30"/>
              <a:t> </a:t>
            </a:r>
            <a:r>
              <a:rPr dirty="0" spc="-5"/>
              <a:t>(1/3)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47" y="2201605"/>
            <a:ext cx="7876540" cy="385572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marR="479425" indent="-343535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15">
                <a:latin typeface="Carlito"/>
                <a:cs typeface="Carlito"/>
              </a:rPr>
              <a:t>Completamente observável </a:t>
            </a:r>
            <a:r>
              <a:rPr dirty="0" sz="2800" spc="-20">
                <a:latin typeface="Carlito"/>
                <a:cs typeface="Carlito"/>
              </a:rPr>
              <a:t>(versus </a:t>
            </a:r>
            <a:r>
              <a:rPr dirty="0" sz="2800" spc="-15">
                <a:latin typeface="Carlito"/>
                <a:cs typeface="Carlito"/>
              </a:rPr>
              <a:t>parcialmente  observável)</a:t>
            </a:r>
            <a:endParaRPr sz="2800">
              <a:latin typeface="Carlito"/>
              <a:cs typeface="Carlito"/>
            </a:endParaRPr>
          </a:p>
          <a:p>
            <a:pPr lvl="1" marL="756285" marR="5080" indent="-287020">
              <a:lnSpc>
                <a:spcPct val="8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Os sensores </a:t>
            </a:r>
            <a:r>
              <a:rPr dirty="0" sz="2400" spc="-10">
                <a:latin typeface="Carlito"/>
                <a:cs typeface="Carlito"/>
              </a:rPr>
              <a:t>do </a:t>
            </a:r>
            <a:r>
              <a:rPr dirty="0" sz="2400" spc="-15">
                <a:latin typeface="Carlito"/>
                <a:cs typeface="Carlito"/>
              </a:rPr>
              <a:t>agente </a:t>
            </a:r>
            <a:r>
              <a:rPr dirty="0" sz="2400" spc="-5">
                <a:latin typeface="Carlito"/>
                <a:cs typeface="Carlito"/>
              </a:rPr>
              <a:t>dão </a:t>
            </a:r>
            <a:r>
              <a:rPr dirty="0" sz="2400">
                <a:latin typeface="Carlito"/>
                <a:cs typeface="Carlito"/>
              </a:rPr>
              <a:t>acesso ao </a:t>
            </a:r>
            <a:r>
              <a:rPr dirty="0" sz="2400" spc="-10">
                <a:latin typeface="Carlito"/>
                <a:cs typeface="Carlito"/>
              </a:rPr>
              <a:t>estado completo do  </a:t>
            </a:r>
            <a:r>
              <a:rPr dirty="0" sz="2400" spc="-5">
                <a:latin typeface="Carlito"/>
                <a:cs typeface="Carlito"/>
              </a:rPr>
              <a:t>ambiente </a:t>
            </a:r>
            <a:r>
              <a:rPr dirty="0" sz="2400">
                <a:latin typeface="Carlito"/>
                <a:cs typeface="Carlito"/>
              </a:rPr>
              <a:t>em cada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instante.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ts val="287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400" spc="-50">
                <a:latin typeface="Carlito"/>
                <a:cs typeface="Carlito"/>
              </a:rPr>
              <a:t>Todos </a:t>
            </a:r>
            <a:r>
              <a:rPr dirty="0" sz="2400">
                <a:latin typeface="Carlito"/>
                <a:cs typeface="Carlito"/>
              </a:rPr>
              <a:t>os </a:t>
            </a:r>
            <a:r>
              <a:rPr dirty="0" sz="2400" spc="-5">
                <a:latin typeface="Carlito"/>
                <a:cs typeface="Carlito"/>
              </a:rPr>
              <a:t>aspectos </a:t>
            </a:r>
            <a:r>
              <a:rPr dirty="0" sz="2400" spc="-15">
                <a:latin typeface="Carlito"/>
                <a:cs typeface="Carlito"/>
              </a:rPr>
              <a:t>relevantes </a:t>
            </a:r>
            <a:r>
              <a:rPr dirty="0" sz="2400" spc="5">
                <a:latin typeface="Carlito"/>
                <a:cs typeface="Carlito"/>
              </a:rPr>
              <a:t>do </a:t>
            </a:r>
            <a:r>
              <a:rPr dirty="0" sz="2400" spc="-10">
                <a:latin typeface="Carlito"/>
                <a:cs typeface="Carlito"/>
              </a:rPr>
              <a:t>ambiente </a:t>
            </a:r>
            <a:r>
              <a:rPr dirty="0" sz="2400" spc="-5">
                <a:latin typeface="Carlito"/>
                <a:cs typeface="Carlito"/>
              </a:rPr>
              <a:t>são</a:t>
            </a:r>
            <a:r>
              <a:rPr dirty="0" sz="2400" spc="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acessíveis.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335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15">
                <a:latin typeface="Carlito"/>
                <a:cs typeface="Carlito"/>
              </a:rPr>
              <a:t>Determinístico (versus</a:t>
            </a:r>
            <a:r>
              <a:rPr dirty="0" sz="2800" spc="85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estocástico)</a:t>
            </a:r>
            <a:endParaRPr sz="2800">
              <a:latin typeface="Carlito"/>
              <a:cs typeface="Carlito"/>
            </a:endParaRPr>
          </a:p>
          <a:p>
            <a:pPr lvl="1" marL="756285" marR="241935" indent="-287020">
              <a:lnSpc>
                <a:spcPts val="23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O </a:t>
            </a:r>
            <a:r>
              <a:rPr dirty="0" sz="2400" spc="-15">
                <a:latin typeface="Carlito"/>
                <a:cs typeface="Carlito"/>
              </a:rPr>
              <a:t>próximo </a:t>
            </a:r>
            <a:r>
              <a:rPr dirty="0" sz="2400" spc="-10">
                <a:latin typeface="Carlito"/>
                <a:cs typeface="Carlito"/>
              </a:rPr>
              <a:t>estado do ambiente </a:t>
            </a:r>
            <a:r>
              <a:rPr dirty="0" sz="2400">
                <a:latin typeface="Carlito"/>
                <a:cs typeface="Carlito"/>
              </a:rPr>
              <a:t>é </a:t>
            </a:r>
            <a:r>
              <a:rPr dirty="0" sz="2400" spc="-10">
                <a:latin typeface="Carlito"/>
                <a:cs typeface="Carlito"/>
              </a:rPr>
              <a:t>completamente  </a:t>
            </a:r>
            <a:r>
              <a:rPr dirty="0" sz="2400" spc="-5">
                <a:latin typeface="Carlito"/>
                <a:cs typeface="Carlito"/>
              </a:rPr>
              <a:t>determinado pelo </a:t>
            </a:r>
            <a:r>
              <a:rPr dirty="0" sz="2400" spc="-10">
                <a:latin typeface="Carlito"/>
                <a:cs typeface="Carlito"/>
              </a:rPr>
              <a:t>estado </a:t>
            </a:r>
            <a:r>
              <a:rPr dirty="0" sz="2400">
                <a:latin typeface="Carlito"/>
                <a:cs typeface="Carlito"/>
              </a:rPr>
              <a:t>actual e </a:t>
            </a:r>
            <a:r>
              <a:rPr dirty="0" sz="2400" spc="-5">
                <a:latin typeface="Carlito"/>
                <a:cs typeface="Carlito"/>
              </a:rPr>
              <a:t>pela acção </a:t>
            </a:r>
            <a:r>
              <a:rPr dirty="0" sz="2400" spc="-15">
                <a:latin typeface="Carlito"/>
                <a:cs typeface="Carlito"/>
              </a:rPr>
              <a:t>executada  </a:t>
            </a:r>
            <a:r>
              <a:rPr dirty="0" sz="2400" spc="-5">
                <a:latin typeface="Carlito"/>
                <a:cs typeface="Carlito"/>
              </a:rPr>
              <a:t>pelo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agente.</a:t>
            </a:r>
            <a:endParaRPr sz="2400">
              <a:latin typeface="Carlito"/>
              <a:cs typeface="Carlito"/>
            </a:endParaRPr>
          </a:p>
          <a:p>
            <a:pPr lvl="1" marL="756285" marR="233045" indent="-287020">
              <a:lnSpc>
                <a:spcPct val="8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Se o </a:t>
            </a:r>
            <a:r>
              <a:rPr dirty="0" sz="2400" spc="-5">
                <a:latin typeface="Carlito"/>
                <a:cs typeface="Carlito"/>
              </a:rPr>
              <a:t>ambiente </a:t>
            </a:r>
            <a:r>
              <a:rPr dirty="0" sz="2400">
                <a:latin typeface="Carlito"/>
                <a:cs typeface="Carlito"/>
              </a:rPr>
              <a:t>é </a:t>
            </a:r>
            <a:r>
              <a:rPr dirty="0" sz="2400" spc="-10">
                <a:latin typeface="Carlito"/>
                <a:cs typeface="Carlito"/>
              </a:rPr>
              <a:t>determinístico </a:t>
            </a:r>
            <a:r>
              <a:rPr dirty="0" sz="2400" spc="-20">
                <a:latin typeface="Carlito"/>
                <a:cs typeface="Carlito"/>
              </a:rPr>
              <a:t>excepto </a:t>
            </a:r>
            <a:r>
              <a:rPr dirty="0" sz="2400">
                <a:latin typeface="Carlito"/>
                <a:cs typeface="Carlito"/>
              </a:rPr>
              <a:t>pelas </a:t>
            </a:r>
            <a:r>
              <a:rPr dirty="0" sz="2400" spc="-5">
                <a:latin typeface="Carlito"/>
                <a:cs typeface="Carlito"/>
              </a:rPr>
              <a:t>acções</a:t>
            </a:r>
            <a:r>
              <a:rPr dirty="0" sz="2400" spc="-13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de  </a:t>
            </a:r>
            <a:r>
              <a:rPr dirty="0" sz="2400" spc="-10">
                <a:latin typeface="Carlito"/>
                <a:cs typeface="Carlito"/>
              </a:rPr>
              <a:t>outros agentes, dizemos </a:t>
            </a:r>
            <a:r>
              <a:rPr dirty="0" sz="2400" spc="-5">
                <a:latin typeface="Carlito"/>
                <a:cs typeface="Carlito"/>
              </a:rPr>
              <a:t>que </a:t>
            </a:r>
            <a:r>
              <a:rPr dirty="0" sz="2400">
                <a:latin typeface="Carlito"/>
                <a:cs typeface="Carlito"/>
              </a:rPr>
              <a:t>o </a:t>
            </a:r>
            <a:r>
              <a:rPr dirty="0" sz="2400" spc="-5">
                <a:latin typeface="Carlito"/>
                <a:cs typeface="Carlito"/>
              </a:rPr>
              <a:t>ambiente </a:t>
            </a:r>
            <a:r>
              <a:rPr dirty="0" sz="2400">
                <a:latin typeface="Carlito"/>
                <a:cs typeface="Carlito"/>
              </a:rPr>
              <a:t>é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estratégico.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80873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Propriedades </a:t>
            </a:r>
            <a:r>
              <a:rPr dirty="0" spc="-5"/>
              <a:t>dos </a:t>
            </a:r>
            <a:r>
              <a:rPr dirty="0" spc="-10"/>
              <a:t>ambientes de </a:t>
            </a:r>
            <a:r>
              <a:rPr dirty="0" spc="-40"/>
              <a:t>tarefa</a:t>
            </a:r>
            <a:r>
              <a:rPr dirty="0" spc="-30"/>
              <a:t> </a:t>
            </a:r>
            <a:r>
              <a:rPr dirty="0" spc="-5"/>
              <a:t>(2/3)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47" y="2116872"/>
            <a:ext cx="7637145" cy="3897629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6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10">
                <a:latin typeface="Carlito"/>
                <a:cs typeface="Carlito"/>
              </a:rPr>
              <a:t>Episódico </a:t>
            </a:r>
            <a:r>
              <a:rPr dirty="0" sz="2800" spc="-20">
                <a:latin typeface="Carlito"/>
                <a:cs typeface="Carlito"/>
              </a:rPr>
              <a:t>(versus</a:t>
            </a:r>
            <a:r>
              <a:rPr dirty="0" sz="2800" spc="5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sequencial)</a:t>
            </a:r>
            <a:endParaRPr sz="2800">
              <a:latin typeface="Carlito"/>
              <a:cs typeface="Carlito"/>
            </a:endParaRPr>
          </a:p>
          <a:p>
            <a:pPr lvl="1" marL="756285" marR="5080" indent="-287020">
              <a:lnSpc>
                <a:spcPts val="259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experiência </a:t>
            </a:r>
            <a:r>
              <a:rPr dirty="0" sz="2400" spc="-10">
                <a:latin typeface="Carlito"/>
                <a:cs typeface="Carlito"/>
              </a:rPr>
              <a:t>do </a:t>
            </a:r>
            <a:r>
              <a:rPr dirty="0" sz="2400" spc="-15">
                <a:latin typeface="Carlito"/>
                <a:cs typeface="Carlito"/>
              </a:rPr>
              <a:t>agente </a:t>
            </a:r>
            <a:r>
              <a:rPr dirty="0" sz="2400">
                <a:latin typeface="Carlito"/>
                <a:cs typeface="Carlito"/>
              </a:rPr>
              <a:t>pode </a:t>
            </a:r>
            <a:r>
              <a:rPr dirty="0" sz="2400" spc="-10">
                <a:latin typeface="Carlito"/>
                <a:cs typeface="Carlito"/>
              </a:rPr>
              <a:t>ser </a:t>
            </a:r>
            <a:r>
              <a:rPr dirty="0" sz="2400" spc="-5">
                <a:latin typeface="Carlito"/>
                <a:cs typeface="Carlito"/>
              </a:rPr>
              <a:t>dividida </a:t>
            </a:r>
            <a:r>
              <a:rPr dirty="0" sz="2400">
                <a:latin typeface="Carlito"/>
                <a:cs typeface="Carlito"/>
              </a:rPr>
              <a:t>em </a:t>
            </a:r>
            <a:r>
              <a:rPr dirty="0" sz="2400" spc="-5">
                <a:latin typeface="Carlito"/>
                <a:cs typeface="Carlito"/>
              </a:rPr>
              <a:t>episódios  (percepção </a:t>
            </a:r>
            <a:r>
              <a:rPr dirty="0" sz="2400">
                <a:latin typeface="Carlito"/>
                <a:cs typeface="Carlito"/>
              </a:rPr>
              <a:t>e </a:t>
            </a:r>
            <a:r>
              <a:rPr dirty="0" sz="2400" spc="-20">
                <a:latin typeface="Carlito"/>
                <a:cs typeface="Carlito"/>
              </a:rPr>
              <a:t>execução </a:t>
            </a:r>
            <a:r>
              <a:rPr dirty="0" sz="2400" spc="-10">
                <a:latin typeface="Carlito"/>
                <a:cs typeface="Carlito"/>
              </a:rPr>
              <a:t>de </a:t>
            </a:r>
            <a:r>
              <a:rPr dirty="0" sz="2400">
                <a:latin typeface="Carlito"/>
                <a:cs typeface="Carlito"/>
              </a:rPr>
              <a:t>uma </a:t>
            </a:r>
            <a:r>
              <a:rPr dirty="0" sz="2400" spc="-5">
                <a:latin typeface="Carlito"/>
                <a:cs typeface="Carlito"/>
              </a:rPr>
              <a:t>única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acção).</a:t>
            </a:r>
            <a:endParaRPr sz="2400">
              <a:latin typeface="Carlito"/>
              <a:cs typeface="Carlito"/>
            </a:endParaRPr>
          </a:p>
          <a:p>
            <a:pPr lvl="1" marL="756285" marR="411480" indent="-287020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escolha da </a:t>
            </a:r>
            <a:r>
              <a:rPr dirty="0" sz="2400" spc="-5">
                <a:latin typeface="Carlito"/>
                <a:cs typeface="Carlito"/>
              </a:rPr>
              <a:t>acção </a:t>
            </a:r>
            <a:r>
              <a:rPr dirty="0" sz="2400">
                <a:latin typeface="Carlito"/>
                <a:cs typeface="Carlito"/>
              </a:rPr>
              <a:t>em cada episódio </a:t>
            </a:r>
            <a:r>
              <a:rPr dirty="0" sz="2400" spc="-15">
                <a:latin typeface="Carlito"/>
                <a:cs typeface="Carlito"/>
              </a:rPr>
              <a:t>só </a:t>
            </a:r>
            <a:r>
              <a:rPr dirty="0" sz="2400">
                <a:latin typeface="Carlito"/>
                <a:cs typeface="Carlito"/>
              </a:rPr>
              <a:t>depende </a:t>
            </a:r>
            <a:r>
              <a:rPr dirty="0" sz="2400" spc="-10">
                <a:latin typeface="Carlito"/>
                <a:cs typeface="Carlito"/>
              </a:rPr>
              <a:t>do  próprio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episódio.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20">
                <a:latin typeface="Carlito"/>
                <a:cs typeface="Carlito"/>
              </a:rPr>
              <a:t>Estático (versus</a:t>
            </a:r>
            <a:r>
              <a:rPr dirty="0" sz="2800" spc="5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dinâmico)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O </a:t>
            </a:r>
            <a:r>
              <a:rPr dirty="0" sz="2400" spc="-5">
                <a:latin typeface="Carlito"/>
                <a:cs typeface="Carlito"/>
              </a:rPr>
              <a:t>ambiente não muda </a:t>
            </a:r>
            <a:r>
              <a:rPr dirty="0" sz="2400" spc="-10">
                <a:latin typeface="Carlito"/>
                <a:cs typeface="Carlito"/>
              </a:rPr>
              <a:t>enquanto </a:t>
            </a:r>
            <a:r>
              <a:rPr dirty="0" sz="2400">
                <a:latin typeface="Carlito"/>
                <a:cs typeface="Carlito"/>
              </a:rPr>
              <a:t>o </a:t>
            </a:r>
            <a:r>
              <a:rPr dirty="0" sz="2400" spc="-20">
                <a:latin typeface="Carlito"/>
                <a:cs typeface="Carlito"/>
              </a:rPr>
              <a:t>agente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pensa.</a:t>
            </a:r>
            <a:endParaRPr sz="2400">
              <a:latin typeface="Carlito"/>
              <a:cs typeface="Carlito"/>
            </a:endParaRPr>
          </a:p>
          <a:p>
            <a:pPr lvl="1" marL="756285" marR="384175" indent="-287020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rlito"/>
                <a:cs typeface="Carlito"/>
              </a:rPr>
              <a:t>O </a:t>
            </a:r>
            <a:r>
              <a:rPr dirty="0" sz="2400" spc="-5">
                <a:latin typeface="Carlito"/>
                <a:cs typeface="Carlito"/>
              </a:rPr>
              <a:t>ambiente </a:t>
            </a:r>
            <a:r>
              <a:rPr dirty="0" sz="2400">
                <a:latin typeface="Carlito"/>
                <a:cs typeface="Carlito"/>
              </a:rPr>
              <a:t>é </a:t>
            </a:r>
            <a:r>
              <a:rPr dirty="0" sz="2400" spc="-5">
                <a:latin typeface="Carlito"/>
                <a:cs typeface="Carlito"/>
              </a:rPr>
              <a:t>semidinâmico se </a:t>
            </a:r>
            <a:r>
              <a:rPr dirty="0" sz="2400">
                <a:latin typeface="Carlito"/>
                <a:cs typeface="Carlito"/>
              </a:rPr>
              <a:t>ele não </a:t>
            </a:r>
            <a:r>
              <a:rPr dirty="0" sz="2400" spc="-5">
                <a:latin typeface="Carlito"/>
                <a:cs typeface="Carlito"/>
              </a:rPr>
              <a:t>muda </a:t>
            </a:r>
            <a:r>
              <a:rPr dirty="0" sz="2400" spc="-10">
                <a:latin typeface="Carlito"/>
                <a:cs typeface="Carlito"/>
              </a:rPr>
              <a:t>com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5">
                <a:latin typeface="Carlito"/>
                <a:cs typeface="Carlito"/>
              </a:rPr>
              <a:t>passagem </a:t>
            </a:r>
            <a:r>
              <a:rPr dirty="0" sz="2400" spc="-10">
                <a:latin typeface="Carlito"/>
                <a:cs typeface="Carlito"/>
              </a:rPr>
              <a:t>do </a:t>
            </a:r>
            <a:r>
              <a:rPr dirty="0" sz="2400" spc="-15">
                <a:latin typeface="Carlito"/>
                <a:cs typeface="Carlito"/>
              </a:rPr>
              <a:t>tempo, </a:t>
            </a:r>
            <a:r>
              <a:rPr dirty="0" sz="2400">
                <a:latin typeface="Carlito"/>
                <a:cs typeface="Carlito"/>
              </a:rPr>
              <a:t>mas o </a:t>
            </a:r>
            <a:r>
              <a:rPr dirty="0" sz="2400" spc="-10">
                <a:latin typeface="Carlito"/>
                <a:cs typeface="Carlito"/>
              </a:rPr>
              <a:t>nível </a:t>
            </a:r>
            <a:r>
              <a:rPr dirty="0" sz="2400" spc="5">
                <a:latin typeface="Carlito"/>
                <a:cs typeface="Carlito"/>
              </a:rPr>
              <a:t>de </a:t>
            </a:r>
            <a:r>
              <a:rPr dirty="0" sz="2400">
                <a:latin typeface="Carlito"/>
                <a:cs typeface="Carlito"/>
              </a:rPr>
              <a:t>desempenho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do  </a:t>
            </a:r>
            <a:r>
              <a:rPr dirty="0" sz="2400" spc="-15">
                <a:latin typeface="Carlito"/>
                <a:cs typeface="Carlito"/>
              </a:rPr>
              <a:t>agente </a:t>
            </a:r>
            <a:r>
              <a:rPr dirty="0" sz="2400" spc="10">
                <a:latin typeface="Carlito"/>
                <a:cs typeface="Carlito"/>
              </a:rPr>
              <a:t>se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altera.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80873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Propriedades </a:t>
            </a:r>
            <a:r>
              <a:rPr dirty="0" spc="-5"/>
              <a:t>dos </a:t>
            </a:r>
            <a:r>
              <a:rPr dirty="0" spc="-10"/>
              <a:t>ambientes de </a:t>
            </a:r>
            <a:r>
              <a:rPr dirty="0" spc="-40"/>
              <a:t>tarefa</a:t>
            </a:r>
            <a:r>
              <a:rPr dirty="0" spc="-30"/>
              <a:t> </a:t>
            </a:r>
            <a:r>
              <a:rPr dirty="0" spc="-5"/>
              <a:t>(3/3)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86" y="2029572"/>
            <a:ext cx="7886700" cy="404558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Discreto (versus</a:t>
            </a:r>
            <a:r>
              <a:rPr dirty="0" sz="3200" spc="5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contínuo)</a:t>
            </a:r>
            <a:endParaRPr sz="3200">
              <a:latin typeface="Carlito"/>
              <a:cs typeface="Carlito"/>
            </a:endParaRPr>
          </a:p>
          <a:p>
            <a:pPr lvl="1" marL="756285" marR="443230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rlito"/>
                <a:cs typeface="Carlito"/>
              </a:rPr>
              <a:t>Um </a:t>
            </a:r>
            <a:r>
              <a:rPr dirty="0" sz="2800" spc="-15">
                <a:latin typeface="Carlito"/>
                <a:cs typeface="Carlito"/>
              </a:rPr>
              <a:t>número </a:t>
            </a:r>
            <a:r>
              <a:rPr dirty="0" sz="2800" spc="-10">
                <a:latin typeface="Carlito"/>
                <a:cs typeface="Carlito"/>
              </a:rPr>
              <a:t>limitado </a:t>
            </a:r>
            <a:r>
              <a:rPr dirty="0" sz="2800" spc="-5">
                <a:latin typeface="Carlito"/>
                <a:cs typeface="Carlito"/>
              </a:rPr>
              <a:t>e </a:t>
            </a:r>
            <a:r>
              <a:rPr dirty="0" sz="2800" spc="-15">
                <a:latin typeface="Carlito"/>
                <a:cs typeface="Carlito"/>
              </a:rPr>
              <a:t>claramente definido de  percepções </a:t>
            </a:r>
            <a:r>
              <a:rPr dirty="0" sz="2800" spc="-5">
                <a:latin typeface="Carlito"/>
                <a:cs typeface="Carlito"/>
              </a:rPr>
              <a:t>e</a:t>
            </a:r>
            <a:r>
              <a:rPr dirty="0" sz="2800" spc="2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acções.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Agente </a:t>
            </a:r>
            <a:r>
              <a:rPr dirty="0" sz="3200" spc="-10">
                <a:latin typeface="Carlito"/>
                <a:cs typeface="Carlito"/>
              </a:rPr>
              <a:t>único </a:t>
            </a:r>
            <a:r>
              <a:rPr dirty="0" sz="3200" spc="-15">
                <a:latin typeface="Carlito"/>
                <a:cs typeface="Carlito"/>
              </a:rPr>
              <a:t>(versus</a:t>
            </a:r>
            <a:r>
              <a:rPr dirty="0" sz="3200" spc="3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multi-agente)</a:t>
            </a:r>
            <a:endParaRPr sz="3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rlito"/>
                <a:cs typeface="Carlito"/>
              </a:rPr>
              <a:t>Um </a:t>
            </a:r>
            <a:r>
              <a:rPr dirty="0" sz="2800" spc="-15">
                <a:latin typeface="Carlito"/>
                <a:cs typeface="Carlito"/>
              </a:rPr>
              <a:t>único </a:t>
            </a:r>
            <a:r>
              <a:rPr dirty="0" sz="2800" spc="-20">
                <a:latin typeface="Carlito"/>
                <a:cs typeface="Carlito"/>
              </a:rPr>
              <a:t>agente operando </a:t>
            </a:r>
            <a:r>
              <a:rPr dirty="0" sz="2800" spc="-10">
                <a:latin typeface="Carlito"/>
                <a:cs typeface="Carlito"/>
              </a:rPr>
              <a:t>sozinho </a:t>
            </a:r>
            <a:r>
              <a:rPr dirty="0" sz="2800" spc="-15">
                <a:latin typeface="Carlito"/>
                <a:cs typeface="Carlito"/>
              </a:rPr>
              <a:t>no</a:t>
            </a:r>
            <a:r>
              <a:rPr dirty="0" sz="2800" spc="22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ambiente.</a:t>
            </a:r>
            <a:endParaRPr sz="28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No </a:t>
            </a:r>
            <a:r>
              <a:rPr dirty="0" sz="2800" spc="-10">
                <a:latin typeface="Carlito"/>
                <a:cs typeface="Carlito"/>
              </a:rPr>
              <a:t>caso </a:t>
            </a:r>
            <a:r>
              <a:rPr dirty="0" sz="2800" spc="-15">
                <a:latin typeface="Carlito"/>
                <a:cs typeface="Carlito"/>
              </a:rPr>
              <a:t>multi-agente </a:t>
            </a:r>
            <a:r>
              <a:rPr dirty="0" sz="2800" spc="-10">
                <a:latin typeface="Carlito"/>
                <a:cs typeface="Carlito"/>
              </a:rPr>
              <a:t>podemos</a:t>
            </a:r>
            <a:r>
              <a:rPr dirty="0" sz="2800" spc="11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ter</a:t>
            </a:r>
            <a:endParaRPr sz="28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10">
                <a:latin typeface="Carlito"/>
                <a:cs typeface="Carlito"/>
              </a:rPr>
              <a:t>Multi-agente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cooperativo</a:t>
            </a:r>
            <a:endParaRPr sz="2400">
              <a:latin typeface="Carlito"/>
              <a:cs typeface="Carlito"/>
            </a:endParaRPr>
          </a:p>
          <a:p>
            <a:pPr lvl="2" marL="1155700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10">
                <a:latin typeface="Carlito"/>
                <a:cs typeface="Carlito"/>
              </a:rPr>
              <a:t>Multi-agente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competitivo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56076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Exemplos </a:t>
            </a:r>
            <a:r>
              <a:rPr dirty="0" spc="-10"/>
              <a:t>ambientes </a:t>
            </a:r>
            <a:r>
              <a:rPr dirty="0" spc="5"/>
              <a:t>de</a:t>
            </a:r>
            <a:r>
              <a:rPr dirty="0" spc="-65"/>
              <a:t> </a:t>
            </a:r>
            <a:r>
              <a:rPr dirty="0" spc="-35"/>
              <a:t>tarefa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4439" y="2045208"/>
            <a:ext cx="8242300" cy="4594860"/>
            <a:chOff x="1234439" y="2045208"/>
            <a:chExt cx="8242300" cy="4594860"/>
          </a:xfrm>
        </p:grpSpPr>
        <p:sp>
          <p:nvSpPr>
            <p:cNvPr id="4" name="object 4"/>
            <p:cNvSpPr/>
            <p:nvPr/>
          </p:nvSpPr>
          <p:spPr>
            <a:xfrm>
              <a:off x="1240535" y="2051304"/>
              <a:ext cx="8229600" cy="45826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12136" y="2045208"/>
              <a:ext cx="5486400" cy="4594860"/>
            </a:xfrm>
            <a:custGeom>
              <a:avLst/>
              <a:gdLst/>
              <a:ahLst/>
              <a:cxnLst/>
              <a:rect l="l" t="t" r="r" b="b"/>
              <a:pathLst>
                <a:path w="5486400" h="4594859">
                  <a:moveTo>
                    <a:pt x="0" y="0"/>
                  </a:moveTo>
                  <a:lnTo>
                    <a:pt x="0" y="4594860"/>
                  </a:lnTo>
                </a:path>
                <a:path w="5486400" h="4594859">
                  <a:moveTo>
                    <a:pt x="1371600" y="0"/>
                  </a:moveTo>
                  <a:lnTo>
                    <a:pt x="1371600" y="4594860"/>
                  </a:lnTo>
                </a:path>
                <a:path w="5486400" h="4594859">
                  <a:moveTo>
                    <a:pt x="2948940" y="0"/>
                  </a:moveTo>
                  <a:lnTo>
                    <a:pt x="2948940" y="4594860"/>
                  </a:lnTo>
                </a:path>
                <a:path w="5486400" h="4594859">
                  <a:moveTo>
                    <a:pt x="4245864" y="0"/>
                  </a:moveTo>
                  <a:lnTo>
                    <a:pt x="4245864" y="4594860"/>
                  </a:lnTo>
                </a:path>
                <a:path w="5486400" h="4594859">
                  <a:moveTo>
                    <a:pt x="5486400" y="0"/>
                  </a:moveTo>
                  <a:lnTo>
                    <a:pt x="5486400" y="45948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4439" y="2423160"/>
              <a:ext cx="8242300" cy="0"/>
            </a:xfrm>
            <a:custGeom>
              <a:avLst/>
              <a:gdLst/>
              <a:ahLst/>
              <a:cxnLst/>
              <a:rect l="l" t="t" r="r" b="b"/>
              <a:pathLst>
                <a:path w="8242300" h="0">
                  <a:moveTo>
                    <a:pt x="0" y="0"/>
                  </a:moveTo>
                  <a:lnTo>
                    <a:pt x="824179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4439" y="2045208"/>
              <a:ext cx="8242300" cy="4594860"/>
            </a:xfrm>
            <a:custGeom>
              <a:avLst/>
              <a:gdLst/>
              <a:ahLst/>
              <a:cxnLst/>
              <a:rect l="l" t="t" r="r" b="b"/>
              <a:pathLst>
                <a:path w="8242300" h="4594859">
                  <a:moveTo>
                    <a:pt x="0" y="1200912"/>
                  </a:moveTo>
                  <a:lnTo>
                    <a:pt x="8241792" y="1200912"/>
                  </a:lnTo>
                </a:path>
                <a:path w="8242300" h="4594859">
                  <a:moveTo>
                    <a:pt x="0" y="2023872"/>
                  </a:moveTo>
                  <a:lnTo>
                    <a:pt x="8241792" y="2023872"/>
                  </a:lnTo>
                </a:path>
                <a:path w="8242300" h="4594859">
                  <a:moveTo>
                    <a:pt x="0" y="2572512"/>
                  </a:moveTo>
                  <a:lnTo>
                    <a:pt x="8241792" y="2572512"/>
                  </a:lnTo>
                </a:path>
                <a:path w="8242300" h="4594859">
                  <a:moveTo>
                    <a:pt x="0" y="2942844"/>
                  </a:moveTo>
                  <a:lnTo>
                    <a:pt x="8241792" y="2942844"/>
                  </a:lnTo>
                </a:path>
                <a:path w="8242300" h="4594859">
                  <a:moveTo>
                    <a:pt x="0" y="3491484"/>
                  </a:moveTo>
                  <a:lnTo>
                    <a:pt x="8241792" y="3491484"/>
                  </a:lnTo>
                </a:path>
                <a:path w="8242300" h="4594859">
                  <a:moveTo>
                    <a:pt x="0" y="4040124"/>
                  </a:moveTo>
                  <a:lnTo>
                    <a:pt x="8241792" y="4040124"/>
                  </a:lnTo>
                </a:path>
                <a:path w="8242300" h="4594859">
                  <a:moveTo>
                    <a:pt x="6096" y="0"/>
                  </a:moveTo>
                  <a:lnTo>
                    <a:pt x="6096" y="4594860"/>
                  </a:lnTo>
                </a:path>
                <a:path w="8242300" h="4594859">
                  <a:moveTo>
                    <a:pt x="8235696" y="0"/>
                  </a:moveTo>
                  <a:lnTo>
                    <a:pt x="8235696" y="4594860"/>
                  </a:lnTo>
                </a:path>
                <a:path w="8242300" h="4594859">
                  <a:moveTo>
                    <a:pt x="0" y="6096"/>
                  </a:moveTo>
                  <a:lnTo>
                    <a:pt x="8241792" y="6096"/>
                  </a:lnTo>
                </a:path>
                <a:path w="8242300" h="4594859">
                  <a:moveTo>
                    <a:pt x="0" y="4588764"/>
                  </a:moveTo>
                  <a:lnTo>
                    <a:pt x="8241792" y="458876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671110" y="1934926"/>
            <a:ext cx="1250315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800" b="1">
                <a:latin typeface="Arial"/>
                <a:cs typeface="Arial"/>
              </a:rPr>
              <a:t>O</a:t>
            </a:r>
            <a:r>
              <a:rPr dirty="0" sz="1800" spc="-5" b="1">
                <a:latin typeface="Arial"/>
                <a:cs typeface="Arial"/>
              </a:rPr>
              <a:t>b</a:t>
            </a:r>
            <a:r>
              <a:rPr dirty="0" sz="1800" spc="5" b="1">
                <a:latin typeface="Arial"/>
                <a:cs typeface="Arial"/>
              </a:rPr>
              <a:t>s</a:t>
            </a: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r</a:t>
            </a:r>
            <a:r>
              <a:rPr dirty="0" sz="1800" spc="-50" b="1">
                <a:latin typeface="Arial"/>
                <a:cs typeface="Arial"/>
              </a:rPr>
              <a:t>v</a:t>
            </a:r>
            <a:r>
              <a:rPr dirty="0" sz="1800" spc="5" b="1">
                <a:latin typeface="Arial"/>
                <a:cs typeface="Arial"/>
              </a:rPr>
              <a:t>á</a:t>
            </a:r>
            <a:r>
              <a:rPr dirty="0" sz="1800" spc="-15" b="1">
                <a:latin typeface="Arial"/>
                <a:cs typeface="Arial"/>
              </a:rPr>
              <a:t>ve</a:t>
            </a:r>
            <a:r>
              <a:rPr dirty="0" sz="1800" b="1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7853" y="1934926"/>
            <a:ext cx="1410335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800" spc="-5" b="1">
                <a:latin typeface="Arial"/>
                <a:cs typeface="Arial"/>
              </a:rPr>
              <a:t>Determinista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761" y="1934926"/>
            <a:ext cx="1118870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800" spc="-5" b="1">
                <a:latin typeface="Arial"/>
                <a:cs typeface="Arial"/>
              </a:rPr>
              <a:t>Episódico</a:t>
            </a:r>
            <a:endParaRPr sz="18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755"/>
              </a:spcBef>
            </a:pPr>
            <a:r>
              <a:rPr dirty="0" sz="1800" spc="-10">
                <a:latin typeface="Arial"/>
                <a:cs typeface="Arial"/>
              </a:rPr>
              <a:t>Não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1357" y="1934926"/>
            <a:ext cx="913130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spc="5" b="1">
                <a:latin typeface="Arial"/>
                <a:cs typeface="Arial"/>
              </a:rPr>
              <a:t>s</a:t>
            </a:r>
            <a:r>
              <a:rPr dirty="0" sz="1800" spc="-10" b="1">
                <a:latin typeface="Arial"/>
                <a:cs typeface="Arial"/>
              </a:rPr>
              <a:t>t</a:t>
            </a:r>
            <a:r>
              <a:rPr dirty="0" sz="1800" spc="-15" b="1">
                <a:latin typeface="Arial"/>
                <a:cs typeface="Arial"/>
              </a:rPr>
              <a:t>á</a:t>
            </a:r>
            <a:r>
              <a:rPr dirty="0" sz="1800" spc="10" b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-15" b="1">
                <a:latin typeface="Arial"/>
                <a:cs typeface="Arial"/>
              </a:rPr>
              <a:t>c</a:t>
            </a:r>
            <a:r>
              <a:rPr dirty="0" sz="1800" b="1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5230" y="1934926"/>
            <a:ext cx="937894" cy="766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800" spc="-5" b="1">
                <a:latin typeface="Arial"/>
                <a:cs typeface="Arial"/>
              </a:rPr>
              <a:t>D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-15" b="1">
                <a:latin typeface="Arial"/>
                <a:cs typeface="Arial"/>
              </a:rPr>
              <a:t>sc</a:t>
            </a:r>
            <a:r>
              <a:rPr dirty="0" sz="1800" b="1">
                <a:latin typeface="Arial"/>
                <a:cs typeface="Arial"/>
              </a:rPr>
              <a:t>r</a:t>
            </a: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spc="10" b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latin typeface="Arial"/>
                <a:cs typeface="Arial"/>
              </a:rPr>
              <a:t>Sim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7121" y="3224303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1587" y="3224303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8048" y="3224303"/>
            <a:ext cx="44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4196" y="3224303"/>
            <a:ext cx="547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m</a:t>
            </a:r>
            <a:r>
              <a:rPr dirty="0" sz="180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94081" y="3224303"/>
            <a:ext cx="38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4954" y="4047172"/>
            <a:ext cx="44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49421" y="4047172"/>
            <a:ext cx="445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7311" y="4047172"/>
            <a:ext cx="44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56038" y="4047172"/>
            <a:ext cx="445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61340" y="4047172"/>
            <a:ext cx="44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4954" y="4498410"/>
            <a:ext cx="44323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080" indent="-12700">
              <a:lnSpc>
                <a:spcPct val="1355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  </a:t>
            </a: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9421" y="4498410"/>
            <a:ext cx="44577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080" indent="-12700">
              <a:lnSpc>
                <a:spcPct val="1355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  </a:t>
            </a: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7311" y="4498410"/>
            <a:ext cx="44323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080" indent="-12700">
              <a:lnSpc>
                <a:spcPct val="1355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  </a:t>
            </a: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04196" y="4498410"/>
            <a:ext cx="54737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435">
              <a:lnSpc>
                <a:spcPct val="1355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Não  </a:t>
            </a: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m</a:t>
            </a:r>
            <a:r>
              <a:rPr dirty="0" sz="180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61340" y="4498410"/>
            <a:ext cx="443865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1270">
              <a:lnSpc>
                <a:spcPct val="1355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  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74954" y="5516325"/>
            <a:ext cx="44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49421" y="5516325"/>
            <a:ext cx="445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8741" y="5516325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56038" y="5516325"/>
            <a:ext cx="445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72770" y="5516325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16257" y="1918183"/>
            <a:ext cx="1218565" cy="47212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800" spc="-5" b="1">
                <a:latin typeface="Carlito"/>
                <a:cs typeface="Carlito"/>
              </a:rPr>
              <a:t>Agente</a:t>
            </a:r>
            <a:endParaRPr sz="1800">
              <a:latin typeface="Carlito"/>
              <a:cs typeface="Carlito"/>
            </a:endParaRPr>
          </a:p>
          <a:p>
            <a:pPr algn="ctr" marL="88265" marR="80010" indent="-2540">
              <a:lnSpc>
                <a:spcPct val="99900"/>
              </a:lnSpc>
              <a:spcBef>
                <a:spcPts val="830"/>
              </a:spcBef>
            </a:pPr>
            <a:r>
              <a:rPr dirty="0" sz="1800" spc="-5" b="1">
                <a:latin typeface="Arial"/>
                <a:cs typeface="Arial"/>
              </a:rPr>
              <a:t>xadrez  sem  relógio  xadrez  </a:t>
            </a:r>
            <a:r>
              <a:rPr dirty="0" sz="1800" b="1">
                <a:latin typeface="Arial"/>
                <a:cs typeface="Arial"/>
              </a:rPr>
              <a:t>com  </a:t>
            </a:r>
            <a:r>
              <a:rPr dirty="0" sz="1800" spc="-5" b="1">
                <a:latin typeface="Arial"/>
                <a:cs typeface="Arial"/>
              </a:rPr>
              <a:t>relógio  </a:t>
            </a:r>
            <a:r>
              <a:rPr dirty="0" sz="180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o</a:t>
            </a:r>
            <a:r>
              <a:rPr dirty="0" sz="1800" spc="-10" b="1">
                <a:latin typeface="Arial"/>
                <a:cs typeface="Arial"/>
              </a:rPr>
              <a:t>t</a:t>
            </a:r>
            <a:r>
              <a:rPr dirty="0" sz="1800" spc="15" b="1">
                <a:latin typeface="Arial"/>
                <a:cs typeface="Arial"/>
              </a:rPr>
              <a:t>o</a:t>
            </a:r>
            <a:r>
              <a:rPr dirty="0" sz="1800" spc="-20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5" b="1">
                <a:latin typeface="Arial"/>
                <a:cs typeface="Arial"/>
              </a:rPr>
              <a:t>s</a:t>
            </a:r>
            <a:r>
              <a:rPr dirty="0" sz="1800" spc="-10" b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a  </a:t>
            </a:r>
            <a:r>
              <a:rPr dirty="0" sz="1800" spc="-5" b="1">
                <a:latin typeface="Arial"/>
                <a:cs typeface="Arial"/>
              </a:rPr>
              <a:t>de taxi  médico</a:t>
            </a: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99900"/>
              </a:lnSpc>
              <a:spcBef>
                <a:spcPts val="785"/>
              </a:spcBef>
            </a:pPr>
            <a:r>
              <a:rPr dirty="0" sz="1800" spc="-60" b="1">
                <a:latin typeface="Arial"/>
                <a:cs typeface="Arial"/>
              </a:rPr>
              <a:t>A</a:t>
            </a:r>
            <a:r>
              <a:rPr dirty="0" sz="1800" spc="15" b="1">
                <a:latin typeface="Arial"/>
                <a:cs typeface="Arial"/>
              </a:rPr>
              <a:t>n</a:t>
            </a:r>
            <a:r>
              <a:rPr dirty="0" sz="1800" spc="-1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li</a:t>
            </a:r>
            <a:r>
              <a:rPr dirty="0" sz="1800" spc="-15" b="1">
                <a:latin typeface="Arial"/>
                <a:cs typeface="Arial"/>
              </a:rPr>
              <a:t>s</a:t>
            </a:r>
            <a:r>
              <a:rPr dirty="0" sz="1800" spc="5" b="1">
                <a:latin typeface="Arial"/>
                <a:cs typeface="Arial"/>
              </a:rPr>
              <a:t>a</a:t>
            </a:r>
            <a:r>
              <a:rPr dirty="0" sz="1800" spc="-5" b="1">
                <a:latin typeface="Arial"/>
                <a:cs typeface="Arial"/>
              </a:rPr>
              <a:t>do</a:t>
            </a:r>
            <a:r>
              <a:rPr dirty="0" sz="1800" b="1">
                <a:latin typeface="Arial"/>
                <a:cs typeface="Arial"/>
              </a:rPr>
              <a:t>r  </a:t>
            </a:r>
            <a:r>
              <a:rPr dirty="0" sz="1800" spc="-5" b="1">
                <a:latin typeface="Arial"/>
                <a:cs typeface="Arial"/>
              </a:rPr>
              <a:t>de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imagem  </a:t>
            </a:r>
            <a:r>
              <a:rPr dirty="0" sz="1800" spc="-5" b="1">
                <a:latin typeface="Arial"/>
                <a:cs typeface="Arial"/>
              </a:rPr>
              <a:t>Busca na  </a:t>
            </a:r>
            <a:r>
              <a:rPr dirty="0" sz="1800" spc="5" b="1">
                <a:latin typeface="Arial"/>
                <a:cs typeface="Arial"/>
              </a:rPr>
              <a:t>web  </a:t>
            </a:r>
            <a:r>
              <a:rPr dirty="0" sz="1800" spc="-5" b="1">
                <a:latin typeface="Arial"/>
                <a:cs typeface="Arial"/>
              </a:rPr>
              <a:t>Filtrador  de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87121" y="6064941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50157" y="6064941"/>
            <a:ext cx="44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99477" y="6064941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56774" y="6064941"/>
            <a:ext cx="44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5">
                <a:latin typeface="Arial"/>
                <a:cs typeface="Arial"/>
              </a:rPr>
              <a:t>ã</a:t>
            </a:r>
            <a:r>
              <a:rPr dirty="0" sz="180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73507" y="6064941"/>
            <a:ext cx="4197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4049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Estrutura </a:t>
            </a:r>
            <a:r>
              <a:rPr dirty="0" spc="5"/>
              <a:t>dos</a:t>
            </a:r>
            <a:r>
              <a:rPr dirty="0" spc="-140"/>
              <a:t> </a:t>
            </a:r>
            <a:r>
              <a:rPr dirty="0" spc="-15"/>
              <a:t>agentes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561" y="2058396"/>
            <a:ext cx="8073390" cy="405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30">
                <a:latin typeface="Carlito"/>
                <a:cs typeface="Carlito"/>
              </a:rPr>
              <a:t>tarefa </a:t>
            </a:r>
            <a:r>
              <a:rPr dirty="0" sz="3200" spc="5">
                <a:latin typeface="Carlito"/>
                <a:cs typeface="Carlito"/>
              </a:rPr>
              <a:t>da </a:t>
            </a:r>
            <a:r>
              <a:rPr dirty="0" sz="3200" spc="-5">
                <a:latin typeface="Carlito"/>
                <a:cs typeface="Carlito"/>
              </a:rPr>
              <a:t>IA </a:t>
            </a:r>
            <a:r>
              <a:rPr dirty="0" sz="3200">
                <a:latin typeface="Carlito"/>
                <a:cs typeface="Carlito"/>
              </a:rPr>
              <a:t>é </a:t>
            </a:r>
            <a:r>
              <a:rPr dirty="0" sz="3200" spc="-5">
                <a:latin typeface="Carlito"/>
                <a:cs typeface="Carlito"/>
              </a:rPr>
              <a:t>desenhar </a:t>
            </a:r>
            <a:r>
              <a:rPr dirty="0" sz="3200" b="1" i="1">
                <a:latin typeface="Carlito"/>
                <a:cs typeface="Carlito"/>
              </a:rPr>
              <a:t>programas de  </a:t>
            </a:r>
            <a:r>
              <a:rPr dirty="0" sz="3200" spc="-10" b="1" i="1">
                <a:latin typeface="Carlito"/>
                <a:cs typeface="Carlito"/>
              </a:rPr>
              <a:t>agentes </a:t>
            </a:r>
            <a:r>
              <a:rPr dirty="0" sz="3200" spc="-5">
                <a:latin typeface="Carlito"/>
                <a:cs typeface="Carlito"/>
              </a:rPr>
              <a:t>que </a:t>
            </a:r>
            <a:r>
              <a:rPr dirty="0" sz="3200" spc="-10">
                <a:latin typeface="Carlito"/>
                <a:cs typeface="Carlito"/>
              </a:rPr>
              <a:t>implementem </a:t>
            </a:r>
            <a:r>
              <a:rPr dirty="0" sz="3200" spc="-10" b="1" i="1">
                <a:latin typeface="Carlito"/>
                <a:cs typeface="Carlito"/>
              </a:rPr>
              <a:t>funções </a:t>
            </a:r>
            <a:r>
              <a:rPr dirty="0" sz="3200" b="1" i="1">
                <a:latin typeface="Carlito"/>
                <a:cs typeface="Carlito"/>
              </a:rPr>
              <a:t>de </a:t>
            </a:r>
            <a:r>
              <a:rPr dirty="0" sz="3200" spc="-10" b="1" i="1">
                <a:latin typeface="Carlito"/>
                <a:cs typeface="Carlito"/>
              </a:rPr>
              <a:t>agente  </a:t>
            </a:r>
            <a:r>
              <a:rPr dirty="0" sz="3200" spc="-5">
                <a:latin typeface="Carlito"/>
                <a:cs typeface="Carlito"/>
              </a:rPr>
              <a:t>que </a:t>
            </a:r>
            <a:r>
              <a:rPr dirty="0" sz="3200">
                <a:latin typeface="Carlito"/>
                <a:cs typeface="Carlito"/>
              </a:rPr>
              <a:t>mapeiam </a:t>
            </a:r>
            <a:r>
              <a:rPr dirty="0" sz="3200" spc="-5">
                <a:latin typeface="Carlito"/>
                <a:cs typeface="Carlito"/>
              </a:rPr>
              <a:t>sequências </a:t>
            </a:r>
            <a:r>
              <a:rPr dirty="0" sz="3200" spc="5">
                <a:latin typeface="Carlito"/>
                <a:cs typeface="Carlito"/>
              </a:rPr>
              <a:t>de </a:t>
            </a:r>
            <a:r>
              <a:rPr dirty="0" sz="3200" spc="-15">
                <a:latin typeface="Carlito"/>
                <a:cs typeface="Carlito"/>
              </a:rPr>
              <a:t>percepções </a:t>
            </a:r>
            <a:r>
              <a:rPr dirty="0" sz="3200" spc="5">
                <a:latin typeface="Carlito"/>
                <a:cs typeface="Carlito"/>
              </a:rPr>
              <a:t>em  </a:t>
            </a:r>
            <a:r>
              <a:rPr dirty="0" sz="3200" spc="-5">
                <a:latin typeface="Carlito"/>
                <a:cs typeface="Carlito"/>
              </a:rPr>
              <a:t>acções</a:t>
            </a:r>
            <a:endParaRPr sz="3200">
              <a:latin typeface="Carlito"/>
              <a:cs typeface="Carlito"/>
            </a:endParaRPr>
          </a:p>
          <a:p>
            <a:pPr algn="just" marL="355600" marR="825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Os </a:t>
            </a:r>
            <a:r>
              <a:rPr dirty="0" sz="3200" spc="-15">
                <a:latin typeface="Carlito"/>
                <a:cs typeface="Carlito"/>
              </a:rPr>
              <a:t>programas correm </a:t>
            </a:r>
            <a:r>
              <a:rPr dirty="0" sz="3200" spc="-10">
                <a:latin typeface="Carlito"/>
                <a:cs typeface="Carlito"/>
              </a:rPr>
              <a:t>sobre </a:t>
            </a:r>
            <a:r>
              <a:rPr dirty="0" sz="3200" spc="5">
                <a:latin typeface="Carlito"/>
                <a:cs typeface="Carlito"/>
              </a:rPr>
              <a:t>um </a:t>
            </a:r>
            <a:r>
              <a:rPr dirty="0" sz="3200" spc="-5">
                <a:latin typeface="Carlito"/>
                <a:cs typeface="Carlito"/>
              </a:rPr>
              <a:t>dispositivo  </a:t>
            </a:r>
            <a:r>
              <a:rPr dirty="0" sz="3200" spc="-10">
                <a:latin typeface="Carlito"/>
                <a:cs typeface="Carlito"/>
              </a:rPr>
              <a:t>computador </a:t>
            </a:r>
            <a:r>
              <a:rPr dirty="0" sz="3200" spc="-5">
                <a:latin typeface="Carlito"/>
                <a:cs typeface="Carlito"/>
              </a:rPr>
              <a:t>determinado </a:t>
            </a:r>
            <a:r>
              <a:rPr dirty="0" sz="3200">
                <a:latin typeface="Carlito"/>
                <a:cs typeface="Carlito"/>
              </a:rPr>
              <a:t>com </a:t>
            </a:r>
            <a:r>
              <a:rPr dirty="0" sz="3200" spc="-10">
                <a:latin typeface="Carlito"/>
                <a:cs typeface="Carlito"/>
              </a:rPr>
              <a:t>sensores </a:t>
            </a:r>
            <a:r>
              <a:rPr dirty="0" sz="3200">
                <a:latin typeface="Carlito"/>
                <a:cs typeface="Carlito"/>
              </a:rPr>
              <a:t>e  </a:t>
            </a:r>
            <a:r>
              <a:rPr dirty="0" sz="3200" spc="-5">
                <a:latin typeface="Carlito"/>
                <a:cs typeface="Carlito"/>
              </a:rPr>
              <a:t>actuadores físicos</a:t>
            </a:r>
            <a:r>
              <a:rPr dirty="0" sz="3200" spc="-5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(arquitectura)</a:t>
            </a:r>
            <a:endParaRPr sz="3200">
              <a:latin typeface="Carlito"/>
              <a:cs typeface="Carlito"/>
            </a:endParaRPr>
          </a:p>
          <a:p>
            <a:pPr algn="just"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5" b="1" i="1">
                <a:latin typeface="Carlito"/>
                <a:cs typeface="Carlito"/>
              </a:rPr>
              <a:t>Agente </a:t>
            </a:r>
            <a:r>
              <a:rPr dirty="0" sz="2800" spc="-5">
                <a:latin typeface="Carlito"/>
                <a:cs typeface="Carlito"/>
              </a:rPr>
              <a:t>= </a:t>
            </a:r>
            <a:r>
              <a:rPr dirty="0" sz="2800" spc="-5" b="1" i="1">
                <a:latin typeface="Carlito"/>
                <a:cs typeface="Carlito"/>
              </a:rPr>
              <a:t>programa </a:t>
            </a:r>
            <a:r>
              <a:rPr dirty="0" sz="2800" spc="-5">
                <a:latin typeface="Carlito"/>
                <a:cs typeface="Carlito"/>
              </a:rPr>
              <a:t>+</a:t>
            </a:r>
            <a:r>
              <a:rPr dirty="0" sz="2800" spc="-10">
                <a:latin typeface="Carlito"/>
                <a:cs typeface="Carlito"/>
              </a:rPr>
              <a:t> </a:t>
            </a:r>
            <a:r>
              <a:rPr dirty="0" sz="2800" spc="-10" b="1" i="1">
                <a:latin typeface="Carlito"/>
                <a:cs typeface="Carlito"/>
              </a:rPr>
              <a:t>arquitectura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68052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Estrutura </a:t>
            </a:r>
            <a:r>
              <a:rPr dirty="0" spc="5"/>
              <a:t>dos </a:t>
            </a:r>
            <a:r>
              <a:rPr dirty="0" spc="-15"/>
              <a:t>agentes: </a:t>
            </a:r>
            <a:r>
              <a:rPr dirty="0" spc="-20"/>
              <a:t>agente</a:t>
            </a:r>
            <a:r>
              <a:rPr dirty="0" spc="-120"/>
              <a:t> </a:t>
            </a:r>
            <a:r>
              <a:rPr dirty="0" spc="-10"/>
              <a:t>tabela</a:t>
            </a:r>
          </a:p>
        </p:txBody>
      </p:sp>
      <p:sp>
        <p:nvSpPr>
          <p:cNvPr id="3" name="object 3"/>
          <p:cNvSpPr/>
          <p:nvPr/>
        </p:nvSpPr>
        <p:spPr>
          <a:xfrm>
            <a:off x="1168908" y="2772156"/>
            <a:ext cx="8229600" cy="266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2251"/>
            <a:ext cx="1978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Objectivos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985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15"/>
              <a:t>Caracterizar </a:t>
            </a:r>
            <a:r>
              <a:rPr dirty="0" sz="3200"/>
              <a:t>os </a:t>
            </a:r>
            <a:r>
              <a:rPr dirty="0" sz="3200" spc="-15"/>
              <a:t>agentes</a:t>
            </a:r>
            <a:r>
              <a:rPr dirty="0" sz="3200" spc="-25"/>
              <a:t> </a:t>
            </a:r>
            <a:r>
              <a:rPr dirty="0" sz="3200" spc="-10"/>
              <a:t>racionais</a:t>
            </a:r>
            <a:endParaRPr sz="3200"/>
          </a:p>
          <a:p>
            <a:pPr marL="355600" marR="635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6235" algn="l"/>
                <a:tab pos="2178050" algn="l"/>
                <a:tab pos="2902585" algn="l"/>
                <a:tab pos="4660265" algn="l"/>
                <a:tab pos="5258435" algn="l"/>
                <a:tab pos="6414135" algn="l"/>
              </a:tabLst>
            </a:pPr>
            <a:r>
              <a:rPr dirty="0" sz="3200" spc="-20"/>
              <a:t>D</a:t>
            </a:r>
            <a:r>
              <a:rPr dirty="0" sz="3200" spc="5"/>
              <a:t>e</a:t>
            </a:r>
            <a:r>
              <a:rPr dirty="0" sz="3200" spc="-5"/>
              <a:t>s</a:t>
            </a:r>
            <a:r>
              <a:rPr dirty="0" sz="3200" spc="-10"/>
              <a:t>c</a:t>
            </a:r>
            <a:r>
              <a:rPr dirty="0" sz="3200" spc="-30"/>
              <a:t>r</a:t>
            </a:r>
            <a:r>
              <a:rPr dirty="0" sz="3200" spc="-25"/>
              <a:t>e</a:t>
            </a:r>
            <a:r>
              <a:rPr dirty="0" sz="3200" spc="-40"/>
              <a:t>v</a:t>
            </a:r>
            <a:r>
              <a:rPr dirty="0" sz="3200" spc="5"/>
              <a:t>e</a:t>
            </a:r>
            <a:r>
              <a:rPr dirty="0" sz="3200"/>
              <a:t>r</a:t>
            </a:r>
            <a:r>
              <a:rPr dirty="0" sz="3200"/>
              <a:t>	</a:t>
            </a:r>
            <a:r>
              <a:rPr dirty="0" sz="3200" spc="10"/>
              <a:t>u</a:t>
            </a:r>
            <a:r>
              <a:rPr dirty="0" sz="3200"/>
              <a:t>m</a:t>
            </a:r>
            <a:r>
              <a:rPr dirty="0" sz="3200"/>
              <a:t>	</a:t>
            </a:r>
            <a:r>
              <a:rPr dirty="0" sz="3200"/>
              <a:t>am</a:t>
            </a:r>
            <a:r>
              <a:rPr dirty="0" sz="3200" spc="10"/>
              <a:t>b</a:t>
            </a:r>
            <a:r>
              <a:rPr dirty="0" sz="3200"/>
              <a:t>i</a:t>
            </a:r>
            <a:r>
              <a:rPr dirty="0" sz="3200" spc="-25"/>
              <a:t>e</a:t>
            </a:r>
            <a:r>
              <a:rPr dirty="0" sz="3200" spc="-20"/>
              <a:t>n</a:t>
            </a:r>
            <a:r>
              <a:rPr dirty="0" sz="3200" spc="-50"/>
              <a:t>t</a:t>
            </a:r>
            <a:r>
              <a:rPr dirty="0" sz="3200"/>
              <a:t>e</a:t>
            </a:r>
            <a:r>
              <a:rPr dirty="0" sz="3200"/>
              <a:t>	</a:t>
            </a:r>
            <a:r>
              <a:rPr dirty="0" sz="3200" spc="-20"/>
              <a:t>d</a:t>
            </a:r>
            <a:r>
              <a:rPr dirty="0" sz="3200"/>
              <a:t>e</a:t>
            </a:r>
            <a:r>
              <a:rPr dirty="0" sz="3200"/>
              <a:t>	</a:t>
            </a:r>
            <a:r>
              <a:rPr dirty="0" sz="3200" spc="-50"/>
              <a:t>t</a:t>
            </a:r>
            <a:r>
              <a:rPr dirty="0" sz="3200"/>
              <a:t>a</a:t>
            </a:r>
            <a:r>
              <a:rPr dirty="0" sz="3200" spc="-30"/>
              <a:t>r</a:t>
            </a:r>
            <a:r>
              <a:rPr dirty="0" sz="3200" spc="-25"/>
              <a:t>e</a:t>
            </a:r>
            <a:r>
              <a:rPr dirty="0" sz="3200" spc="-85"/>
              <a:t>f</a:t>
            </a:r>
            <a:r>
              <a:rPr dirty="0" sz="3200"/>
              <a:t>a</a:t>
            </a:r>
            <a:r>
              <a:rPr dirty="0" sz="3200"/>
              <a:t>	</a:t>
            </a:r>
            <a:r>
              <a:rPr dirty="0" sz="3200" spc="5"/>
              <a:t>e</a:t>
            </a:r>
            <a:r>
              <a:rPr dirty="0" sz="3200" spc="-5"/>
              <a:t>s</a:t>
            </a:r>
            <a:r>
              <a:rPr dirty="0" sz="3200" spc="-20"/>
              <a:t>p</a:t>
            </a:r>
            <a:r>
              <a:rPr dirty="0" sz="3200" spc="5"/>
              <a:t>e</a:t>
            </a:r>
            <a:r>
              <a:rPr dirty="0" sz="3200" spc="-10"/>
              <a:t>c</a:t>
            </a:r>
            <a:r>
              <a:rPr dirty="0" sz="3200"/>
              <a:t>í</a:t>
            </a:r>
            <a:r>
              <a:rPr dirty="0" sz="3200" spc="15"/>
              <a:t>f</a:t>
            </a:r>
            <a:r>
              <a:rPr dirty="0" sz="3200" spc="-35"/>
              <a:t>i</a:t>
            </a:r>
            <a:r>
              <a:rPr dirty="0" sz="3200" spc="-10"/>
              <a:t>c</a:t>
            </a:r>
            <a:r>
              <a:rPr dirty="0" sz="3200"/>
              <a:t>o  </a:t>
            </a:r>
            <a:r>
              <a:rPr dirty="0" sz="3200" spc="5"/>
              <a:t>em </a:t>
            </a:r>
            <a:r>
              <a:rPr dirty="0" sz="3200" spc="-10"/>
              <a:t>termos </a:t>
            </a:r>
            <a:r>
              <a:rPr dirty="0" sz="3200" spc="5"/>
              <a:t>de</a:t>
            </a:r>
            <a:r>
              <a:rPr dirty="0" sz="3200" spc="-25"/>
              <a:t> </a:t>
            </a:r>
            <a:r>
              <a:rPr dirty="0" sz="3200" spc="-15"/>
              <a:t>PEAS</a:t>
            </a:r>
            <a:endParaRPr sz="3200"/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  <a:tab pos="1860550" algn="l"/>
                <a:tab pos="2747645" algn="l"/>
                <a:tab pos="3911600" algn="l"/>
                <a:tab pos="5136515" algn="l"/>
                <a:tab pos="5856605" algn="l"/>
              </a:tabLst>
            </a:pPr>
            <a:r>
              <a:rPr dirty="0" sz="3200"/>
              <a:t>A</a:t>
            </a:r>
            <a:r>
              <a:rPr dirty="0" sz="3200" spc="-20"/>
              <a:t>d</a:t>
            </a:r>
            <a:r>
              <a:rPr dirty="0" sz="3200" spc="10"/>
              <a:t>q</a:t>
            </a:r>
            <a:r>
              <a:rPr dirty="0" sz="3200" spc="-20"/>
              <a:t>u</a:t>
            </a:r>
            <a:r>
              <a:rPr dirty="0" sz="3200"/>
              <a:t>irir</a:t>
            </a:r>
            <a:r>
              <a:rPr dirty="0" sz="3200"/>
              <a:t>	</a:t>
            </a:r>
            <a:r>
              <a:rPr dirty="0" sz="3200" spc="-20"/>
              <a:t>u</a:t>
            </a:r>
            <a:r>
              <a:rPr dirty="0" sz="3200"/>
              <a:t>ma</a:t>
            </a:r>
            <a:r>
              <a:rPr dirty="0" sz="3200"/>
              <a:t>	</a:t>
            </a:r>
            <a:r>
              <a:rPr dirty="0" sz="3200" spc="10"/>
              <a:t>n</a:t>
            </a:r>
            <a:r>
              <a:rPr dirty="0" sz="3200" spc="5"/>
              <a:t>o</a:t>
            </a:r>
            <a:r>
              <a:rPr dirty="0" sz="3200" spc="-45"/>
              <a:t>ç</a:t>
            </a:r>
            <a:r>
              <a:rPr dirty="0" sz="3200"/>
              <a:t>ão</a:t>
            </a:r>
            <a:r>
              <a:rPr dirty="0" sz="3200"/>
              <a:t>	</a:t>
            </a:r>
            <a:r>
              <a:rPr dirty="0" sz="3200"/>
              <a:t>a</a:t>
            </a:r>
            <a:r>
              <a:rPr dirty="0" sz="3200" spc="-10"/>
              <a:t>c</a:t>
            </a:r>
            <a:r>
              <a:rPr dirty="0" sz="3200" spc="5"/>
              <a:t>e</a:t>
            </a:r>
            <a:r>
              <a:rPr dirty="0" sz="3200" spc="-60"/>
              <a:t>r</a:t>
            </a:r>
            <a:r>
              <a:rPr dirty="0" sz="3200" spc="-45"/>
              <a:t>c</a:t>
            </a:r>
            <a:r>
              <a:rPr dirty="0" sz="3200"/>
              <a:t>a</a:t>
            </a:r>
            <a:r>
              <a:rPr dirty="0" sz="3200"/>
              <a:t>	</a:t>
            </a:r>
            <a:r>
              <a:rPr dirty="0" sz="3200" spc="-20"/>
              <a:t>d</a:t>
            </a:r>
            <a:r>
              <a:rPr dirty="0" sz="3200"/>
              <a:t>as</a:t>
            </a:r>
            <a:r>
              <a:rPr dirty="0" sz="3200"/>
              <a:t>	</a:t>
            </a:r>
            <a:r>
              <a:rPr dirty="0" sz="3200" spc="10"/>
              <a:t>p</a:t>
            </a:r>
            <a:r>
              <a:rPr dirty="0" sz="3200" spc="-30"/>
              <a:t>r</a:t>
            </a:r>
            <a:r>
              <a:rPr dirty="0" sz="3200" spc="-25"/>
              <a:t>o</a:t>
            </a:r>
            <a:r>
              <a:rPr dirty="0" sz="3200" spc="10"/>
              <a:t>p</a:t>
            </a:r>
            <a:r>
              <a:rPr dirty="0" sz="3200"/>
              <a:t>r</a:t>
            </a:r>
            <a:r>
              <a:rPr dirty="0" sz="3200" spc="-35"/>
              <a:t>i</a:t>
            </a:r>
            <a:r>
              <a:rPr dirty="0" sz="3200" spc="5"/>
              <a:t>e</a:t>
            </a:r>
            <a:r>
              <a:rPr dirty="0" sz="3200" spc="10"/>
              <a:t>d</a:t>
            </a:r>
            <a:r>
              <a:rPr dirty="0" sz="3200"/>
              <a:t>a</a:t>
            </a:r>
            <a:r>
              <a:rPr dirty="0" sz="3200" spc="-20"/>
              <a:t>d</a:t>
            </a:r>
            <a:r>
              <a:rPr dirty="0" sz="3200" spc="5"/>
              <a:t>e</a:t>
            </a:r>
            <a:r>
              <a:rPr dirty="0" sz="3200"/>
              <a:t>s  </a:t>
            </a:r>
            <a:r>
              <a:rPr dirty="0" sz="3200" spc="-5"/>
              <a:t>dos </a:t>
            </a:r>
            <a:r>
              <a:rPr dirty="0" sz="3200" spc="-10"/>
              <a:t>ambientes de</a:t>
            </a:r>
            <a:r>
              <a:rPr dirty="0" sz="3200" spc="5"/>
              <a:t> </a:t>
            </a:r>
            <a:r>
              <a:rPr dirty="0" sz="3200" spc="-25"/>
              <a:t>tarefa</a:t>
            </a:r>
            <a:endParaRPr sz="3200"/>
          </a:p>
          <a:p>
            <a:pPr marL="355600" marR="571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  <a:tab pos="1860550" algn="l"/>
                <a:tab pos="2752090" algn="l"/>
                <a:tab pos="3915410" algn="l"/>
                <a:tab pos="4994275" algn="l"/>
                <a:tab pos="5347970" algn="l"/>
                <a:tab pos="7032625" algn="l"/>
              </a:tabLst>
            </a:pPr>
            <a:r>
              <a:rPr dirty="0" sz="3200"/>
              <a:t>A</a:t>
            </a:r>
            <a:r>
              <a:rPr dirty="0" sz="3200" spc="-20"/>
              <a:t>d</a:t>
            </a:r>
            <a:r>
              <a:rPr dirty="0" sz="3200" spc="10"/>
              <a:t>q</a:t>
            </a:r>
            <a:r>
              <a:rPr dirty="0" sz="3200" spc="-20"/>
              <a:t>u</a:t>
            </a:r>
            <a:r>
              <a:rPr dirty="0" sz="3200"/>
              <a:t>irir</a:t>
            </a:r>
            <a:r>
              <a:rPr dirty="0" sz="3200"/>
              <a:t>	</a:t>
            </a:r>
            <a:r>
              <a:rPr dirty="0" sz="3200" spc="-20"/>
              <a:t>u</a:t>
            </a:r>
            <a:r>
              <a:rPr dirty="0" sz="3200"/>
              <a:t>ma</a:t>
            </a:r>
            <a:r>
              <a:rPr dirty="0" sz="3200"/>
              <a:t>	</a:t>
            </a:r>
            <a:r>
              <a:rPr dirty="0" sz="3200" spc="-20"/>
              <a:t>n</a:t>
            </a:r>
            <a:r>
              <a:rPr dirty="0" sz="3200" spc="5"/>
              <a:t>o</a:t>
            </a:r>
            <a:r>
              <a:rPr dirty="0" sz="3200" spc="-10"/>
              <a:t>ç</a:t>
            </a:r>
            <a:r>
              <a:rPr dirty="0" sz="3200" spc="-30"/>
              <a:t>ã</a:t>
            </a:r>
            <a:r>
              <a:rPr dirty="0" sz="3200"/>
              <a:t>o</a:t>
            </a:r>
            <a:r>
              <a:rPr dirty="0" sz="3200"/>
              <a:t>	</a:t>
            </a:r>
            <a:r>
              <a:rPr dirty="0" sz="3200" spc="-40"/>
              <a:t>s</a:t>
            </a:r>
            <a:r>
              <a:rPr dirty="0" sz="3200" spc="5"/>
              <a:t>o</a:t>
            </a:r>
            <a:r>
              <a:rPr dirty="0" sz="3200" spc="10"/>
              <a:t>b</a:t>
            </a:r>
            <a:r>
              <a:rPr dirty="0" sz="3200" spc="-60"/>
              <a:t>r</a:t>
            </a:r>
            <a:r>
              <a:rPr dirty="0" sz="3200"/>
              <a:t>e</a:t>
            </a:r>
            <a:r>
              <a:rPr dirty="0" sz="3200"/>
              <a:t>	</a:t>
            </a:r>
            <a:r>
              <a:rPr dirty="0" sz="3200"/>
              <a:t>a</a:t>
            </a:r>
            <a:r>
              <a:rPr dirty="0" sz="3200"/>
              <a:t>	</a:t>
            </a:r>
            <a:r>
              <a:rPr dirty="0" sz="3200" spc="5"/>
              <a:t>e</a:t>
            </a:r>
            <a:r>
              <a:rPr dirty="0" sz="3200" spc="-40"/>
              <a:t>s</a:t>
            </a:r>
            <a:r>
              <a:rPr dirty="0" sz="3200" spc="-20"/>
              <a:t>t</a:t>
            </a:r>
            <a:r>
              <a:rPr dirty="0" sz="3200"/>
              <a:t>r</a:t>
            </a:r>
            <a:r>
              <a:rPr dirty="0" sz="3200" spc="10"/>
              <a:t>u</a:t>
            </a:r>
            <a:r>
              <a:rPr dirty="0" sz="3200" spc="-20"/>
              <a:t>t</a:t>
            </a:r>
            <a:r>
              <a:rPr dirty="0" sz="3200" spc="10"/>
              <a:t>u</a:t>
            </a:r>
            <a:r>
              <a:rPr dirty="0" sz="3200" spc="-60"/>
              <a:t>r</a:t>
            </a:r>
            <a:r>
              <a:rPr dirty="0" sz="3200"/>
              <a:t>a</a:t>
            </a:r>
            <a:r>
              <a:rPr dirty="0" sz="3200"/>
              <a:t>	</a:t>
            </a:r>
            <a:r>
              <a:rPr dirty="0" sz="3200" spc="10"/>
              <a:t>b</a:t>
            </a:r>
            <a:r>
              <a:rPr dirty="0" sz="3200"/>
              <a:t>á</a:t>
            </a:r>
            <a:r>
              <a:rPr dirty="0" sz="3200" spc="-5"/>
              <a:t>s</a:t>
            </a:r>
            <a:r>
              <a:rPr dirty="0" sz="3200" spc="-35"/>
              <a:t>i</a:t>
            </a:r>
            <a:r>
              <a:rPr dirty="0" sz="3200" spc="-10"/>
              <a:t>c</a:t>
            </a:r>
            <a:r>
              <a:rPr dirty="0" sz="3200"/>
              <a:t>a  </a:t>
            </a:r>
            <a:r>
              <a:rPr dirty="0" sz="3200" spc="-10"/>
              <a:t>de um</a:t>
            </a:r>
            <a:r>
              <a:rPr dirty="0" sz="3200" spc="40"/>
              <a:t> </a:t>
            </a:r>
            <a:r>
              <a:rPr dirty="0" sz="3200" spc="-15"/>
              <a:t>agente</a:t>
            </a:r>
            <a:endParaRPr sz="3200"/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5"/>
              <a:t>Mencionar </a:t>
            </a:r>
            <a:r>
              <a:rPr dirty="0" sz="3200" spc="-15"/>
              <a:t>os </a:t>
            </a:r>
            <a:r>
              <a:rPr dirty="0" sz="3200" spc="-10"/>
              <a:t>tipos </a:t>
            </a:r>
            <a:r>
              <a:rPr dirty="0" sz="3200" spc="5"/>
              <a:t>de </a:t>
            </a:r>
            <a:r>
              <a:rPr dirty="0" sz="3200" spc="-5"/>
              <a:t>básicos </a:t>
            </a:r>
            <a:r>
              <a:rPr dirty="0" sz="3200" spc="-10"/>
              <a:t>de</a:t>
            </a:r>
            <a:r>
              <a:rPr dirty="0" sz="3200" spc="25"/>
              <a:t> </a:t>
            </a:r>
            <a:r>
              <a:rPr dirty="0" sz="3200" spc="-15"/>
              <a:t>agente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68052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Estrutura </a:t>
            </a:r>
            <a:r>
              <a:rPr dirty="0" spc="5"/>
              <a:t>dos </a:t>
            </a:r>
            <a:r>
              <a:rPr dirty="0" spc="-15"/>
              <a:t>agentes: </a:t>
            </a:r>
            <a:r>
              <a:rPr dirty="0" spc="-20"/>
              <a:t>agente</a:t>
            </a:r>
            <a:r>
              <a:rPr dirty="0" spc="-120"/>
              <a:t> </a:t>
            </a:r>
            <a:r>
              <a:rPr dirty="0" spc="-10"/>
              <a:t>tabela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438" y="2009712"/>
            <a:ext cx="8538845" cy="46736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1800" spc="-10" b="1">
                <a:latin typeface="Courier New"/>
                <a:cs typeface="Courier New"/>
              </a:rPr>
              <a:t>Função </a:t>
            </a:r>
            <a:r>
              <a:rPr dirty="0" sz="1800" spc="-10">
                <a:latin typeface="Courier New"/>
                <a:cs typeface="Courier New"/>
              </a:rPr>
              <a:t>AGENTE-DIRIGIDO-POR-TABELA(</a:t>
            </a:r>
            <a:r>
              <a:rPr dirty="0" sz="1800" spc="-10" i="1">
                <a:latin typeface="Courier New"/>
                <a:cs typeface="Courier New"/>
              </a:rPr>
              <a:t>percepção</a:t>
            </a:r>
            <a:r>
              <a:rPr dirty="0" sz="1800" spc="-10">
                <a:latin typeface="Courier New"/>
                <a:cs typeface="Courier New"/>
              </a:rPr>
              <a:t>) </a:t>
            </a:r>
            <a:r>
              <a:rPr dirty="0" sz="1800" spc="-10" b="1">
                <a:latin typeface="Courier New"/>
                <a:cs typeface="Courier New"/>
              </a:rPr>
              <a:t>retorna </a:t>
            </a:r>
            <a:r>
              <a:rPr dirty="0" sz="1800" spc="-10">
                <a:latin typeface="Courier New"/>
                <a:cs typeface="Courier New"/>
              </a:rPr>
              <a:t>uma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acção</a:t>
            </a:r>
            <a:endParaRPr sz="1800">
              <a:latin typeface="Courier New"/>
              <a:cs typeface="Courier New"/>
            </a:endParaRPr>
          </a:p>
          <a:p>
            <a:pPr marL="781685">
              <a:lnSpc>
                <a:spcPct val="100000"/>
              </a:lnSpc>
              <a:spcBef>
                <a:spcPts val="215"/>
              </a:spcBef>
            </a:pPr>
            <a:r>
              <a:rPr dirty="0" sz="1800" spc="-10" b="1">
                <a:latin typeface="Courier New"/>
                <a:cs typeface="Courier New"/>
              </a:rPr>
              <a:t>Variáveis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estáticas</a:t>
            </a:r>
            <a:r>
              <a:rPr dirty="0" sz="1800" spc="-1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181100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181100" algn="l"/>
                <a:tab pos="1181735" algn="l"/>
              </a:tabLst>
            </a:pPr>
            <a:r>
              <a:rPr dirty="0" sz="1600" spc="-5" i="1">
                <a:latin typeface="Courier New"/>
                <a:cs typeface="Courier New"/>
              </a:rPr>
              <a:t>Percepções</a:t>
            </a:r>
            <a:r>
              <a:rPr dirty="0" sz="1600" spc="-5">
                <a:latin typeface="Courier New"/>
                <a:cs typeface="Courier New"/>
              </a:rPr>
              <a:t>: </a:t>
            </a:r>
            <a:r>
              <a:rPr dirty="0" sz="1600" spc="-10">
                <a:latin typeface="Courier New"/>
                <a:cs typeface="Courier New"/>
              </a:rPr>
              <a:t>uma </a:t>
            </a:r>
            <a:r>
              <a:rPr dirty="0" sz="1600" spc="-5">
                <a:latin typeface="Courier New"/>
                <a:cs typeface="Courier New"/>
              </a:rPr>
              <a:t>seqüência, inicialmente</a:t>
            </a:r>
            <a:r>
              <a:rPr dirty="0" sz="1600" spc="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vazia</a:t>
            </a:r>
            <a:endParaRPr sz="1600">
              <a:latin typeface="Courier New"/>
              <a:cs typeface="Courier New"/>
            </a:endParaRPr>
          </a:p>
          <a:p>
            <a:pPr marL="1181100" marR="632460" indent="-229235">
              <a:lnSpc>
                <a:spcPts val="1730"/>
              </a:lnSpc>
              <a:spcBef>
                <a:spcPts val="409"/>
              </a:spcBef>
              <a:buFont typeface="Arial"/>
              <a:buChar char="•"/>
              <a:tabLst>
                <a:tab pos="1181100" algn="l"/>
                <a:tab pos="1181735" algn="l"/>
              </a:tabLst>
            </a:pPr>
            <a:r>
              <a:rPr dirty="0" sz="1600" spc="-5" i="1">
                <a:latin typeface="Courier New"/>
                <a:cs typeface="Courier New"/>
              </a:rPr>
              <a:t>Tabela</a:t>
            </a:r>
            <a:r>
              <a:rPr dirty="0" sz="1600" spc="-5">
                <a:latin typeface="Courier New"/>
                <a:cs typeface="Courier New"/>
              </a:rPr>
              <a:t>: </a:t>
            </a:r>
            <a:r>
              <a:rPr dirty="0" sz="1600" spc="-10">
                <a:latin typeface="Courier New"/>
                <a:cs typeface="Courier New"/>
              </a:rPr>
              <a:t>uma </a:t>
            </a:r>
            <a:r>
              <a:rPr dirty="0" sz="1600" spc="-5">
                <a:latin typeface="Courier New"/>
                <a:cs typeface="Courier New"/>
              </a:rPr>
              <a:t>tabela de ações, </a:t>
            </a:r>
            <a:r>
              <a:rPr dirty="0" sz="1600">
                <a:latin typeface="Courier New"/>
                <a:cs typeface="Courier New"/>
              </a:rPr>
              <a:t>indexada por </a:t>
            </a:r>
            <a:r>
              <a:rPr dirty="0" sz="1600" spc="-5">
                <a:latin typeface="Courier New"/>
                <a:cs typeface="Courier New"/>
              </a:rPr>
              <a:t>sequências de  percepções, de início completamente</a:t>
            </a:r>
            <a:r>
              <a:rPr dirty="0" sz="1600" spc="4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especificada</a:t>
            </a:r>
            <a:endParaRPr sz="1600">
              <a:latin typeface="Courier New"/>
              <a:cs typeface="Courier New"/>
            </a:endParaRPr>
          </a:p>
          <a:p>
            <a:pPr marL="781685" marR="2698750">
              <a:lnSpc>
                <a:spcPts val="2380"/>
              </a:lnSpc>
              <a:spcBef>
                <a:spcPts val="65"/>
              </a:spcBef>
            </a:pPr>
            <a:r>
              <a:rPr dirty="0" sz="1800" spc="-10">
                <a:latin typeface="Courier New"/>
                <a:cs typeface="Courier New"/>
              </a:rPr>
              <a:t>anexar </a:t>
            </a:r>
            <a:r>
              <a:rPr dirty="0" sz="1800" spc="-10" i="1">
                <a:latin typeface="Courier New"/>
                <a:cs typeface="Courier New"/>
              </a:rPr>
              <a:t>percepção </a:t>
            </a:r>
            <a:r>
              <a:rPr dirty="0" sz="1800" spc="-5">
                <a:latin typeface="Courier New"/>
                <a:cs typeface="Courier New"/>
              </a:rPr>
              <a:t>ao </a:t>
            </a:r>
            <a:r>
              <a:rPr dirty="0" sz="1800" spc="-10">
                <a:latin typeface="Courier New"/>
                <a:cs typeface="Courier New"/>
              </a:rPr>
              <a:t>fim de </a:t>
            </a:r>
            <a:r>
              <a:rPr dirty="0" sz="1800" spc="-10" i="1">
                <a:latin typeface="Courier New"/>
                <a:cs typeface="Courier New"/>
              </a:rPr>
              <a:t>percepções  </a:t>
            </a:r>
            <a:r>
              <a:rPr dirty="0" sz="1800" spc="-10" i="1">
                <a:latin typeface="Courier New"/>
                <a:cs typeface="Courier New"/>
              </a:rPr>
              <a:t>acção </a:t>
            </a:r>
            <a:r>
              <a:rPr dirty="0" sz="1800">
                <a:latin typeface="Courier New"/>
                <a:cs typeface="Courier New"/>
              </a:rPr>
              <a:t>← </a:t>
            </a:r>
            <a:r>
              <a:rPr dirty="0" sz="1800" spc="-10">
                <a:latin typeface="Courier New"/>
                <a:cs typeface="Courier New"/>
              </a:rPr>
              <a:t>ACEDER(</a:t>
            </a:r>
            <a:r>
              <a:rPr dirty="0" sz="1800" spc="-10" i="1">
                <a:latin typeface="Courier New"/>
                <a:cs typeface="Courier New"/>
              </a:rPr>
              <a:t>percepções</a:t>
            </a:r>
            <a:r>
              <a:rPr dirty="0" sz="1800" spc="-10">
                <a:latin typeface="Courier New"/>
                <a:cs typeface="Courier New"/>
              </a:rPr>
              <a:t>, </a:t>
            </a:r>
            <a:r>
              <a:rPr dirty="0" sz="1800" spc="-10" i="1">
                <a:latin typeface="Courier New"/>
                <a:cs typeface="Courier New"/>
              </a:rPr>
              <a:t>tabela</a:t>
            </a:r>
            <a:r>
              <a:rPr dirty="0" sz="1800" spc="-10">
                <a:latin typeface="Courier New"/>
                <a:cs typeface="Courier New"/>
              </a:rPr>
              <a:t>)  retornar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acção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ourier New"/>
              <a:cs typeface="Courier New"/>
            </a:endParaRPr>
          </a:p>
          <a:p>
            <a:pPr marL="381000" indent="-343535">
              <a:lnSpc>
                <a:spcPct val="100000"/>
              </a:lnSpc>
              <a:buFont typeface="Arial"/>
              <a:buChar char="•"/>
              <a:tabLst>
                <a:tab pos="380365" algn="l"/>
                <a:tab pos="381635" algn="l"/>
              </a:tabLst>
            </a:pPr>
            <a:r>
              <a:rPr dirty="0" sz="2000" spc="-5" b="1">
                <a:latin typeface="Carlito"/>
                <a:cs typeface="Carlito"/>
              </a:rPr>
              <a:t>Limitações</a:t>
            </a:r>
            <a:endParaRPr sz="2000">
              <a:latin typeface="Carlito"/>
              <a:cs typeface="Carlito"/>
            </a:endParaRPr>
          </a:p>
          <a:p>
            <a:pPr lvl="1" marL="781685" indent="-2876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dirty="0" sz="1800">
                <a:latin typeface="Carlito"/>
                <a:cs typeface="Carlito"/>
              </a:rPr>
              <a:t>Mesmo </a:t>
            </a:r>
            <a:r>
              <a:rPr dirty="0" sz="1800" spc="-5">
                <a:latin typeface="Carlito"/>
                <a:cs typeface="Carlito"/>
              </a:rPr>
              <a:t>problemas simples </a:t>
            </a:r>
            <a:r>
              <a:rPr dirty="0" sz="1800" spc="-10">
                <a:latin typeface="Carlito"/>
                <a:cs typeface="Carlito"/>
              </a:rPr>
              <a:t>requerem tabelas </a:t>
            </a:r>
            <a:r>
              <a:rPr dirty="0" sz="1800" spc="-5">
                <a:latin typeface="Carlito"/>
                <a:cs typeface="Carlito"/>
              </a:rPr>
              <a:t>muito</a:t>
            </a:r>
            <a:r>
              <a:rPr dirty="0" sz="1800" spc="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grandes</a:t>
            </a:r>
            <a:endParaRPr sz="1800">
              <a:latin typeface="Carlito"/>
              <a:cs typeface="Carlito"/>
            </a:endParaRPr>
          </a:p>
          <a:p>
            <a:pPr lvl="2" marL="1181100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80465" algn="l"/>
                <a:tab pos="1181735" algn="l"/>
              </a:tabLst>
            </a:pPr>
            <a:r>
              <a:rPr dirty="0" sz="1500" spc="-15">
                <a:latin typeface="Carlito"/>
                <a:cs typeface="Carlito"/>
              </a:rPr>
              <a:t>ex. </a:t>
            </a:r>
            <a:r>
              <a:rPr dirty="0" sz="1500" spc="-10">
                <a:solidFill>
                  <a:srgbClr val="FF0000"/>
                </a:solidFill>
                <a:latin typeface="Carlito"/>
                <a:cs typeface="Carlito"/>
              </a:rPr>
              <a:t>xadrez</a:t>
            </a:r>
            <a:r>
              <a:rPr dirty="0" sz="1500" spc="-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1500" spc="-10">
                <a:solidFill>
                  <a:srgbClr val="FF0000"/>
                </a:solidFill>
                <a:latin typeface="Carlito"/>
                <a:cs typeface="Carlito"/>
              </a:rPr>
              <a:t>30^</a:t>
            </a:r>
            <a:r>
              <a:rPr dirty="0" baseline="25000" sz="1500" spc="-15">
                <a:solidFill>
                  <a:srgbClr val="FF0000"/>
                </a:solidFill>
                <a:latin typeface="Carlito"/>
                <a:cs typeface="Carlito"/>
              </a:rPr>
              <a:t>100</a:t>
            </a:r>
            <a:endParaRPr baseline="25000" sz="1500">
              <a:latin typeface="Carlito"/>
              <a:cs typeface="Carlito"/>
            </a:endParaRPr>
          </a:p>
          <a:p>
            <a:pPr lvl="1" marL="781685" indent="-287655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dirty="0" sz="1800">
                <a:latin typeface="Carlito"/>
                <a:cs typeface="Carlito"/>
              </a:rPr>
              <a:t>Nem </a:t>
            </a:r>
            <a:r>
              <a:rPr dirty="0" sz="1800" spc="-5">
                <a:latin typeface="Carlito"/>
                <a:cs typeface="Carlito"/>
              </a:rPr>
              <a:t>sempre </a:t>
            </a:r>
            <a:r>
              <a:rPr dirty="0" sz="1800">
                <a:latin typeface="Carlito"/>
                <a:cs typeface="Carlito"/>
              </a:rPr>
              <a:t>é </a:t>
            </a:r>
            <a:r>
              <a:rPr dirty="0" sz="1800" spc="-5">
                <a:latin typeface="Carlito"/>
                <a:cs typeface="Carlito"/>
              </a:rPr>
              <a:t>possível, </a:t>
            </a:r>
            <a:r>
              <a:rPr dirty="0" sz="1800">
                <a:latin typeface="Carlito"/>
                <a:cs typeface="Carlito"/>
              </a:rPr>
              <a:t>por </a:t>
            </a:r>
            <a:r>
              <a:rPr dirty="0" sz="1800" spc="-10">
                <a:latin typeface="Carlito"/>
                <a:cs typeface="Carlito"/>
              </a:rPr>
              <a:t>ignorância </a:t>
            </a:r>
            <a:r>
              <a:rPr dirty="0" sz="1800">
                <a:latin typeface="Carlito"/>
                <a:cs typeface="Carlito"/>
              </a:rPr>
              <a:t>ou </a:t>
            </a:r>
            <a:r>
              <a:rPr dirty="0" sz="1800" spc="-10">
                <a:latin typeface="Carlito"/>
                <a:cs typeface="Carlito"/>
              </a:rPr>
              <a:t>questão </a:t>
            </a:r>
            <a:r>
              <a:rPr dirty="0" sz="1800">
                <a:latin typeface="Carlito"/>
                <a:cs typeface="Carlito"/>
              </a:rPr>
              <a:t>de </a:t>
            </a:r>
            <a:r>
              <a:rPr dirty="0" sz="1800" spc="-15">
                <a:latin typeface="Carlito"/>
                <a:cs typeface="Carlito"/>
              </a:rPr>
              <a:t>tempo, </a:t>
            </a:r>
            <a:r>
              <a:rPr dirty="0" sz="1800" spc="-10">
                <a:latin typeface="Carlito"/>
                <a:cs typeface="Carlito"/>
              </a:rPr>
              <a:t>construir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tabela</a:t>
            </a:r>
            <a:endParaRPr sz="1800">
              <a:latin typeface="Carlito"/>
              <a:cs typeface="Carlito"/>
            </a:endParaRPr>
          </a:p>
          <a:p>
            <a:pPr lvl="1" marL="781685" indent="-287655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dirty="0" sz="1800">
                <a:latin typeface="Carlito"/>
                <a:cs typeface="Carlito"/>
              </a:rPr>
              <a:t>Não </a:t>
            </a:r>
            <a:r>
              <a:rPr dirty="0" sz="1800" spc="-10">
                <a:latin typeface="Carlito"/>
                <a:cs typeface="Carlito"/>
              </a:rPr>
              <a:t>tem </a:t>
            </a:r>
            <a:r>
              <a:rPr dirty="0" sz="1800" spc="-5">
                <a:latin typeface="Carlito"/>
                <a:cs typeface="Carlito"/>
              </a:rPr>
              <a:t>autonomia </a:t>
            </a:r>
            <a:r>
              <a:rPr dirty="0" sz="1800">
                <a:latin typeface="Carlito"/>
                <a:cs typeface="Carlito"/>
              </a:rPr>
              <a:t>nem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flexibilidade</a:t>
            </a:r>
            <a:endParaRPr sz="1800">
              <a:latin typeface="Carlito"/>
              <a:cs typeface="Carlito"/>
            </a:endParaRPr>
          </a:p>
          <a:p>
            <a:pPr marL="381000" indent="-3435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380365" algn="l"/>
                <a:tab pos="381635" algn="l"/>
              </a:tabLst>
            </a:pPr>
            <a:r>
              <a:rPr dirty="0" sz="2000" spc="-5" b="1">
                <a:latin typeface="Carlito"/>
                <a:cs typeface="Carlito"/>
              </a:rPr>
              <a:t>Ambiente</a:t>
            </a:r>
            <a:endParaRPr sz="2000">
              <a:latin typeface="Carlito"/>
              <a:cs typeface="Carlito"/>
            </a:endParaRPr>
          </a:p>
          <a:p>
            <a:pPr lvl="1" marL="781685" indent="-287655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81685" algn="l"/>
                <a:tab pos="782320" algn="l"/>
              </a:tabLst>
            </a:pPr>
            <a:r>
              <a:rPr dirty="0" sz="1800" spc="-25">
                <a:latin typeface="Carlito"/>
                <a:cs typeface="Carlito"/>
              </a:rPr>
              <a:t>Totalmente </a:t>
            </a:r>
            <a:r>
              <a:rPr dirty="0" sz="1800" spc="-10">
                <a:latin typeface="Carlito"/>
                <a:cs typeface="Carlito"/>
              </a:rPr>
              <a:t>observável, determinista, episódico, </a:t>
            </a:r>
            <a:r>
              <a:rPr dirty="0" sz="1800" spc="-20">
                <a:latin typeface="Carlito"/>
                <a:cs typeface="Carlito"/>
              </a:rPr>
              <a:t>estático, </a:t>
            </a:r>
            <a:r>
              <a:rPr dirty="0" sz="1800" spc="-10">
                <a:latin typeface="Carlito"/>
                <a:cs typeface="Carlito"/>
              </a:rPr>
              <a:t>discreto </a:t>
            </a:r>
            <a:r>
              <a:rPr dirty="0" sz="1800">
                <a:latin typeface="Carlito"/>
                <a:cs typeface="Carlito"/>
              </a:rPr>
              <a:t>e</a:t>
            </a:r>
            <a:r>
              <a:rPr dirty="0" sz="1800" spc="18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minúsculo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51923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Estrutura </a:t>
            </a:r>
            <a:r>
              <a:rPr dirty="0" spc="5"/>
              <a:t>dos </a:t>
            </a:r>
            <a:r>
              <a:rPr dirty="0" spc="-15"/>
              <a:t>agentes:</a:t>
            </a:r>
            <a:r>
              <a:rPr dirty="0" spc="-155"/>
              <a:t> </a:t>
            </a:r>
            <a:r>
              <a:rPr dirty="0"/>
              <a:t>tipos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86" y="2102628"/>
            <a:ext cx="6610984" cy="266446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Existem </a:t>
            </a:r>
            <a:r>
              <a:rPr dirty="0" sz="3200">
                <a:latin typeface="Carlito"/>
                <a:cs typeface="Carlito"/>
              </a:rPr>
              <a:t>4 </a:t>
            </a:r>
            <a:r>
              <a:rPr dirty="0" sz="3200" spc="-10">
                <a:latin typeface="Carlito"/>
                <a:cs typeface="Carlito"/>
              </a:rPr>
              <a:t>tipos </a:t>
            </a:r>
            <a:r>
              <a:rPr dirty="0" sz="3200" spc="-5">
                <a:latin typeface="Carlito"/>
                <a:cs typeface="Carlito"/>
              </a:rPr>
              <a:t>básicos </a:t>
            </a:r>
            <a:r>
              <a:rPr dirty="0" sz="3200" spc="-10">
                <a:latin typeface="Carlito"/>
                <a:cs typeface="Carlito"/>
              </a:rPr>
              <a:t>de</a:t>
            </a:r>
            <a:r>
              <a:rPr dirty="0" sz="3200" spc="5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agentes:</a:t>
            </a:r>
            <a:endParaRPr sz="32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Agentes </a:t>
            </a:r>
            <a:r>
              <a:rPr dirty="0" sz="2800" spc="-10">
                <a:latin typeface="Carlito"/>
                <a:cs typeface="Carlito"/>
              </a:rPr>
              <a:t>reactivos</a:t>
            </a:r>
            <a:r>
              <a:rPr dirty="0" sz="2800" spc="1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simples</a:t>
            </a:r>
            <a:endParaRPr sz="28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Agentes </a:t>
            </a:r>
            <a:r>
              <a:rPr dirty="0" sz="2800" spc="-10">
                <a:latin typeface="Carlito"/>
                <a:cs typeface="Carlito"/>
              </a:rPr>
              <a:t>reactivos </a:t>
            </a:r>
            <a:r>
              <a:rPr dirty="0" sz="2800" spc="-5">
                <a:latin typeface="Carlito"/>
                <a:cs typeface="Carlito"/>
              </a:rPr>
              <a:t>baseados em</a:t>
            </a:r>
            <a:r>
              <a:rPr dirty="0" sz="2800" spc="-15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modelos</a:t>
            </a:r>
            <a:endParaRPr sz="28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Agentes </a:t>
            </a:r>
            <a:r>
              <a:rPr dirty="0" sz="2800" spc="-10">
                <a:latin typeface="Carlito"/>
                <a:cs typeface="Carlito"/>
              </a:rPr>
              <a:t>baseados </a:t>
            </a:r>
            <a:r>
              <a:rPr dirty="0" sz="2800" spc="-5">
                <a:latin typeface="Carlito"/>
                <a:cs typeface="Carlito"/>
              </a:rPr>
              <a:t>em</a:t>
            </a:r>
            <a:r>
              <a:rPr dirty="0" sz="2800" spc="4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objectivos</a:t>
            </a:r>
            <a:endParaRPr sz="28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rlito"/>
                <a:cs typeface="Carlito"/>
              </a:rPr>
              <a:t>Agentes </a:t>
            </a:r>
            <a:r>
              <a:rPr dirty="0" sz="2800" spc="-10">
                <a:latin typeface="Carlito"/>
                <a:cs typeface="Carlito"/>
              </a:rPr>
              <a:t>baseados </a:t>
            </a:r>
            <a:r>
              <a:rPr dirty="0" sz="2800" spc="-15">
                <a:latin typeface="Carlito"/>
                <a:cs typeface="Carlito"/>
              </a:rPr>
              <a:t>na</a:t>
            </a:r>
            <a:r>
              <a:rPr dirty="0" sz="2800" spc="9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utilidade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31" y="6327138"/>
            <a:ext cx="6638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Russel, </a:t>
            </a:r>
            <a:r>
              <a:rPr dirty="0" sz="1800">
                <a:latin typeface="Arial"/>
                <a:cs typeface="Arial"/>
              </a:rPr>
              <a:t>S. &amp; </a:t>
            </a:r>
            <a:r>
              <a:rPr dirty="0" sz="1800" spc="-5">
                <a:latin typeface="Arial"/>
                <a:cs typeface="Arial"/>
              </a:rPr>
              <a:t>Norvig, </a:t>
            </a:r>
            <a:r>
              <a:rPr dirty="0" sz="1800" spc="-80">
                <a:latin typeface="Arial"/>
                <a:cs typeface="Arial"/>
              </a:rPr>
              <a:t>P., </a:t>
            </a:r>
            <a:r>
              <a:rPr dirty="0" sz="1800" spc="-5">
                <a:latin typeface="Arial"/>
                <a:cs typeface="Arial"/>
              </a:rPr>
              <a:t>Artificial Intelligence: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Modern</a:t>
            </a:r>
            <a:r>
              <a:rPr dirty="0" sz="1800" spc="-2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1158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T</a:t>
            </a:r>
            <a:r>
              <a:rPr dirty="0"/>
              <a:t>a</a:t>
            </a:r>
            <a:r>
              <a:rPr dirty="0" spc="-35"/>
              <a:t>r</a:t>
            </a:r>
            <a:r>
              <a:rPr dirty="0" spc="-65"/>
              <a:t>e</a:t>
            </a:r>
            <a:r>
              <a:rPr dirty="0" spc="-55"/>
              <a:t>f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684" y="1916665"/>
            <a:ext cx="7827645" cy="2370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rlito"/>
                <a:cs typeface="Carlito"/>
              </a:rPr>
              <a:t>Desenvolva </a:t>
            </a:r>
            <a:r>
              <a:rPr dirty="0" sz="3000" spc="-10">
                <a:latin typeface="Carlito"/>
                <a:cs typeface="Carlito"/>
              </a:rPr>
              <a:t>uma descrição </a:t>
            </a:r>
            <a:r>
              <a:rPr dirty="0" sz="3000" spc="-15">
                <a:latin typeface="Carlito"/>
                <a:cs typeface="Carlito"/>
              </a:rPr>
              <a:t>PEAS </a:t>
            </a:r>
            <a:r>
              <a:rPr dirty="0" sz="3000" spc="5">
                <a:latin typeface="Carlito"/>
                <a:cs typeface="Carlito"/>
              </a:rPr>
              <a:t>do </a:t>
            </a:r>
            <a:r>
              <a:rPr dirty="0" sz="3000" spc="-10">
                <a:latin typeface="Carlito"/>
                <a:cs typeface="Carlito"/>
              </a:rPr>
              <a:t>ambiente de  </a:t>
            </a:r>
            <a:r>
              <a:rPr dirty="0" sz="3000" spc="-30">
                <a:latin typeface="Carlito"/>
                <a:cs typeface="Carlito"/>
              </a:rPr>
              <a:t>tarefa </a:t>
            </a:r>
            <a:r>
              <a:rPr dirty="0" sz="3000" spc="-20">
                <a:latin typeface="Carlito"/>
                <a:cs typeface="Carlito"/>
              </a:rPr>
              <a:t>para </a:t>
            </a:r>
            <a:r>
              <a:rPr dirty="0" sz="3000" spc="-10">
                <a:latin typeface="Carlito"/>
                <a:cs typeface="Carlito"/>
              </a:rPr>
              <a:t>cada </a:t>
            </a:r>
            <a:r>
              <a:rPr dirty="0" sz="3000" spc="5">
                <a:latin typeface="Carlito"/>
                <a:cs typeface="Carlito"/>
              </a:rPr>
              <a:t>um </a:t>
            </a:r>
            <a:r>
              <a:rPr dirty="0" sz="3000" spc="-5">
                <a:latin typeface="Carlito"/>
                <a:cs typeface="Carlito"/>
              </a:rPr>
              <a:t>dos </a:t>
            </a:r>
            <a:r>
              <a:rPr dirty="0" sz="3000" spc="-10">
                <a:latin typeface="Carlito"/>
                <a:cs typeface="Carlito"/>
              </a:rPr>
              <a:t>seguintes</a:t>
            </a:r>
            <a:r>
              <a:rPr dirty="0" sz="3000">
                <a:latin typeface="Carlito"/>
                <a:cs typeface="Carlito"/>
              </a:rPr>
              <a:t> </a:t>
            </a:r>
            <a:r>
              <a:rPr dirty="0" sz="3000" spc="-20">
                <a:latin typeface="Carlito"/>
                <a:cs typeface="Carlito"/>
              </a:rPr>
              <a:t>agentes</a:t>
            </a:r>
            <a:endParaRPr sz="30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5">
                <a:latin typeface="Carlito"/>
                <a:cs typeface="Carlito"/>
              </a:rPr>
              <a:t>Robot </a:t>
            </a:r>
            <a:r>
              <a:rPr dirty="0" sz="2600" spc="-10">
                <a:latin typeface="Carlito"/>
                <a:cs typeface="Carlito"/>
              </a:rPr>
              <a:t>jogador </a:t>
            </a:r>
            <a:r>
              <a:rPr dirty="0" sz="2600" spc="5">
                <a:latin typeface="Carlito"/>
                <a:cs typeface="Carlito"/>
              </a:rPr>
              <a:t>de</a:t>
            </a:r>
            <a:r>
              <a:rPr dirty="0" sz="2600" spc="-1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futebol</a:t>
            </a:r>
            <a:endParaRPr sz="26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5">
                <a:latin typeface="Carlito"/>
                <a:cs typeface="Carlito"/>
              </a:rPr>
              <a:t>Agente </a:t>
            </a:r>
            <a:r>
              <a:rPr dirty="0" sz="2600" spc="5">
                <a:latin typeface="Carlito"/>
                <a:cs typeface="Carlito"/>
              </a:rPr>
              <a:t>de </a:t>
            </a:r>
            <a:r>
              <a:rPr dirty="0" sz="2600" spc="-5">
                <a:latin typeface="Carlito"/>
                <a:cs typeface="Carlito"/>
              </a:rPr>
              <a:t>venda </a:t>
            </a:r>
            <a:r>
              <a:rPr dirty="0" sz="2600" spc="5">
                <a:latin typeface="Carlito"/>
                <a:cs typeface="Carlito"/>
              </a:rPr>
              <a:t>de </a:t>
            </a:r>
            <a:r>
              <a:rPr dirty="0" sz="2600" spc="-10">
                <a:latin typeface="Carlito"/>
                <a:cs typeface="Carlito"/>
              </a:rPr>
              <a:t>livros </a:t>
            </a:r>
            <a:r>
              <a:rPr dirty="0" sz="2600" spc="5">
                <a:latin typeface="Carlito"/>
                <a:cs typeface="Carlito"/>
              </a:rPr>
              <a:t>na</a:t>
            </a:r>
            <a:r>
              <a:rPr dirty="0" sz="2600" spc="-114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Internet</a:t>
            </a:r>
            <a:endParaRPr sz="26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5">
                <a:latin typeface="Carlito"/>
                <a:cs typeface="Carlito"/>
              </a:rPr>
              <a:t>Robot navegador </a:t>
            </a:r>
            <a:r>
              <a:rPr dirty="0" sz="2600" spc="-5">
                <a:latin typeface="Carlito"/>
                <a:cs typeface="Carlito"/>
              </a:rPr>
              <a:t>autónomo </a:t>
            </a:r>
            <a:r>
              <a:rPr dirty="0" sz="2600" spc="5">
                <a:latin typeface="Carlito"/>
                <a:cs typeface="Carlito"/>
              </a:rPr>
              <a:t>em</a:t>
            </a:r>
            <a:r>
              <a:rPr dirty="0" sz="2600" spc="-15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Marte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1158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T</a:t>
            </a:r>
            <a:r>
              <a:rPr dirty="0"/>
              <a:t>a</a:t>
            </a:r>
            <a:r>
              <a:rPr dirty="0" spc="-35"/>
              <a:t>r</a:t>
            </a:r>
            <a:r>
              <a:rPr dirty="0" spc="-65"/>
              <a:t>e</a:t>
            </a:r>
            <a:r>
              <a:rPr dirty="0" spc="-55"/>
              <a:t>f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684" y="1821873"/>
            <a:ext cx="5912485" cy="3576954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rlito"/>
                <a:cs typeface="Carlito"/>
              </a:rPr>
              <a:t>Próxima </a:t>
            </a:r>
            <a:r>
              <a:rPr dirty="0" sz="3000" spc="-5">
                <a:latin typeface="Carlito"/>
                <a:cs typeface="Carlito"/>
              </a:rPr>
              <a:t>aula: </a:t>
            </a:r>
            <a:r>
              <a:rPr dirty="0" sz="3000" spc="-15">
                <a:latin typeface="Carlito"/>
                <a:cs typeface="Carlito"/>
              </a:rPr>
              <a:t>estrutura </a:t>
            </a:r>
            <a:r>
              <a:rPr dirty="0" sz="3000" spc="-5">
                <a:latin typeface="Carlito"/>
                <a:cs typeface="Carlito"/>
              </a:rPr>
              <a:t>dos</a:t>
            </a:r>
            <a:r>
              <a:rPr dirty="0" sz="3000">
                <a:latin typeface="Carlito"/>
                <a:cs typeface="Carlito"/>
              </a:rPr>
              <a:t> </a:t>
            </a:r>
            <a:r>
              <a:rPr dirty="0" sz="3000" spc="-15">
                <a:latin typeface="Carlito"/>
                <a:cs typeface="Carlito"/>
              </a:rPr>
              <a:t>agentes</a:t>
            </a:r>
            <a:endParaRPr sz="30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rlito"/>
                <a:cs typeface="Carlito"/>
              </a:rPr>
              <a:t>Características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gerais</a:t>
            </a:r>
            <a:endParaRPr sz="26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rlito"/>
                <a:cs typeface="Carlito"/>
              </a:rPr>
              <a:t>Diagrama</a:t>
            </a:r>
            <a:endParaRPr sz="26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rlito"/>
                <a:cs typeface="Carlito"/>
              </a:rPr>
              <a:t>Programa do</a:t>
            </a:r>
            <a:r>
              <a:rPr dirty="0" sz="2600" spc="5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agente</a:t>
            </a:r>
            <a:endParaRPr sz="2600">
              <a:latin typeface="Carlito"/>
              <a:cs typeface="Carlito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rlito"/>
                <a:cs typeface="Carlito"/>
              </a:rPr>
              <a:t>Características do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ambiente</a:t>
            </a:r>
            <a:endParaRPr sz="26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rlito"/>
                <a:cs typeface="Carlito"/>
              </a:rPr>
              <a:t>Russel </a:t>
            </a:r>
            <a:r>
              <a:rPr dirty="0" sz="3000">
                <a:latin typeface="Carlito"/>
                <a:cs typeface="Carlito"/>
              </a:rPr>
              <a:t>&amp; </a:t>
            </a:r>
            <a:r>
              <a:rPr dirty="0" sz="3000" spc="5">
                <a:latin typeface="Carlito"/>
                <a:cs typeface="Carlito"/>
              </a:rPr>
              <a:t>Norvig, </a:t>
            </a:r>
            <a:r>
              <a:rPr dirty="0" sz="3000">
                <a:latin typeface="Carlito"/>
                <a:cs typeface="Carlito"/>
              </a:rPr>
              <a:t>pg. 44 –</a:t>
            </a:r>
            <a:r>
              <a:rPr dirty="0" sz="3000" spc="-50">
                <a:latin typeface="Carlito"/>
                <a:cs typeface="Carlito"/>
              </a:rPr>
              <a:t> </a:t>
            </a:r>
            <a:r>
              <a:rPr dirty="0" sz="3000">
                <a:latin typeface="Carlito"/>
                <a:cs typeface="Carlito"/>
              </a:rPr>
              <a:t>54</a:t>
            </a:r>
            <a:endParaRPr sz="30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rlito"/>
                <a:cs typeface="Carlito"/>
              </a:rPr>
              <a:t>Costa </a:t>
            </a:r>
            <a:r>
              <a:rPr dirty="0" sz="3000">
                <a:latin typeface="Carlito"/>
                <a:cs typeface="Carlito"/>
              </a:rPr>
              <a:t>&amp;</a:t>
            </a:r>
            <a:r>
              <a:rPr dirty="0" sz="3000" spc="30">
                <a:latin typeface="Carlito"/>
                <a:cs typeface="Carlito"/>
              </a:rPr>
              <a:t> </a:t>
            </a:r>
            <a:r>
              <a:rPr dirty="0" sz="3000" spc="-5">
                <a:latin typeface="Carlito"/>
                <a:cs typeface="Carlito"/>
              </a:rPr>
              <a:t>Simões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2251"/>
            <a:ext cx="2118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Bibliografia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86" y="2058396"/>
            <a:ext cx="42411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5">
                <a:latin typeface="Carlito"/>
                <a:cs typeface="Carlito"/>
              </a:rPr>
              <a:t>Russell </a:t>
            </a:r>
            <a:r>
              <a:rPr dirty="0" sz="3200">
                <a:latin typeface="Carlito"/>
                <a:cs typeface="Carlito"/>
              </a:rPr>
              <a:t>&amp; </a:t>
            </a:r>
            <a:r>
              <a:rPr dirty="0" sz="3200" spc="5">
                <a:latin typeface="Carlito"/>
                <a:cs typeface="Carlito"/>
              </a:rPr>
              <a:t>Norvig, </a:t>
            </a:r>
            <a:r>
              <a:rPr dirty="0" sz="3200" spc="-10">
                <a:latin typeface="Carlito"/>
                <a:cs typeface="Carlito"/>
              </a:rPr>
              <a:t>cap.</a:t>
            </a:r>
            <a:r>
              <a:rPr dirty="0" sz="3200" spc="-2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2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2541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</a:t>
            </a:r>
            <a:r>
              <a:rPr dirty="0" spc="-100"/>
              <a:t> </a:t>
            </a:r>
            <a:r>
              <a:rPr dirty="0"/>
              <a:t>(1/3)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70" y="1960946"/>
            <a:ext cx="8173720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rlito"/>
                <a:cs typeface="Carlito"/>
              </a:rPr>
              <a:t>Um </a:t>
            </a:r>
            <a:r>
              <a:rPr dirty="0" sz="2800" spc="-15" b="1" i="1">
                <a:latin typeface="Carlito"/>
                <a:cs typeface="Carlito"/>
              </a:rPr>
              <a:t>agente </a:t>
            </a:r>
            <a:r>
              <a:rPr dirty="0" sz="2800" spc="-5">
                <a:latin typeface="Carlito"/>
                <a:cs typeface="Carlito"/>
              </a:rPr>
              <a:t>é </a:t>
            </a:r>
            <a:r>
              <a:rPr dirty="0" sz="2800" spc="-10">
                <a:latin typeface="Carlito"/>
                <a:cs typeface="Carlito"/>
              </a:rPr>
              <a:t>qualquer entidade (humana </a:t>
            </a:r>
            <a:r>
              <a:rPr dirty="0" sz="2800">
                <a:latin typeface="Carlito"/>
                <a:cs typeface="Carlito"/>
              </a:rPr>
              <a:t>ou </a:t>
            </a:r>
            <a:r>
              <a:rPr dirty="0" sz="2800" spc="-10">
                <a:latin typeface="Carlito"/>
                <a:cs typeface="Carlito"/>
              </a:rPr>
              <a:t>artificial)  capaz </a:t>
            </a:r>
            <a:r>
              <a:rPr dirty="0" sz="2800">
                <a:latin typeface="Carlito"/>
                <a:cs typeface="Carlito"/>
              </a:rPr>
              <a:t>de </a:t>
            </a:r>
            <a:r>
              <a:rPr dirty="0" sz="2800" spc="-10">
                <a:latin typeface="Carlito"/>
                <a:cs typeface="Carlito"/>
              </a:rPr>
              <a:t>perceber </a:t>
            </a:r>
            <a:r>
              <a:rPr dirty="0" sz="2800" spc="-5">
                <a:latin typeface="Carlito"/>
                <a:cs typeface="Carlito"/>
              </a:rPr>
              <a:t>o seu </a:t>
            </a:r>
            <a:r>
              <a:rPr dirty="0" sz="2800" spc="-15" b="1" i="1">
                <a:latin typeface="Carlito"/>
                <a:cs typeface="Carlito"/>
              </a:rPr>
              <a:t>ambiente </a:t>
            </a:r>
            <a:r>
              <a:rPr dirty="0" sz="2800" spc="-10">
                <a:latin typeface="Carlito"/>
                <a:cs typeface="Carlito"/>
              </a:rPr>
              <a:t>por meio </a:t>
            </a:r>
            <a:r>
              <a:rPr dirty="0" sz="2800">
                <a:latin typeface="Carlito"/>
                <a:cs typeface="Carlito"/>
              </a:rPr>
              <a:t>de  </a:t>
            </a:r>
            <a:r>
              <a:rPr dirty="0" sz="2800" spc="-5" b="1" i="1">
                <a:latin typeface="Carlito"/>
                <a:cs typeface="Carlito"/>
              </a:rPr>
              <a:t>sensores </a:t>
            </a:r>
            <a:r>
              <a:rPr dirty="0" sz="2800" spc="-5">
                <a:latin typeface="Carlito"/>
                <a:cs typeface="Carlito"/>
              </a:rPr>
              <a:t>e </a:t>
            </a:r>
            <a:r>
              <a:rPr dirty="0" sz="2800" spc="-15">
                <a:latin typeface="Carlito"/>
                <a:cs typeface="Carlito"/>
              </a:rPr>
              <a:t>de </a:t>
            </a:r>
            <a:r>
              <a:rPr dirty="0" sz="2800" spc="-5">
                <a:latin typeface="Carlito"/>
                <a:cs typeface="Carlito"/>
              </a:rPr>
              <a:t>agir </a:t>
            </a:r>
            <a:r>
              <a:rPr dirty="0" sz="2800" spc="-15">
                <a:latin typeface="Carlito"/>
                <a:cs typeface="Carlito"/>
              </a:rPr>
              <a:t>sobre </a:t>
            </a:r>
            <a:r>
              <a:rPr dirty="0" sz="2800" spc="-5">
                <a:latin typeface="Carlito"/>
                <a:cs typeface="Carlito"/>
              </a:rPr>
              <a:t>esse </a:t>
            </a:r>
            <a:r>
              <a:rPr dirty="0" sz="2800" spc="-15">
                <a:latin typeface="Carlito"/>
                <a:cs typeface="Carlito"/>
              </a:rPr>
              <a:t>ambiente </a:t>
            </a:r>
            <a:r>
              <a:rPr dirty="0" sz="2800">
                <a:latin typeface="Carlito"/>
                <a:cs typeface="Carlito"/>
              </a:rPr>
              <a:t>por </a:t>
            </a:r>
            <a:r>
              <a:rPr dirty="0" sz="2800" spc="-5">
                <a:latin typeface="Carlito"/>
                <a:cs typeface="Carlito"/>
              </a:rPr>
              <a:t>meio </a:t>
            </a:r>
            <a:r>
              <a:rPr dirty="0" sz="2800">
                <a:latin typeface="Carlito"/>
                <a:cs typeface="Carlito"/>
              </a:rPr>
              <a:t>de  </a:t>
            </a:r>
            <a:r>
              <a:rPr dirty="0" sz="2800" spc="-5" b="1" i="1">
                <a:latin typeface="Carlito"/>
                <a:cs typeface="Carlito"/>
              </a:rPr>
              <a:t>actuadores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6788" y="3636264"/>
            <a:ext cx="4187952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2541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</a:t>
            </a:r>
            <a:r>
              <a:rPr dirty="0" spc="-100"/>
              <a:t> </a:t>
            </a:r>
            <a:r>
              <a:rPr dirty="0"/>
              <a:t>(2/3)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47" y="2116872"/>
            <a:ext cx="7818755" cy="4184015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6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20">
                <a:latin typeface="Carlito"/>
                <a:cs typeface="Carlito"/>
              </a:rPr>
              <a:t>Agente</a:t>
            </a:r>
            <a:r>
              <a:rPr dirty="0" sz="2800" spc="1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humano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Sensores: olhos, ouvidos </a:t>
            </a:r>
            <a:r>
              <a:rPr dirty="0" sz="2400">
                <a:latin typeface="Carlito"/>
                <a:cs typeface="Carlito"/>
              </a:rPr>
              <a:t>e </a:t>
            </a:r>
            <a:r>
              <a:rPr dirty="0" sz="2400" spc="-15">
                <a:latin typeface="Carlito"/>
                <a:cs typeface="Carlito"/>
              </a:rPr>
              <a:t>outros órgãos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Actuadores: </a:t>
            </a:r>
            <a:r>
              <a:rPr dirty="0" sz="2400">
                <a:latin typeface="Carlito"/>
                <a:cs typeface="Carlito"/>
              </a:rPr>
              <a:t>mãos, </a:t>
            </a:r>
            <a:r>
              <a:rPr dirty="0" sz="2400" spc="-5">
                <a:latin typeface="Carlito"/>
                <a:cs typeface="Carlito"/>
              </a:rPr>
              <a:t>pernas, </a:t>
            </a:r>
            <a:r>
              <a:rPr dirty="0" sz="2400" spc="-15">
                <a:latin typeface="Carlito"/>
                <a:cs typeface="Carlito"/>
              </a:rPr>
              <a:t>boca </a:t>
            </a:r>
            <a:r>
              <a:rPr dirty="0" sz="2400">
                <a:latin typeface="Carlito"/>
                <a:cs typeface="Carlito"/>
              </a:rPr>
              <a:t>e </a:t>
            </a:r>
            <a:r>
              <a:rPr dirty="0" sz="2400" spc="-15">
                <a:latin typeface="Carlito"/>
                <a:cs typeface="Carlito"/>
              </a:rPr>
              <a:t>outras </a:t>
            </a:r>
            <a:r>
              <a:rPr dirty="0" sz="2400" spc="-5">
                <a:latin typeface="Carlito"/>
                <a:cs typeface="Carlito"/>
              </a:rPr>
              <a:t>partes </a:t>
            </a:r>
            <a:r>
              <a:rPr dirty="0" sz="2400" spc="5">
                <a:latin typeface="Carlito"/>
                <a:cs typeface="Carlito"/>
              </a:rPr>
              <a:t>do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corpo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20">
                <a:latin typeface="Carlito"/>
                <a:cs typeface="Carlito"/>
              </a:rPr>
              <a:t>Agente</a:t>
            </a:r>
            <a:r>
              <a:rPr dirty="0" sz="2800" spc="10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robótico</a:t>
            </a:r>
            <a:endParaRPr sz="28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Sensores: </a:t>
            </a:r>
            <a:r>
              <a:rPr dirty="0" sz="2400" spc="-10">
                <a:latin typeface="Carlito"/>
                <a:cs typeface="Carlito"/>
              </a:rPr>
              <a:t>câmaras </a:t>
            </a:r>
            <a:r>
              <a:rPr dirty="0" sz="2400">
                <a:latin typeface="Carlito"/>
                <a:cs typeface="Carlito"/>
              </a:rPr>
              <a:t>e </a:t>
            </a:r>
            <a:r>
              <a:rPr dirty="0" sz="2400" spc="-15">
                <a:latin typeface="Carlito"/>
                <a:cs typeface="Carlito"/>
              </a:rPr>
              <a:t>detectores </a:t>
            </a:r>
            <a:r>
              <a:rPr dirty="0" sz="2400" spc="-10">
                <a:latin typeface="Carlito"/>
                <a:cs typeface="Carlito"/>
              </a:rPr>
              <a:t>de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infravermelho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Actuadores: vários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motores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20">
                <a:latin typeface="Carlito"/>
                <a:cs typeface="Carlito"/>
              </a:rPr>
              <a:t>Agente </a:t>
            </a:r>
            <a:r>
              <a:rPr dirty="0" sz="2800" spc="-15">
                <a:latin typeface="Carlito"/>
                <a:cs typeface="Carlito"/>
              </a:rPr>
              <a:t>de software</a:t>
            </a:r>
            <a:r>
              <a:rPr dirty="0" sz="2800" spc="75">
                <a:latin typeface="Carlito"/>
                <a:cs typeface="Carlito"/>
              </a:rPr>
              <a:t> </a:t>
            </a:r>
            <a:r>
              <a:rPr dirty="0" sz="2800" spc="-5">
                <a:latin typeface="Carlito"/>
                <a:cs typeface="Carlito"/>
              </a:rPr>
              <a:t>(softbot)</a:t>
            </a:r>
            <a:endParaRPr sz="2800">
              <a:latin typeface="Carlito"/>
              <a:cs typeface="Carlito"/>
            </a:endParaRPr>
          </a:p>
          <a:p>
            <a:pPr lvl="1" marL="756285" marR="425450" indent="-287020">
              <a:lnSpc>
                <a:spcPts val="259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Sensores: </a:t>
            </a:r>
            <a:r>
              <a:rPr dirty="0" sz="2400" spc="-10">
                <a:latin typeface="Carlito"/>
                <a:cs typeface="Carlito"/>
              </a:rPr>
              <a:t>entrada </a:t>
            </a:r>
            <a:r>
              <a:rPr dirty="0" sz="2400" spc="5">
                <a:latin typeface="Carlito"/>
                <a:cs typeface="Carlito"/>
              </a:rPr>
              <a:t>do </a:t>
            </a:r>
            <a:r>
              <a:rPr dirty="0" sz="2400" spc="-10">
                <a:latin typeface="Carlito"/>
                <a:cs typeface="Carlito"/>
              </a:rPr>
              <a:t>teclado, </a:t>
            </a:r>
            <a:r>
              <a:rPr dirty="0" sz="2400" spc="-15">
                <a:latin typeface="Carlito"/>
                <a:cs typeface="Carlito"/>
              </a:rPr>
              <a:t>conteúdo </a:t>
            </a:r>
            <a:r>
              <a:rPr dirty="0" sz="2400" spc="-10">
                <a:latin typeface="Carlito"/>
                <a:cs typeface="Carlito"/>
              </a:rPr>
              <a:t>de arquivos </a:t>
            </a:r>
            <a:r>
              <a:rPr dirty="0" sz="2400">
                <a:latin typeface="Carlito"/>
                <a:cs typeface="Carlito"/>
              </a:rPr>
              <a:t>e  </a:t>
            </a:r>
            <a:r>
              <a:rPr dirty="0" sz="2400" spc="-10">
                <a:latin typeface="Carlito"/>
                <a:cs typeface="Carlito"/>
              </a:rPr>
              <a:t>pacotes </a:t>
            </a:r>
            <a:r>
              <a:rPr dirty="0" sz="2400" spc="-5">
                <a:latin typeface="Carlito"/>
                <a:cs typeface="Carlito"/>
              </a:rPr>
              <a:t>vindos </a:t>
            </a:r>
            <a:r>
              <a:rPr dirty="0" sz="2400" spc="5">
                <a:latin typeface="Carlito"/>
                <a:cs typeface="Carlito"/>
              </a:rPr>
              <a:t>da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rede.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Actuadores: </a:t>
            </a:r>
            <a:r>
              <a:rPr dirty="0" sz="2400" spc="-30">
                <a:latin typeface="Carlito"/>
                <a:cs typeface="Carlito"/>
              </a:rPr>
              <a:t>monitor, </a:t>
            </a:r>
            <a:r>
              <a:rPr dirty="0" sz="2400" spc="-20">
                <a:latin typeface="Carlito"/>
                <a:cs typeface="Carlito"/>
              </a:rPr>
              <a:t>disco, </a:t>
            </a:r>
            <a:r>
              <a:rPr dirty="0" sz="2400" spc="-10">
                <a:latin typeface="Carlito"/>
                <a:cs typeface="Carlito"/>
              </a:rPr>
              <a:t>envio </a:t>
            </a:r>
            <a:r>
              <a:rPr dirty="0" sz="2400" spc="5">
                <a:latin typeface="Carlito"/>
                <a:cs typeface="Carlito"/>
              </a:rPr>
              <a:t>de </a:t>
            </a:r>
            <a:r>
              <a:rPr dirty="0" sz="2400" spc="-10">
                <a:latin typeface="Carlito"/>
                <a:cs typeface="Carlito"/>
              </a:rPr>
              <a:t>pacotes </a:t>
            </a:r>
            <a:r>
              <a:rPr dirty="0" sz="2400">
                <a:latin typeface="Carlito"/>
                <a:cs typeface="Carlito"/>
              </a:rPr>
              <a:t>pela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rede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2541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</a:t>
            </a:r>
            <a:r>
              <a:rPr dirty="0" spc="-100"/>
              <a:t> </a:t>
            </a:r>
            <a:r>
              <a:rPr dirty="0"/>
              <a:t>(3/3)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561" y="1986869"/>
            <a:ext cx="8072120" cy="4561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L="355600" marR="745490" indent="-343535">
              <a:lnSpc>
                <a:spcPct val="98100"/>
              </a:lnSpc>
              <a:spcBef>
                <a:spcPts val="17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Desde o </a:t>
            </a:r>
            <a:r>
              <a:rPr dirty="0" sz="3200" spc="-15">
                <a:latin typeface="Carlito"/>
                <a:cs typeface="Carlito"/>
              </a:rPr>
              <a:t>ponto </a:t>
            </a:r>
            <a:r>
              <a:rPr dirty="0" sz="3200" spc="5">
                <a:latin typeface="Carlito"/>
                <a:cs typeface="Carlito"/>
              </a:rPr>
              <a:t>de </a:t>
            </a:r>
            <a:r>
              <a:rPr dirty="0" sz="3200" spc="-20">
                <a:latin typeface="Carlito"/>
                <a:cs typeface="Carlito"/>
              </a:rPr>
              <a:t>vista matemático, </a:t>
            </a:r>
            <a:r>
              <a:rPr dirty="0" sz="3200">
                <a:latin typeface="Carlito"/>
                <a:cs typeface="Carlito"/>
              </a:rPr>
              <a:t>o seu  </a:t>
            </a:r>
            <a:r>
              <a:rPr dirty="0" sz="3200" spc="-15">
                <a:latin typeface="Carlito"/>
                <a:cs typeface="Carlito"/>
              </a:rPr>
              <a:t>comportamento </a:t>
            </a:r>
            <a:r>
              <a:rPr dirty="0" sz="3200">
                <a:latin typeface="Carlito"/>
                <a:cs typeface="Carlito"/>
              </a:rPr>
              <a:t>é </a:t>
            </a:r>
            <a:r>
              <a:rPr dirty="0" sz="3200" spc="-10">
                <a:latin typeface="Carlito"/>
                <a:cs typeface="Carlito"/>
              </a:rPr>
              <a:t>descrito </a:t>
            </a:r>
            <a:r>
              <a:rPr dirty="0" sz="3200" spc="5">
                <a:latin typeface="Carlito"/>
                <a:cs typeface="Carlito"/>
              </a:rPr>
              <a:t>pela </a:t>
            </a:r>
            <a:r>
              <a:rPr dirty="0" sz="3200" spc="-10" b="1" i="1">
                <a:latin typeface="Carlito"/>
                <a:cs typeface="Carlito"/>
              </a:rPr>
              <a:t>função </a:t>
            </a:r>
            <a:r>
              <a:rPr dirty="0" sz="3200" b="1" i="1">
                <a:latin typeface="Carlito"/>
                <a:cs typeface="Carlito"/>
              </a:rPr>
              <a:t>do  </a:t>
            </a:r>
            <a:r>
              <a:rPr dirty="0" sz="3200" spc="-10" b="1" i="1">
                <a:latin typeface="Carlito"/>
                <a:cs typeface="Carlito"/>
              </a:rPr>
              <a:t>agente</a:t>
            </a:r>
            <a:r>
              <a:rPr dirty="0" sz="3200" spc="-10">
                <a:latin typeface="Carlito"/>
                <a:cs typeface="Carlito"/>
              </a:rPr>
              <a:t>: </a:t>
            </a:r>
            <a:r>
              <a:rPr dirty="0" sz="3200" spc="-5">
                <a:latin typeface="Carlito"/>
                <a:cs typeface="Carlito"/>
              </a:rPr>
              <a:t>[</a:t>
            </a:r>
            <a:r>
              <a:rPr dirty="0" sz="3200" spc="-5" i="1">
                <a:latin typeface="Carlito"/>
                <a:cs typeface="Carlito"/>
              </a:rPr>
              <a:t>f</a:t>
            </a:r>
            <a:r>
              <a:rPr dirty="0" sz="3200" spc="-5">
                <a:latin typeface="Carlito"/>
                <a:cs typeface="Carlito"/>
              </a:rPr>
              <a:t>: </a:t>
            </a:r>
            <a:r>
              <a:rPr dirty="0" sz="3200" spc="-5" i="1">
                <a:latin typeface="Chancery Uralic"/>
                <a:cs typeface="Chancery Uralic"/>
              </a:rPr>
              <a:t>P* </a:t>
            </a:r>
            <a:r>
              <a:rPr dirty="0" sz="3200" spc="-65">
                <a:latin typeface="Georgia"/>
                <a:cs typeface="Georgia"/>
              </a:rPr>
              <a:t></a:t>
            </a:r>
            <a:r>
              <a:rPr dirty="0" sz="3200" spc="-30">
                <a:latin typeface="Georgia"/>
                <a:cs typeface="Georgia"/>
              </a:rPr>
              <a:t> </a:t>
            </a:r>
            <a:r>
              <a:rPr dirty="0" sz="3200" i="1">
                <a:latin typeface="Chancery Uralic"/>
                <a:cs typeface="Chancery Uralic"/>
              </a:rPr>
              <a:t>A</a:t>
            </a:r>
            <a:r>
              <a:rPr dirty="0" sz="3200">
                <a:latin typeface="Carlito"/>
                <a:cs typeface="Carlito"/>
              </a:rPr>
              <a:t>]</a:t>
            </a:r>
            <a:endParaRPr sz="3200">
              <a:latin typeface="Carlito"/>
              <a:cs typeface="Carlito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i="1">
                <a:latin typeface="Chancery Uralic"/>
                <a:cs typeface="Chancery Uralic"/>
              </a:rPr>
              <a:t>P* </a:t>
            </a:r>
            <a:r>
              <a:rPr dirty="0" sz="2800" spc="-5">
                <a:latin typeface="Carlito"/>
                <a:cs typeface="Carlito"/>
              </a:rPr>
              <a:t>: </a:t>
            </a:r>
            <a:r>
              <a:rPr dirty="0" sz="2800" spc="-10">
                <a:latin typeface="Carlito"/>
                <a:cs typeface="Carlito"/>
              </a:rPr>
              <a:t>sequência </a:t>
            </a:r>
            <a:r>
              <a:rPr dirty="0" sz="2800">
                <a:latin typeface="Carlito"/>
                <a:cs typeface="Carlito"/>
              </a:rPr>
              <a:t>de</a:t>
            </a:r>
            <a:r>
              <a:rPr dirty="0" sz="2800" spc="55">
                <a:latin typeface="Carlito"/>
                <a:cs typeface="Carlito"/>
              </a:rPr>
              <a:t> </a:t>
            </a:r>
            <a:r>
              <a:rPr dirty="0" sz="2800" spc="-15">
                <a:latin typeface="Carlito"/>
                <a:cs typeface="Carlito"/>
              </a:rPr>
              <a:t>percepções</a:t>
            </a:r>
            <a:endParaRPr sz="2800">
              <a:latin typeface="Carlito"/>
              <a:cs typeface="Carlito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i="1">
                <a:latin typeface="Chancery Uralic"/>
                <a:cs typeface="Chancery Uralic"/>
              </a:rPr>
              <a:t>A </a:t>
            </a:r>
            <a:r>
              <a:rPr dirty="0" sz="2800" spc="-5">
                <a:latin typeface="Carlito"/>
                <a:cs typeface="Carlito"/>
              </a:rPr>
              <a:t>:</a:t>
            </a:r>
            <a:r>
              <a:rPr dirty="0" sz="2800" spc="-15">
                <a:latin typeface="Carlito"/>
                <a:cs typeface="Carlito"/>
              </a:rPr>
              <a:t> </a:t>
            </a:r>
            <a:r>
              <a:rPr dirty="0" sz="2800">
                <a:latin typeface="Carlito"/>
                <a:cs typeface="Carlito"/>
              </a:rPr>
              <a:t>acção</a:t>
            </a:r>
            <a:endParaRPr sz="2800">
              <a:latin typeface="Carlito"/>
              <a:cs typeface="Carlito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15">
                <a:latin typeface="Carlito"/>
                <a:cs typeface="Carlito"/>
              </a:rPr>
              <a:t>Internamente </a:t>
            </a:r>
            <a:r>
              <a:rPr dirty="0" sz="3200">
                <a:latin typeface="Carlito"/>
                <a:cs typeface="Carlito"/>
              </a:rPr>
              <a:t>a </a:t>
            </a:r>
            <a:r>
              <a:rPr dirty="0" sz="3200" spc="-10" b="1" i="1">
                <a:latin typeface="Carlito"/>
                <a:cs typeface="Carlito"/>
              </a:rPr>
              <a:t>função </a:t>
            </a:r>
            <a:r>
              <a:rPr dirty="0" sz="3200" b="1" i="1">
                <a:latin typeface="Carlito"/>
                <a:cs typeface="Carlito"/>
              </a:rPr>
              <a:t>do </a:t>
            </a:r>
            <a:r>
              <a:rPr dirty="0" sz="3200" spc="-10" b="1" i="1">
                <a:latin typeface="Carlito"/>
                <a:cs typeface="Carlito"/>
              </a:rPr>
              <a:t>agente </a:t>
            </a:r>
            <a:r>
              <a:rPr dirty="0" sz="3200">
                <a:latin typeface="Carlito"/>
                <a:cs typeface="Carlito"/>
              </a:rPr>
              <a:t>é  </a:t>
            </a:r>
            <a:r>
              <a:rPr dirty="0" sz="3200" spc="-10">
                <a:latin typeface="Carlito"/>
                <a:cs typeface="Carlito"/>
              </a:rPr>
              <a:t>implementada </a:t>
            </a:r>
            <a:r>
              <a:rPr dirty="0" sz="3200" spc="-25">
                <a:latin typeface="Carlito"/>
                <a:cs typeface="Carlito"/>
              </a:rPr>
              <a:t>através </a:t>
            </a:r>
            <a:r>
              <a:rPr dirty="0" sz="3200" spc="-10">
                <a:latin typeface="Carlito"/>
                <a:cs typeface="Carlito"/>
              </a:rPr>
              <a:t>de </a:t>
            </a:r>
            <a:r>
              <a:rPr dirty="0" sz="3200" spc="5">
                <a:latin typeface="Carlito"/>
                <a:cs typeface="Carlito"/>
              </a:rPr>
              <a:t>um </a:t>
            </a:r>
            <a:r>
              <a:rPr dirty="0" sz="3200" b="1" i="1">
                <a:latin typeface="Carlito"/>
                <a:cs typeface="Carlito"/>
              </a:rPr>
              <a:t>programa </a:t>
            </a:r>
            <a:r>
              <a:rPr dirty="0" sz="3200" spc="-15" b="1" i="1">
                <a:latin typeface="Carlito"/>
                <a:cs typeface="Carlito"/>
              </a:rPr>
              <a:t>do  </a:t>
            </a:r>
            <a:r>
              <a:rPr dirty="0" sz="3200" spc="-10" b="1" i="1">
                <a:latin typeface="Carlito"/>
                <a:cs typeface="Carlito"/>
              </a:rPr>
              <a:t>agente</a:t>
            </a:r>
            <a:r>
              <a:rPr dirty="0" sz="3200" spc="-10">
                <a:latin typeface="Carlito"/>
                <a:cs typeface="Carlito"/>
              </a:rPr>
              <a:t>, </a:t>
            </a:r>
            <a:r>
              <a:rPr dirty="0" sz="3200">
                <a:latin typeface="Carlito"/>
                <a:cs typeface="Carlito"/>
              </a:rPr>
              <a:t>o </a:t>
            </a:r>
            <a:r>
              <a:rPr dirty="0" sz="3200" spc="5">
                <a:latin typeface="Carlito"/>
                <a:cs typeface="Carlito"/>
              </a:rPr>
              <a:t>qual </a:t>
            </a:r>
            <a:r>
              <a:rPr dirty="0" sz="3200" spc="-5">
                <a:latin typeface="Carlito"/>
                <a:cs typeface="Carlito"/>
              </a:rPr>
              <a:t>funciona sobre uma  </a:t>
            </a:r>
            <a:r>
              <a:rPr dirty="0" sz="3200" spc="-15">
                <a:latin typeface="Carlito"/>
                <a:cs typeface="Carlito"/>
              </a:rPr>
              <a:t>arquitectura</a:t>
            </a:r>
            <a:r>
              <a:rPr dirty="0" sz="3200" spc="10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determinada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010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Agentes: </a:t>
            </a:r>
            <a:r>
              <a:rPr dirty="0"/>
              <a:t>o mundo </a:t>
            </a:r>
            <a:r>
              <a:rPr dirty="0" spc="5"/>
              <a:t>do </a:t>
            </a:r>
            <a:r>
              <a:rPr dirty="0" spc="-10"/>
              <a:t>aspirador </a:t>
            </a:r>
            <a:r>
              <a:rPr dirty="0" spc="5"/>
              <a:t>de</a:t>
            </a:r>
            <a:r>
              <a:rPr dirty="0" spc="-155"/>
              <a:t> </a:t>
            </a:r>
            <a:r>
              <a:rPr dirty="0" spc="5"/>
              <a:t>pó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639" y="2116801"/>
            <a:ext cx="4156710" cy="191897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20">
                <a:latin typeface="Carlito"/>
                <a:cs typeface="Carlito"/>
              </a:rPr>
              <a:t>Percepções: </a:t>
            </a:r>
            <a:r>
              <a:rPr dirty="0" sz="2800" spc="-10">
                <a:latin typeface="Carlito"/>
                <a:cs typeface="Carlito"/>
              </a:rPr>
              <a:t>local </a:t>
            </a:r>
            <a:r>
              <a:rPr dirty="0" sz="2800" spc="-5">
                <a:latin typeface="Carlito"/>
                <a:cs typeface="Carlito"/>
              </a:rPr>
              <a:t>e</a:t>
            </a:r>
            <a:r>
              <a:rPr dirty="0" sz="2800" spc="35">
                <a:latin typeface="Carlito"/>
                <a:cs typeface="Carlito"/>
              </a:rPr>
              <a:t> </a:t>
            </a:r>
            <a:r>
              <a:rPr dirty="0" sz="2800" spc="-20">
                <a:latin typeface="Carlito"/>
                <a:cs typeface="Carlito"/>
              </a:rPr>
              <a:t>estado</a:t>
            </a:r>
            <a:endParaRPr sz="28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10">
                <a:latin typeface="Carlito"/>
                <a:cs typeface="Carlito"/>
              </a:rPr>
              <a:t>Exemplo: </a:t>
            </a:r>
            <a:r>
              <a:rPr dirty="0" sz="2400">
                <a:latin typeface="Carlito"/>
                <a:cs typeface="Carlito"/>
              </a:rPr>
              <a:t>[A,</a:t>
            </a:r>
            <a:r>
              <a:rPr dirty="0" sz="2400" spc="2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sujo]</a:t>
            </a:r>
            <a:endParaRPr sz="2400">
              <a:latin typeface="Carlito"/>
              <a:cs typeface="Carlito"/>
            </a:endParaRPr>
          </a:p>
          <a:p>
            <a:pPr marL="355600" marR="50165" indent="-34353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5">
                <a:latin typeface="Carlito"/>
                <a:cs typeface="Carlito"/>
              </a:rPr>
              <a:t>Acções: </a:t>
            </a:r>
            <a:r>
              <a:rPr dirty="0" sz="2800" spc="-10">
                <a:latin typeface="Carlito"/>
                <a:cs typeface="Carlito"/>
              </a:rPr>
              <a:t>Esquerda, </a:t>
            </a:r>
            <a:r>
              <a:rPr dirty="0" sz="2800" spc="-20">
                <a:latin typeface="Carlito"/>
                <a:cs typeface="Carlito"/>
              </a:rPr>
              <a:t>Direita,  </a:t>
            </a:r>
            <a:r>
              <a:rPr dirty="0" sz="2800" spc="-45">
                <a:latin typeface="Carlito"/>
                <a:cs typeface="Carlito"/>
              </a:rPr>
              <a:t>Aspirar,</a:t>
            </a:r>
            <a:r>
              <a:rPr dirty="0" sz="2800" spc="30">
                <a:latin typeface="Carlito"/>
                <a:cs typeface="Carlito"/>
              </a:rPr>
              <a:t> </a:t>
            </a:r>
            <a:r>
              <a:rPr dirty="0" sz="2800" spc="-10">
                <a:latin typeface="Carlito"/>
                <a:cs typeface="Carlito"/>
              </a:rPr>
              <a:t>NoOp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8776" y="2339340"/>
            <a:ext cx="3098291" cy="158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010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Agentes: </a:t>
            </a:r>
            <a:r>
              <a:rPr dirty="0"/>
              <a:t>o mundo </a:t>
            </a:r>
            <a:r>
              <a:rPr dirty="0" spc="5"/>
              <a:t>do </a:t>
            </a:r>
            <a:r>
              <a:rPr dirty="0" spc="-10"/>
              <a:t>aspirador </a:t>
            </a:r>
            <a:r>
              <a:rPr dirty="0" spc="5"/>
              <a:t>de</a:t>
            </a:r>
            <a:r>
              <a:rPr dirty="0" spc="-155"/>
              <a:t> </a:t>
            </a:r>
            <a:r>
              <a:rPr dirty="0" spc="5"/>
              <a:t>pó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9219" y="2118360"/>
            <a:ext cx="8006080" cy="4371340"/>
            <a:chOff x="1379219" y="2118360"/>
            <a:chExt cx="8006080" cy="4371340"/>
          </a:xfrm>
        </p:grpSpPr>
        <p:sp>
          <p:nvSpPr>
            <p:cNvPr id="4" name="object 4"/>
            <p:cNvSpPr/>
            <p:nvPr/>
          </p:nvSpPr>
          <p:spPr>
            <a:xfrm>
              <a:off x="1385315" y="2124456"/>
              <a:ext cx="7993380" cy="4358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81243" y="2118360"/>
              <a:ext cx="0" cy="4371340"/>
            </a:xfrm>
            <a:custGeom>
              <a:avLst/>
              <a:gdLst/>
              <a:ahLst/>
              <a:cxnLst/>
              <a:rect l="l" t="t" r="r" b="b"/>
              <a:pathLst>
                <a:path w="0" h="4371340">
                  <a:moveTo>
                    <a:pt x="0" y="0"/>
                  </a:moveTo>
                  <a:lnTo>
                    <a:pt x="0" y="437083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9219" y="2520696"/>
              <a:ext cx="8006080" cy="0"/>
            </a:xfrm>
            <a:custGeom>
              <a:avLst/>
              <a:gdLst/>
              <a:ahLst/>
              <a:cxnLst/>
              <a:rect l="l" t="t" r="r" b="b"/>
              <a:pathLst>
                <a:path w="8006080" h="0">
                  <a:moveTo>
                    <a:pt x="0" y="0"/>
                  </a:moveTo>
                  <a:lnTo>
                    <a:pt x="800557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79219" y="2118360"/>
              <a:ext cx="8006080" cy="4371340"/>
            </a:xfrm>
            <a:custGeom>
              <a:avLst/>
              <a:gdLst/>
              <a:ahLst/>
              <a:cxnLst/>
              <a:rect l="l" t="t" r="r" b="b"/>
              <a:pathLst>
                <a:path w="8006080" h="4371340">
                  <a:moveTo>
                    <a:pt x="0" y="798576"/>
                  </a:moveTo>
                  <a:lnTo>
                    <a:pt x="8005572" y="798576"/>
                  </a:lnTo>
                </a:path>
                <a:path w="8006080" h="4371340">
                  <a:moveTo>
                    <a:pt x="0" y="1194815"/>
                  </a:moveTo>
                  <a:lnTo>
                    <a:pt x="8005572" y="1194815"/>
                  </a:lnTo>
                </a:path>
                <a:path w="8006080" h="4371340">
                  <a:moveTo>
                    <a:pt x="0" y="1591055"/>
                  </a:moveTo>
                  <a:lnTo>
                    <a:pt x="8005572" y="1591055"/>
                  </a:lnTo>
                </a:path>
                <a:path w="8006080" h="4371340">
                  <a:moveTo>
                    <a:pt x="0" y="1987296"/>
                  </a:moveTo>
                  <a:lnTo>
                    <a:pt x="8005572" y="1987296"/>
                  </a:lnTo>
                </a:path>
                <a:path w="8006080" h="4371340">
                  <a:moveTo>
                    <a:pt x="0" y="2383536"/>
                  </a:moveTo>
                  <a:lnTo>
                    <a:pt x="8005572" y="2383536"/>
                  </a:lnTo>
                </a:path>
                <a:path w="8006080" h="4371340">
                  <a:moveTo>
                    <a:pt x="0" y="2779776"/>
                  </a:moveTo>
                  <a:lnTo>
                    <a:pt x="8005572" y="2779776"/>
                  </a:lnTo>
                </a:path>
                <a:path w="8006080" h="4371340">
                  <a:moveTo>
                    <a:pt x="0" y="3176016"/>
                  </a:moveTo>
                  <a:lnTo>
                    <a:pt x="8005572" y="3176016"/>
                  </a:lnTo>
                </a:path>
                <a:path w="8006080" h="4371340">
                  <a:moveTo>
                    <a:pt x="0" y="3572256"/>
                  </a:moveTo>
                  <a:lnTo>
                    <a:pt x="8005572" y="3572256"/>
                  </a:lnTo>
                </a:path>
                <a:path w="8006080" h="4371340">
                  <a:moveTo>
                    <a:pt x="0" y="3968495"/>
                  </a:moveTo>
                  <a:lnTo>
                    <a:pt x="8005572" y="3968495"/>
                  </a:lnTo>
                </a:path>
                <a:path w="8006080" h="4371340">
                  <a:moveTo>
                    <a:pt x="6095" y="0"/>
                  </a:moveTo>
                  <a:lnTo>
                    <a:pt x="6095" y="4370832"/>
                  </a:lnTo>
                </a:path>
                <a:path w="8006080" h="4371340">
                  <a:moveTo>
                    <a:pt x="7999476" y="0"/>
                  </a:moveTo>
                  <a:lnTo>
                    <a:pt x="7999476" y="4370832"/>
                  </a:lnTo>
                </a:path>
                <a:path w="8006080" h="4371340">
                  <a:moveTo>
                    <a:pt x="0" y="6095"/>
                  </a:moveTo>
                  <a:lnTo>
                    <a:pt x="8005572" y="6095"/>
                  </a:lnTo>
                </a:path>
                <a:path w="8006080" h="4371340">
                  <a:moveTo>
                    <a:pt x="0" y="4364736"/>
                  </a:moveTo>
                  <a:lnTo>
                    <a:pt x="8005572" y="4364736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43477" y="2215513"/>
          <a:ext cx="6280785" cy="421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3325"/>
                <a:gridCol w="2536825"/>
              </a:tblGrid>
              <a:tr h="721644">
                <a:tc>
                  <a:txBody>
                    <a:bodyPr/>
                    <a:lstStyle/>
                    <a:p>
                      <a:pPr algn="ctr" marL="132080">
                        <a:lnSpc>
                          <a:spcPts val="1905"/>
                        </a:lnSpc>
                      </a:pPr>
                      <a:r>
                        <a:rPr dirty="0" sz="2000" b="1">
                          <a:latin typeface="Carlito"/>
                          <a:cs typeface="Carlito"/>
                        </a:rPr>
                        <a:t>Sequência de</a:t>
                      </a:r>
                      <a:r>
                        <a:rPr dirty="0" sz="2000" spc="-3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 b="1">
                          <a:latin typeface="Carlito"/>
                          <a:cs typeface="Carlito"/>
                        </a:rPr>
                        <a:t>percepções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algn="ctr" marR="26117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[A,</a:t>
                      </a:r>
                      <a:r>
                        <a:rPr dirty="0" sz="20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77060">
                        <a:lnSpc>
                          <a:spcPts val="1905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Acção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5">
                          <a:latin typeface="Carlito"/>
                          <a:cs typeface="Carlito"/>
                        </a:rPr>
                        <a:t>Direita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/>
                </a:tc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[A,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Sujo]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Aspirar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[B,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Esquerda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[B,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Sujo]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Aspirar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[A,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Limpo],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[A,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15">
                          <a:latin typeface="Carlito"/>
                          <a:cs typeface="Carlito"/>
                        </a:rPr>
                        <a:t>Direita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[A,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Limpo],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[A,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 Sujo]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Aspirar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...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…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[A,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Limpo],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[A,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Limpo],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[A,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15">
                          <a:latin typeface="Carlito"/>
                          <a:cs typeface="Carlito"/>
                        </a:rPr>
                        <a:t>Direita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  <a:tr h="3962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[A,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Limpo],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[A,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Limpo],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[A,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Sujo]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Aspirar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  <a:tr h="32534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...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…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762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73" y="1861785"/>
            <a:ext cx="8276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Carlito"/>
                <a:cs typeface="Carlito"/>
              </a:rPr>
              <a:t>Como seleccionar </a:t>
            </a:r>
            <a:r>
              <a:rPr dirty="0" sz="3000" b="1">
                <a:latin typeface="Carlito"/>
                <a:cs typeface="Carlito"/>
              </a:rPr>
              <a:t>a </a:t>
            </a:r>
            <a:r>
              <a:rPr dirty="0" sz="3000" spc="-10" b="1">
                <a:latin typeface="Carlito"/>
                <a:cs typeface="Carlito"/>
              </a:rPr>
              <a:t>melhor tábua </a:t>
            </a:r>
            <a:r>
              <a:rPr dirty="0" sz="3000" spc="5" b="1">
                <a:latin typeface="Carlito"/>
                <a:cs typeface="Carlito"/>
              </a:rPr>
              <a:t>de </a:t>
            </a:r>
            <a:r>
              <a:rPr dirty="0" sz="3000" spc="-5" b="1">
                <a:latin typeface="Carlito"/>
                <a:cs typeface="Carlito"/>
              </a:rPr>
              <a:t>acções</a:t>
            </a:r>
            <a:r>
              <a:rPr dirty="0" sz="3000" spc="-35" b="1">
                <a:latin typeface="Carlito"/>
                <a:cs typeface="Carlito"/>
              </a:rPr>
              <a:t> </a:t>
            </a:r>
            <a:r>
              <a:rPr dirty="0" sz="3000" spc="-10" b="1">
                <a:latin typeface="Carlito"/>
                <a:cs typeface="Carlito"/>
              </a:rPr>
              <a:t>possível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858" y="6176297"/>
            <a:ext cx="8246109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Carlito"/>
                <a:cs typeface="Carlito"/>
              </a:rPr>
              <a:t>Fonte </a:t>
            </a:r>
            <a:r>
              <a:rPr dirty="0" sz="1400" spc="-5">
                <a:latin typeface="Carlito"/>
                <a:cs typeface="Carlito"/>
              </a:rPr>
              <a:t>imagem: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  <a:hlinkClick r:id="rId2"/>
              </a:rPr>
              <a:t>http://st.depositphotos.com/1654249/1946/i/950/depositphotos_19467373-3d-man-sitting-with- </a:t>
            </a:r>
            <a:r>
              <a:rPr dirty="0" sz="1400" spc="-5">
                <a:latin typeface="Carlito"/>
                <a:cs typeface="Carlito"/>
              </a:rPr>
              <a:t>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red-question-mark.jpg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4823" y="2541379"/>
            <a:ext cx="3089148" cy="296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 spc="-10"/>
              <a:t>racionais</a:t>
            </a:r>
            <a:r>
              <a:rPr dirty="0" spc="-100"/>
              <a:t> </a:t>
            </a:r>
            <a:r>
              <a:rPr dirty="0" spc="-5"/>
              <a:t>(1/3)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pc="-20"/>
              <a:t>Agente</a:t>
            </a:r>
            <a:r>
              <a:rPr dirty="0" spc="10"/>
              <a:t> </a:t>
            </a:r>
            <a:r>
              <a:rPr dirty="0" spc="-5"/>
              <a:t>Racional</a:t>
            </a:r>
          </a:p>
          <a:p>
            <a:pPr lvl="1" marL="756285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5">
                <a:latin typeface="Carlito"/>
                <a:cs typeface="Carlito"/>
              </a:rPr>
              <a:t>faz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melhor </a:t>
            </a:r>
            <a:r>
              <a:rPr dirty="0" sz="2400" spc="-10">
                <a:latin typeface="Carlito"/>
                <a:cs typeface="Carlito"/>
              </a:rPr>
              <a:t>coisa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" i="1">
                <a:latin typeface="Carlito"/>
                <a:cs typeface="Carlito"/>
              </a:rPr>
              <a:t>possível</a:t>
            </a:r>
            <a:endParaRPr sz="2400">
              <a:latin typeface="Carlito"/>
              <a:cs typeface="Carlito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rlito"/>
                <a:cs typeface="Carlito"/>
              </a:rPr>
              <a:t>segue </a:t>
            </a:r>
            <a:r>
              <a:rPr dirty="0" sz="2400">
                <a:latin typeface="Carlito"/>
                <a:cs typeface="Carlito"/>
              </a:rPr>
              <a:t>o </a:t>
            </a:r>
            <a:r>
              <a:rPr dirty="0" sz="2400" spc="-5">
                <a:latin typeface="Carlito"/>
                <a:cs typeface="Carlito"/>
              </a:rPr>
              <a:t>princípio </a:t>
            </a:r>
            <a:r>
              <a:rPr dirty="0" sz="2400" spc="-10">
                <a:latin typeface="Carlito"/>
                <a:cs typeface="Carlito"/>
              </a:rPr>
              <a:t>da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racionalidade:</a:t>
            </a:r>
            <a:endParaRPr sz="2400">
              <a:latin typeface="Carlito"/>
              <a:cs typeface="Carlito"/>
            </a:endParaRPr>
          </a:p>
          <a:p>
            <a:pPr algn="just" lvl="2" marL="1155700" marR="6350" indent="-2292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200" spc="-5">
                <a:latin typeface="Carlito"/>
                <a:cs typeface="Carlito"/>
              </a:rPr>
              <a:t>dada </a:t>
            </a:r>
            <a:r>
              <a:rPr dirty="0" sz="2200" spc="-10">
                <a:latin typeface="Carlito"/>
                <a:cs typeface="Carlito"/>
              </a:rPr>
              <a:t>uma </a:t>
            </a:r>
            <a:r>
              <a:rPr dirty="0" sz="2200" spc="-5">
                <a:latin typeface="Carlito"/>
                <a:cs typeface="Carlito"/>
              </a:rPr>
              <a:t>sequência </a:t>
            </a:r>
            <a:r>
              <a:rPr dirty="0" sz="2200" spc="-15">
                <a:latin typeface="Carlito"/>
                <a:cs typeface="Carlito"/>
              </a:rPr>
              <a:t>perceptiva, </a:t>
            </a:r>
            <a:r>
              <a:rPr dirty="0" sz="2200" spc="-5">
                <a:latin typeface="Carlito"/>
                <a:cs typeface="Carlito"/>
              </a:rPr>
              <a:t>o </a:t>
            </a:r>
            <a:r>
              <a:rPr dirty="0" sz="2200" spc="-15">
                <a:latin typeface="Carlito"/>
                <a:cs typeface="Carlito"/>
              </a:rPr>
              <a:t>agente </a:t>
            </a:r>
            <a:r>
              <a:rPr dirty="0" sz="2200" spc="-10">
                <a:latin typeface="Carlito"/>
                <a:cs typeface="Carlito"/>
              </a:rPr>
              <a:t>escolhe, </a:t>
            </a:r>
            <a:r>
              <a:rPr dirty="0" sz="2200" spc="-5">
                <a:latin typeface="Carlito"/>
                <a:cs typeface="Carlito"/>
              </a:rPr>
              <a:t>segundo  </a:t>
            </a:r>
            <a:r>
              <a:rPr dirty="0" sz="2200">
                <a:latin typeface="Carlito"/>
                <a:cs typeface="Carlito"/>
              </a:rPr>
              <a:t>os </a:t>
            </a:r>
            <a:r>
              <a:rPr dirty="0" sz="2200" spc="-10">
                <a:latin typeface="Carlito"/>
                <a:cs typeface="Carlito"/>
              </a:rPr>
              <a:t>seus conhecimentos, </a:t>
            </a:r>
            <a:r>
              <a:rPr dirty="0" sz="2200" spc="-5">
                <a:latin typeface="Carlito"/>
                <a:cs typeface="Carlito"/>
              </a:rPr>
              <a:t>as </a:t>
            </a:r>
            <a:r>
              <a:rPr dirty="0" sz="2200" spc="-10">
                <a:latin typeface="Carlito"/>
                <a:cs typeface="Carlito"/>
              </a:rPr>
              <a:t>acções </a:t>
            </a:r>
            <a:r>
              <a:rPr dirty="0" sz="2200" spc="-5">
                <a:latin typeface="Carlito"/>
                <a:cs typeface="Carlito"/>
              </a:rPr>
              <a:t>que </a:t>
            </a:r>
            <a:r>
              <a:rPr dirty="0" sz="2200">
                <a:latin typeface="Carlito"/>
                <a:cs typeface="Carlito"/>
              </a:rPr>
              <a:t>melhor </a:t>
            </a:r>
            <a:r>
              <a:rPr dirty="0" sz="2200" spc="-15">
                <a:latin typeface="Carlito"/>
                <a:cs typeface="Carlito"/>
              </a:rPr>
              <a:t>satisfazem </a:t>
            </a:r>
            <a:r>
              <a:rPr dirty="0" sz="2200" spc="-5">
                <a:latin typeface="Carlito"/>
                <a:cs typeface="Carlito"/>
              </a:rPr>
              <a:t>o  seu</a:t>
            </a:r>
            <a:r>
              <a:rPr dirty="0" sz="2200" spc="-1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objetivo</a:t>
            </a: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pc="-10"/>
              <a:t>Racionalidade</a:t>
            </a:r>
            <a:r>
              <a:rPr dirty="0" spc="20"/>
              <a:t> </a:t>
            </a:r>
            <a:r>
              <a:rPr dirty="0" spc="-1270" b="1">
                <a:latin typeface="Georgia"/>
                <a:cs typeface="Georgia"/>
              </a:rPr>
              <a:t></a:t>
            </a:r>
            <a:r>
              <a:rPr dirty="0" spc="-75" b="1">
                <a:latin typeface="Georgia"/>
                <a:cs typeface="Georgia"/>
              </a:rPr>
              <a:t> </a:t>
            </a:r>
            <a:r>
              <a:rPr dirty="0" spc="-10"/>
              <a:t>Omnisciência</a:t>
            </a:r>
          </a:p>
          <a:p>
            <a:pPr lvl="1" marL="756285" marR="5080" indent="-287020">
              <a:lnSpc>
                <a:spcPct val="8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  <a:tab pos="1200785" algn="l"/>
                <a:tab pos="3136265" algn="l"/>
                <a:tab pos="4563110" algn="l"/>
                <a:tab pos="4989830" algn="l"/>
                <a:tab pos="6837045" algn="l"/>
              </a:tabLst>
            </a:pP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-45">
                <a:latin typeface="Carlito"/>
                <a:cs typeface="Carlito"/>
              </a:rPr>
              <a:t>r</a:t>
            </a:r>
            <a:r>
              <a:rPr dirty="0" sz="2400" spc="-25">
                <a:latin typeface="Carlito"/>
                <a:cs typeface="Carlito"/>
              </a:rPr>
              <a:t>a</a:t>
            </a:r>
            <a:r>
              <a:rPr dirty="0" sz="2400" spc="15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ali</a:t>
            </a:r>
            <a:r>
              <a:rPr dirty="0" sz="2400" spc="-1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-25">
                <a:latin typeface="Carlito"/>
                <a:cs typeface="Carlito"/>
              </a:rPr>
              <a:t>ma</a:t>
            </a:r>
            <a:r>
              <a:rPr dirty="0" sz="2400" spc="-10">
                <a:latin typeface="Carlito"/>
                <a:cs typeface="Carlito"/>
              </a:rPr>
              <a:t>x</a:t>
            </a:r>
            <a:r>
              <a:rPr dirty="0" sz="2400">
                <a:latin typeface="Carlito"/>
                <a:cs typeface="Carlito"/>
              </a:rPr>
              <a:t>imi</a:t>
            </a:r>
            <a:r>
              <a:rPr dirty="0" sz="2400" spc="-40">
                <a:latin typeface="Carlito"/>
                <a:cs typeface="Carlito"/>
              </a:rPr>
              <a:t>z</a:t>
            </a:r>
            <a:r>
              <a:rPr dirty="0" sz="2400">
                <a:latin typeface="Carlito"/>
                <a:cs typeface="Carlito"/>
              </a:rPr>
              <a:t>a	o	</a:t>
            </a:r>
            <a:r>
              <a:rPr dirty="0" sz="2400" spc="-10" i="1">
                <a:latin typeface="Carlito"/>
                <a:cs typeface="Carlito"/>
              </a:rPr>
              <a:t>d</a:t>
            </a:r>
            <a:r>
              <a:rPr dirty="0" sz="2400" spc="5" i="1">
                <a:latin typeface="Carlito"/>
                <a:cs typeface="Carlito"/>
              </a:rPr>
              <a:t>e</a:t>
            </a:r>
            <a:r>
              <a:rPr dirty="0" sz="2400" i="1">
                <a:latin typeface="Carlito"/>
                <a:cs typeface="Carlito"/>
              </a:rPr>
              <a:t>s</a:t>
            </a:r>
            <a:r>
              <a:rPr dirty="0" sz="2400" spc="5" i="1">
                <a:latin typeface="Carlito"/>
                <a:cs typeface="Carlito"/>
              </a:rPr>
              <a:t>e</a:t>
            </a:r>
            <a:r>
              <a:rPr dirty="0" sz="2400" spc="-5" i="1">
                <a:latin typeface="Carlito"/>
                <a:cs typeface="Carlito"/>
              </a:rPr>
              <a:t>m</a:t>
            </a:r>
            <a:r>
              <a:rPr dirty="0" sz="2400" spc="10" i="1">
                <a:latin typeface="Carlito"/>
                <a:cs typeface="Carlito"/>
              </a:rPr>
              <a:t>p</a:t>
            </a:r>
            <a:r>
              <a:rPr dirty="0" sz="2400" spc="5" i="1">
                <a:latin typeface="Carlito"/>
                <a:cs typeface="Carlito"/>
              </a:rPr>
              <a:t>e</a:t>
            </a:r>
            <a:r>
              <a:rPr dirty="0" sz="2400" spc="-10" i="1">
                <a:latin typeface="Carlito"/>
                <a:cs typeface="Carlito"/>
              </a:rPr>
              <a:t>nh</a:t>
            </a:r>
            <a:r>
              <a:rPr dirty="0" sz="2400" i="1">
                <a:latin typeface="Carlito"/>
                <a:cs typeface="Carlito"/>
              </a:rPr>
              <a:t>o	</a:t>
            </a:r>
            <a:r>
              <a:rPr dirty="0" sz="2400" spc="5" i="1">
                <a:latin typeface="Carlito"/>
                <a:cs typeface="Carlito"/>
              </a:rPr>
              <a:t>e</a:t>
            </a:r>
            <a:r>
              <a:rPr dirty="0" sz="2400" i="1">
                <a:latin typeface="Carlito"/>
                <a:cs typeface="Carlito"/>
              </a:rPr>
              <a:t>s</a:t>
            </a:r>
            <a:r>
              <a:rPr dirty="0" sz="2400" spc="10" i="1">
                <a:latin typeface="Carlito"/>
                <a:cs typeface="Carlito"/>
              </a:rPr>
              <a:t>p</a:t>
            </a:r>
            <a:r>
              <a:rPr dirty="0" sz="2400" spc="5" i="1">
                <a:latin typeface="Carlito"/>
                <a:cs typeface="Carlito"/>
              </a:rPr>
              <a:t>e</a:t>
            </a:r>
            <a:r>
              <a:rPr dirty="0" sz="2400" spc="-10" i="1">
                <a:latin typeface="Carlito"/>
                <a:cs typeface="Carlito"/>
              </a:rPr>
              <a:t>r</a:t>
            </a:r>
            <a:r>
              <a:rPr dirty="0" sz="2400" spc="10" i="1">
                <a:latin typeface="Carlito"/>
                <a:cs typeface="Carlito"/>
              </a:rPr>
              <a:t>a</a:t>
            </a:r>
            <a:r>
              <a:rPr dirty="0" sz="2400" spc="-10" i="1">
                <a:latin typeface="Carlito"/>
                <a:cs typeface="Carlito"/>
              </a:rPr>
              <a:t>d</a:t>
            </a:r>
            <a:r>
              <a:rPr dirty="0" sz="2400" spc="15" i="1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,  </a:t>
            </a:r>
            <a:r>
              <a:rPr dirty="0" sz="2400" spc="-10">
                <a:latin typeface="Carlito"/>
                <a:cs typeface="Carlito"/>
              </a:rPr>
              <a:t>enquanto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perfeição maximiza </a:t>
            </a:r>
            <a:r>
              <a:rPr dirty="0" sz="2400">
                <a:latin typeface="Carlito"/>
                <a:cs typeface="Carlito"/>
              </a:rPr>
              <a:t>o </a:t>
            </a:r>
            <a:r>
              <a:rPr dirty="0" sz="2400" i="1">
                <a:latin typeface="Carlito"/>
                <a:cs typeface="Carlito"/>
              </a:rPr>
              <a:t>desempenho</a:t>
            </a:r>
            <a:r>
              <a:rPr dirty="0" sz="2400" spc="-75" i="1">
                <a:latin typeface="Carlito"/>
                <a:cs typeface="Carlito"/>
              </a:rPr>
              <a:t> </a:t>
            </a:r>
            <a:r>
              <a:rPr dirty="0" sz="2400" spc="5" i="1">
                <a:latin typeface="Carlito"/>
                <a:cs typeface="Carlito"/>
              </a:rPr>
              <a:t>real</a:t>
            </a:r>
            <a:endParaRPr sz="2400">
              <a:latin typeface="Carlito"/>
              <a:cs typeface="Carlito"/>
            </a:endParaRPr>
          </a:p>
          <a:p>
            <a:pPr lvl="1" marL="756285" marR="5715" indent="-287020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  <a:tab pos="1094105" algn="l"/>
                <a:tab pos="2191385" algn="l"/>
                <a:tab pos="3334385" algn="l"/>
                <a:tab pos="3773804" algn="l"/>
                <a:tab pos="5032375" algn="l"/>
                <a:tab pos="5620385" algn="l"/>
                <a:tab pos="7196455" algn="l"/>
                <a:tab pos="7751445" algn="l"/>
              </a:tabLst>
            </a:pP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-5">
                <a:latin typeface="Carlito"/>
                <a:cs typeface="Carlito"/>
              </a:rPr>
              <a:t>s</a:t>
            </a:r>
            <a:r>
              <a:rPr dirty="0" sz="2400" spc="-10">
                <a:latin typeface="Carlito"/>
                <a:cs typeface="Carlito"/>
              </a:rPr>
              <a:t>c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>
                <a:latin typeface="Carlito"/>
                <a:cs typeface="Carlito"/>
              </a:rPr>
              <a:t>l</a:t>
            </a:r>
            <a:r>
              <a:rPr dirty="0" sz="2400" spc="-15">
                <a:latin typeface="Carlito"/>
                <a:cs typeface="Carlito"/>
              </a:rPr>
              <a:t>h</a:t>
            </a:r>
            <a:r>
              <a:rPr dirty="0" sz="2400">
                <a:latin typeface="Carlito"/>
                <a:cs typeface="Carlito"/>
              </a:rPr>
              <a:t>a	</a:t>
            </a:r>
            <a:r>
              <a:rPr dirty="0" sz="2400" spc="-70">
                <a:latin typeface="Carlito"/>
                <a:cs typeface="Carlito"/>
              </a:rPr>
              <a:t>r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15">
                <a:latin typeface="Carlito"/>
                <a:cs typeface="Carlito"/>
              </a:rPr>
              <a:t>c</a:t>
            </a:r>
            <a:r>
              <a:rPr dirty="0" sz="2400">
                <a:latin typeface="Carlito"/>
                <a:cs typeface="Carlito"/>
              </a:rPr>
              <a:t>i</a:t>
            </a:r>
            <a:r>
              <a:rPr dirty="0" sz="2400" spc="-20">
                <a:latin typeface="Carlito"/>
                <a:cs typeface="Carlito"/>
              </a:rPr>
              <a:t>o</a:t>
            </a:r>
            <a:r>
              <a:rPr dirty="0" sz="2400" spc="-15">
                <a:latin typeface="Carlito"/>
                <a:cs typeface="Carlito"/>
              </a:rPr>
              <a:t>n</a:t>
            </a:r>
            <a:r>
              <a:rPr dirty="0" sz="2400">
                <a:latin typeface="Carlito"/>
                <a:cs typeface="Carlito"/>
              </a:rPr>
              <a:t>al	</a:t>
            </a:r>
            <a:r>
              <a:rPr dirty="0" sz="2400" spc="-30">
                <a:latin typeface="Carlito"/>
                <a:cs typeface="Carlito"/>
              </a:rPr>
              <a:t>s</a:t>
            </a:r>
            <a:r>
              <a:rPr dirty="0" sz="2400">
                <a:latin typeface="Carlito"/>
                <a:cs typeface="Carlito"/>
              </a:rPr>
              <a:t>ó	</a:t>
            </a:r>
            <a:r>
              <a:rPr dirty="0" sz="2400" spc="-15">
                <a:latin typeface="Carlito"/>
                <a:cs typeface="Carlito"/>
              </a:rPr>
              <a:t>d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p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10">
                <a:latin typeface="Carlito"/>
                <a:cs typeface="Carlito"/>
              </a:rPr>
              <a:t>n</a:t>
            </a:r>
            <a:r>
              <a:rPr dirty="0" sz="2400" spc="-15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e	</a:t>
            </a:r>
            <a:r>
              <a:rPr dirty="0" sz="2400" spc="10">
                <a:latin typeface="Carlito"/>
                <a:cs typeface="Carlito"/>
              </a:rPr>
              <a:t>d</a:t>
            </a:r>
            <a:r>
              <a:rPr dirty="0" sz="2400">
                <a:latin typeface="Carlito"/>
                <a:cs typeface="Carlito"/>
              </a:rPr>
              <a:t>as	</a:t>
            </a:r>
            <a:r>
              <a:rPr dirty="0" sz="2400" spc="-15">
                <a:latin typeface="Carlito"/>
                <a:cs typeface="Carlito"/>
              </a:rPr>
              <a:t>p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-25">
                <a:latin typeface="Carlito"/>
                <a:cs typeface="Carlito"/>
              </a:rPr>
              <a:t>r</a:t>
            </a:r>
            <a:r>
              <a:rPr dirty="0" sz="2400" spc="15">
                <a:latin typeface="Carlito"/>
                <a:cs typeface="Carlito"/>
              </a:rPr>
              <a:t>c</a:t>
            </a:r>
            <a:r>
              <a:rPr dirty="0" sz="2400" spc="5">
                <a:latin typeface="Carlito"/>
                <a:cs typeface="Carlito"/>
              </a:rPr>
              <a:t>e</a:t>
            </a:r>
            <a:r>
              <a:rPr dirty="0" sz="2400" spc="-15">
                <a:latin typeface="Carlito"/>
                <a:cs typeface="Carlito"/>
              </a:rPr>
              <a:t>p</a:t>
            </a:r>
            <a:r>
              <a:rPr dirty="0" sz="2400" spc="-35">
                <a:latin typeface="Carlito"/>
                <a:cs typeface="Carlito"/>
              </a:rPr>
              <a:t>ç</a:t>
            </a:r>
            <a:r>
              <a:rPr dirty="0" sz="2400" spc="5">
                <a:latin typeface="Carlito"/>
                <a:cs typeface="Carlito"/>
              </a:rPr>
              <a:t>õe</a:t>
            </a:r>
            <a:r>
              <a:rPr dirty="0" sz="2400">
                <a:latin typeface="Carlito"/>
                <a:cs typeface="Carlito"/>
              </a:rPr>
              <a:t>s	</a:t>
            </a:r>
            <a:r>
              <a:rPr dirty="0" sz="2400" spc="-50">
                <a:latin typeface="Carlito"/>
                <a:cs typeface="Carlito"/>
              </a:rPr>
              <a:t>a</a:t>
            </a:r>
            <a:r>
              <a:rPr dirty="0" sz="2400" spc="-15">
                <a:latin typeface="Carlito"/>
                <a:cs typeface="Carlito"/>
              </a:rPr>
              <a:t>t</a:t>
            </a:r>
            <a:r>
              <a:rPr dirty="0" sz="2400">
                <a:latin typeface="Carlito"/>
                <a:cs typeface="Carlito"/>
              </a:rPr>
              <a:t>é	ao  </a:t>
            </a:r>
            <a:r>
              <a:rPr dirty="0" sz="2400" spc="-10">
                <a:latin typeface="Carlito"/>
                <a:cs typeface="Carlito"/>
              </a:rPr>
              <a:t>momento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Makili</dc:creator>
  <dc:title>Microsoft PowerPoint - AgentesInteligentes2016</dc:title>
  <dcterms:created xsi:type="dcterms:W3CDTF">2021-02-17T14:46:59Z</dcterms:created>
  <dcterms:modified xsi:type="dcterms:W3CDTF">2021-02-17T14:46:59Z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2016-03-14T00:00:00Z</vt:filetime>
  </property>
  <property fmtid="{D5CDD505-2E9C-101B-9397-08002B2CF9AE}" pid="3" name="LastSaved">
    <vt:filetime>2021-02-17T00:00:00Z</vt:filetime>
  </property>
</Properties>
</file>