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073" y="348995"/>
            <a:ext cx="4572000" cy="1126490"/>
          </a:xfrm>
          <a:custGeom>
            <a:avLst/>
            <a:gdLst/>
            <a:ahLst/>
            <a:cxnLst/>
            <a:rect l="l" t="t" r="r" b="b"/>
            <a:pathLst>
              <a:path w="4572000" h="1126490">
                <a:moveTo>
                  <a:pt x="4571999" y="1126235"/>
                </a:moveTo>
                <a:lnTo>
                  <a:pt x="4571999" y="0"/>
                </a:lnTo>
                <a:lnTo>
                  <a:pt x="0" y="0"/>
                </a:lnTo>
                <a:lnTo>
                  <a:pt x="0" y="1126235"/>
                </a:lnTo>
                <a:lnTo>
                  <a:pt x="4571999" y="1126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74073" y="348996"/>
            <a:ext cx="4585970" cy="1138555"/>
          </a:xfrm>
          <a:custGeom>
            <a:avLst/>
            <a:gdLst/>
            <a:ahLst/>
            <a:cxnLst/>
            <a:rect l="l" t="t" r="r" b="b"/>
            <a:pathLst>
              <a:path w="4585970" h="1138555">
                <a:moveTo>
                  <a:pt x="13715" y="0"/>
                </a:moveTo>
                <a:lnTo>
                  <a:pt x="0" y="0"/>
                </a:lnTo>
                <a:lnTo>
                  <a:pt x="0" y="1138427"/>
                </a:lnTo>
                <a:lnTo>
                  <a:pt x="0" y="13715"/>
                </a:lnTo>
                <a:lnTo>
                  <a:pt x="13715" y="0"/>
                </a:lnTo>
                <a:close/>
              </a:path>
              <a:path w="4585970" h="1138555">
                <a:moveTo>
                  <a:pt x="4571997" y="13715"/>
                </a:moveTo>
                <a:lnTo>
                  <a:pt x="4559805" y="0"/>
                </a:lnTo>
                <a:lnTo>
                  <a:pt x="13715" y="0"/>
                </a:lnTo>
                <a:lnTo>
                  <a:pt x="0" y="13715"/>
                </a:lnTo>
                <a:lnTo>
                  <a:pt x="4571997" y="13715"/>
                </a:lnTo>
                <a:close/>
              </a:path>
              <a:path w="4585970" h="1138555">
                <a:moveTo>
                  <a:pt x="13716" y="1114043"/>
                </a:moveTo>
                <a:lnTo>
                  <a:pt x="13716" y="13715"/>
                </a:lnTo>
                <a:lnTo>
                  <a:pt x="0" y="13715"/>
                </a:lnTo>
                <a:lnTo>
                  <a:pt x="0" y="1114043"/>
                </a:lnTo>
                <a:lnTo>
                  <a:pt x="13716" y="1114043"/>
                </a:lnTo>
                <a:close/>
              </a:path>
              <a:path w="4585970" h="1138555">
                <a:moveTo>
                  <a:pt x="4571997" y="1114043"/>
                </a:moveTo>
                <a:lnTo>
                  <a:pt x="0" y="1114043"/>
                </a:lnTo>
                <a:lnTo>
                  <a:pt x="13716" y="1126235"/>
                </a:lnTo>
                <a:lnTo>
                  <a:pt x="13716" y="1138427"/>
                </a:lnTo>
                <a:lnTo>
                  <a:pt x="4559805" y="1138427"/>
                </a:lnTo>
                <a:lnTo>
                  <a:pt x="4559805" y="1126235"/>
                </a:lnTo>
                <a:lnTo>
                  <a:pt x="4571997" y="1114043"/>
                </a:lnTo>
                <a:close/>
              </a:path>
              <a:path w="4585970" h="1138555">
                <a:moveTo>
                  <a:pt x="13716" y="1138427"/>
                </a:moveTo>
                <a:lnTo>
                  <a:pt x="13715" y="1126234"/>
                </a:lnTo>
                <a:lnTo>
                  <a:pt x="0" y="1114043"/>
                </a:lnTo>
                <a:lnTo>
                  <a:pt x="0" y="1138427"/>
                </a:lnTo>
                <a:lnTo>
                  <a:pt x="13716" y="1138427"/>
                </a:lnTo>
                <a:close/>
              </a:path>
              <a:path w="4585970" h="1138555">
                <a:moveTo>
                  <a:pt x="4585713" y="1133855"/>
                </a:moveTo>
                <a:lnTo>
                  <a:pt x="4585713" y="0"/>
                </a:lnTo>
                <a:lnTo>
                  <a:pt x="4559805" y="0"/>
                </a:lnTo>
                <a:lnTo>
                  <a:pt x="4571997" y="13715"/>
                </a:lnTo>
                <a:lnTo>
                  <a:pt x="4571997" y="1138427"/>
                </a:lnTo>
                <a:lnTo>
                  <a:pt x="4579617" y="1138427"/>
                </a:lnTo>
                <a:lnTo>
                  <a:pt x="4585713" y="1133855"/>
                </a:lnTo>
                <a:close/>
              </a:path>
              <a:path w="4585970" h="1138555">
                <a:moveTo>
                  <a:pt x="4571997" y="1114043"/>
                </a:moveTo>
                <a:lnTo>
                  <a:pt x="4571997" y="13715"/>
                </a:lnTo>
                <a:lnTo>
                  <a:pt x="4559805" y="13715"/>
                </a:lnTo>
                <a:lnTo>
                  <a:pt x="4559805" y="1114043"/>
                </a:lnTo>
                <a:lnTo>
                  <a:pt x="4571997" y="1114043"/>
                </a:lnTo>
                <a:close/>
              </a:path>
              <a:path w="4585970" h="1138555">
                <a:moveTo>
                  <a:pt x="4571997" y="1138427"/>
                </a:moveTo>
                <a:lnTo>
                  <a:pt x="4571997" y="1114043"/>
                </a:lnTo>
                <a:lnTo>
                  <a:pt x="4559805" y="1126235"/>
                </a:lnTo>
                <a:lnTo>
                  <a:pt x="4559805" y="1138427"/>
                </a:lnTo>
                <a:lnTo>
                  <a:pt x="4571997" y="1138427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346069" y="348995"/>
            <a:ext cx="4572000" cy="1126490"/>
          </a:xfrm>
          <a:custGeom>
            <a:avLst/>
            <a:gdLst/>
            <a:ahLst/>
            <a:cxnLst/>
            <a:rect l="l" t="t" r="r" b="b"/>
            <a:pathLst>
              <a:path w="4572000" h="1126490">
                <a:moveTo>
                  <a:pt x="4571999" y="1126235"/>
                </a:moveTo>
                <a:lnTo>
                  <a:pt x="4571999" y="0"/>
                </a:lnTo>
                <a:lnTo>
                  <a:pt x="0" y="0"/>
                </a:lnTo>
                <a:lnTo>
                  <a:pt x="0" y="1126235"/>
                </a:lnTo>
                <a:lnTo>
                  <a:pt x="4571999" y="1126235"/>
                </a:lnTo>
                <a:close/>
              </a:path>
            </a:pathLst>
          </a:custGeom>
          <a:solidFill>
            <a:srgbClr val="1F09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333878" y="348996"/>
            <a:ext cx="4584700" cy="1138555"/>
          </a:xfrm>
          <a:custGeom>
            <a:avLst/>
            <a:gdLst/>
            <a:ahLst/>
            <a:cxnLst/>
            <a:rect l="l" t="t" r="r" b="b"/>
            <a:pathLst>
              <a:path w="4584700" h="1138555">
                <a:moveTo>
                  <a:pt x="25907" y="0"/>
                </a:moveTo>
                <a:lnTo>
                  <a:pt x="0" y="0"/>
                </a:lnTo>
                <a:lnTo>
                  <a:pt x="0" y="1133855"/>
                </a:lnTo>
                <a:lnTo>
                  <a:pt x="6096" y="1138427"/>
                </a:lnTo>
                <a:lnTo>
                  <a:pt x="12192" y="1138427"/>
                </a:lnTo>
                <a:lnTo>
                  <a:pt x="12192" y="13715"/>
                </a:lnTo>
                <a:lnTo>
                  <a:pt x="25907" y="0"/>
                </a:lnTo>
                <a:close/>
              </a:path>
              <a:path w="4584700" h="1138555">
                <a:moveTo>
                  <a:pt x="4584192" y="13715"/>
                </a:moveTo>
                <a:lnTo>
                  <a:pt x="4572000" y="0"/>
                </a:lnTo>
                <a:lnTo>
                  <a:pt x="25907" y="0"/>
                </a:lnTo>
                <a:lnTo>
                  <a:pt x="12192" y="13715"/>
                </a:lnTo>
                <a:lnTo>
                  <a:pt x="4584192" y="13715"/>
                </a:lnTo>
                <a:close/>
              </a:path>
              <a:path w="4584700" h="1138555">
                <a:moveTo>
                  <a:pt x="25908" y="1114043"/>
                </a:moveTo>
                <a:lnTo>
                  <a:pt x="25908" y="13715"/>
                </a:lnTo>
                <a:lnTo>
                  <a:pt x="12192" y="13715"/>
                </a:lnTo>
                <a:lnTo>
                  <a:pt x="12192" y="1114043"/>
                </a:lnTo>
                <a:lnTo>
                  <a:pt x="25908" y="1114043"/>
                </a:lnTo>
                <a:close/>
              </a:path>
              <a:path w="4584700" h="1138555">
                <a:moveTo>
                  <a:pt x="4584192" y="1114043"/>
                </a:moveTo>
                <a:lnTo>
                  <a:pt x="12192" y="1114043"/>
                </a:lnTo>
                <a:lnTo>
                  <a:pt x="25908" y="1126235"/>
                </a:lnTo>
                <a:lnTo>
                  <a:pt x="25908" y="1138427"/>
                </a:lnTo>
                <a:lnTo>
                  <a:pt x="4572000" y="1138427"/>
                </a:lnTo>
                <a:lnTo>
                  <a:pt x="4572000" y="1126235"/>
                </a:lnTo>
                <a:lnTo>
                  <a:pt x="4584192" y="1114043"/>
                </a:lnTo>
                <a:close/>
              </a:path>
              <a:path w="4584700" h="1138555">
                <a:moveTo>
                  <a:pt x="25908" y="1138427"/>
                </a:moveTo>
                <a:lnTo>
                  <a:pt x="25907" y="1126234"/>
                </a:lnTo>
                <a:lnTo>
                  <a:pt x="12192" y="1114043"/>
                </a:lnTo>
                <a:lnTo>
                  <a:pt x="12192" y="1138427"/>
                </a:lnTo>
                <a:lnTo>
                  <a:pt x="25908" y="1138427"/>
                </a:lnTo>
                <a:close/>
              </a:path>
              <a:path w="4584700" h="1138555">
                <a:moveTo>
                  <a:pt x="4584194" y="1138427"/>
                </a:moveTo>
                <a:lnTo>
                  <a:pt x="4584194" y="0"/>
                </a:lnTo>
                <a:lnTo>
                  <a:pt x="4572000" y="0"/>
                </a:lnTo>
                <a:lnTo>
                  <a:pt x="4584192" y="13715"/>
                </a:lnTo>
                <a:lnTo>
                  <a:pt x="4584192" y="1138427"/>
                </a:lnTo>
                <a:close/>
              </a:path>
              <a:path w="4584700" h="1138555">
                <a:moveTo>
                  <a:pt x="4584192" y="1114043"/>
                </a:moveTo>
                <a:lnTo>
                  <a:pt x="4584192" y="13715"/>
                </a:lnTo>
                <a:lnTo>
                  <a:pt x="4572000" y="13715"/>
                </a:lnTo>
                <a:lnTo>
                  <a:pt x="4572000" y="1114043"/>
                </a:lnTo>
                <a:lnTo>
                  <a:pt x="4584192" y="1114043"/>
                </a:lnTo>
                <a:close/>
              </a:path>
              <a:path w="4584700" h="1138555">
                <a:moveTo>
                  <a:pt x="4584192" y="1138427"/>
                </a:moveTo>
                <a:lnTo>
                  <a:pt x="4584192" y="1114043"/>
                </a:lnTo>
                <a:lnTo>
                  <a:pt x="4572000" y="1126235"/>
                </a:lnTo>
                <a:lnTo>
                  <a:pt x="4572000" y="1138427"/>
                </a:lnTo>
                <a:lnTo>
                  <a:pt x="4584192" y="1138427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92359" y="367284"/>
            <a:ext cx="1062227" cy="1098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346069" y="6685787"/>
            <a:ext cx="4572000" cy="521334"/>
          </a:xfrm>
          <a:custGeom>
            <a:avLst/>
            <a:gdLst/>
            <a:ahLst/>
            <a:cxnLst/>
            <a:rect l="l" t="t" r="r" b="b"/>
            <a:pathLst>
              <a:path w="4572000" h="521334">
                <a:moveTo>
                  <a:pt x="4571999" y="521207"/>
                </a:moveTo>
                <a:lnTo>
                  <a:pt x="4571999" y="0"/>
                </a:lnTo>
                <a:lnTo>
                  <a:pt x="0" y="0"/>
                </a:lnTo>
                <a:lnTo>
                  <a:pt x="0" y="521207"/>
                </a:lnTo>
                <a:lnTo>
                  <a:pt x="4571999" y="521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333878" y="6672072"/>
            <a:ext cx="4584700" cy="535305"/>
          </a:xfrm>
          <a:custGeom>
            <a:avLst/>
            <a:gdLst/>
            <a:ahLst/>
            <a:cxnLst/>
            <a:rect l="l" t="t" r="r" b="b"/>
            <a:pathLst>
              <a:path w="4584700" h="535304">
                <a:moveTo>
                  <a:pt x="4584194" y="534924"/>
                </a:moveTo>
                <a:lnTo>
                  <a:pt x="4584194" y="0"/>
                </a:lnTo>
                <a:lnTo>
                  <a:pt x="6096" y="0"/>
                </a:lnTo>
                <a:lnTo>
                  <a:pt x="0" y="6096"/>
                </a:lnTo>
                <a:lnTo>
                  <a:pt x="0" y="534924"/>
                </a:lnTo>
                <a:lnTo>
                  <a:pt x="12192" y="534924"/>
                </a:lnTo>
                <a:lnTo>
                  <a:pt x="12192" y="25908"/>
                </a:lnTo>
                <a:lnTo>
                  <a:pt x="25908" y="13716"/>
                </a:lnTo>
                <a:lnTo>
                  <a:pt x="25908" y="25908"/>
                </a:lnTo>
                <a:lnTo>
                  <a:pt x="4572000" y="25908"/>
                </a:lnTo>
                <a:lnTo>
                  <a:pt x="4572000" y="13716"/>
                </a:lnTo>
                <a:lnTo>
                  <a:pt x="4584192" y="25908"/>
                </a:lnTo>
                <a:lnTo>
                  <a:pt x="4584192" y="534924"/>
                </a:lnTo>
                <a:close/>
              </a:path>
              <a:path w="4584700" h="535304">
                <a:moveTo>
                  <a:pt x="25908" y="25908"/>
                </a:moveTo>
                <a:lnTo>
                  <a:pt x="25908" y="13716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4584700" h="535304">
                <a:moveTo>
                  <a:pt x="25908" y="522732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522732"/>
                </a:lnTo>
                <a:lnTo>
                  <a:pt x="25908" y="522732"/>
                </a:lnTo>
                <a:close/>
              </a:path>
              <a:path w="4584700" h="535304">
                <a:moveTo>
                  <a:pt x="4584192" y="522732"/>
                </a:moveTo>
                <a:lnTo>
                  <a:pt x="12192" y="522732"/>
                </a:lnTo>
                <a:lnTo>
                  <a:pt x="25908" y="534924"/>
                </a:lnTo>
                <a:lnTo>
                  <a:pt x="4572000" y="534924"/>
                </a:lnTo>
                <a:lnTo>
                  <a:pt x="4584192" y="522732"/>
                </a:lnTo>
                <a:close/>
              </a:path>
              <a:path w="4584700" h="535304">
                <a:moveTo>
                  <a:pt x="25908" y="534924"/>
                </a:moveTo>
                <a:lnTo>
                  <a:pt x="12192" y="522732"/>
                </a:lnTo>
                <a:lnTo>
                  <a:pt x="12192" y="534924"/>
                </a:lnTo>
                <a:lnTo>
                  <a:pt x="25908" y="534924"/>
                </a:lnTo>
                <a:close/>
              </a:path>
              <a:path w="4584700" h="535304">
                <a:moveTo>
                  <a:pt x="4584192" y="25908"/>
                </a:moveTo>
                <a:lnTo>
                  <a:pt x="4572000" y="13716"/>
                </a:lnTo>
                <a:lnTo>
                  <a:pt x="4572000" y="25908"/>
                </a:lnTo>
                <a:lnTo>
                  <a:pt x="4584192" y="25908"/>
                </a:lnTo>
                <a:close/>
              </a:path>
              <a:path w="4584700" h="535304">
                <a:moveTo>
                  <a:pt x="4584192" y="522732"/>
                </a:moveTo>
                <a:lnTo>
                  <a:pt x="4584192" y="25908"/>
                </a:lnTo>
                <a:lnTo>
                  <a:pt x="4572000" y="25908"/>
                </a:lnTo>
                <a:lnTo>
                  <a:pt x="4572000" y="522732"/>
                </a:lnTo>
                <a:lnTo>
                  <a:pt x="4584192" y="522732"/>
                </a:lnTo>
                <a:close/>
              </a:path>
              <a:path w="4584700" h="535304">
                <a:moveTo>
                  <a:pt x="4584192" y="534924"/>
                </a:moveTo>
                <a:lnTo>
                  <a:pt x="4584192" y="522732"/>
                </a:lnTo>
                <a:lnTo>
                  <a:pt x="4572000" y="534924"/>
                </a:lnTo>
                <a:lnTo>
                  <a:pt x="4584192" y="534924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774073" y="6685787"/>
            <a:ext cx="4572000" cy="521334"/>
          </a:xfrm>
          <a:custGeom>
            <a:avLst/>
            <a:gdLst/>
            <a:ahLst/>
            <a:cxnLst/>
            <a:rect l="l" t="t" r="r" b="b"/>
            <a:pathLst>
              <a:path w="4572000" h="521334">
                <a:moveTo>
                  <a:pt x="4571999" y="521207"/>
                </a:moveTo>
                <a:lnTo>
                  <a:pt x="4571999" y="0"/>
                </a:lnTo>
                <a:lnTo>
                  <a:pt x="0" y="0"/>
                </a:lnTo>
                <a:lnTo>
                  <a:pt x="0" y="521207"/>
                </a:lnTo>
                <a:lnTo>
                  <a:pt x="4571999" y="521207"/>
                </a:lnTo>
                <a:close/>
              </a:path>
            </a:pathLst>
          </a:custGeom>
          <a:solidFill>
            <a:srgbClr val="1F09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74073" y="6672072"/>
            <a:ext cx="4585970" cy="535305"/>
          </a:xfrm>
          <a:custGeom>
            <a:avLst/>
            <a:gdLst/>
            <a:ahLst/>
            <a:cxnLst/>
            <a:rect l="l" t="t" r="r" b="b"/>
            <a:pathLst>
              <a:path w="4585970" h="535304">
                <a:moveTo>
                  <a:pt x="4585713" y="534924"/>
                </a:moveTo>
                <a:lnTo>
                  <a:pt x="4585713" y="6096"/>
                </a:lnTo>
                <a:lnTo>
                  <a:pt x="4579617" y="0"/>
                </a:lnTo>
                <a:lnTo>
                  <a:pt x="0" y="0"/>
                </a:lnTo>
                <a:lnTo>
                  <a:pt x="0" y="534924"/>
                </a:lnTo>
                <a:lnTo>
                  <a:pt x="0" y="25908"/>
                </a:lnTo>
                <a:lnTo>
                  <a:pt x="13716" y="13716"/>
                </a:lnTo>
                <a:lnTo>
                  <a:pt x="13716" y="25908"/>
                </a:lnTo>
                <a:lnTo>
                  <a:pt x="4559805" y="25908"/>
                </a:lnTo>
                <a:lnTo>
                  <a:pt x="4559805" y="13716"/>
                </a:lnTo>
                <a:lnTo>
                  <a:pt x="4571997" y="25908"/>
                </a:lnTo>
                <a:lnTo>
                  <a:pt x="4571997" y="534924"/>
                </a:lnTo>
                <a:lnTo>
                  <a:pt x="4585713" y="534924"/>
                </a:lnTo>
                <a:close/>
              </a:path>
              <a:path w="4585970" h="535304">
                <a:moveTo>
                  <a:pt x="13716" y="25908"/>
                </a:moveTo>
                <a:lnTo>
                  <a:pt x="13716" y="13716"/>
                </a:lnTo>
                <a:lnTo>
                  <a:pt x="0" y="25908"/>
                </a:lnTo>
                <a:lnTo>
                  <a:pt x="13716" y="25908"/>
                </a:lnTo>
                <a:close/>
              </a:path>
              <a:path w="4585970" h="535304">
                <a:moveTo>
                  <a:pt x="13716" y="522732"/>
                </a:moveTo>
                <a:lnTo>
                  <a:pt x="13716" y="25908"/>
                </a:lnTo>
                <a:lnTo>
                  <a:pt x="0" y="25908"/>
                </a:lnTo>
                <a:lnTo>
                  <a:pt x="0" y="522732"/>
                </a:lnTo>
                <a:lnTo>
                  <a:pt x="13716" y="522732"/>
                </a:lnTo>
                <a:close/>
              </a:path>
              <a:path w="4585970" h="535304">
                <a:moveTo>
                  <a:pt x="4571997" y="522732"/>
                </a:moveTo>
                <a:lnTo>
                  <a:pt x="0" y="522732"/>
                </a:lnTo>
                <a:lnTo>
                  <a:pt x="13716" y="534924"/>
                </a:lnTo>
                <a:lnTo>
                  <a:pt x="4559805" y="534924"/>
                </a:lnTo>
                <a:lnTo>
                  <a:pt x="4571997" y="522732"/>
                </a:lnTo>
                <a:close/>
              </a:path>
              <a:path w="4585970" h="535304">
                <a:moveTo>
                  <a:pt x="13716" y="534924"/>
                </a:moveTo>
                <a:lnTo>
                  <a:pt x="0" y="522732"/>
                </a:lnTo>
                <a:lnTo>
                  <a:pt x="0" y="534924"/>
                </a:lnTo>
                <a:lnTo>
                  <a:pt x="13716" y="534924"/>
                </a:lnTo>
                <a:close/>
              </a:path>
              <a:path w="4585970" h="535304">
                <a:moveTo>
                  <a:pt x="4571997" y="25908"/>
                </a:moveTo>
                <a:lnTo>
                  <a:pt x="4559805" y="13716"/>
                </a:lnTo>
                <a:lnTo>
                  <a:pt x="4559805" y="25908"/>
                </a:lnTo>
                <a:lnTo>
                  <a:pt x="4571997" y="25908"/>
                </a:lnTo>
                <a:close/>
              </a:path>
              <a:path w="4585970" h="535304">
                <a:moveTo>
                  <a:pt x="4571997" y="522732"/>
                </a:moveTo>
                <a:lnTo>
                  <a:pt x="4571997" y="25908"/>
                </a:lnTo>
                <a:lnTo>
                  <a:pt x="4559805" y="25908"/>
                </a:lnTo>
                <a:lnTo>
                  <a:pt x="4559805" y="522732"/>
                </a:lnTo>
                <a:lnTo>
                  <a:pt x="4571997" y="522732"/>
                </a:lnTo>
                <a:close/>
              </a:path>
              <a:path w="4585970" h="535304">
                <a:moveTo>
                  <a:pt x="4571997" y="534924"/>
                </a:moveTo>
                <a:lnTo>
                  <a:pt x="4571997" y="522732"/>
                </a:lnTo>
                <a:lnTo>
                  <a:pt x="4559805" y="534924"/>
                </a:lnTo>
                <a:lnTo>
                  <a:pt x="4571997" y="534924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073" y="348995"/>
            <a:ext cx="4572000" cy="1126490"/>
          </a:xfrm>
          <a:custGeom>
            <a:avLst/>
            <a:gdLst/>
            <a:ahLst/>
            <a:cxnLst/>
            <a:rect l="l" t="t" r="r" b="b"/>
            <a:pathLst>
              <a:path w="4572000" h="1126490">
                <a:moveTo>
                  <a:pt x="4571999" y="1126235"/>
                </a:moveTo>
                <a:lnTo>
                  <a:pt x="4571999" y="0"/>
                </a:lnTo>
                <a:lnTo>
                  <a:pt x="0" y="0"/>
                </a:lnTo>
                <a:lnTo>
                  <a:pt x="0" y="1126235"/>
                </a:lnTo>
                <a:lnTo>
                  <a:pt x="4571999" y="1126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74073" y="348996"/>
            <a:ext cx="4585970" cy="1138555"/>
          </a:xfrm>
          <a:custGeom>
            <a:avLst/>
            <a:gdLst/>
            <a:ahLst/>
            <a:cxnLst/>
            <a:rect l="l" t="t" r="r" b="b"/>
            <a:pathLst>
              <a:path w="4585970" h="1138555">
                <a:moveTo>
                  <a:pt x="13715" y="0"/>
                </a:moveTo>
                <a:lnTo>
                  <a:pt x="0" y="0"/>
                </a:lnTo>
                <a:lnTo>
                  <a:pt x="0" y="1138427"/>
                </a:lnTo>
                <a:lnTo>
                  <a:pt x="0" y="13715"/>
                </a:lnTo>
                <a:lnTo>
                  <a:pt x="13715" y="0"/>
                </a:lnTo>
                <a:close/>
              </a:path>
              <a:path w="4585970" h="1138555">
                <a:moveTo>
                  <a:pt x="4571997" y="13715"/>
                </a:moveTo>
                <a:lnTo>
                  <a:pt x="4559805" y="0"/>
                </a:lnTo>
                <a:lnTo>
                  <a:pt x="13715" y="0"/>
                </a:lnTo>
                <a:lnTo>
                  <a:pt x="0" y="13715"/>
                </a:lnTo>
                <a:lnTo>
                  <a:pt x="4571997" y="13715"/>
                </a:lnTo>
                <a:close/>
              </a:path>
              <a:path w="4585970" h="1138555">
                <a:moveTo>
                  <a:pt x="13716" y="1114043"/>
                </a:moveTo>
                <a:lnTo>
                  <a:pt x="13716" y="13715"/>
                </a:lnTo>
                <a:lnTo>
                  <a:pt x="0" y="13715"/>
                </a:lnTo>
                <a:lnTo>
                  <a:pt x="0" y="1114043"/>
                </a:lnTo>
                <a:lnTo>
                  <a:pt x="13716" y="1114043"/>
                </a:lnTo>
                <a:close/>
              </a:path>
              <a:path w="4585970" h="1138555">
                <a:moveTo>
                  <a:pt x="4571997" y="1114043"/>
                </a:moveTo>
                <a:lnTo>
                  <a:pt x="0" y="1114043"/>
                </a:lnTo>
                <a:lnTo>
                  <a:pt x="13716" y="1126235"/>
                </a:lnTo>
                <a:lnTo>
                  <a:pt x="13716" y="1138427"/>
                </a:lnTo>
                <a:lnTo>
                  <a:pt x="4559805" y="1138427"/>
                </a:lnTo>
                <a:lnTo>
                  <a:pt x="4559805" y="1126235"/>
                </a:lnTo>
                <a:lnTo>
                  <a:pt x="4571997" y="1114043"/>
                </a:lnTo>
                <a:close/>
              </a:path>
              <a:path w="4585970" h="1138555">
                <a:moveTo>
                  <a:pt x="13716" y="1138427"/>
                </a:moveTo>
                <a:lnTo>
                  <a:pt x="13715" y="1126234"/>
                </a:lnTo>
                <a:lnTo>
                  <a:pt x="0" y="1114043"/>
                </a:lnTo>
                <a:lnTo>
                  <a:pt x="0" y="1138427"/>
                </a:lnTo>
                <a:lnTo>
                  <a:pt x="13716" y="1138427"/>
                </a:lnTo>
                <a:close/>
              </a:path>
              <a:path w="4585970" h="1138555">
                <a:moveTo>
                  <a:pt x="4585713" y="1133855"/>
                </a:moveTo>
                <a:lnTo>
                  <a:pt x="4585713" y="0"/>
                </a:lnTo>
                <a:lnTo>
                  <a:pt x="4559805" y="0"/>
                </a:lnTo>
                <a:lnTo>
                  <a:pt x="4571997" y="13715"/>
                </a:lnTo>
                <a:lnTo>
                  <a:pt x="4571997" y="1138427"/>
                </a:lnTo>
                <a:lnTo>
                  <a:pt x="4579617" y="1138427"/>
                </a:lnTo>
                <a:lnTo>
                  <a:pt x="4585713" y="1133855"/>
                </a:lnTo>
                <a:close/>
              </a:path>
              <a:path w="4585970" h="1138555">
                <a:moveTo>
                  <a:pt x="4571997" y="1114043"/>
                </a:moveTo>
                <a:lnTo>
                  <a:pt x="4571997" y="13715"/>
                </a:lnTo>
                <a:lnTo>
                  <a:pt x="4559805" y="13715"/>
                </a:lnTo>
                <a:lnTo>
                  <a:pt x="4559805" y="1114043"/>
                </a:lnTo>
                <a:lnTo>
                  <a:pt x="4571997" y="1114043"/>
                </a:lnTo>
                <a:close/>
              </a:path>
              <a:path w="4585970" h="1138555">
                <a:moveTo>
                  <a:pt x="4571997" y="1138427"/>
                </a:moveTo>
                <a:lnTo>
                  <a:pt x="4571997" y="1114043"/>
                </a:lnTo>
                <a:lnTo>
                  <a:pt x="4559805" y="1126235"/>
                </a:lnTo>
                <a:lnTo>
                  <a:pt x="4559805" y="1138427"/>
                </a:lnTo>
                <a:lnTo>
                  <a:pt x="4571997" y="1138427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346069" y="348995"/>
            <a:ext cx="4572000" cy="1126490"/>
          </a:xfrm>
          <a:custGeom>
            <a:avLst/>
            <a:gdLst/>
            <a:ahLst/>
            <a:cxnLst/>
            <a:rect l="l" t="t" r="r" b="b"/>
            <a:pathLst>
              <a:path w="4572000" h="1126490">
                <a:moveTo>
                  <a:pt x="4571999" y="1126235"/>
                </a:moveTo>
                <a:lnTo>
                  <a:pt x="4571999" y="0"/>
                </a:lnTo>
                <a:lnTo>
                  <a:pt x="0" y="0"/>
                </a:lnTo>
                <a:lnTo>
                  <a:pt x="0" y="1126235"/>
                </a:lnTo>
                <a:lnTo>
                  <a:pt x="4571999" y="1126235"/>
                </a:lnTo>
                <a:close/>
              </a:path>
            </a:pathLst>
          </a:custGeom>
          <a:solidFill>
            <a:srgbClr val="1F09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333878" y="348996"/>
            <a:ext cx="4584700" cy="1138555"/>
          </a:xfrm>
          <a:custGeom>
            <a:avLst/>
            <a:gdLst/>
            <a:ahLst/>
            <a:cxnLst/>
            <a:rect l="l" t="t" r="r" b="b"/>
            <a:pathLst>
              <a:path w="4584700" h="1138555">
                <a:moveTo>
                  <a:pt x="25907" y="0"/>
                </a:moveTo>
                <a:lnTo>
                  <a:pt x="0" y="0"/>
                </a:lnTo>
                <a:lnTo>
                  <a:pt x="0" y="1133855"/>
                </a:lnTo>
                <a:lnTo>
                  <a:pt x="6096" y="1138427"/>
                </a:lnTo>
                <a:lnTo>
                  <a:pt x="12192" y="1138427"/>
                </a:lnTo>
                <a:lnTo>
                  <a:pt x="12192" y="13715"/>
                </a:lnTo>
                <a:lnTo>
                  <a:pt x="25907" y="0"/>
                </a:lnTo>
                <a:close/>
              </a:path>
              <a:path w="4584700" h="1138555">
                <a:moveTo>
                  <a:pt x="4584192" y="13715"/>
                </a:moveTo>
                <a:lnTo>
                  <a:pt x="4572000" y="0"/>
                </a:lnTo>
                <a:lnTo>
                  <a:pt x="25907" y="0"/>
                </a:lnTo>
                <a:lnTo>
                  <a:pt x="12192" y="13715"/>
                </a:lnTo>
                <a:lnTo>
                  <a:pt x="4584192" y="13715"/>
                </a:lnTo>
                <a:close/>
              </a:path>
              <a:path w="4584700" h="1138555">
                <a:moveTo>
                  <a:pt x="25908" y="1114043"/>
                </a:moveTo>
                <a:lnTo>
                  <a:pt x="25908" y="13715"/>
                </a:lnTo>
                <a:lnTo>
                  <a:pt x="12192" y="13715"/>
                </a:lnTo>
                <a:lnTo>
                  <a:pt x="12192" y="1114043"/>
                </a:lnTo>
                <a:lnTo>
                  <a:pt x="25908" y="1114043"/>
                </a:lnTo>
                <a:close/>
              </a:path>
              <a:path w="4584700" h="1138555">
                <a:moveTo>
                  <a:pt x="4584192" y="1114043"/>
                </a:moveTo>
                <a:lnTo>
                  <a:pt x="12192" y="1114043"/>
                </a:lnTo>
                <a:lnTo>
                  <a:pt x="25908" y="1126235"/>
                </a:lnTo>
                <a:lnTo>
                  <a:pt x="25908" y="1138427"/>
                </a:lnTo>
                <a:lnTo>
                  <a:pt x="4572000" y="1138427"/>
                </a:lnTo>
                <a:lnTo>
                  <a:pt x="4572000" y="1126235"/>
                </a:lnTo>
                <a:lnTo>
                  <a:pt x="4584192" y="1114043"/>
                </a:lnTo>
                <a:close/>
              </a:path>
              <a:path w="4584700" h="1138555">
                <a:moveTo>
                  <a:pt x="25908" y="1138427"/>
                </a:moveTo>
                <a:lnTo>
                  <a:pt x="25907" y="1126234"/>
                </a:lnTo>
                <a:lnTo>
                  <a:pt x="12192" y="1114043"/>
                </a:lnTo>
                <a:lnTo>
                  <a:pt x="12192" y="1138427"/>
                </a:lnTo>
                <a:lnTo>
                  <a:pt x="25908" y="1138427"/>
                </a:lnTo>
                <a:close/>
              </a:path>
              <a:path w="4584700" h="1138555">
                <a:moveTo>
                  <a:pt x="4584194" y="1138427"/>
                </a:moveTo>
                <a:lnTo>
                  <a:pt x="4584194" y="0"/>
                </a:lnTo>
                <a:lnTo>
                  <a:pt x="4572000" y="0"/>
                </a:lnTo>
                <a:lnTo>
                  <a:pt x="4584192" y="13715"/>
                </a:lnTo>
                <a:lnTo>
                  <a:pt x="4584192" y="1138427"/>
                </a:lnTo>
                <a:close/>
              </a:path>
              <a:path w="4584700" h="1138555">
                <a:moveTo>
                  <a:pt x="4584192" y="1114043"/>
                </a:moveTo>
                <a:lnTo>
                  <a:pt x="4584192" y="13715"/>
                </a:lnTo>
                <a:lnTo>
                  <a:pt x="4572000" y="13715"/>
                </a:lnTo>
                <a:lnTo>
                  <a:pt x="4572000" y="1114043"/>
                </a:lnTo>
                <a:lnTo>
                  <a:pt x="4584192" y="1114043"/>
                </a:lnTo>
                <a:close/>
              </a:path>
              <a:path w="4584700" h="1138555">
                <a:moveTo>
                  <a:pt x="4584192" y="1138427"/>
                </a:moveTo>
                <a:lnTo>
                  <a:pt x="4584192" y="1114043"/>
                </a:lnTo>
                <a:lnTo>
                  <a:pt x="4572000" y="1126235"/>
                </a:lnTo>
                <a:lnTo>
                  <a:pt x="4572000" y="1138427"/>
                </a:lnTo>
                <a:lnTo>
                  <a:pt x="4584192" y="1138427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92359" y="367284"/>
            <a:ext cx="1062227" cy="1098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812" y="1410715"/>
            <a:ext cx="211772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0680" y="1959964"/>
            <a:ext cx="7404734" cy="2268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272" y="2244334"/>
            <a:ext cx="5188585" cy="200977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894"/>
              </a:spcBef>
              <a:buSzPct val="96875"/>
              <a:buChar char="•"/>
              <a:tabLst>
                <a:tab pos="156210" algn="l"/>
              </a:tabLst>
            </a:pPr>
            <a:r>
              <a:rPr dirty="0" sz="3200" spc="-150">
                <a:latin typeface="Arial"/>
                <a:cs typeface="Arial"/>
              </a:rPr>
              <a:t>Sumário:</a:t>
            </a:r>
            <a:endParaRPr sz="3200">
              <a:latin typeface="Arial"/>
              <a:cs typeface="Arial"/>
            </a:endParaRPr>
          </a:p>
          <a:p>
            <a:pPr lvl="1" marL="594360" indent="-125730">
              <a:lnSpc>
                <a:spcPct val="100000"/>
              </a:lnSpc>
              <a:spcBef>
                <a:spcPts val="690"/>
              </a:spcBef>
              <a:buSzPct val="96428"/>
              <a:buChar char="•"/>
              <a:tabLst>
                <a:tab pos="594995" algn="l"/>
              </a:tabLst>
            </a:pPr>
            <a:r>
              <a:rPr dirty="0" sz="2800" spc="-245">
                <a:latin typeface="Arial"/>
                <a:cs typeface="Arial"/>
              </a:rPr>
              <a:t>Busca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90">
                <a:latin typeface="Arial"/>
                <a:cs typeface="Arial"/>
              </a:rPr>
              <a:t>informada</a:t>
            </a:r>
            <a:endParaRPr sz="2800">
              <a:latin typeface="Arial"/>
              <a:cs typeface="Arial"/>
            </a:endParaRPr>
          </a:p>
          <a:p>
            <a:pPr lvl="2" marL="1034415" indent="-107950">
              <a:lnSpc>
                <a:spcPct val="100000"/>
              </a:lnSpc>
              <a:spcBef>
                <a:spcPts val="600"/>
              </a:spcBef>
              <a:buSzPct val="95833"/>
              <a:buChar char="•"/>
              <a:tabLst>
                <a:tab pos="1035050" algn="l"/>
              </a:tabLst>
            </a:pPr>
            <a:r>
              <a:rPr dirty="0" sz="2400" spc="-210">
                <a:latin typeface="Arial"/>
                <a:cs typeface="Arial"/>
              </a:rPr>
              <a:t>Busca </a:t>
            </a:r>
            <a:r>
              <a:rPr dirty="0" sz="2400" spc="-135">
                <a:latin typeface="Arial"/>
                <a:cs typeface="Arial"/>
              </a:rPr>
              <a:t>gulosa </a:t>
            </a:r>
            <a:r>
              <a:rPr dirty="0" sz="2400" spc="-100">
                <a:latin typeface="Arial"/>
                <a:cs typeface="Arial"/>
              </a:rPr>
              <a:t>pela </a:t>
            </a:r>
            <a:r>
              <a:rPr dirty="0" sz="2400" spc="-55">
                <a:latin typeface="Arial"/>
                <a:cs typeface="Arial"/>
              </a:rPr>
              <a:t>melhor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escolha</a:t>
            </a:r>
            <a:endParaRPr sz="2400">
              <a:latin typeface="Arial"/>
              <a:cs typeface="Arial"/>
            </a:endParaRPr>
          </a:p>
          <a:p>
            <a:pPr lvl="2" marL="1034415" indent="-107950">
              <a:lnSpc>
                <a:spcPct val="100000"/>
              </a:lnSpc>
              <a:spcBef>
                <a:spcPts val="580"/>
              </a:spcBef>
              <a:buSzPct val="95833"/>
              <a:buChar char="•"/>
              <a:tabLst>
                <a:tab pos="1035050" algn="l"/>
              </a:tabLst>
            </a:pPr>
            <a:r>
              <a:rPr dirty="0" sz="2400" spc="-210">
                <a:latin typeface="Arial"/>
                <a:cs typeface="Arial"/>
              </a:rPr>
              <a:t>Busca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 spc="20">
                <a:latin typeface="Arial"/>
                <a:cs typeface="Arial"/>
              </a:rPr>
              <a:t>A*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6243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-200"/>
              <a:t>gulosa </a:t>
            </a:r>
            <a:r>
              <a:rPr dirty="0" spc="-145"/>
              <a:t>pela </a:t>
            </a:r>
            <a:r>
              <a:rPr dirty="0" spc="-80"/>
              <a:t>melhor</a:t>
            </a:r>
            <a:r>
              <a:rPr dirty="0" spc="-185"/>
              <a:t> </a:t>
            </a:r>
            <a:r>
              <a:rPr dirty="0" spc="-200"/>
              <a:t>escolha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347" y="1985263"/>
            <a:ext cx="7823200" cy="4624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 marR="3638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3200" spc="-220">
                <a:latin typeface="Arial"/>
                <a:cs typeface="Arial"/>
              </a:rPr>
              <a:t>Expande </a:t>
            </a:r>
            <a:r>
              <a:rPr dirty="0" sz="3200" spc="-95">
                <a:latin typeface="Arial"/>
                <a:cs typeface="Arial"/>
              </a:rPr>
              <a:t>o </a:t>
            </a:r>
            <a:r>
              <a:rPr dirty="0" sz="3200" spc="-100">
                <a:latin typeface="Arial"/>
                <a:cs typeface="Arial"/>
              </a:rPr>
              <a:t>nó </a:t>
            </a:r>
            <a:r>
              <a:rPr dirty="0" sz="3200" spc="-130">
                <a:latin typeface="Arial"/>
                <a:cs typeface="Arial"/>
              </a:rPr>
              <a:t>que </a:t>
            </a:r>
            <a:r>
              <a:rPr dirty="0" sz="3200" spc="-229" b="1" i="1">
                <a:latin typeface="Arial"/>
                <a:cs typeface="Arial"/>
              </a:rPr>
              <a:t>parece </a:t>
            </a:r>
            <a:r>
              <a:rPr dirty="0" sz="3200" spc="-175">
                <a:latin typeface="Arial"/>
                <a:cs typeface="Arial"/>
              </a:rPr>
              <a:t>mais </a:t>
            </a:r>
            <a:r>
              <a:rPr dirty="0" sz="3200" spc="-95">
                <a:latin typeface="Arial"/>
                <a:cs typeface="Arial"/>
              </a:rPr>
              <a:t>próximo </a:t>
            </a:r>
            <a:r>
              <a:rPr dirty="0" sz="3200" spc="-170">
                <a:latin typeface="Arial"/>
                <a:cs typeface="Arial"/>
              </a:rPr>
              <a:t>ao  </a:t>
            </a:r>
            <a:r>
              <a:rPr dirty="0" sz="3200" spc="-55">
                <a:latin typeface="Arial"/>
                <a:cs typeface="Arial"/>
              </a:rPr>
              <a:t>objetivo </a:t>
            </a:r>
            <a:r>
              <a:rPr dirty="0" sz="3200" spc="-195" i="1">
                <a:latin typeface="Arial"/>
                <a:cs typeface="Arial"/>
              </a:rPr>
              <a:t>de </a:t>
            </a:r>
            <a:r>
              <a:rPr dirty="0" sz="3200" spc="-135" i="1">
                <a:latin typeface="Arial"/>
                <a:cs typeface="Arial"/>
              </a:rPr>
              <a:t>acordo </a:t>
            </a:r>
            <a:r>
              <a:rPr dirty="0" sz="3200" spc="-190" i="1">
                <a:latin typeface="Arial"/>
                <a:cs typeface="Arial"/>
              </a:rPr>
              <a:t>com </a:t>
            </a:r>
            <a:r>
              <a:rPr dirty="0" sz="3200" spc="-135" i="1">
                <a:latin typeface="Arial"/>
                <a:cs typeface="Arial"/>
              </a:rPr>
              <a:t>a </a:t>
            </a:r>
            <a:r>
              <a:rPr dirty="0" sz="3200" spc="-130" i="1">
                <a:latin typeface="Arial"/>
                <a:cs typeface="Arial"/>
              </a:rPr>
              <a:t>função</a:t>
            </a:r>
            <a:r>
              <a:rPr dirty="0" sz="3200" spc="-285" i="1">
                <a:latin typeface="Arial"/>
                <a:cs typeface="Arial"/>
              </a:rPr>
              <a:t> </a:t>
            </a:r>
            <a:r>
              <a:rPr dirty="0" sz="3200" spc="-130" i="1">
                <a:latin typeface="Arial"/>
                <a:cs typeface="Arial"/>
              </a:rPr>
              <a:t>heurística</a:t>
            </a:r>
            <a:endParaRPr sz="3200">
              <a:latin typeface="Arial"/>
              <a:cs typeface="Arial"/>
            </a:endParaRPr>
          </a:p>
          <a:p>
            <a:pPr marL="368300" marR="55816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3200" spc="-195">
                <a:latin typeface="Arial"/>
                <a:cs typeface="Arial"/>
              </a:rPr>
              <a:t>Ao </a:t>
            </a:r>
            <a:r>
              <a:rPr dirty="0" sz="3200" spc="-130">
                <a:latin typeface="Arial"/>
                <a:cs typeface="Arial"/>
              </a:rPr>
              <a:t>avaliar </a:t>
            </a:r>
            <a:r>
              <a:rPr dirty="0" sz="3200" spc="-220">
                <a:latin typeface="Arial"/>
                <a:cs typeface="Arial"/>
              </a:rPr>
              <a:t>os </a:t>
            </a:r>
            <a:r>
              <a:rPr dirty="0" sz="3200" spc="-180">
                <a:latin typeface="Arial"/>
                <a:cs typeface="Arial"/>
              </a:rPr>
              <a:t>nós </a:t>
            </a:r>
            <a:r>
              <a:rPr dirty="0" sz="3200" spc="-75">
                <a:latin typeface="Arial"/>
                <a:cs typeface="Arial"/>
              </a:rPr>
              <a:t>utiliza </a:t>
            </a:r>
            <a:r>
              <a:rPr dirty="0" sz="3200" spc="-135">
                <a:latin typeface="Arial"/>
                <a:cs typeface="Arial"/>
              </a:rPr>
              <a:t>somente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125">
                <a:latin typeface="Arial"/>
                <a:cs typeface="Arial"/>
              </a:rPr>
              <a:t>função  heurística</a:t>
            </a:r>
            <a:endParaRPr sz="32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55" i="1">
                <a:latin typeface="Arial"/>
                <a:cs typeface="Arial"/>
              </a:rPr>
              <a:t>f(n) </a:t>
            </a:r>
            <a:r>
              <a:rPr dirty="0" sz="2800" spc="-245">
                <a:latin typeface="Arial"/>
                <a:cs typeface="Arial"/>
              </a:rPr>
              <a:t>=</a:t>
            </a:r>
            <a:r>
              <a:rPr dirty="0" sz="2800" spc="-320">
                <a:latin typeface="Arial"/>
                <a:cs typeface="Arial"/>
              </a:rPr>
              <a:t> </a:t>
            </a:r>
            <a:r>
              <a:rPr dirty="0" sz="2800" spc="-105" i="1">
                <a:latin typeface="Arial"/>
                <a:cs typeface="Arial"/>
              </a:rPr>
              <a:t>h(n)</a:t>
            </a:r>
            <a:endParaRPr sz="2800">
              <a:latin typeface="Arial"/>
              <a:cs typeface="Arial"/>
            </a:endParaRPr>
          </a:p>
          <a:p>
            <a:pPr marL="368300" indent="-343535">
              <a:lnSpc>
                <a:spcPct val="100000"/>
              </a:lnSpc>
              <a:spcBef>
                <a:spcPts val="750"/>
              </a:spcBef>
              <a:buChar char="•"/>
              <a:tabLst>
                <a:tab pos="367665" algn="l"/>
                <a:tab pos="368935" algn="l"/>
              </a:tabLst>
            </a:pPr>
            <a:r>
              <a:rPr dirty="0" sz="3200" spc="-195">
                <a:latin typeface="Arial"/>
                <a:cs typeface="Arial"/>
              </a:rPr>
              <a:t>Exemplo</a:t>
            </a:r>
            <a:endParaRPr sz="3200">
              <a:latin typeface="Arial"/>
              <a:cs typeface="Arial"/>
            </a:endParaRPr>
          </a:p>
          <a:p>
            <a:pPr lvl="1" marL="768985" marR="17780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69620" algn="l"/>
              </a:tabLst>
            </a:pPr>
            <a:r>
              <a:rPr dirty="0" sz="2800" spc="-20">
                <a:latin typeface="Arial"/>
                <a:cs typeface="Arial"/>
              </a:rPr>
              <a:t>Ir </a:t>
            </a:r>
            <a:r>
              <a:rPr dirty="0" sz="2800" spc="-130">
                <a:latin typeface="Arial"/>
                <a:cs typeface="Arial"/>
              </a:rPr>
              <a:t>de </a:t>
            </a:r>
            <a:r>
              <a:rPr dirty="0" sz="2800" spc="-145">
                <a:latin typeface="Arial"/>
                <a:cs typeface="Arial"/>
              </a:rPr>
              <a:t>Arad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55">
                <a:latin typeface="Arial"/>
                <a:cs typeface="Arial"/>
              </a:rPr>
              <a:t>Bucareste, </a:t>
            </a:r>
            <a:r>
              <a:rPr dirty="0" sz="2800" spc="-150">
                <a:latin typeface="Arial"/>
                <a:cs typeface="Arial"/>
              </a:rPr>
              <a:t>usando </a:t>
            </a:r>
            <a:r>
              <a:rPr dirty="0" sz="2800" spc="-130">
                <a:latin typeface="Arial"/>
                <a:cs typeface="Arial"/>
              </a:rPr>
              <a:t>como </a:t>
            </a:r>
            <a:r>
              <a:rPr dirty="0" sz="2800" spc="-110">
                <a:latin typeface="Arial"/>
                <a:cs typeface="Arial"/>
              </a:rPr>
              <a:t>heurística </a:t>
            </a:r>
            <a:r>
              <a:rPr dirty="0" sz="2800" spc="-220">
                <a:latin typeface="Arial"/>
                <a:cs typeface="Arial"/>
              </a:rPr>
              <a:t>a  </a:t>
            </a:r>
            <a:r>
              <a:rPr dirty="0" sz="2800" spc="-120">
                <a:latin typeface="Arial"/>
                <a:cs typeface="Arial"/>
              </a:rPr>
              <a:t>distância </a:t>
            </a:r>
            <a:r>
              <a:rPr dirty="0" sz="2800" spc="-135">
                <a:latin typeface="Arial"/>
                <a:cs typeface="Arial"/>
              </a:rPr>
              <a:t>em </a:t>
            </a:r>
            <a:r>
              <a:rPr dirty="0" sz="2800" spc="-80">
                <a:latin typeface="Arial"/>
                <a:cs typeface="Arial"/>
              </a:rPr>
              <a:t>linha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100">
                <a:latin typeface="Arial"/>
                <a:cs typeface="Arial"/>
              </a:rPr>
              <a:t>recta</a:t>
            </a:r>
            <a:endParaRPr sz="2800">
              <a:latin typeface="Arial"/>
              <a:cs typeface="Arial"/>
            </a:endParaRPr>
          </a:p>
          <a:p>
            <a:pPr lvl="1" marL="7689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69620" algn="l"/>
              </a:tabLst>
            </a:pPr>
            <a:r>
              <a:rPr dirty="0" sz="2800" spc="-105" i="1">
                <a:latin typeface="Arial"/>
                <a:cs typeface="Arial"/>
              </a:rPr>
              <a:t>h(n) </a:t>
            </a:r>
            <a:r>
              <a:rPr dirty="0" sz="2800" spc="-245">
                <a:latin typeface="Arial"/>
                <a:cs typeface="Arial"/>
              </a:rPr>
              <a:t>=</a:t>
            </a:r>
            <a:r>
              <a:rPr dirty="0" sz="2800" spc="-195">
                <a:latin typeface="Arial"/>
                <a:cs typeface="Arial"/>
              </a:rPr>
              <a:t> </a:t>
            </a:r>
            <a:r>
              <a:rPr dirty="0" sz="2800" spc="-220" i="1">
                <a:latin typeface="Arial"/>
                <a:cs typeface="Arial"/>
              </a:rPr>
              <a:t>h</a:t>
            </a:r>
            <a:r>
              <a:rPr dirty="0" baseline="-21021" sz="2775" spc="-330" i="1">
                <a:latin typeface="Arial"/>
                <a:cs typeface="Arial"/>
              </a:rPr>
              <a:t>DLR</a:t>
            </a:r>
            <a:endParaRPr baseline="-21021" sz="2775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369567"/>
            <a:ext cx="8053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-200"/>
              <a:t>gulosa </a:t>
            </a:r>
            <a:r>
              <a:rPr dirty="0" spc="-145"/>
              <a:t>pela </a:t>
            </a:r>
            <a:r>
              <a:rPr dirty="0" spc="-80"/>
              <a:t>melhor </a:t>
            </a:r>
            <a:r>
              <a:rPr dirty="0" spc="-180"/>
              <a:t>escolha:</a:t>
            </a:r>
            <a:r>
              <a:rPr dirty="0" spc="-290"/>
              <a:t> </a:t>
            </a:r>
            <a:r>
              <a:rPr dirty="0" spc="-165"/>
              <a:t>exemplo</a:t>
            </a:r>
          </a:p>
        </p:txBody>
      </p:sp>
      <p:sp>
        <p:nvSpPr>
          <p:cNvPr id="3" name="object 3"/>
          <p:cNvSpPr/>
          <p:nvPr/>
        </p:nvSpPr>
        <p:spPr>
          <a:xfrm>
            <a:off x="6310757" y="2171712"/>
            <a:ext cx="2745105" cy="1606550"/>
          </a:xfrm>
          <a:custGeom>
            <a:avLst/>
            <a:gdLst/>
            <a:ahLst/>
            <a:cxnLst/>
            <a:rect l="l" t="t" r="r" b="b"/>
            <a:pathLst>
              <a:path w="2745104" h="1606550">
                <a:moveTo>
                  <a:pt x="2744724" y="1124712"/>
                </a:moveTo>
                <a:lnTo>
                  <a:pt x="2743200" y="1124712"/>
                </a:lnTo>
                <a:lnTo>
                  <a:pt x="2741676" y="1114044"/>
                </a:lnTo>
                <a:lnTo>
                  <a:pt x="2740152" y="1114044"/>
                </a:lnTo>
                <a:lnTo>
                  <a:pt x="2735580" y="1104900"/>
                </a:lnTo>
                <a:lnTo>
                  <a:pt x="2735580" y="1126236"/>
                </a:lnTo>
                <a:lnTo>
                  <a:pt x="2734056" y="1126236"/>
                </a:lnTo>
                <a:lnTo>
                  <a:pt x="2735580" y="1135380"/>
                </a:lnTo>
                <a:lnTo>
                  <a:pt x="2735580" y="1339596"/>
                </a:lnTo>
                <a:lnTo>
                  <a:pt x="2734056" y="1350264"/>
                </a:lnTo>
                <a:lnTo>
                  <a:pt x="2735580" y="1348740"/>
                </a:lnTo>
                <a:lnTo>
                  <a:pt x="2732532" y="1357884"/>
                </a:lnTo>
                <a:lnTo>
                  <a:pt x="2727960" y="1365504"/>
                </a:lnTo>
                <a:lnTo>
                  <a:pt x="2721864" y="1373124"/>
                </a:lnTo>
                <a:lnTo>
                  <a:pt x="2714244" y="1379220"/>
                </a:lnTo>
                <a:lnTo>
                  <a:pt x="2715768" y="1377696"/>
                </a:lnTo>
                <a:lnTo>
                  <a:pt x="2706624" y="1382268"/>
                </a:lnTo>
                <a:lnTo>
                  <a:pt x="2708148" y="1382268"/>
                </a:lnTo>
                <a:lnTo>
                  <a:pt x="2699004" y="1385316"/>
                </a:lnTo>
                <a:lnTo>
                  <a:pt x="2688336" y="1386840"/>
                </a:lnTo>
                <a:lnTo>
                  <a:pt x="2071116" y="1386840"/>
                </a:lnTo>
                <a:lnTo>
                  <a:pt x="2061972" y="1385316"/>
                </a:lnTo>
                <a:lnTo>
                  <a:pt x="2052828" y="1382268"/>
                </a:lnTo>
                <a:lnTo>
                  <a:pt x="2054352" y="1382268"/>
                </a:lnTo>
                <a:lnTo>
                  <a:pt x="2045208" y="1377696"/>
                </a:lnTo>
                <a:lnTo>
                  <a:pt x="2045208" y="1379220"/>
                </a:lnTo>
                <a:lnTo>
                  <a:pt x="2037588" y="1373124"/>
                </a:lnTo>
                <a:lnTo>
                  <a:pt x="2039112" y="1373124"/>
                </a:lnTo>
                <a:lnTo>
                  <a:pt x="2033016" y="1365504"/>
                </a:lnTo>
                <a:lnTo>
                  <a:pt x="2028444" y="1357884"/>
                </a:lnTo>
                <a:lnTo>
                  <a:pt x="2025396" y="1348740"/>
                </a:lnTo>
                <a:lnTo>
                  <a:pt x="2025396" y="1126236"/>
                </a:lnTo>
                <a:lnTo>
                  <a:pt x="2028444" y="1117092"/>
                </a:lnTo>
                <a:lnTo>
                  <a:pt x="2028444" y="1118616"/>
                </a:lnTo>
                <a:lnTo>
                  <a:pt x="2033016" y="1109472"/>
                </a:lnTo>
                <a:lnTo>
                  <a:pt x="2037588" y="1103757"/>
                </a:lnTo>
                <a:lnTo>
                  <a:pt x="2038438" y="1102690"/>
                </a:lnTo>
                <a:lnTo>
                  <a:pt x="2039112" y="1102156"/>
                </a:lnTo>
                <a:lnTo>
                  <a:pt x="2045208" y="1097280"/>
                </a:lnTo>
                <a:lnTo>
                  <a:pt x="2052828" y="1093470"/>
                </a:lnTo>
                <a:lnTo>
                  <a:pt x="2054352" y="1092708"/>
                </a:lnTo>
                <a:lnTo>
                  <a:pt x="2052828" y="1092708"/>
                </a:lnTo>
                <a:lnTo>
                  <a:pt x="2061972" y="1089660"/>
                </a:lnTo>
                <a:lnTo>
                  <a:pt x="2699004" y="1089660"/>
                </a:lnTo>
                <a:lnTo>
                  <a:pt x="2708148" y="1092708"/>
                </a:lnTo>
                <a:lnTo>
                  <a:pt x="2706624" y="1092708"/>
                </a:lnTo>
                <a:lnTo>
                  <a:pt x="2708148" y="1093470"/>
                </a:lnTo>
                <a:lnTo>
                  <a:pt x="2715768" y="1097280"/>
                </a:lnTo>
                <a:lnTo>
                  <a:pt x="2714244" y="1097280"/>
                </a:lnTo>
                <a:lnTo>
                  <a:pt x="2715768" y="1098499"/>
                </a:lnTo>
                <a:lnTo>
                  <a:pt x="2721864" y="1103376"/>
                </a:lnTo>
                <a:lnTo>
                  <a:pt x="2721864" y="1101852"/>
                </a:lnTo>
                <a:lnTo>
                  <a:pt x="2727960" y="1109472"/>
                </a:lnTo>
                <a:lnTo>
                  <a:pt x="2732532" y="1118616"/>
                </a:lnTo>
                <a:lnTo>
                  <a:pt x="2732532" y="1117092"/>
                </a:lnTo>
                <a:lnTo>
                  <a:pt x="2735580" y="1126236"/>
                </a:lnTo>
                <a:lnTo>
                  <a:pt x="2735580" y="1104900"/>
                </a:lnTo>
                <a:lnTo>
                  <a:pt x="2735580" y="1103376"/>
                </a:lnTo>
                <a:lnTo>
                  <a:pt x="2727960" y="1095756"/>
                </a:lnTo>
                <a:lnTo>
                  <a:pt x="2720340" y="1089660"/>
                </a:lnTo>
                <a:lnTo>
                  <a:pt x="2711196" y="1085088"/>
                </a:lnTo>
                <a:lnTo>
                  <a:pt x="2711196" y="1083564"/>
                </a:lnTo>
                <a:lnTo>
                  <a:pt x="2700528" y="1080516"/>
                </a:lnTo>
                <a:lnTo>
                  <a:pt x="2378545" y="1080516"/>
                </a:lnTo>
                <a:lnTo>
                  <a:pt x="2342388" y="995172"/>
                </a:lnTo>
                <a:lnTo>
                  <a:pt x="2339340" y="993648"/>
                </a:lnTo>
                <a:lnTo>
                  <a:pt x="2336292" y="993648"/>
                </a:lnTo>
                <a:lnTo>
                  <a:pt x="2333244" y="996696"/>
                </a:lnTo>
                <a:lnTo>
                  <a:pt x="2333244" y="999744"/>
                </a:lnTo>
                <a:lnTo>
                  <a:pt x="2360765" y="1063155"/>
                </a:lnTo>
                <a:lnTo>
                  <a:pt x="1354937" y="315468"/>
                </a:lnTo>
                <a:lnTo>
                  <a:pt x="1577340" y="315468"/>
                </a:lnTo>
                <a:lnTo>
                  <a:pt x="1588008" y="313944"/>
                </a:lnTo>
                <a:lnTo>
                  <a:pt x="1589532" y="313944"/>
                </a:lnTo>
                <a:lnTo>
                  <a:pt x="1598676" y="310896"/>
                </a:lnTo>
                <a:lnTo>
                  <a:pt x="1600200" y="310896"/>
                </a:lnTo>
                <a:lnTo>
                  <a:pt x="1607820" y="306324"/>
                </a:lnTo>
                <a:lnTo>
                  <a:pt x="1609344" y="306324"/>
                </a:lnTo>
                <a:lnTo>
                  <a:pt x="1610868" y="305104"/>
                </a:lnTo>
                <a:lnTo>
                  <a:pt x="1616964" y="300228"/>
                </a:lnTo>
                <a:lnTo>
                  <a:pt x="1616964" y="298704"/>
                </a:lnTo>
                <a:lnTo>
                  <a:pt x="1623060" y="291084"/>
                </a:lnTo>
                <a:lnTo>
                  <a:pt x="1629156" y="281940"/>
                </a:lnTo>
                <a:lnTo>
                  <a:pt x="1629156" y="280416"/>
                </a:lnTo>
                <a:lnTo>
                  <a:pt x="1632204" y="271272"/>
                </a:lnTo>
                <a:lnTo>
                  <a:pt x="1633728" y="259080"/>
                </a:lnTo>
                <a:lnTo>
                  <a:pt x="1633728" y="54864"/>
                </a:lnTo>
                <a:lnTo>
                  <a:pt x="1632204" y="44196"/>
                </a:lnTo>
                <a:lnTo>
                  <a:pt x="1629156" y="33528"/>
                </a:lnTo>
                <a:lnTo>
                  <a:pt x="1623060" y="24384"/>
                </a:lnTo>
                <a:lnTo>
                  <a:pt x="1623060" y="47244"/>
                </a:lnTo>
                <a:lnTo>
                  <a:pt x="1623060" y="268224"/>
                </a:lnTo>
                <a:lnTo>
                  <a:pt x="1620012" y="278892"/>
                </a:lnTo>
                <a:lnTo>
                  <a:pt x="1620012" y="277368"/>
                </a:lnTo>
                <a:lnTo>
                  <a:pt x="1615440" y="286512"/>
                </a:lnTo>
                <a:lnTo>
                  <a:pt x="1615440" y="284988"/>
                </a:lnTo>
                <a:lnTo>
                  <a:pt x="1609344" y="292608"/>
                </a:lnTo>
                <a:lnTo>
                  <a:pt x="1610868" y="292608"/>
                </a:lnTo>
                <a:lnTo>
                  <a:pt x="1603248" y="298704"/>
                </a:lnTo>
                <a:lnTo>
                  <a:pt x="1595628" y="303276"/>
                </a:lnTo>
                <a:lnTo>
                  <a:pt x="1595628" y="301752"/>
                </a:lnTo>
                <a:lnTo>
                  <a:pt x="1586484" y="304800"/>
                </a:lnTo>
                <a:lnTo>
                  <a:pt x="1577340" y="306324"/>
                </a:lnTo>
                <a:lnTo>
                  <a:pt x="1342644" y="306324"/>
                </a:lnTo>
                <a:lnTo>
                  <a:pt x="1103376" y="306324"/>
                </a:lnTo>
                <a:lnTo>
                  <a:pt x="1094232" y="304800"/>
                </a:lnTo>
                <a:lnTo>
                  <a:pt x="1085088" y="301752"/>
                </a:lnTo>
                <a:lnTo>
                  <a:pt x="1085088" y="303276"/>
                </a:lnTo>
                <a:lnTo>
                  <a:pt x="1077468" y="298704"/>
                </a:lnTo>
                <a:lnTo>
                  <a:pt x="1069848" y="292608"/>
                </a:lnTo>
                <a:lnTo>
                  <a:pt x="1071372" y="292608"/>
                </a:lnTo>
                <a:lnTo>
                  <a:pt x="1065276" y="284988"/>
                </a:lnTo>
                <a:lnTo>
                  <a:pt x="1065276" y="286512"/>
                </a:lnTo>
                <a:lnTo>
                  <a:pt x="1060704" y="277368"/>
                </a:lnTo>
                <a:lnTo>
                  <a:pt x="1060704" y="278892"/>
                </a:lnTo>
                <a:lnTo>
                  <a:pt x="1057656" y="268224"/>
                </a:lnTo>
                <a:lnTo>
                  <a:pt x="1057656" y="47244"/>
                </a:lnTo>
                <a:lnTo>
                  <a:pt x="1060704" y="36576"/>
                </a:lnTo>
                <a:lnTo>
                  <a:pt x="1060704" y="38100"/>
                </a:lnTo>
                <a:lnTo>
                  <a:pt x="1065276" y="28956"/>
                </a:lnTo>
                <a:lnTo>
                  <a:pt x="1065276" y="30480"/>
                </a:lnTo>
                <a:lnTo>
                  <a:pt x="1069848" y="24765"/>
                </a:lnTo>
                <a:lnTo>
                  <a:pt x="1071372" y="22860"/>
                </a:lnTo>
                <a:lnTo>
                  <a:pt x="1069848" y="22860"/>
                </a:lnTo>
                <a:lnTo>
                  <a:pt x="1077468" y="16764"/>
                </a:lnTo>
                <a:lnTo>
                  <a:pt x="1085088" y="12192"/>
                </a:lnTo>
                <a:lnTo>
                  <a:pt x="1085088" y="13716"/>
                </a:lnTo>
                <a:lnTo>
                  <a:pt x="1094232" y="10668"/>
                </a:lnTo>
                <a:lnTo>
                  <a:pt x="1103376" y="9144"/>
                </a:lnTo>
                <a:lnTo>
                  <a:pt x="1577340" y="9144"/>
                </a:lnTo>
                <a:lnTo>
                  <a:pt x="1586484" y="10668"/>
                </a:lnTo>
                <a:lnTo>
                  <a:pt x="1595628" y="13716"/>
                </a:lnTo>
                <a:lnTo>
                  <a:pt x="1595628" y="12192"/>
                </a:lnTo>
                <a:lnTo>
                  <a:pt x="1603248" y="16764"/>
                </a:lnTo>
                <a:lnTo>
                  <a:pt x="1610868" y="22860"/>
                </a:lnTo>
                <a:lnTo>
                  <a:pt x="1609344" y="22860"/>
                </a:lnTo>
                <a:lnTo>
                  <a:pt x="1610868" y="24765"/>
                </a:lnTo>
                <a:lnTo>
                  <a:pt x="1615440" y="30480"/>
                </a:lnTo>
                <a:lnTo>
                  <a:pt x="1615440" y="28956"/>
                </a:lnTo>
                <a:lnTo>
                  <a:pt x="1620012" y="38100"/>
                </a:lnTo>
                <a:lnTo>
                  <a:pt x="1620012" y="36576"/>
                </a:lnTo>
                <a:lnTo>
                  <a:pt x="1623060" y="47244"/>
                </a:lnTo>
                <a:lnTo>
                  <a:pt x="1623060" y="24384"/>
                </a:lnTo>
                <a:lnTo>
                  <a:pt x="1616964" y="16764"/>
                </a:lnTo>
                <a:lnTo>
                  <a:pt x="1616964" y="15240"/>
                </a:lnTo>
                <a:lnTo>
                  <a:pt x="1609344" y="9144"/>
                </a:lnTo>
                <a:lnTo>
                  <a:pt x="1607820" y="9144"/>
                </a:lnTo>
                <a:lnTo>
                  <a:pt x="1600200" y="4572"/>
                </a:lnTo>
                <a:lnTo>
                  <a:pt x="1598676" y="4572"/>
                </a:lnTo>
                <a:lnTo>
                  <a:pt x="1589532" y="1524"/>
                </a:lnTo>
                <a:lnTo>
                  <a:pt x="1588008" y="1524"/>
                </a:lnTo>
                <a:lnTo>
                  <a:pt x="1577340" y="0"/>
                </a:lnTo>
                <a:lnTo>
                  <a:pt x="1103376" y="0"/>
                </a:lnTo>
                <a:lnTo>
                  <a:pt x="1092708" y="1524"/>
                </a:lnTo>
                <a:lnTo>
                  <a:pt x="1091184" y="1524"/>
                </a:lnTo>
                <a:lnTo>
                  <a:pt x="1082040" y="4572"/>
                </a:lnTo>
                <a:lnTo>
                  <a:pt x="1080516" y="4572"/>
                </a:lnTo>
                <a:lnTo>
                  <a:pt x="1072896" y="9144"/>
                </a:lnTo>
                <a:lnTo>
                  <a:pt x="1071372" y="9144"/>
                </a:lnTo>
                <a:lnTo>
                  <a:pt x="1063752" y="15240"/>
                </a:lnTo>
                <a:lnTo>
                  <a:pt x="1063752" y="16764"/>
                </a:lnTo>
                <a:lnTo>
                  <a:pt x="1057656" y="24384"/>
                </a:lnTo>
                <a:lnTo>
                  <a:pt x="1051560" y="33528"/>
                </a:lnTo>
                <a:lnTo>
                  <a:pt x="1048512" y="44196"/>
                </a:lnTo>
                <a:lnTo>
                  <a:pt x="1046988" y="54864"/>
                </a:lnTo>
                <a:lnTo>
                  <a:pt x="1046988" y="260604"/>
                </a:lnTo>
                <a:lnTo>
                  <a:pt x="1048512" y="271272"/>
                </a:lnTo>
                <a:lnTo>
                  <a:pt x="1051560" y="280416"/>
                </a:lnTo>
                <a:lnTo>
                  <a:pt x="1051560" y="281940"/>
                </a:lnTo>
                <a:lnTo>
                  <a:pt x="1057656" y="291084"/>
                </a:lnTo>
                <a:lnTo>
                  <a:pt x="1063752" y="298704"/>
                </a:lnTo>
                <a:lnTo>
                  <a:pt x="1063752" y="300228"/>
                </a:lnTo>
                <a:lnTo>
                  <a:pt x="1069848" y="305104"/>
                </a:lnTo>
                <a:lnTo>
                  <a:pt x="1071372" y="306324"/>
                </a:lnTo>
                <a:lnTo>
                  <a:pt x="1072896" y="306324"/>
                </a:lnTo>
                <a:lnTo>
                  <a:pt x="1080516" y="310896"/>
                </a:lnTo>
                <a:lnTo>
                  <a:pt x="1082040" y="310896"/>
                </a:lnTo>
                <a:lnTo>
                  <a:pt x="1091184" y="313944"/>
                </a:lnTo>
                <a:lnTo>
                  <a:pt x="1092708" y="313944"/>
                </a:lnTo>
                <a:lnTo>
                  <a:pt x="1103376" y="315468"/>
                </a:lnTo>
                <a:lnTo>
                  <a:pt x="1328064" y="315468"/>
                </a:lnTo>
                <a:lnTo>
                  <a:pt x="347078" y="1063104"/>
                </a:lnTo>
                <a:lnTo>
                  <a:pt x="373380" y="999744"/>
                </a:lnTo>
                <a:lnTo>
                  <a:pt x="373380" y="995172"/>
                </a:lnTo>
                <a:lnTo>
                  <a:pt x="370332" y="992124"/>
                </a:lnTo>
                <a:lnTo>
                  <a:pt x="364236" y="995172"/>
                </a:lnTo>
                <a:lnTo>
                  <a:pt x="329514" y="1080516"/>
                </a:lnTo>
                <a:lnTo>
                  <a:pt x="44196" y="1080516"/>
                </a:lnTo>
                <a:lnTo>
                  <a:pt x="33528" y="1083564"/>
                </a:lnTo>
                <a:lnTo>
                  <a:pt x="33528" y="1085088"/>
                </a:lnTo>
                <a:lnTo>
                  <a:pt x="24384" y="1089660"/>
                </a:lnTo>
                <a:lnTo>
                  <a:pt x="22860" y="1089660"/>
                </a:lnTo>
                <a:lnTo>
                  <a:pt x="9144" y="1103376"/>
                </a:lnTo>
                <a:lnTo>
                  <a:pt x="9144" y="1104900"/>
                </a:lnTo>
                <a:lnTo>
                  <a:pt x="4572" y="1114044"/>
                </a:lnTo>
                <a:lnTo>
                  <a:pt x="3048" y="1114044"/>
                </a:lnTo>
                <a:lnTo>
                  <a:pt x="0" y="1124712"/>
                </a:lnTo>
                <a:lnTo>
                  <a:pt x="0" y="1351788"/>
                </a:lnTo>
                <a:lnTo>
                  <a:pt x="3048" y="1360932"/>
                </a:lnTo>
                <a:lnTo>
                  <a:pt x="4572" y="1362456"/>
                </a:lnTo>
                <a:lnTo>
                  <a:pt x="9144" y="1370076"/>
                </a:lnTo>
                <a:lnTo>
                  <a:pt x="9144" y="1371600"/>
                </a:lnTo>
                <a:lnTo>
                  <a:pt x="15240" y="1379220"/>
                </a:lnTo>
                <a:lnTo>
                  <a:pt x="16764" y="1379220"/>
                </a:lnTo>
                <a:lnTo>
                  <a:pt x="21336" y="1383792"/>
                </a:lnTo>
                <a:lnTo>
                  <a:pt x="24384" y="1386840"/>
                </a:lnTo>
                <a:lnTo>
                  <a:pt x="33528" y="1391412"/>
                </a:lnTo>
                <a:lnTo>
                  <a:pt x="36576" y="1392275"/>
                </a:lnTo>
                <a:lnTo>
                  <a:pt x="44196" y="1394460"/>
                </a:lnTo>
                <a:lnTo>
                  <a:pt x="54864" y="1395984"/>
                </a:lnTo>
                <a:lnTo>
                  <a:pt x="313905" y="1395984"/>
                </a:lnTo>
                <a:lnTo>
                  <a:pt x="67703" y="1606296"/>
                </a:lnTo>
                <a:lnTo>
                  <a:pt x="82715" y="1606296"/>
                </a:lnTo>
                <a:lnTo>
                  <a:pt x="323265" y="1400810"/>
                </a:lnTo>
                <a:lnTo>
                  <a:pt x="327342" y="1606296"/>
                </a:lnTo>
                <a:lnTo>
                  <a:pt x="336486" y="1606296"/>
                </a:lnTo>
                <a:lnTo>
                  <a:pt x="332397" y="1399984"/>
                </a:lnTo>
                <a:lnTo>
                  <a:pt x="623595" y="1606296"/>
                </a:lnTo>
                <a:lnTo>
                  <a:pt x="640448" y="1606296"/>
                </a:lnTo>
                <a:lnTo>
                  <a:pt x="357301" y="1405699"/>
                </a:lnTo>
                <a:lnTo>
                  <a:pt x="1001610" y="1606296"/>
                </a:lnTo>
                <a:lnTo>
                  <a:pt x="1034034" y="1606296"/>
                </a:lnTo>
                <a:lnTo>
                  <a:pt x="358546" y="1395984"/>
                </a:lnTo>
                <a:lnTo>
                  <a:pt x="601980" y="1395984"/>
                </a:lnTo>
                <a:lnTo>
                  <a:pt x="611124" y="1394460"/>
                </a:lnTo>
                <a:lnTo>
                  <a:pt x="612648" y="1394460"/>
                </a:lnTo>
                <a:lnTo>
                  <a:pt x="620268" y="1391920"/>
                </a:lnTo>
                <a:lnTo>
                  <a:pt x="621792" y="1391412"/>
                </a:lnTo>
                <a:lnTo>
                  <a:pt x="623316" y="1391412"/>
                </a:lnTo>
                <a:lnTo>
                  <a:pt x="626364" y="1389888"/>
                </a:lnTo>
                <a:lnTo>
                  <a:pt x="632460" y="1386840"/>
                </a:lnTo>
                <a:lnTo>
                  <a:pt x="632460" y="1385316"/>
                </a:lnTo>
                <a:lnTo>
                  <a:pt x="640080" y="1379220"/>
                </a:lnTo>
                <a:lnTo>
                  <a:pt x="641604" y="1379220"/>
                </a:lnTo>
                <a:lnTo>
                  <a:pt x="644652" y="1375410"/>
                </a:lnTo>
                <a:lnTo>
                  <a:pt x="647700" y="1371600"/>
                </a:lnTo>
                <a:lnTo>
                  <a:pt x="647700" y="1370076"/>
                </a:lnTo>
                <a:lnTo>
                  <a:pt x="652272" y="1362456"/>
                </a:lnTo>
                <a:lnTo>
                  <a:pt x="652272" y="1360932"/>
                </a:lnTo>
                <a:lnTo>
                  <a:pt x="655320" y="1351788"/>
                </a:lnTo>
                <a:lnTo>
                  <a:pt x="655320" y="1350264"/>
                </a:lnTo>
                <a:lnTo>
                  <a:pt x="656844" y="1339596"/>
                </a:lnTo>
                <a:lnTo>
                  <a:pt x="656844" y="1135380"/>
                </a:lnTo>
                <a:lnTo>
                  <a:pt x="655320" y="1124712"/>
                </a:lnTo>
                <a:lnTo>
                  <a:pt x="652272" y="1114044"/>
                </a:lnTo>
                <a:lnTo>
                  <a:pt x="647700" y="1104900"/>
                </a:lnTo>
                <a:lnTo>
                  <a:pt x="647700" y="1135380"/>
                </a:lnTo>
                <a:lnTo>
                  <a:pt x="647700" y="1339596"/>
                </a:lnTo>
                <a:lnTo>
                  <a:pt x="646176" y="1350264"/>
                </a:lnTo>
                <a:lnTo>
                  <a:pt x="646176" y="1348740"/>
                </a:lnTo>
                <a:lnTo>
                  <a:pt x="643128" y="1357884"/>
                </a:lnTo>
                <a:lnTo>
                  <a:pt x="644652" y="1357884"/>
                </a:lnTo>
                <a:lnTo>
                  <a:pt x="638556" y="1365504"/>
                </a:lnTo>
                <a:lnTo>
                  <a:pt x="640080" y="1365504"/>
                </a:lnTo>
                <a:lnTo>
                  <a:pt x="633984" y="1373124"/>
                </a:lnTo>
                <a:lnTo>
                  <a:pt x="626364" y="1379220"/>
                </a:lnTo>
                <a:lnTo>
                  <a:pt x="627888" y="1377696"/>
                </a:lnTo>
                <a:lnTo>
                  <a:pt x="618744" y="1382268"/>
                </a:lnTo>
                <a:lnTo>
                  <a:pt x="620268" y="1382268"/>
                </a:lnTo>
                <a:lnTo>
                  <a:pt x="609600" y="1385316"/>
                </a:lnTo>
                <a:lnTo>
                  <a:pt x="611124" y="1385316"/>
                </a:lnTo>
                <a:lnTo>
                  <a:pt x="600456" y="1386840"/>
                </a:lnTo>
                <a:lnTo>
                  <a:pt x="330708" y="1386840"/>
                </a:lnTo>
                <a:lnTo>
                  <a:pt x="329184" y="1386840"/>
                </a:lnTo>
                <a:lnTo>
                  <a:pt x="324612" y="1386840"/>
                </a:lnTo>
                <a:lnTo>
                  <a:pt x="54864" y="1386840"/>
                </a:lnTo>
                <a:lnTo>
                  <a:pt x="45720" y="1385316"/>
                </a:lnTo>
                <a:lnTo>
                  <a:pt x="36576" y="1382268"/>
                </a:lnTo>
                <a:lnTo>
                  <a:pt x="38100" y="1382268"/>
                </a:lnTo>
                <a:lnTo>
                  <a:pt x="28956" y="1377696"/>
                </a:lnTo>
                <a:lnTo>
                  <a:pt x="28956" y="1379220"/>
                </a:lnTo>
                <a:lnTo>
                  <a:pt x="21336" y="1373124"/>
                </a:lnTo>
                <a:lnTo>
                  <a:pt x="22860" y="1373124"/>
                </a:lnTo>
                <a:lnTo>
                  <a:pt x="16764" y="1365504"/>
                </a:lnTo>
                <a:lnTo>
                  <a:pt x="12192" y="1357884"/>
                </a:lnTo>
                <a:lnTo>
                  <a:pt x="9144" y="1348740"/>
                </a:lnTo>
                <a:lnTo>
                  <a:pt x="9144" y="1126236"/>
                </a:lnTo>
                <a:lnTo>
                  <a:pt x="12192" y="1117092"/>
                </a:lnTo>
                <a:lnTo>
                  <a:pt x="12192" y="1118616"/>
                </a:lnTo>
                <a:lnTo>
                  <a:pt x="16764" y="1109472"/>
                </a:lnTo>
                <a:lnTo>
                  <a:pt x="21336" y="1103757"/>
                </a:lnTo>
                <a:lnTo>
                  <a:pt x="22186" y="1102690"/>
                </a:lnTo>
                <a:lnTo>
                  <a:pt x="22860" y="1102156"/>
                </a:lnTo>
                <a:lnTo>
                  <a:pt x="28956" y="1097280"/>
                </a:lnTo>
                <a:lnTo>
                  <a:pt x="36576" y="1093470"/>
                </a:lnTo>
                <a:lnTo>
                  <a:pt x="38100" y="1092708"/>
                </a:lnTo>
                <a:lnTo>
                  <a:pt x="36576" y="1092708"/>
                </a:lnTo>
                <a:lnTo>
                  <a:pt x="45720" y="1089660"/>
                </a:lnTo>
                <a:lnTo>
                  <a:pt x="609600" y="1089660"/>
                </a:lnTo>
                <a:lnTo>
                  <a:pt x="611124" y="1090091"/>
                </a:lnTo>
                <a:lnTo>
                  <a:pt x="620268" y="1092708"/>
                </a:lnTo>
                <a:lnTo>
                  <a:pt x="618744" y="1092708"/>
                </a:lnTo>
                <a:lnTo>
                  <a:pt x="620268" y="1093470"/>
                </a:lnTo>
                <a:lnTo>
                  <a:pt x="627888" y="1097280"/>
                </a:lnTo>
                <a:lnTo>
                  <a:pt x="626364" y="1097280"/>
                </a:lnTo>
                <a:lnTo>
                  <a:pt x="627888" y="1098499"/>
                </a:lnTo>
                <a:lnTo>
                  <a:pt x="633984" y="1103376"/>
                </a:lnTo>
                <a:lnTo>
                  <a:pt x="633984" y="1101852"/>
                </a:lnTo>
                <a:lnTo>
                  <a:pt x="640080" y="1109472"/>
                </a:lnTo>
                <a:lnTo>
                  <a:pt x="638556" y="1109472"/>
                </a:lnTo>
                <a:lnTo>
                  <a:pt x="640080" y="1111758"/>
                </a:lnTo>
                <a:lnTo>
                  <a:pt x="644652" y="1118616"/>
                </a:lnTo>
                <a:lnTo>
                  <a:pt x="643128" y="1117092"/>
                </a:lnTo>
                <a:lnTo>
                  <a:pt x="644652" y="1121664"/>
                </a:lnTo>
                <a:lnTo>
                  <a:pt x="646176" y="1126236"/>
                </a:lnTo>
                <a:lnTo>
                  <a:pt x="647700" y="1135380"/>
                </a:lnTo>
                <a:lnTo>
                  <a:pt x="647700" y="1104900"/>
                </a:lnTo>
                <a:lnTo>
                  <a:pt x="647700" y="1103376"/>
                </a:lnTo>
                <a:lnTo>
                  <a:pt x="640080" y="1095756"/>
                </a:lnTo>
                <a:lnTo>
                  <a:pt x="632460" y="1089660"/>
                </a:lnTo>
                <a:lnTo>
                  <a:pt x="623316" y="1085088"/>
                </a:lnTo>
                <a:lnTo>
                  <a:pt x="621792" y="1083564"/>
                </a:lnTo>
                <a:lnTo>
                  <a:pt x="612648" y="1080516"/>
                </a:lnTo>
                <a:lnTo>
                  <a:pt x="363639" y="1080516"/>
                </a:lnTo>
                <a:lnTo>
                  <a:pt x="423672" y="1072896"/>
                </a:lnTo>
                <a:lnTo>
                  <a:pt x="426720" y="1071372"/>
                </a:lnTo>
                <a:lnTo>
                  <a:pt x="428244" y="1066800"/>
                </a:lnTo>
                <a:lnTo>
                  <a:pt x="426720" y="1063752"/>
                </a:lnTo>
                <a:lnTo>
                  <a:pt x="422148" y="1063752"/>
                </a:lnTo>
                <a:lnTo>
                  <a:pt x="350774" y="1072515"/>
                </a:lnTo>
                <a:lnTo>
                  <a:pt x="1334985" y="319798"/>
                </a:lnTo>
                <a:lnTo>
                  <a:pt x="1332039" y="1057236"/>
                </a:lnTo>
                <a:lnTo>
                  <a:pt x="1296924" y="996696"/>
                </a:lnTo>
                <a:lnTo>
                  <a:pt x="1293876" y="993648"/>
                </a:lnTo>
                <a:lnTo>
                  <a:pt x="1289304" y="995172"/>
                </a:lnTo>
                <a:lnTo>
                  <a:pt x="1287780" y="996696"/>
                </a:lnTo>
                <a:lnTo>
                  <a:pt x="1287780" y="1001268"/>
                </a:lnTo>
                <a:lnTo>
                  <a:pt x="1331976" y="1077226"/>
                </a:lnTo>
                <a:lnTo>
                  <a:pt x="1333881" y="1080516"/>
                </a:lnTo>
                <a:lnTo>
                  <a:pt x="835152" y="1080516"/>
                </a:lnTo>
                <a:lnTo>
                  <a:pt x="826008" y="1083564"/>
                </a:lnTo>
                <a:lnTo>
                  <a:pt x="824484" y="1085088"/>
                </a:lnTo>
                <a:lnTo>
                  <a:pt x="816864" y="1089660"/>
                </a:lnTo>
                <a:lnTo>
                  <a:pt x="815340" y="1089660"/>
                </a:lnTo>
                <a:lnTo>
                  <a:pt x="807720" y="1095756"/>
                </a:lnTo>
                <a:lnTo>
                  <a:pt x="807720" y="1097280"/>
                </a:lnTo>
                <a:lnTo>
                  <a:pt x="800100" y="1104900"/>
                </a:lnTo>
                <a:lnTo>
                  <a:pt x="795528" y="1114044"/>
                </a:lnTo>
                <a:lnTo>
                  <a:pt x="792480" y="1124712"/>
                </a:lnTo>
                <a:lnTo>
                  <a:pt x="790956" y="1135380"/>
                </a:lnTo>
                <a:lnTo>
                  <a:pt x="790956" y="1341120"/>
                </a:lnTo>
                <a:lnTo>
                  <a:pt x="792480" y="1350264"/>
                </a:lnTo>
                <a:lnTo>
                  <a:pt x="792480" y="1351788"/>
                </a:lnTo>
                <a:lnTo>
                  <a:pt x="795528" y="1360932"/>
                </a:lnTo>
                <a:lnTo>
                  <a:pt x="795528" y="1362456"/>
                </a:lnTo>
                <a:lnTo>
                  <a:pt x="800100" y="1370076"/>
                </a:lnTo>
                <a:lnTo>
                  <a:pt x="801624" y="1371600"/>
                </a:lnTo>
                <a:lnTo>
                  <a:pt x="807720" y="1379220"/>
                </a:lnTo>
                <a:lnTo>
                  <a:pt x="813816" y="1384096"/>
                </a:lnTo>
                <a:lnTo>
                  <a:pt x="815340" y="1385316"/>
                </a:lnTo>
                <a:lnTo>
                  <a:pt x="816864" y="1386840"/>
                </a:lnTo>
                <a:lnTo>
                  <a:pt x="824484" y="1391412"/>
                </a:lnTo>
                <a:lnTo>
                  <a:pt x="826008" y="1391412"/>
                </a:lnTo>
                <a:lnTo>
                  <a:pt x="835152" y="1394460"/>
                </a:lnTo>
                <a:lnTo>
                  <a:pt x="836676" y="1394460"/>
                </a:lnTo>
                <a:lnTo>
                  <a:pt x="847344" y="1395984"/>
                </a:lnTo>
                <a:lnTo>
                  <a:pt x="1825752" y="1395984"/>
                </a:lnTo>
                <a:lnTo>
                  <a:pt x="1836420" y="1394460"/>
                </a:lnTo>
                <a:lnTo>
                  <a:pt x="1844040" y="1392275"/>
                </a:lnTo>
                <a:lnTo>
                  <a:pt x="1847088" y="1391412"/>
                </a:lnTo>
                <a:lnTo>
                  <a:pt x="1850136" y="1389888"/>
                </a:lnTo>
                <a:lnTo>
                  <a:pt x="1856232" y="1386840"/>
                </a:lnTo>
                <a:lnTo>
                  <a:pt x="1856232" y="1385316"/>
                </a:lnTo>
                <a:lnTo>
                  <a:pt x="1863852" y="1379220"/>
                </a:lnTo>
                <a:lnTo>
                  <a:pt x="1865376" y="1379220"/>
                </a:lnTo>
                <a:lnTo>
                  <a:pt x="1871472" y="1371600"/>
                </a:lnTo>
                <a:lnTo>
                  <a:pt x="1871472" y="1370076"/>
                </a:lnTo>
                <a:lnTo>
                  <a:pt x="1876044" y="1362456"/>
                </a:lnTo>
                <a:lnTo>
                  <a:pt x="1877568" y="1360932"/>
                </a:lnTo>
                <a:lnTo>
                  <a:pt x="1879092" y="1351788"/>
                </a:lnTo>
                <a:lnTo>
                  <a:pt x="1880616" y="1350264"/>
                </a:lnTo>
                <a:lnTo>
                  <a:pt x="1880616" y="1124712"/>
                </a:lnTo>
                <a:lnTo>
                  <a:pt x="1879092" y="1124712"/>
                </a:lnTo>
                <a:lnTo>
                  <a:pt x="1877568" y="1114044"/>
                </a:lnTo>
                <a:lnTo>
                  <a:pt x="1876044" y="1114044"/>
                </a:lnTo>
                <a:lnTo>
                  <a:pt x="1871472" y="1104900"/>
                </a:lnTo>
                <a:lnTo>
                  <a:pt x="1871472" y="1126236"/>
                </a:lnTo>
                <a:lnTo>
                  <a:pt x="1869948" y="1126236"/>
                </a:lnTo>
                <a:lnTo>
                  <a:pt x="1871472" y="1135380"/>
                </a:lnTo>
                <a:lnTo>
                  <a:pt x="1871472" y="1339596"/>
                </a:lnTo>
                <a:lnTo>
                  <a:pt x="1869948" y="1350264"/>
                </a:lnTo>
                <a:lnTo>
                  <a:pt x="1871472" y="1348740"/>
                </a:lnTo>
                <a:lnTo>
                  <a:pt x="1868424" y="1357884"/>
                </a:lnTo>
                <a:lnTo>
                  <a:pt x="1863852" y="1365504"/>
                </a:lnTo>
                <a:lnTo>
                  <a:pt x="1857756" y="1373124"/>
                </a:lnTo>
                <a:lnTo>
                  <a:pt x="1850136" y="1379220"/>
                </a:lnTo>
                <a:lnTo>
                  <a:pt x="1851660" y="1377696"/>
                </a:lnTo>
                <a:lnTo>
                  <a:pt x="1842516" y="1382268"/>
                </a:lnTo>
                <a:lnTo>
                  <a:pt x="1844040" y="1382268"/>
                </a:lnTo>
                <a:lnTo>
                  <a:pt x="1834896" y="1385316"/>
                </a:lnTo>
                <a:lnTo>
                  <a:pt x="1824228" y="1386840"/>
                </a:lnTo>
                <a:lnTo>
                  <a:pt x="847344" y="1386840"/>
                </a:lnTo>
                <a:lnTo>
                  <a:pt x="836676" y="1385316"/>
                </a:lnTo>
                <a:lnTo>
                  <a:pt x="838200" y="1385316"/>
                </a:lnTo>
                <a:lnTo>
                  <a:pt x="829056" y="1382268"/>
                </a:lnTo>
                <a:lnTo>
                  <a:pt x="821436" y="1377696"/>
                </a:lnTo>
                <a:lnTo>
                  <a:pt x="821436" y="1379220"/>
                </a:lnTo>
                <a:lnTo>
                  <a:pt x="813816" y="1373124"/>
                </a:lnTo>
                <a:lnTo>
                  <a:pt x="815340" y="1373124"/>
                </a:lnTo>
                <a:lnTo>
                  <a:pt x="809244" y="1365504"/>
                </a:lnTo>
                <a:lnTo>
                  <a:pt x="804672" y="1357884"/>
                </a:lnTo>
                <a:lnTo>
                  <a:pt x="801624" y="1348740"/>
                </a:lnTo>
                <a:lnTo>
                  <a:pt x="801624" y="1126236"/>
                </a:lnTo>
                <a:lnTo>
                  <a:pt x="804672" y="1117092"/>
                </a:lnTo>
                <a:lnTo>
                  <a:pt x="804672" y="1118616"/>
                </a:lnTo>
                <a:lnTo>
                  <a:pt x="809244" y="1109472"/>
                </a:lnTo>
                <a:lnTo>
                  <a:pt x="813816" y="1103757"/>
                </a:lnTo>
                <a:lnTo>
                  <a:pt x="814666" y="1102690"/>
                </a:lnTo>
                <a:lnTo>
                  <a:pt x="815340" y="1102156"/>
                </a:lnTo>
                <a:lnTo>
                  <a:pt x="821436" y="1097280"/>
                </a:lnTo>
                <a:lnTo>
                  <a:pt x="829056" y="1092708"/>
                </a:lnTo>
                <a:lnTo>
                  <a:pt x="836676" y="1090168"/>
                </a:lnTo>
                <a:lnTo>
                  <a:pt x="838200" y="1089660"/>
                </a:lnTo>
                <a:lnTo>
                  <a:pt x="1834896" y="1089660"/>
                </a:lnTo>
                <a:lnTo>
                  <a:pt x="1844040" y="1092708"/>
                </a:lnTo>
                <a:lnTo>
                  <a:pt x="1842516" y="1092708"/>
                </a:lnTo>
                <a:lnTo>
                  <a:pt x="1844040" y="1093470"/>
                </a:lnTo>
                <a:lnTo>
                  <a:pt x="1851660" y="1097280"/>
                </a:lnTo>
                <a:lnTo>
                  <a:pt x="1850136" y="1097280"/>
                </a:lnTo>
                <a:lnTo>
                  <a:pt x="1851660" y="1098499"/>
                </a:lnTo>
                <a:lnTo>
                  <a:pt x="1857756" y="1103376"/>
                </a:lnTo>
                <a:lnTo>
                  <a:pt x="1857756" y="1101852"/>
                </a:lnTo>
                <a:lnTo>
                  <a:pt x="1863852" y="1109472"/>
                </a:lnTo>
                <a:lnTo>
                  <a:pt x="1868424" y="1118616"/>
                </a:lnTo>
                <a:lnTo>
                  <a:pt x="1868424" y="1117092"/>
                </a:lnTo>
                <a:lnTo>
                  <a:pt x="1871472" y="1126236"/>
                </a:lnTo>
                <a:lnTo>
                  <a:pt x="1871472" y="1104900"/>
                </a:lnTo>
                <a:lnTo>
                  <a:pt x="1871472" y="1103376"/>
                </a:lnTo>
                <a:lnTo>
                  <a:pt x="1863852" y="1095756"/>
                </a:lnTo>
                <a:lnTo>
                  <a:pt x="1856232" y="1089660"/>
                </a:lnTo>
                <a:lnTo>
                  <a:pt x="1847088" y="1085088"/>
                </a:lnTo>
                <a:lnTo>
                  <a:pt x="1847088" y="1083564"/>
                </a:lnTo>
                <a:lnTo>
                  <a:pt x="1836420" y="1080516"/>
                </a:lnTo>
                <a:lnTo>
                  <a:pt x="1339202" y="1080516"/>
                </a:lnTo>
                <a:lnTo>
                  <a:pt x="1385316" y="1001268"/>
                </a:lnTo>
                <a:lnTo>
                  <a:pt x="1385316" y="998220"/>
                </a:lnTo>
                <a:lnTo>
                  <a:pt x="1383792" y="995172"/>
                </a:lnTo>
                <a:lnTo>
                  <a:pt x="1379220" y="995172"/>
                </a:lnTo>
                <a:lnTo>
                  <a:pt x="1377696" y="996696"/>
                </a:lnTo>
                <a:lnTo>
                  <a:pt x="1341221" y="1057478"/>
                </a:lnTo>
                <a:lnTo>
                  <a:pt x="1345615" y="321081"/>
                </a:lnTo>
                <a:lnTo>
                  <a:pt x="2356929" y="1072451"/>
                </a:lnTo>
                <a:lnTo>
                  <a:pt x="2286000" y="1063752"/>
                </a:lnTo>
                <a:lnTo>
                  <a:pt x="2281428" y="1065276"/>
                </a:lnTo>
                <a:lnTo>
                  <a:pt x="2279904" y="1068324"/>
                </a:lnTo>
                <a:lnTo>
                  <a:pt x="2281428" y="1071372"/>
                </a:lnTo>
                <a:lnTo>
                  <a:pt x="2284476" y="1074420"/>
                </a:lnTo>
                <a:lnTo>
                  <a:pt x="2339340" y="1080516"/>
                </a:lnTo>
                <a:lnTo>
                  <a:pt x="2060448" y="1080516"/>
                </a:lnTo>
                <a:lnTo>
                  <a:pt x="2049780" y="1083564"/>
                </a:lnTo>
                <a:lnTo>
                  <a:pt x="2049780" y="1085088"/>
                </a:lnTo>
                <a:lnTo>
                  <a:pt x="2040636" y="1089660"/>
                </a:lnTo>
                <a:lnTo>
                  <a:pt x="2039112" y="1089660"/>
                </a:lnTo>
                <a:lnTo>
                  <a:pt x="2025396" y="1103376"/>
                </a:lnTo>
                <a:lnTo>
                  <a:pt x="2025396" y="1104900"/>
                </a:lnTo>
                <a:lnTo>
                  <a:pt x="2020824" y="1114044"/>
                </a:lnTo>
                <a:lnTo>
                  <a:pt x="2019300" y="1114044"/>
                </a:lnTo>
                <a:lnTo>
                  <a:pt x="2016252" y="1124712"/>
                </a:lnTo>
                <a:lnTo>
                  <a:pt x="2016252" y="1351788"/>
                </a:lnTo>
                <a:lnTo>
                  <a:pt x="2019300" y="1360932"/>
                </a:lnTo>
                <a:lnTo>
                  <a:pt x="2020824" y="1362456"/>
                </a:lnTo>
                <a:lnTo>
                  <a:pt x="2025396" y="1370076"/>
                </a:lnTo>
                <a:lnTo>
                  <a:pt x="2025396" y="1371600"/>
                </a:lnTo>
                <a:lnTo>
                  <a:pt x="2031492" y="1379220"/>
                </a:lnTo>
                <a:lnTo>
                  <a:pt x="2033016" y="1379220"/>
                </a:lnTo>
                <a:lnTo>
                  <a:pt x="2037588" y="1383792"/>
                </a:lnTo>
                <a:lnTo>
                  <a:pt x="2040636" y="1386840"/>
                </a:lnTo>
                <a:lnTo>
                  <a:pt x="2049780" y="1391412"/>
                </a:lnTo>
                <a:lnTo>
                  <a:pt x="2052828" y="1392275"/>
                </a:lnTo>
                <a:lnTo>
                  <a:pt x="2060448" y="1394460"/>
                </a:lnTo>
                <a:lnTo>
                  <a:pt x="2071116" y="1395984"/>
                </a:lnTo>
                <a:lnTo>
                  <a:pt x="2689860" y="1395984"/>
                </a:lnTo>
                <a:lnTo>
                  <a:pt x="2700528" y="1394460"/>
                </a:lnTo>
                <a:lnTo>
                  <a:pt x="2708148" y="1392275"/>
                </a:lnTo>
                <a:lnTo>
                  <a:pt x="2711196" y="1391412"/>
                </a:lnTo>
                <a:lnTo>
                  <a:pt x="2714244" y="1389888"/>
                </a:lnTo>
                <a:lnTo>
                  <a:pt x="2720340" y="1386840"/>
                </a:lnTo>
                <a:lnTo>
                  <a:pt x="2720340" y="1385316"/>
                </a:lnTo>
                <a:lnTo>
                  <a:pt x="2727960" y="1379220"/>
                </a:lnTo>
                <a:lnTo>
                  <a:pt x="2729484" y="1379220"/>
                </a:lnTo>
                <a:lnTo>
                  <a:pt x="2735580" y="1371600"/>
                </a:lnTo>
                <a:lnTo>
                  <a:pt x="2735580" y="1370076"/>
                </a:lnTo>
                <a:lnTo>
                  <a:pt x="2740152" y="1362456"/>
                </a:lnTo>
                <a:lnTo>
                  <a:pt x="2741676" y="1360932"/>
                </a:lnTo>
                <a:lnTo>
                  <a:pt x="2743200" y="1351788"/>
                </a:lnTo>
                <a:lnTo>
                  <a:pt x="2744724" y="1350264"/>
                </a:lnTo>
                <a:lnTo>
                  <a:pt x="2744724" y="1124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73326" y="3215130"/>
            <a:ext cx="340360" cy="54991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 spc="-65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Arial"/>
                <a:cs typeface="Arial"/>
              </a:rPr>
              <a:t>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2382" y="3215130"/>
            <a:ext cx="688340" cy="54991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200" spc="-70">
                <a:latin typeface="Arial"/>
                <a:cs typeface="Arial"/>
              </a:rPr>
              <a:t>Timissoara</a:t>
            </a:r>
            <a:endParaRPr sz="1200">
              <a:latin typeface="Arial"/>
              <a:cs typeface="Arial"/>
            </a:endParaRPr>
          </a:p>
          <a:p>
            <a:pPr algn="ctr" marL="6223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Arial"/>
                <a:cs typeface="Arial"/>
              </a:rPr>
              <a:t>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8910" y="3218178"/>
            <a:ext cx="421005" cy="5435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00"/>
              </a:spcBef>
            </a:pPr>
            <a:r>
              <a:rPr dirty="0" sz="1200" spc="-185">
                <a:latin typeface="Arial"/>
                <a:cs typeface="Arial"/>
              </a:rPr>
              <a:t>Z</a:t>
            </a:r>
            <a:r>
              <a:rPr dirty="0" sz="1200" spc="-75">
                <a:latin typeface="Arial"/>
                <a:cs typeface="Arial"/>
              </a:rPr>
              <a:t>e</a:t>
            </a:r>
            <a:r>
              <a:rPr dirty="0" sz="1200" spc="15">
                <a:latin typeface="Arial"/>
                <a:cs typeface="Arial"/>
              </a:rPr>
              <a:t>r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35">
                <a:latin typeface="Arial"/>
                <a:cs typeface="Arial"/>
              </a:rPr>
              <a:t>n</a:t>
            </a:r>
            <a:r>
              <a:rPr dirty="0" sz="1200" spc="-4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algn="r" marR="44450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Arial"/>
                <a:cs typeface="Arial"/>
              </a:rPr>
              <a:t>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1359" y="2119374"/>
            <a:ext cx="323850" cy="58039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65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latin typeface="Arial"/>
                <a:cs typeface="Arial"/>
              </a:rPr>
              <a:t>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705" y="2325636"/>
            <a:ext cx="2042160" cy="601980"/>
          </a:xfrm>
          <a:custGeom>
            <a:avLst/>
            <a:gdLst/>
            <a:ahLst/>
            <a:cxnLst/>
            <a:rect l="l" t="t" r="r" b="b"/>
            <a:pathLst>
              <a:path w="2042160" h="601980">
                <a:moveTo>
                  <a:pt x="2042160" y="6096"/>
                </a:moveTo>
                <a:lnTo>
                  <a:pt x="2036064" y="0"/>
                </a:lnTo>
                <a:lnTo>
                  <a:pt x="2016252" y="0"/>
                </a:lnTo>
                <a:lnTo>
                  <a:pt x="2016252" y="25908"/>
                </a:lnTo>
                <a:lnTo>
                  <a:pt x="2016252" y="288036"/>
                </a:lnTo>
                <a:lnTo>
                  <a:pt x="2016252" y="313944"/>
                </a:lnTo>
                <a:lnTo>
                  <a:pt x="2016252" y="576072"/>
                </a:lnTo>
                <a:lnTo>
                  <a:pt x="25908" y="576072"/>
                </a:lnTo>
                <a:lnTo>
                  <a:pt x="25908" y="313944"/>
                </a:lnTo>
                <a:lnTo>
                  <a:pt x="2016252" y="313944"/>
                </a:lnTo>
                <a:lnTo>
                  <a:pt x="2016252" y="288036"/>
                </a:lnTo>
                <a:lnTo>
                  <a:pt x="25908" y="288036"/>
                </a:lnTo>
                <a:lnTo>
                  <a:pt x="25908" y="25908"/>
                </a:lnTo>
                <a:lnTo>
                  <a:pt x="2016252" y="25908"/>
                </a:lnTo>
                <a:lnTo>
                  <a:pt x="2016252" y="0"/>
                </a:lnTo>
                <a:lnTo>
                  <a:pt x="6096" y="0"/>
                </a:lnTo>
                <a:lnTo>
                  <a:pt x="0" y="6096"/>
                </a:lnTo>
                <a:lnTo>
                  <a:pt x="0" y="294132"/>
                </a:lnTo>
                <a:lnTo>
                  <a:pt x="0" y="307848"/>
                </a:lnTo>
                <a:lnTo>
                  <a:pt x="0" y="595884"/>
                </a:lnTo>
                <a:lnTo>
                  <a:pt x="6096" y="601980"/>
                </a:lnTo>
                <a:lnTo>
                  <a:pt x="12192" y="601980"/>
                </a:lnTo>
                <a:lnTo>
                  <a:pt x="25908" y="601980"/>
                </a:lnTo>
                <a:lnTo>
                  <a:pt x="2016252" y="601980"/>
                </a:lnTo>
                <a:lnTo>
                  <a:pt x="2028444" y="601980"/>
                </a:lnTo>
                <a:lnTo>
                  <a:pt x="2036064" y="601980"/>
                </a:lnTo>
                <a:lnTo>
                  <a:pt x="2042160" y="595884"/>
                </a:lnTo>
                <a:lnTo>
                  <a:pt x="2042160" y="307848"/>
                </a:lnTo>
                <a:lnTo>
                  <a:pt x="2042160" y="294132"/>
                </a:lnTo>
                <a:lnTo>
                  <a:pt x="2042160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774073" y="3777996"/>
            <a:ext cx="9144000" cy="3429000"/>
            <a:chOff x="774073" y="3777996"/>
            <a:chExt cx="9144000" cy="3429000"/>
          </a:xfrm>
        </p:grpSpPr>
        <p:sp>
          <p:nvSpPr>
            <p:cNvPr id="10" name="object 10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46069" y="6685787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4073" y="6685787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953897" y="3778008"/>
            <a:ext cx="4308475" cy="83820"/>
          </a:xfrm>
          <a:custGeom>
            <a:avLst/>
            <a:gdLst/>
            <a:ahLst/>
            <a:cxnLst/>
            <a:rect l="l" t="t" r="r" b="b"/>
            <a:pathLst>
              <a:path w="4308475" h="83820">
                <a:moveTo>
                  <a:pt x="4308348" y="0"/>
                </a:moveTo>
                <a:lnTo>
                  <a:pt x="3297936" y="0"/>
                </a:lnTo>
                <a:lnTo>
                  <a:pt x="2019300" y="0"/>
                </a:lnTo>
                <a:lnTo>
                  <a:pt x="1010412" y="0"/>
                </a:lnTo>
                <a:lnTo>
                  <a:pt x="0" y="0"/>
                </a:lnTo>
                <a:lnTo>
                  <a:pt x="0" y="83807"/>
                </a:lnTo>
                <a:lnTo>
                  <a:pt x="1010412" y="83807"/>
                </a:lnTo>
                <a:lnTo>
                  <a:pt x="2019300" y="83807"/>
                </a:lnTo>
                <a:lnTo>
                  <a:pt x="3297936" y="83807"/>
                </a:lnTo>
                <a:lnTo>
                  <a:pt x="4308348" y="83807"/>
                </a:lnTo>
                <a:lnTo>
                  <a:pt x="430834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53897" y="4166615"/>
            <a:ext cx="4308475" cy="304800"/>
          </a:xfrm>
          <a:custGeom>
            <a:avLst/>
            <a:gdLst/>
            <a:ahLst/>
            <a:cxnLst/>
            <a:rect l="l" t="t" r="r" b="b"/>
            <a:pathLst>
              <a:path w="4308475" h="304800">
                <a:moveTo>
                  <a:pt x="4308348" y="0"/>
                </a:moveTo>
                <a:lnTo>
                  <a:pt x="3297936" y="0"/>
                </a:lnTo>
                <a:lnTo>
                  <a:pt x="2019300" y="0"/>
                </a:lnTo>
                <a:lnTo>
                  <a:pt x="1010412" y="0"/>
                </a:lnTo>
                <a:lnTo>
                  <a:pt x="0" y="0"/>
                </a:lnTo>
                <a:lnTo>
                  <a:pt x="0" y="304800"/>
                </a:lnTo>
                <a:lnTo>
                  <a:pt x="1010412" y="304800"/>
                </a:lnTo>
                <a:lnTo>
                  <a:pt x="2019300" y="304800"/>
                </a:lnTo>
                <a:lnTo>
                  <a:pt x="3297936" y="304800"/>
                </a:lnTo>
                <a:lnTo>
                  <a:pt x="4308348" y="304800"/>
                </a:lnTo>
                <a:lnTo>
                  <a:pt x="430834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47809" y="2331719"/>
          <a:ext cx="4328160" cy="305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285"/>
                <a:gridCol w="1009015"/>
                <a:gridCol w="1278889"/>
                <a:gridCol w="1010285"/>
              </a:tblGrid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0">
                          <a:latin typeface="Arial"/>
                          <a:cs typeface="Arial"/>
                        </a:rPr>
                        <a:t>Arad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366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55">
                          <a:latin typeface="Arial"/>
                          <a:cs typeface="Arial"/>
                        </a:rPr>
                        <a:t>Mehadia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241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Bucharest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60">
                          <a:latin typeface="Arial"/>
                          <a:cs typeface="Arial"/>
                        </a:rPr>
                        <a:t>Neamt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234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90">
                          <a:latin typeface="Arial"/>
                          <a:cs typeface="Arial"/>
                        </a:rPr>
                        <a:t>Craiova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90">
                          <a:latin typeface="Arial"/>
                          <a:cs typeface="Arial"/>
                        </a:rPr>
                        <a:t>Oradea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380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30403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55">
                          <a:latin typeface="Arial"/>
                          <a:cs typeface="Arial"/>
                        </a:rPr>
                        <a:t>Drobeta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242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45">
                          <a:latin typeface="Arial"/>
                          <a:cs typeface="Arial"/>
                        </a:rPr>
                        <a:t>Pitesti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marL="90805">
                        <a:lnSpc>
                          <a:spcPts val="1370"/>
                        </a:lnSpc>
                        <a:spcBef>
                          <a:spcPts val="265"/>
                        </a:spcBef>
                      </a:pPr>
                      <a:r>
                        <a:rPr dirty="0" sz="1400" spc="-65">
                          <a:latin typeface="Arial"/>
                          <a:cs typeface="Arial"/>
                        </a:rPr>
                        <a:t>Eforie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7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161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370"/>
                        </a:lnSpc>
                        <a:spcBef>
                          <a:spcPts val="265"/>
                        </a:spcBef>
                      </a:pPr>
                      <a:r>
                        <a:rPr dirty="0" sz="1400" spc="-70">
                          <a:latin typeface="Arial"/>
                          <a:cs typeface="Arial"/>
                        </a:rPr>
                        <a:t>Rimnicu</a:t>
                      </a:r>
                      <a:r>
                        <a:rPr dirty="0" sz="14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75">
                          <a:latin typeface="Arial"/>
                          <a:cs typeface="Arial"/>
                        </a:rPr>
                        <a:t>Vilcea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37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</a:tr>
              <a:tr h="838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9F9F9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125">
                          <a:latin typeface="Arial"/>
                          <a:cs typeface="Arial"/>
                        </a:rPr>
                        <a:t>Fagaras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176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Sibiu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253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60">
                          <a:latin typeface="Arial"/>
                          <a:cs typeface="Arial"/>
                        </a:rPr>
                        <a:t>Giurgiu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0">
                          <a:latin typeface="Arial"/>
                          <a:cs typeface="Arial"/>
                        </a:rPr>
                        <a:t>77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0">
                          <a:latin typeface="Arial"/>
                          <a:cs typeface="Arial"/>
                        </a:rPr>
                        <a:t>Timisoara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329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9F9F9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Iasi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226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85">
                          <a:latin typeface="Arial"/>
                          <a:cs typeface="Arial"/>
                        </a:rPr>
                        <a:t>Vaslui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80">
                          <a:latin typeface="Arial"/>
                          <a:cs typeface="Arial"/>
                        </a:rPr>
                        <a:t>Lugoj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244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65">
                          <a:latin typeface="Arial"/>
                          <a:cs typeface="Arial"/>
                        </a:rPr>
                        <a:t>Zerind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374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9F9F9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Hirsova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60">
                          <a:latin typeface="Arial"/>
                          <a:cs typeface="Arial"/>
                        </a:rPr>
                        <a:t>Urziceni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0">
                          <a:latin typeface="Arial"/>
                          <a:cs typeface="Arial"/>
                        </a:rPr>
                        <a:t>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5524378" y="3777996"/>
            <a:ext cx="4017264" cy="1877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657987" y="4217922"/>
            <a:ext cx="317500" cy="55880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1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r</a:t>
            </a:r>
            <a:r>
              <a:rPr dirty="0" sz="1200" spc="-95">
                <a:latin typeface="Arial"/>
                <a:cs typeface="Arial"/>
              </a:rPr>
              <a:t>a</a:t>
            </a:r>
            <a:r>
              <a:rPr dirty="0" sz="1200" spc="-4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Arial"/>
                <a:cs typeface="Arial"/>
              </a:rPr>
              <a:t>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6270" y="4217922"/>
            <a:ext cx="488950" cy="55880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dirty="0" sz="1200" spc="-225">
                <a:latin typeface="Arial"/>
                <a:cs typeface="Arial"/>
              </a:rPr>
              <a:t>F</a:t>
            </a:r>
            <a:r>
              <a:rPr dirty="0" sz="1200" spc="-95">
                <a:latin typeface="Arial"/>
                <a:cs typeface="Arial"/>
              </a:rPr>
              <a:t>a</a:t>
            </a:r>
            <a:r>
              <a:rPr dirty="0" sz="1200" spc="-130">
                <a:latin typeface="Arial"/>
                <a:cs typeface="Arial"/>
              </a:rPr>
              <a:t>g</a:t>
            </a:r>
            <a:r>
              <a:rPr dirty="0" sz="1200" spc="-95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r</a:t>
            </a:r>
            <a:r>
              <a:rPr dirty="0" sz="1200" spc="-95">
                <a:latin typeface="Arial"/>
                <a:cs typeface="Arial"/>
              </a:rPr>
              <a:t>a</a:t>
            </a:r>
            <a:r>
              <a:rPr dirty="0" sz="1200" spc="-135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Arial"/>
                <a:cs typeface="Arial"/>
              </a:rPr>
              <a:t>176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7726" y="4233162"/>
            <a:ext cx="479425" cy="52832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 spc="-145">
                <a:latin typeface="Arial"/>
                <a:cs typeface="Arial"/>
              </a:rPr>
              <a:t>O</a:t>
            </a:r>
            <a:r>
              <a:rPr dirty="0" sz="1200" spc="-10">
                <a:latin typeface="Arial"/>
                <a:cs typeface="Arial"/>
              </a:rPr>
              <a:t>r</a:t>
            </a:r>
            <a:r>
              <a:rPr dirty="0" sz="1200" spc="-95">
                <a:latin typeface="Arial"/>
                <a:cs typeface="Arial"/>
              </a:rPr>
              <a:t>a</a:t>
            </a:r>
            <a:r>
              <a:rPr dirty="0" sz="1200" spc="-35">
                <a:latin typeface="Arial"/>
                <a:cs typeface="Arial"/>
              </a:rPr>
              <a:t>d</a:t>
            </a:r>
            <a:r>
              <a:rPr dirty="0" sz="1200" spc="-75">
                <a:latin typeface="Arial"/>
                <a:cs typeface="Arial"/>
              </a:rPr>
              <a:t>e</a:t>
            </a:r>
            <a:r>
              <a:rPr dirty="0" sz="1200" spc="-95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algn="ctr" marL="26670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latin typeface="Arial"/>
                <a:cs typeface="Arial"/>
              </a:rPr>
              <a:t>380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4046" y="4228590"/>
            <a:ext cx="927735" cy="5378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z="1200" spc="-60">
                <a:latin typeface="Arial"/>
                <a:cs typeface="Arial"/>
              </a:rPr>
              <a:t>Rimnicu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Vilcea</a:t>
            </a:r>
            <a:endParaRPr sz="1200">
              <a:latin typeface="Arial"/>
              <a:cs typeface="Arial"/>
            </a:endParaRPr>
          </a:p>
          <a:p>
            <a:pPr algn="ctr" marL="50800">
              <a:lnSpc>
                <a:spcPct val="100000"/>
              </a:lnSpc>
              <a:spcBef>
                <a:spcPts val="575"/>
              </a:spcBef>
            </a:pPr>
            <a:r>
              <a:rPr dirty="0" sz="1200">
                <a:latin typeface="Arial"/>
                <a:cs typeface="Arial"/>
              </a:rPr>
              <a:t>193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9635" y="5303009"/>
            <a:ext cx="327025" cy="54991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 spc="-250">
                <a:latin typeface="Arial"/>
                <a:cs typeface="Arial"/>
              </a:rPr>
              <a:t>S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35">
                <a:latin typeface="Arial"/>
                <a:cs typeface="Arial"/>
              </a:rPr>
              <a:t>b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40"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Arial"/>
                <a:cs typeface="Arial"/>
              </a:rPr>
              <a:t>263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91842" y="5313677"/>
            <a:ext cx="643890" cy="52832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 spc="-65">
                <a:latin typeface="Arial"/>
                <a:cs typeface="Arial"/>
              </a:rPr>
              <a:t>Bucharest</a:t>
            </a:r>
            <a:endParaRPr sz="1200">
              <a:latin typeface="Arial"/>
              <a:cs typeface="Arial"/>
            </a:endParaRPr>
          </a:p>
          <a:p>
            <a:pPr algn="ctr" marR="19050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41705" y="3837444"/>
            <a:ext cx="4346575" cy="314325"/>
          </a:xfrm>
          <a:custGeom>
            <a:avLst/>
            <a:gdLst/>
            <a:ahLst/>
            <a:cxnLst/>
            <a:rect l="l" t="t" r="r" b="b"/>
            <a:pathLst>
              <a:path w="4346575" h="314325">
                <a:moveTo>
                  <a:pt x="4346448" y="6096"/>
                </a:moveTo>
                <a:lnTo>
                  <a:pt x="4340352" y="0"/>
                </a:lnTo>
                <a:lnTo>
                  <a:pt x="4320540" y="0"/>
                </a:lnTo>
                <a:lnTo>
                  <a:pt x="4320540" y="25908"/>
                </a:lnTo>
                <a:lnTo>
                  <a:pt x="4320540" y="288036"/>
                </a:lnTo>
                <a:lnTo>
                  <a:pt x="2042160" y="288036"/>
                </a:lnTo>
                <a:lnTo>
                  <a:pt x="2042160" y="25908"/>
                </a:lnTo>
                <a:lnTo>
                  <a:pt x="4320540" y="25908"/>
                </a:lnTo>
                <a:lnTo>
                  <a:pt x="4320540" y="0"/>
                </a:lnTo>
                <a:lnTo>
                  <a:pt x="2036064" y="0"/>
                </a:lnTo>
                <a:lnTo>
                  <a:pt x="2022348" y="0"/>
                </a:lnTo>
                <a:lnTo>
                  <a:pt x="2016252" y="0"/>
                </a:lnTo>
                <a:lnTo>
                  <a:pt x="2016252" y="25908"/>
                </a:lnTo>
                <a:lnTo>
                  <a:pt x="2016252" y="288036"/>
                </a:lnTo>
                <a:lnTo>
                  <a:pt x="25908" y="288036"/>
                </a:lnTo>
                <a:lnTo>
                  <a:pt x="25908" y="25908"/>
                </a:lnTo>
                <a:lnTo>
                  <a:pt x="2016252" y="25908"/>
                </a:lnTo>
                <a:lnTo>
                  <a:pt x="2016252" y="0"/>
                </a:lnTo>
                <a:lnTo>
                  <a:pt x="6096" y="0"/>
                </a:lnTo>
                <a:lnTo>
                  <a:pt x="0" y="6096"/>
                </a:lnTo>
                <a:lnTo>
                  <a:pt x="0" y="307848"/>
                </a:lnTo>
                <a:lnTo>
                  <a:pt x="6096" y="313944"/>
                </a:lnTo>
                <a:lnTo>
                  <a:pt x="12192" y="313944"/>
                </a:lnTo>
                <a:lnTo>
                  <a:pt x="25908" y="313944"/>
                </a:lnTo>
                <a:lnTo>
                  <a:pt x="4340352" y="313944"/>
                </a:lnTo>
                <a:lnTo>
                  <a:pt x="4346448" y="307848"/>
                </a:lnTo>
                <a:lnTo>
                  <a:pt x="4346448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8258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-200"/>
              <a:t>gulosa </a:t>
            </a:r>
            <a:r>
              <a:rPr dirty="0" spc="-145"/>
              <a:t>pela </a:t>
            </a:r>
            <a:r>
              <a:rPr dirty="0" spc="-80"/>
              <a:t>melhor </a:t>
            </a:r>
            <a:r>
              <a:rPr dirty="0" spc="-180"/>
              <a:t>escolha: </a:t>
            </a:r>
            <a:r>
              <a:rPr dirty="0" spc="-175"/>
              <a:t>análise</a:t>
            </a:r>
            <a:r>
              <a:rPr dirty="0" spc="-305"/>
              <a:t> </a:t>
            </a:r>
            <a:r>
              <a:rPr dirty="0" spc="-105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272" y="1900929"/>
            <a:ext cx="8482965" cy="428815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50">
                <a:latin typeface="Arial"/>
                <a:cs typeface="Arial"/>
              </a:rPr>
              <a:t>Completa?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640"/>
              </a:spcBef>
              <a:buChar char="–"/>
              <a:tabLst>
                <a:tab pos="756920" algn="l"/>
              </a:tabLst>
            </a:pPr>
            <a:r>
              <a:rPr dirty="0" sz="2600" spc="-160">
                <a:latin typeface="Arial"/>
                <a:cs typeface="Arial"/>
              </a:rPr>
              <a:t>Não</a:t>
            </a:r>
            <a:endParaRPr sz="26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6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200" spc="-165">
                <a:latin typeface="Arial"/>
                <a:cs typeface="Arial"/>
              </a:rPr>
              <a:t>Pode </a:t>
            </a:r>
            <a:r>
              <a:rPr dirty="0" sz="2200" spc="-35">
                <a:latin typeface="Arial"/>
                <a:cs typeface="Arial"/>
              </a:rPr>
              <a:t>tentar </a:t>
            </a:r>
            <a:r>
              <a:rPr dirty="0" sz="2200" spc="-100">
                <a:latin typeface="Arial"/>
                <a:cs typeface="Arial"/>
              </a:rPr>
              <a:t>desenvolver </a:t>
            </a:r>
            <a:r>
              <a:rPr dirty="0" sz="2200" spc="-80">
                <a:latin typeface="Arial"/>
                <a:cs typeface="Arial"/>
              </a:rPr>
              <a:t>um </a:t>
            </a:r>
            <a:r>
              <a:rPr dirty="0" sz="2200" spc="-95">
                <a:latin typeface="Arial"/>
                <a:cs typeface="Arial"/>
              </a:rPr>
              <a:t>caminho</a:t>
            </a:r>
            <a:r>
              <a:rPr dirty="0" sz="2200" spc="-17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infinito</a:t>
            </a:r>
            <a:endParaRPr sz="2200">
              <a:latin typeface="Arial"/>
              <a:cs typeface="Arial"/>
            </a:endParaRPr>
          </a:p>
          <a:p>
            <a:pPr lvl="2" marL="1155700" marR="5080" indent="-228600">
              <a:lnSpc>
                <a:spcPct val="100499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200" spc="-165">
                <a:latin typeface="Arial"/>
                <a:cs typeface="Arial"/>
              </a:rPr>
              <a:t>Pode </a:t>
            </a:r>
            <a:r>
              <a:rPr dirty="0" sz="2200" spc="-55">
                <a:latin typeface="Arial"/>
                <a:cs typeface="Arial"/>
              </a:rPr>
              <a:t>ficar </a:t>
            </a:r>
            <a:r>
              <a:rPr dirty="0" sz="2200" spc="-125">
                <a:latin typeface="Arial"/>
                <a:cs typeface="Arial"/>
              </a:rPr>
              <a:t>presa </a:t>
            </a:r>
            <a:r>
              <a:rPr dirty="0" sz="2200" spc="-110">
                <a:latin typeface="Arial"/>
                <a:cs typeface="Arial"/>
              </a:rPr>
              <a:t>em </a:t>
            </a:r>
            <a:r>
              <a:rPr dirty="0" sz="2200" spc="-105">
                <a:latin typeface="Arial"/>
                <a:cs typeface="Arial"/>
              </a:rPr>
              <a:t>ciclos </a:t>
            </a:r>
            <a:r>
              <a:rPr dirty="0" sz="2200" spc="-185">
                <a:latin typeface="Arial"/>
                <a:cs typeface="Arial"/>
              </a:rPr>
              <a:t>se </a:t>
            </a:r>
            <a:r>
              <a:rPr dirty="0" sz="2200" spc="-105">
                <a:latin typeface="Arial"/>
                <a:cs typeface="Arial"/>
              </a:rPr>
              <a:t>não </a:t>
            </a:r>
            <a:r>
              <a:rPr dirty="0" sz="2200" spc="-50">
                <a:latin typeface="Arial"/>
                <a:cs typeface="Arial"/>
              </a:rPr>
              <a:t>forem </a:t>
            </a:r>
            <a:r>
              <a:rPr dirty="0" sz="2200" spc="-100">
                <a:latin typeface="Arial"/>
                <a:cs typeface="Arial"/>
              </a:rPr>
              <a:t>detectadas </a:t>
            </a:r>
            <a:r>
              <a:rPr dirty="0" sz="2200" spc="-150">
                <a:latin typeface="Arial"/>
                <a:cs typeface="Arial"/>
              </a:rPr>
              <a:t>expansões  </a:t>
            </a:r>
            <a:r>
              <a:rPr dirty="0" sz="2200" spc="-105">
                <a:latin typeface="Arial"/>
                <a:cs typeface="Arial"/>
              </a:rPr>
              <a:t>de</a:t>
            </a:r>
            <a:r>
              <a:rPr dirty="0" sz="2200" spc="-125">
                <a:latin typeface="Arial"/>
                <a:cs typeface="Arial"/>
              </a:rPr>
              <a:t> estados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repetidos,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114">
                <a:latin typeface="Arial"/>
                <a:cs typeface="Arial"/>
              </a:rPr>
              <a:t>ex.,</a:t>
            </a:r>
            <a:r>
              <a:rPr dirty="0" sz="2200" spc="-90">
                <a:latin typeface="Arial"/>
                <a:cs typeface="Arial"/>
              </a:rPr>
              <a:t> </a:t>
            </a:r>
            <a:r>
              <a:rPr dirty="0" sz="2200" spc="-114">
                <a:latin typeface="Arial"/>
                <a:cs typeface="Arial"/>
              </a:rPr>
              <a:t>Iasi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3685">
                <a:latin typeface="Wingdings"/>
                <a:cs typeface="Wingdings"/>
              </a:rPr>
              <a:t>€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95">
                <a:latin typeface="Arial"/>
                <a:cs typeface="Arial"/>
              </a:rPr>
              <a:t>Neamt </a:t>
            </a:r>
            <a:r>
              <a:rPr dirty="0" sz="2200" spc="3685">
                <a:latin typeface="Wingdings"/>
                <a:cs typeface="Wingdings"/>
              </a:rPr>
              <a:t>€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14">
                <a:latin typeface="Arial"/>
                <a:cs typeface="Arial"/>
              </a:rPr>
              <a:t>Iasi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3685">
                <a:latin typeface="Wingdings"/>
                <a:cs typeface="Wingdings"/>
              </a:rPr>
              <a:t>€</a:t>
            </a:r>
            <a:r>
              <a:rPr dirty="0" sz="2200" spc="3685">
                <a:latin typeface="Times New Roman"/>
                <a:cs typeface="Times New Roman"/>
              </a:rPr>
              <a:t> </a:t>
            </a:r>
            <a:r>
              <a:rPr dirty="0" sz="2200" spc="-930">
                <a:latin typeface="Arial"/>
                <a:cs typeface="Arial"/>
              </a:rPr>
              <a:t>Neamt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25">
                <a:latin typeface="Arial"/>
                <a:cs typeface="Arial"/>
              </a:rPr>
              <a:t>Óptima?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645"/>
              </a:spcBef>
              <a:buChar char="–"/>
              <a:tabLst>
                <a:tab pos="756920" algn="l"/>
              </a:tabLst>
            </a:pPr>
            <a:r>
              <a:rPr dirty="0" sz="2600" spc="-160">
                <a:latin typeface="Arial"/>
                <a:cs typeface="Arial"/>
              </a:rPr>
              <a:t>Não</a:t>
            </a:r>
            <a:endParaRPr sz="26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5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200" spc="-200">
                <a:latin typeface="Arial"/>
                <a:cs typeface="Arial"/>
              </a:rPr>
              <a:t>Segue </a:t>
            </a:r>
            <a:r>
              <a:rPr dirty="0" sz="2200" spc="-70">
                <a:latin typeface="Arial"/>
                <a:cs typeface="Arial"/>
              </a:rPr>
              <a:t>o </a:t>
            </a:r>
            <a:r>
              <a:rPr dirty="0" sz="2200" spc="-55">
                <a:latin typeface="Arial"/>
                <a:cs typeface="Arial"/>
              </a:rPr>
              <a:t>melhor </a:t>
            </a:r>
            <a:r>
              <a:rPr dirty="0" sz="2200" spc="-160">
                <a:latin typeface="Arial"/>
                <a:cs typeface="Arial"/>
              </a:rPr>
              <a:t>passo </a:t>
            </a:r>
            <a:r>
              <a:rPr dirty="0" sz="2200" spc="-185" b="1" i="1">
                <a:latin typeface="Arial"/>
                <a:cs typeface="Arial"/>
              </a:rPr>
              <a:t>considerando </a:t>
            </a:r>
            <a:r>
              <a:rPr dirty="0" sz="2200" spc="-180" b="1" i="1">
                <a:latin typeface="Arial"/>
                <a:cs typeface="Arial"/>
              </a:rPr>
              <a:t>somente </a:t>
            </a:r>
            <a:r>
              <a:rPr dirty="0" sz="2200" spc="-190" b="1" i="1">
                <a:latin typeface="Arial"/>
                <a:cs typeface="Arial"/>
              </a:rPr>
              <a:t>o </a:t>
            </a:r>
            <a:r>
              <a:rPr dirty="0" sz="2200" spc="-165" b="1" i="1">
                <a:latin typeface="Arial"/>
                <a:cs typeface="Arial"/>
              </a:rPr>
              <a:t>estado</a:t>
            </a:r>
            <a:r>
              <a:rPr dirty="0" sz="2200" spc="165" b="1" i="1">
                <a:latin typeface="Arial"/>
                <a:cs typeface="Arial"/>
              </a:rPr>
              <a:t> </a:t>
            </a:r>
            <a:r>
              <a:rPr dirty="0" sz="2200" spc="-114" b="1" i="1">
                <a:latin typeface="Arial"/>
                <a:cs typeface="Arial"/>
              </a:rPr>
              <a:t>actual</a:t>
            </a:r>
            <a:endParaRPr sz="2200">
              <a:latin typeface="Arial"/>
              <a:cs typeface="Arial"/>
            </a:endParaRPr>
          </a:p>
          <a:p>
            <a:pPr lvl="2" marL="1155065" marR="762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5065" algn="l"/>
                <a:tab pos="1155700" algn="l"/>
                <a:tab pos="1892935" algn="l"/>
                <a:tab pos="2694305" algn="l"/>
                <a:tab pos="3230880" algn="l"/>
                <a:tab pos="4372610" algn="l"/>
                <a:tab pos="5356860" algn="l"/>
                <a:tab pos="6555105" algn="l"/>
                <a:tab pos="7662545" algn="l"/>
              </a:tabLst>
            </a:pPr>
            <a:r>
              <a:rPr dirty="0" sz="2200" spc="-380">
                <a:latin typeface="Arial"/>
                <a:cs typeface="Arial"/>
              </a:rPr>
              <a:t>P</a:t>
            </a:r>
            <a:r>
              <a:rPr dirty="0" sz="2200" spc="-65">
                <a:latin typeface="Arial"/>
                <a:cs typeface="Arial"/>
              </a:rPr>
              <a:t>o</a:t>
            </a:r>
            <a:r>
              <a:rPr dirty="0" sz="2200" spc="-75">
                <a:latin typeface="Arial"/>
                <a:cs typeface="Arial"/>
              </a:rPr>
              <a:t>d</a:t>
            </a:r>
            <a:r>
              <a:rPr dirty="0" sz="2200" spc="-135">
                <a:latin typeface="Arial"/>
                <a:cs typeface="Arial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75">
                <a:latin typeface="Arial"/>
                <a:cs typeface="Arial"/>
              </a:rPr>
              <a:t>h</a:t>
            </a:r>
            <a:r>
              <a:rPr dirty="0" sz="2200" spc="-210">
                <a:latin typeface="Arial"/>
                <a:cs typeface="Arial"/>
              </a:rPr>
              <a:t>a</a:t>
            </a:r>
            <a:r>
              <a:rPr dirty="0" sz="2200" spc="-130">
                <a:latin typeface="Arial"/>
                <a:cs typeface="Arial"/>
              </a:rPr>
              <a:t>v</a:t>
            </a:r>
            <a:r>
              <a:rPr dirty="0" sz="2200" spc="-140">
                <a:latin typeface="Arial"/>
                <a:cs typeface="Arial"/>
              </a:rPr>
              <a:t>e</a:t>
            </a:r>
            <a:r>
              <a:rPr dirty="0" sz="2200" spc="30">
                <a:latin typeface="Arial"/>
                <a:cs typeface="Arial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75">
                <a:latin typeface="Arial"/>
                <a:cs typeface="Arial"/>
              </a:rPr>
              <a:t>u</a:t>
            </a:r>
            <a:r>
              <a:rPr dirty="0" sz="2200" spc="-80">
                <a:latin typeface="Arial"/>
                <a:cs typeface="Arial"/>
              </a:rPr>
              <a:t>m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04">
                <a:latin typeface="Arial"/>
                <a:cs typeface="Arial"/>
              </a:rPr>
              <a:t>c</a:t>
            </a:r>
            <a:r>
              <a:rPr dirty="0" sz="2200" spc="-175">
                <a:latin typeface="Arial"/>
                <a:cs typeface="Arial"/>
              </a:rPr>
              <a:t>a</a:t>
            </a:r>
            <a:r>
              <a:rPr dirty="0" sz="2200" spc="-85">
                <a:latin typeface="Arial"/>
                <a:cs typeface="Arial"/>
              </a:rPr>
              <a:t>m</a:t>
            </a:r>
            <a:r>
              <a:rPr dirty="0" sz="2200" spc="15">
                <a:latin typeface="Arial"/>
                <a:cs typeface="Arial"/>
              </a:rPr>
              <a:t>i</a:t>
            </a:r>
            <a:r>
              <a:rPr dirty="0" sz="2200" spc="-75">
                <a:latin typeface="Arial"/>
                <a:cs typeface="Arial"/>
              </a:rPr>
              <a:t>nh</a:t>
            </a:r>
            <a:r>
              <a:rPr dirty="0" sz="2200" spc="-70">
                <a:latin typeface="Arial"/>
                <a:cs typeface="Arial"/>
              </a:rPr>
              <a:t>o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75">
                <a:latin typeface="Arial"/>
                <a:cs typeface="Arial"/>
              </a:rPr>
              <a:t>m</a:t>
            </a:r>
            <a:r>
              <a:rPr dirty="0" sz="2200" spc="-140">
                <a:latin typeface="Arial"/>
                <a:cs typeface="Arial"/>
              </a:rPr>
              <a:t>e</a:t>
            </a:r>
            <a:r>
              <a:rPr dirty="0" sz="2200" spc="15">
                <a:latin typeface="Arial"/>
                <a:cs typeface="Arial"/>
              </a:rPr>
              <a:t>l</a:t>
            </a:r>
            <a:r>
              <a:rPr dirty="0" sz="2200" spc="-75">
                <a:latin typeface="Arial"/>
                <a:cs typeface="Arial"/>
              </a:rPr>
              <a:t>h</a:t>
            </a:r>
            <a:r>
              <a:rPr dirty="0" sz="2200" spc="-65">
                <a:latin typeface="Arial"/>
                <a:cs typeface="Arial"/>
              </a:rPr>
              <a:t>o</a:t>
            </a:r>
            <a:r>
              <a:rPr dirty="0" sz="2200" spc="30">
                <a:latin typeface="Arial"/>
                <a:cs typeface="Arial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40">
                <a:latin typeface="Arial"/>
                <a:cs typeface="Arial"/>
              </a:rPr>
              <a:t>s</a:t>
            </a:r>
            <a:r>
              <a:rPr dirty="0" sz="2200" spc="-140">
                <a:latin typeface="Arial"/>
                <a:cs typeface="Arial"/>
              </a:rPr>
              <a:t>e</a:t>
            </a:r>
            <a:r>
              <a:rPr dirty="0" sz="2200" spc="-180">
                <a:latin typeface="Arial"/>
                <a:cs typeface="Arial"/>
              </a:rPr>
              <a:t>g</a:t>
            </a:r>
            <a:r>
              <a:rPr dirty="0" sz="2200" spc="-75">
                <a:latin typeface="Arial"/>
                <a:cs typeface="Arial"/>
              </a:rPr>
              <a:t>u</a:t>
            </a:r>
            <a:r>
              <a:rPr dirty="0" sz="2200" spc="15">
                <a:latin typeface="Arial"/>
                <a:cs typeface="Arial"/>
              </a:rPr>
              <a:t>i</a:t>
            </a:r>
            <a:r>
              <a:rPr dirty="0" sz="2200" spc="-75">
                <a:latin typeface="Arial"/>
                <a:cs typeface="Arial"/>
              </a:rPr>
              <a:t>nd</a:t>
            </a:r>
            <a:r>
              <a:rPr dirty="0" sz="2200" spc="-70">
                <a:latin typeface="Arial"/>
                <a:cs typeface="Arial"/>
              </a:rPr>
              <a:t>o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75">
                <a:latin typeface="Arial"/>
                <a:cs typeface="Arial"/>
              </a:rPr>
              <a:t>a</a:t>
            </a:r>
            <a:r>
              <a:rPr dirty="0" sz="2200" spc="15">
                <a:latin typeface="Arial"/>
                <a:cs typeface="Arial"/>
              </a:rPr>
              <a:t>l</a:t>
            </a:r>
            <a:r>
              <a:rPr dirty="0" sz="2200" spc="-195">
                <a:latin typeface="Arial"/>
                <a:cs typeface="Arial"/>
              </a:rPr>
              <a:t>g</a:t>
            </a:r>
            <a:r>
              <a:rPr dirty="0" sz="2200" spc="-75">
                <a:latin typeface="Arial"/>
                <a:cs typeface="Arial"/>
              </a:rPr>
              <a:t>u</a:t>
            </a:r>
            <a:r>
              <a:rPr dirty="0" sz="2200" spc="-85">
                <a:latin typeface="Arial"/>
                <a:cs typeface="Arial"/>
              </a:rPr>
              <a:t>m</a:t>
            </a:r>
            <a:r>
              <a:rPr dirty="0" sz="2200" spc="-175">
                <a:latin typeface="Arial"/>
                <a:cs typeface="Arial"/>
              </a:rPr>
              <a:t>a</a:t>
            </a:r>
            <a:r>
              <a:rPr dirty="0" sz="2200" spc="-245">
                <a:latin typeface="Arial"/>
                <a:cs typeface="Arial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65">
                <a:latin typeface="Arial"/>
                <a:cs typeface="Arial"/>
              </a:rPr>
              <a:t>o</a:t>
            </a:r>
            <a:r>
              <a:rPr dirty="0" sz="2200" spc="-75">
                <a:latin typeface="Arial"/>
                <a:cs typeface="Arial"/>
              </a:rPr>
              <a:t>p</a:t>
            </a:r>
            <a:r>
              <a:rPr dirty="0" sz="2200" spc="-204">
                <a:latin typeface="Arial"/>
                <a:cs typeface="Arial"/>
              </a:rPr>
              <a:t>ç</a:t>
            </a:r>
            <a:r>
              <a:rPr dirty="0" sz="2200" spc="-65">
                <a:latin typeface="Arial"/>
                <a:cs typeface="Arial"/>
              </a:rPr>
              <a:t>õ</a:t>
            </a:r>
            <a:r>
              <a:rPr dirty="0" sz="2200" spc="-140">
                <a:latin typeface="Arial"/>
                <a:cs typeface="Arial"/>
              </a:rPr>
              <a:t>e</a:t>
            </a:r>
            <a:r>
              <a:rPr dirty="0" sz="2200" spc="-190">
                <a:latin typeface="Arial"/>
                <a:cs typeface="Arial"/>
              </a:rPr>
              <a:t>s 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85">
                <a:latin typeface="Arial"/>
                <a:cs typeface="Arial"/>
              </a:rPr>
              <a:t>piores </a:t>
            </a:r>
            <a:r>
              <a:rPr dirty="0" sz="2200" spc="-110">
                <a:latin typeface="Arial"/>
                <a:cs typeface="Arial"/>
              </a:rPr>
              <a:t>em </a:t>
            </a:r>
            <a:r>
              <a:rPr dirty="0" sz="2200" spc="-125">
                <a:latin typeface="Arial"/>
                <a:cs typeface="Arial"/>
              </a:rPr>
              <a:t>alguns </a:t>
            </a:r>
            <a:r>
              <a:rPr dirty="0" sz="2200" spc="-75">
                <a:latin typeface="Arial"/>
                <a:cs typeface="Arial"/>
              </a:rPr>
              <a:t>pontos </a:t>
            </a:r>
            <a:r>
              <a:rPr dirty="0" sz="2200" spc="-125">
                <a:latin typeface="Arial"/>
                <a:cs typeface="Arial"/>
              </a:rPr>
              <a:t>da </a:t>
            </a:r>
            <a:r>
              <a:rPr dirty="0" sz="2200" spc="-75">
                <a:latin typeface="Arial"/>
                <a:cs typeface="Arial"/>
              </a:rPr>
              <a:t>árvore </a:t>
            </a:r>
            <a:r>
              <a:rPr dirty="0" sz="2200" spc="-105">
                <a:latin typeface="Arial"/>
                <a:cs typeface="Arial"/>
              </a:rPr>
              <a:t>de</a:t>
            </a:r>
            <a:r>
              <a:rPr dirty="0" sz="2200" spc="-215">
                <a:latin typeface="Arial"/>
                <a:cs typeface="Arial"/>
              </a:rPr>
              <a:t> </a:t>
            </a:r>
            <a:r>
              <a:rPr dirty="0" sz="2200" spc="-155">
                <a:latin typeface="Arial"/>
                <a:cs typeface="Arial"/>
              </a:rPr>
              <a:t>busca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83743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-200"/>
              <a:t>gulosa </a:t>
            </a:r>
            <a:r>
              <a:rPr dirty="0" spc="-145"/>
              <a:t>pela </a:t>
            </a:r>
            <a:r>
              <a:rPr dirty="0" spc="-80"/>
              <a:t>melhor </a:t>
            </a:r>
            <a:r>
              <a:rPr dirty="0" spc="-180"/>
              <a:t>escolha: </a:t>
            </a:r>
            <a:r>
              <a:rPr dirty="0" spc="-175"/>
              <a:t>análise</a:t>
            </a:r>
            <a:r>
              <a:rPr dirty="0" spc="-310"/>
              <a:t> </a:t>
            </a:r>
            <a:r>
              <a:rPr dirty="0" spc="-100"/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312" y="2027927"/>
            <a:ext cx="8091805" cy="411543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3200" spc="-165">
                <a:latin typeface="Arial"/>
                <a:cs typeface="Arial"/>
              </a:rPr>
              <a:t>Complexidade </a:t>
            </a:r>
            <a:r>
              <a:rPr dirty="0" sz="3200" spc="-75">
                <a:latin typeface="Arial"/>
                <a:cs typeface="Arial"/>
              </a:rPr>
              <a:t>temporal</a:t>
            </a:r>
            <a:endParaRPr sz="3200">
              <a:latin typeface="Arial"/>
              <a:cs typeface="Arial"/>
            </a:endParaRPr>
          </a:p>
          <a:p>
            <a:pPr lvl="1" marL="768985" indent="-287655">
              <a:lnSpc>
                <a:spcPct val="100000"/>
              </a:lnSpc>
              <a:spcBef>
                <a:spcPts val="690"/>
              </a:spcBef>
              <a:buChar char="–"/>
              <a:tabLst>
                <a:tab pos="769620" algn="l"/>
              </a:tabLst>
            </a:pPr>
            <a:r>
              <a:rPr dirty="0" sz="2800" spc="-145">
                <a:latin typeface="Arial"/>
                <a:cs typeface="Arial"/>
              </a:rPr>
              <a:t>Exponencial</a:t>
            </a:r>
            <a:r>
              <a:rPr dirty="0" sz="2800" spc="-145" i="1">
                <a:latin typeface="Arial"/>
                <a:cs typeface="Arial"/>
              </a:rPr>
              <a:t>, </a:t>
            </a:r>
            <a:r>
              <a:rPr dirty="0" sz="2800" spc="-135" i="1">
                <a:latin typeface="Arial"/>
                <a:cs typeface="Arial"/>
              </a:rPr>
              <a:t>O(b</a:t>
            </a:r>
            <a:r>
              <a:rPr dirty="0" baseline="25525" sz="2775" spc="-202" i="1">
                <a:latin typeface="Arial"/>
                <a:cs typeface="Arial"/>
              </a:rPr>
              <a:t>m</a:t>
            </a:r>
            <a:r>
              <a:rPr dirty="0" sz="2800" spc="-135" i="1">
                <a:latin typeface="Arial"/>
                <a:cs typeface="Arial"/>
              </a:rPr>
              <a:t>), </a:t>
            </a:r>
            <a:r>
              <a:rPr dirty="0" sz="2800" spc="-90">
                <a:latin typeface="Arial"/>
                <a:cs typeface="Arial"/>
              </a:rPr>
              <a:t>no </a:t>
            </a:r>
            <a:r>
              <a:rPr dirty="0" sz="2800" spc="-35">
                <a:latin typeface="Arial"/>
                <a:cs typeface="Arial"/>
              </a:rPr>
              <a:t>pior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-215">
                <a:latin typeface="Arial"/>
                <a:cs typeface="Arial"/>
              </a:rPr>
              <a:t>caso</a:t>
            </a:r>
            <a:endParaRPr sz="2800">
              <a:latin typeface="Arial"/>
              <a:cs typeface="Arial"/>
            </a:endParaRPr>
          </a:p>
          <a:p>
            <a:pPr lvl="2" marL="11684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68400" algn="l"/>
              </a:tabLst>
            </a:pPr>
            <a:r>
              <a:rPr dirty="0" sz="2400" spc="-105" i="1">
                <a:latin typeface="Arial"/>
                <a:cs typeface="Arial"/>
              </a:rPr>
              <a:t>m </a:t>
            </a:r>
            <a:r>
              <a:rPr dirty="0" sz="2400" spc="-140">
                <a:latin typeface="Arial"/>
                <a:cs typeface="Arial"/>
              </a:rPr>
              <a:t>-&gt; </a:t>
            </a:r>
            <a:r>
              <a:rPr dirty="0" sz="2400" spc="-70">
                <a:latin typeface="Arial"/>
                <a:cs typeface="Arial"/>
              </a:rPr>
              <a:t>profundidade </a:t>
            </a:r>
            <a:r>
              <a:rPr dirty="0" sz="2400" spc="-120">
                <a:latin typeface="Arial"/>
                <a:cs typeface="Arial"/>
              </a:rPr>
              <a:t>máxima </a:t>
            </a:r>
            <a:r>
              <a:rPr dirty="0" sz="2400" spc="-75">
                <a:latin typeface="Arial"/>
                <a:cs typeface="Arial"/>
              </a:rPr>
              <a:t>do </a:t>
            </a:r>
            <a:r>
              <a:rPr dirty="0" sz="2400" spc="-160">
                <a:latin typeface="Arial"/>
                <a:cs typeface="Arial"/>
              </a:rPr>
              <a:t>espaço </a:t>
            </a:r>
            <a:r>
              <a:rPr dirty="0" sz="2400" spc="-110">
                <a:latin typeface="Arial"/>
                <a:cs typeface="Arial"/>
              </a:rPr>
              <a:t>de</a:t>
            </a:r>
            <a:r>
              <a:rPr dirty="0" sz="2400" spc="-260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estados</a:t>
            </a:r>
            <a:endParaRPr sz="24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3200" spc="-165">
                <a:latin typeface="Arial"/>
                <a:cs typeface="Arial"/>
              </a:rPr>
              <a:t>Complexidade </a:t>
            </a:r>
            <a:r>
              <a:rPr dirty="0" sz="3200" spc="-170">
                <a:latin typeface="Arial"/>
                <a:cs typeface="Arial"/>
              </a:rPr>
              <a:t>espacial</a:t>
            </a:r>
            <a:endParaRPr sz="3200">
              <a:latin typeface="Arial"/>
              <a:cs typeface="Arial"/>
            </a:endParaRPr>
          </a:p>
          <a:p>
            <a:pPr lvl="1" marL="76898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69620" algn="l"/>
              </a:tabLst>
            </a:pPr>
            <a:r>
              <a:rPr dirty="0" sz="2800" spc="-145">
                <a:latin typeface="Arial"/>
                <a:cs typeface="Arial"/>
              </a:rPr>
              <a:t>Exponencial</a:t>
            </a:r>
            <a:r>
              <a:rPr dirty="0" sz="2800" spc="-145" i="1">
                <a:latin typeface="Arial"/>
                <a:cs typeface="Arial"/>
              </a:rPr>
              <a:t>,</a:t>
            </a:r>
            <a:r>
              <a:rPr dirty="0" sz="2800" spc="-135" i="1">
                <a:latin typeface="Arial"/>
                <a:cs typeface="Arial"/>
              </a:rPr>
              <a:t> </a:t>
            </a:r>
            <a:r>
              <a:rPr dirty="0" sz="2800" spc="-145" i="1">
                <a:latin typeface="Arial"/>
                <a:cs typeface="Arial"/>
              </a:rPr>
              <a:t>O(b</a:t>
            </a:r>
            <a:r>
              <a:rPr dirty="0" baseline="25525" sz="2775" spc="-217" i="1">
                <a:latin typeface="Arial"/>
                <a:cs typeface="Arial"/>
              </a:rPr>
              <a:t>m</a:t>
            </a:r>
            <a:r>
              <a:rPr dirty="0" sz="2800" spc="-145" i="1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lvl="1" marL="7689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69620" algn="l"/>
              </a:tabLst>
            </a:pPr>
            <a:r>
              <a:rPr dirty="0" sz="2800" spc="-70">
                <a:latin typeface="Arial"/>
                <a:cs typeface="Arial"/>
              </a:rPr>
              <a:t>Mantém </a:t>
            </a:r>
            <a:r>
              <a:rPr dirty="0" sz="2800" spc="-90">
                <a:latin typeface="Arial"/>
                <a:cs typeface="Arial"/>
              </a:rPr>
              <a:t>todos </a:t>
            </a:r>
            <a:r>
              <a:rPr dirty="0" sz="2800" spc="-195">
                <a:latin typeface="Arial"/>
                <a:cs typeface="Arial"/>
              </a:rPr>
              <a:t>os </a:t>
            </a:r>
            <a:r>
              <a:rPr dirty="0" sz="2800" spc="-165">
                <a:latin typeface="Arial"/>
                <a:cs typeface="Arial"/>
              </a:rPr>
              <a:t>nós </a:t>
            </a:r>
            <a:r>
              <a:rPr dirty="0" sz="2800" spc="-160">
                <a:latin typeface="Arial"/>
                <a:cs typeface="Arial"/>
              </a:rPr>
              <a:t>na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-90">
                <a:latin typeface="Arial"/>
                <a:cs typeface="Arial"/>
              </a:rPr>
              <a:t>memória</a:t>
            </a:r>
            <a:endParaRPr sz="2800">
              <a:latin typeface="Arial"/>
              <a:cs typeface="Arial"/>
            </a:endParaRPr>
          </a:p>
          <a:p>
            <a:pPr marL="368300" marR="177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2800" spc="-185">
                <a:latin typeface="Arial"/>
                <a:cs typeface="Arial"/>
              </a:rPr>
              <a:t>Uma </a:t>
            </a:r>
            <a:r>
              <a:rPr dirty="0" sz="2800" spc="-135">
                <a:latin typeface="Arial"/>
                <a:cs typeface="Arial"/>
              </a:rPr>
              <a:t>boa </a:t>
            </a:r>
            <a:r>
              <a:rPr dirty="0" sz="2800" spc="-110">
                <a:latin typeface="Arial"/>
                <a:cs typeface="Arial"/>
              </a:rPr>
              <a:t>função heurística pode </a:t>
            </a:r>
            <a:r>
              <a:rPr dirty="0" sz="2800" spc="-105">
                <a:latin typeface="Arial"/>
                <a:cs typeface="Arial"/>
              </a:rPr>
              <a:t>levar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40">
                <a:latin typeface="Arial"/>
                <a:cs typeface="Arial"/>
              </a:rPr>
              <a:t>uma </a:t>
            </a:r>
            <a:r>
              <a:rPr dirty="0" sz="2800" spc="-130">
                <a:latin typeface="Arial"/>
                <a:cs typeface="Arial"/>
              </a:rPr>
              <a:t>redução  </a:t>
            </a:r>
            <a:r>
              <a:rPr dirty="0" sz="2800" spc="-135">
                <a:latin typeface="Arial"/>
                <a:cs typeface="Arial"/>
              </a:rPr>
              <a:t>substancial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21926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35"/>
              <a:t>A*</a:t>
            </a:r>
            <a:r>
              <a:rPr dirty="0" spc="-155"/>
              <a:t> </a:t>
            </a:r>
            <a:r>
              <a:rPr dirty="0" spc="-105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900" y="1898828"/>
            <a:ext cx="8411845" cy="361759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00">
                <a:latin typeface="Arial"/>
                <a:cs typeface="Arial"/>
              </a:rPr>
              <a:t>Tenta </a:t>
            </a:r>
            <a:r>
              <a:rPr dirty="0" sz="2800" spc="-90">
                <a:latin typeface="Arial"/>
                <a:cs typeface="Arial"/>
              </a:rPr>
              <a:t>minimizar </a:t>
            </a:r>
            <a:r>
              <a:rPr dirty="0" sz="2800" spc="-85">
                <a:latin typeface="Arial"/>
                <a:cs typeface="Arial"/>
              </a:rPr>
              <a:t>o </a:t>
            </a:r>
            <a:r>
              <a:rPr dirty="0" sz="2800" spc="-125">
                <a:latin typeface="Arial"/>
                <a:cs typeface="Arial"/>
              </a:rPr>
              <a:t>custo </a:t>
            </a:r>
            <a:r>
              <a:rPr dirty="0" sz="2800" spc="-10">
                <a:latin typeface="Arial"/>
                <a:cs typeface="Arial"/>
              </a:rPr>
              <a:t>total </a:t>
            </a:r>
            <a:r>
              <a:rPr dirty="0" sz="2800" spc="-160">
                <a:latin typeface="Arial"/>
                <a:cs typeface="Arial"/>
              </a:rPr>
              <a:t>da </a:t>
            </a:r>
            <a:r>
              <a:rPr dirty="0" sz="2800" spc="-150">
                <a:latin typeface="Arial"/>
                <a:cs typeface="Arial"/>
              </a:rPr>
              <a:t>solução</a:t>
            </a:r>
            <a:r>
              <a:rPr dirty="0" sz="2800" spc="-254">
                <a:latin typeface="Arial"/>
                <a:cs typeface="Arial"/>
              </a:rPr>
              <a:t> </a:t>
            </a:r>
            <a:r>
              <a:rPr dirty="0" sz="2800" spc="-105">
                <a:latin typeface="Arial"/>
                <a:cs typeface="Arial"/>
              </a:rPr>
              <a:t>combinando: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dirty="0" sz="2400" spc="-210">
                <a:latin typeface="Arial"/>
                <a:cs typeface="Arial"/>
              </a:rPr>
              <a:t>Busca </a:t>
            </a:r>
            <a:r>
              <a:rPr dirty="0" sz="2400" spc="-140">
                <a:latin typeface="Arial"/>
                <a:cs typeface="Arial"/>
              </a:rPr>
              <a:t>Gulosa: </a:t>
            </a:r>
            <a:r>
              <a:rPr dirty="0" sz="2400" spc="-114">
                <a:latin typeface="Arial"/>
                <a:cs typeface="Arial"/>
              </a:rPr>
              <a:t>económica, </a:t>
            </a:r>
            <a:r>
              <a:rPr dirty="0" sz="2400" spc="-75">
                <a:latin typeface="Arial"/>
                <a:cs typeface="Arial"/>
              </a:rPr>
              <a:t>porém </a:t>
            </a:r>
            <a:r>
              <a:rPr dirty="0" sz="2400" spc="-114">
                <a:latin typeface="Arial"/>
                <a:cs typeface="Arial"/>
              </a:rPr>
              <a:t>não </a:t>
            </a:r>
            <a:r>
              <a:rPr dirty="0" sz="2400" spc="-145">
                <a:latin typeface="Arial"/>
                <a:cs typeface="Arial"/>
              </a:rPr>
              <a:t>é </a:t>
            </a:r>
            <a:r>
              <a:rPr dirty="0" sz="2400" spc="-85">
                <a:latin typeface="Arial"/>
                <a:cs typeface="Arial"/>
              </a:rPr>
              <a:t>completa </a:t>
            </a:r>
            <a:r>
              <a:rPr dirty="0" sz="2400" spc="-105">
                <a:latin typeface="Arial"/>
                <a:cs typeface="Arial"/>
              </a:rPr>
              <a:t>nem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óptima</a:t>
            </a:r>
            <a:endParaRPr sz="24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  <a:tab pos="1639570" algn="l"/>
                <a:tab pos="2116455" algn="l"/>
                <a:tab pos="2979420" algn="l"/>
                <a:tab pos="4401185" algn="l"/>
                <a:tab pos="5944870" algn="l"/>
                <a:tab pos="6928484" algn="l"/>
                <a:tab pos="8246745" algn="l"/>
              </a:tabLst>
            </a:pPr>
            <a:r>
              <a:rPr dirty="0" sz="2400" spc="-300">
                <a:latin typeface="Arial"/>
                <a:cs typeface="Arial"/>
              </a:rPr>
              <a:t>B</a:t>
            </a:r>
            <a:r>
              <a:rPr dirty="0" sz="2400" spc="-175">
                <a:latin typeface="Arial"/>
                <a:cs typeface="Arial"/>
              </a:rPr>
              <a:t>us</a:t>
            </a:r>
            <a:r>
              <a:rPr dirty="0" sz="2400" spc="-210">
                <a:latin typeface="Arial"/>
                <a:cs typeface="Arial"/>
              </a:rPr>
              <a:t>c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14">
                <a:latin typeface="Arial"/>
                <a:cs typeface="Arial"/>
              </a:rPr>
              <a:t>d</a:t>
            </a:r>
            <a:r>
              <a:rPr dirty="0" sz="2400" spc="-110">
                <a:latin typeface="Arial"/>
                <a:cs typeface="Arial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465">
                <a:latin typeface="Arial"/>
                <a:cs typeface="Arial"/>
              </a:rPr>
              <a:t>C</a:t>
            </a:r>
            <a:r>
              <a:rPr dirty="0" sz="2400" spc="-185">
                <a:latin typeface="Arial"/>
                <a:cs typeface="Arial"/>
              </a:rPr>
              <a:t>u</a:t>
            </a:r>
            <a:r>
              <a:rPr dirty="0" sz="2400" spc="-190">
                <a:latin typeface="Arial"/>
                <a:cs typeface="Arial"/>
              </a:rPr>
              <a:t>s</a:t>
            </a:r>
            <a:r>
              <a:rPr dirty="0" sz="2400" spc="110">
                <a:latin typeface="Arial"/>
                <a:cs typeface="Arial"/>
              </a:rPr>
              <a:t>t</a:t>
            </a:r>
            <a:r>
              <a:rPr dirty="0" sz="2400" spc="-70">
                <a:latin typeface="Arial"/>
                <a:cs typeface="Arial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0">
                <a:latin typeface="Arial"/>
                <a:cs typeface="Arial"/>
              </a:rPr>
              <a:t>U</a:t>
            </a:r>
            <a:r>
              <a:rPr dirty="0" sz="2400" spc="-50">
                <a:latin typeface="Arial"/>
                <a:cs typeface="Arial"/>
              </a:rPr>
              <a:t>n</a:t>
            </a:r>
            <a:r>
              <a:rPr dirty="0" sz="2400" spc="-20">
                <a:latin typeface="Arial"/>
                <a:cs typeface="Arial"/>
              </a:rPr>
              <a:t>i</a:t>
            </a:r>
            <a:r>
              <a:rPr dirty="0" sz="2400" spc="15">
                <a:latin typeface="Arial"/>
                <a:cs typeface="Arial"/>
              </a:rPr>
              <a:t>f</a:t>
            </a:r>
            <a:r>
              <a:rPr dirty="0" sz="2400" spc="-80">
                <a:latin typeface="Arial"/>
                <a:cs typeface="Arial"/>
              </a:rPr>
              <a:t>o</a:t>
            </a:r>
            <a:r>
              <a:rPr dirty="0" sz="2400" spc="35">
                <a:latin typeface="Arial"/>
                <a:cs typeface="Arial"/>
              </a:rPr>
              <a:t>r</a:t>
            </a:r>
            <a:r>
              <a:rPr dirty="0" sz="2400" spc="-85">
                <a:latin typeface="Arial"/>
                <a:cs typeface="Arial"/>
              </a:rPr>
              <a:t>m</a:t>
            </a:r>
            <a:r>
              <a:rPr dirty="0" sz="2400" spc="-155">
                <a:latin typeface="Arial"/>
                <a:cs typeface="Arial"/>
              </a:rPr>
              <a:t>e</a:t>
            </a:r>
            <a:r>
              <a:rPr dirty="0" sz="2400" spc="-25">
                <a:latin typeface="Arial"/>
                <a:cs typeface="Arial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5">
                <a:latin typeface="Arial"/>
                <a:cs typeface="Arial"/>
              </a:rPr>
              <a:t>i</a:t>
            </a:r>
            <a:r>
              <a:rPr dirty="0" sz="2400" spc="-114">
                <a:latin typeface="Arial"/>
                <a:cs typeface="Arial"/>
              </a:rPr>
              <a:t>n</a:t>
            </a:r>
            <a:r>
              <a:rPr dirty="0" sz="2400" spc="-135">
                <a:latin typeface="Arial"/>
                <a:cs typeface="Arial"/>
              </a:rPr>
              <a:t>e</a:t>
            </a:r>
            <a:r>
              <a:rPr dirty="0" sz="2400" spc="40">
                <a:latin typeface="Arial"/>
                <a:cs typeface="Arial"/>
              </a:rPr>
              <a:t>f</a:t>
            </a:r>
            <a:r>
              <a:rPr dirty="0" sz="2400" spc="35">
                <a:latin typeface="Arial"/>
                <a:cs typeface="Arial"/>
              </a:rPr>
              <a:t>i</a:t>
            </a:r>
            <a:r>
              <a:rPr dirty="0" sz="2400" spc="-185">
                <a:latin typeface="Arial"/>
                <a:cs typeface="Arial"/>
              </a:rPr>
              <a:t>c</a:t>
            </a:r>
            <a:r>
              <a:rPr dirty="0" sz="2400" spc="15">
                <a:latin typeface="Arial"/>
                <a:cs typeface="Arial"/>
              </a:rPr>
              <a:t>i</a:t>
            </a:r>
            <a:r>
              <a:rPr dirty="0" sz="2400" spc="-155">
                <a:latin typeface="Arial"/>
                <a:cs typeface="Arial"/>
              </a:rPr>
              <a:t>e</a:t>
            </a:r>
            <a:r>
              <a:rPr dirty="0" sz="2400" spc="-100">
                <a:latin typeface="Arial"/>
                <a:cs typeface="Arial"/>
              </a:rPr>
              <a:t>n</a:t>
            </a:r>
            <a:r>
              <a:rPr dirty="0" sz="2400" spc="110">
                <a:latin typeface="Arial"/>
                <a:cs typeface="Arial"/>
              </a:rPr>
              <a:t>t</a:t>
            </a:r>
            <a:r>
              <a:rPr dirty="0" sz="2400" spc="-140">
                <a:latin typeface="Arial"/>
                <a:cs typeface="Arial"/>
              </a:rPr>
              <a:t>e</a:t>
            </a:r>
            <a:r>
              <a:rPr dirty="0" sz="2400" spc="-70">
                <a:latin typeface="Arial"/>
                <a:cs typeface="Arial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80">
                <a:latin typeface="Arial"/>
                <a:cs typeface="Arial"/>
              </a:rPr>
              <a:t>p</a:t>
            </a:r>
            <a:r>
              <a:rPr dirty="0" sz="2400" spc="-8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140">
                <a:latin typeface="Arial"/>
                <a:cs typeface="Arial"/>
              </a:rPr>
              <a:t>é</a:t>
            </a:r>
            <a:r>
              <a:rPr dirty="0" sz="2400" spc="-85">
                <a:latin typeface="Arial"/>
                <a:cs typeface="Arial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10">
                <a:latin typeface="Arial"/>
                <a:cs typeface="Arial"/>
              </a:rPr>
              <a:t>c</a:t>
            </a:r>
            <a:r>
              <a:rPr dirty="0" sz="2400" spc="-80">
                <a:latin typeface="Arial"/>
                <a:cs typeface="Arial"/>
              </a:rPr>
              <a:t>o</a:t>
            </a:r>
            <a:r>
              <a:rPr dirty="0" sz="2400" spc="-85">
                <a:latin typeface="Arial"/>
                <a:cs typeface="Arial"/>
              </a:rPr>
              <a:t>m</a:t>
            </a:r>
            <a:r>
              <a:rPr dirty="0" sz="2400" spc="-50">
                <a:latin typeface="Arial"/>
                <a:cs typeface="Arial"/>
              </a:rPr>
              <a:t>p</a:t>
            </a:r>
            <a:r>
              <a:rPr dirty="0" sz="2400" spc="-20">
                <a:latin typeface="Arial"/>
                <a:cs typeface="Arial"/>
              </a:rPr>
              <a:t>l</a:t>
            </a:r>
            <a:r>
              <a:rPr dirty="0" sz="2400" spc="-165">
                <a:latin typeface="Arial"/>
                <a:cs typeface="Arial"/>
              </a:rPr>
              <a:t>e</a:t>
            </a:r>
            <a:r>
              <a:rPr dirty="0" sz="2400" spc="110">
                <a:latin typeface="Arial"/>
                <a:cs typeface="Arial"/>
              </a:rPr>
              <a:t>t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10">
                <a:latin typeface="Arial"/>
                <a:cs typeface="Arial"/>
              </a:rPr>
              <a:t>e 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Arial"/>
                <a:cs typeface="Arial"/>
              </a:rPr>
              <a:t>óptima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95">
                <a:latin typeface="Arial"/>
                <a:cs typeface="Arial"/>
              </a:rPr>
              <a:t>Função </a:t>
            </a:r>
            <a:r>
              <a:rPr dirty="0" sz="2800" spc="-130">
                <a:latin typeface="Arial"/>
                <a:cs typeface="Arial"/>
              </a:rPr>
              <a:t>de </a:t>
            </a:r>
            <a:r>
              <a:rPr dirty="0" sz="2800" spc="-145">
                <a:latin typeface="Arial"/>
                <a:cs typeface="Arial"/>
              </a:rPr>
              <a:t>avaliação: </a:t>
            </a:r>
            <a:r>
              <a:rPr dirty="0" sz="2800" spc="-55" i="1">
                <a:latin typeface="Arial"/>
                <a:cs typeface="Arial"/>
              </a:rPr>
              <a:t>f(n) </a:t>
            </a:r>
            <a:r>
              <a:rPr dirty="0" sz="2800" spc="-245">
                <a:latin typeface="Arial"/>
                <a:cs typeface="Arial"/>
              </a:rPr>
              <a:t>= </a:t>
            </a:r>
            <a:r>
              <a:rPr dirty="0" sz="2800" spc="-105" i="1">
                <a:latin typeface="Arial"/>
                <a:cs typeface="Arial"/>
              </a:rPr>
              <a:t>g(n) </a:t>
            </a:r>
            <a:r>
              <a:rPr dirty="0" sz="2800" spc="-245">
                <a:latin typeface="Arial"/>
                <a:cs typeface="Arial"/>
              </a:rPr>
              <a:t>+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105" i="1">
                <a:latin typeface="Arial"/>
                <a:cs typeface="Arial"/>
              </a:rPr>
              <a:t>h(n)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75" i="1">
                <a:latin typeface="Arial"/>
                <a:cs typeface="Arial"/>
              </a:rPr>
              <a:t>g(n)</a:t>
            </a:r>
            <a:r>
              <a:rPr dirty="0" sz="2400" spc="-75">
                <a:latin typeface="Arial"/>
                <a:cs typeface="Arial"/>
              </a:rPr>
              <a:t>: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 spc="-105">
                <a:latin typeface="Arial"/>
                <a:cs typeface="Arial"/>
              </a:rPr>
              <a:t>custo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do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00">
                <a:latin typeface="Arial"/>
                <a:cs typeface="Arial"/>
              </a:rPr>
              <a:t>caminho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45">
                <a:latin typeface="Arial"/>
                <a:cs typeface="Arial"/>
              </a:rPr>
              <a:t>desde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o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nó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inicial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até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30">
                <a:latin typeface="Arial"/>
                <a:cs typeface="Arial"/>
              </a:rPr>
              <a:t>ao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00">
                <a:latin typeface="Arial"/>
                <a:cs typeface="Arial"/>
              </a:rPr>
              <a:t>n-ésimo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nó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75" i="1">
                <a:latin typeface="Arial"/>
                <a:cs typeface="Arial"/>
              </a:rPr>
              <a:t>h(n)</a:t>
            </a:r>
            <a:r>
              <a:rPr dirty="0" sz="2400" spc="-75">
                <a:latin typeface="Arial"/>
                <a:cs typeface="Arial"/>
              </a:rPr>
              <a:t>: </a:t>
            </a:r>
            <a:r>
              <a:rPr dirty="0" sz="2400" spc="-105">
                <a:latin typeface="Arial"/>
                <a:cs typeface="Arial"/>
              </a:rPr>
              <a:t>custo </a:t>
            </a:r>
            <a:r>
              <a:rPr dirty="0" sz="2400" spc="-90">
                <a:latin typeface="Arial"/>
                <a:cs typeface="Arial"/>
              </a:rPr>
              <a:t>estimado </a:t>
            </a:r>
            <a:r>
              <a:rPr dirty="0" sz="2400" spc="-145">
                <a:latin typeface="Arial"/>
                <a:cs typeface="Arial"/>
              </a:rPr>
              <a:t>desde </a:t>
            </a:r>
            <a:r>
              <a:rPr dirty="0" sz="2400" spc="-70">
                <a:latin typeface="Arial"/>
                <a:cs typeface="Arial"/>
              </a:rPr>
              <a:t>o </a:t>
            </a:r>
            <a:r>
              <a:rPr dirty="0" sz="2400" spc="-75">
                <a:latin typeface="Arial"/>
                <a:cs typeface="Arial"/>
              </a:rPr>
              <a:t>nó </a:t>
            </a:r>
            <a:r>
              <a:rPr dirty="0" sz="2400" spc="-105" i="1">
                <a:latin typeface="Arial"/>
                <a:cs typeface="Arial"/>
              </a:rPr>
              <a:t>n </a:t>
            </a:r>
            <a:r>
              <a:rPr dirty="0" sz="2400" spc="-80">
                <a:latin typeface="Arial"/>
                <a:cs typeface="Arial"/>
              </a:rPr>
              <a:t>até </a:t>
            </a:r>
            <a:r>
              <a:rPr dirty="0" sz="2400" spc="-130">
                <a:latin typeface="Arial"/>
                <a:cs typeface="Arial"/>
              </a:rPr>
              <a:t>ao</a:t>
            </a:r>
            <a:r>
              <a:rPr dirty="0" sz="2400" spc="-490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objectivo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  <a:tab pos="3731260" algn="l"/>
              </a:tabLst>
            </a:pPr>
            <a:r>
              <a:rPr dirty="0" sz="2400" spc="-40" i="1">
                <a:latin typeface="Arial"/>
                <a:cs typeface="Arial"/>
              </a:rPr>
              <a:t>f(n)</a:t>
            </a:r>
            <a:r>
              <a:rPr dirty="0" sz="2400" spc="-40">
                <a:latin typeface="Arial"/>
                <a:cs typeface="Arial"/>
              </a:rPr>
              <a:t>: </a:t>
            </a:r>
            <a:r>
              <a:rPr dirty="0" sz="2400" spc="-105">
                <a:latin typeface="Arial"/>
                <a:cs typeface="Arial"/>
              </a:rPr>
              <a:t>custo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estimado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da</a:t>
            </a:r>
            <a:r>
              <a:rPr dirty="0" sz="2400" spc="-135">
                <a:latin typeface="Times New Roman"/>
                <a:cs typeface="Times New Roman"/>
              </a:rPr>
              <a:t>	</a:t>
            </a:r>
            <a:r>
              <a:rPr dirty="0" sz="2400" spc="-125">
                <a:latin typeface="Arial"/>
                <a:cs typeface="Arial"/>
              </a:rPr>
              <a:t>solução </a:t>
            </a:r>
            <a:r>
              <a:rPr dirty="0" sz="2400" spc="-130">
                <a:latin typeface="Arial"/>
                <a:cs typeface="Arial"/>
              </a:rPr>
              <a:t>mais </a:t>
            </a:r>
            <a:r>
              <a:rPr dirty="0" sz="2400" spc="-95">
                <a:latin typeface="Arial"/>
                <a:cs typeface="Arial"/>
              </a:rPr>
              <a:t>barata </a:t>
            </a:r>
            <a:r>
              <a:rPr dirty="0" sz="2400" spc="-125">
                <a:latin typeface="Arial"/>
                <a:cs typeface="Arial"/>
              </a:rPr>
              <a:t>através </a:t>
            </a:r>
            <a:r>
              <a:rPr dirty="0" sz="2400" spc="-75">
                <a:latin typeface="Arial"/>
                <a:cs typeface="Arial"/>
              </a:rPr>
              <a:t>do nó</a:t>
            </a:r>
            <a:r>
              <a:rPr dirty="0" sz="2400" spc="-305">
                <a:latin typeface="Arial"/>
                <a:cs typeface="Arial"/>
              </a:rPr>
              <a:t> </a:t>
            </a:r>
            <a:r>
              <a:rPr dirty="0" sz="2400" spc="-105" i="1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23088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35"/>
              <a:t>A*</a:t>
            </a:r>
            <a:r>
              <a:rPr dirty="0" spc="-155"/>
              <a:t> </a:t>
            </a:r>
            <a:r>
              <a:rPr dirty="0" spc="-100"/>
              <a:t>(II)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96134" y="1812036"/>
            <a:ext cx="4017645" cy="1965960"/>
            <a:chOff x="5096134" y="1812036"/>
            <a:chExt cx="4017645" cy="1965960"/>
          </a:xfrm>
        </p:grpSpPr>
        <p:sp>
          <p:nvSpPr>
            <p:cNvPr id="4" name="object 4"/>
            <p:cNvSpPr/>
            <p:nvPr/>
          </p:nvSpPr>
          <p:spPr>
            <a:xfrm>
              <a:off x="5096134" y="1812036"/>
              <a:ext cx="3531108" cy="1965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10173" y="2909328"/>
              <a:ext cx="2903220" cy="868680"/>
            </a:xfrm>
            <a:custGeom>
              <a:avLst/>
              <a:gdLst/>
              <a:ahLst/>
              <a:cxnLst/>
              <a:rect l="l" t="t" r="r" b="b"/>
              <a:pathLst>
                <a:path w="2903220" h="868679">
                  <a:moveTo>
                    <a:pt x="14020" y="868680"/>
                  </a:moveTo>
                  <a:lnTo>
                    <a:pt x="12192" y="865632"/>
                  </a:lnTo>
                  <a:lnTo>
                    <a:pt x="6985" y="868680"/>
                  </a:lnTo>
                  <a:lnTo>
                    <a:pt x="14020" y="868680"/>
                  </a:lnTo>
                  <a:close/>
                </a:path>
                <a:path w="2903220" h="868679">
                  <a:moveTo>
                    <a:pt x="2903220" y="601980"/>
                  </a:moveTo>
                  <a:lnTo>
                    <a:pt x="2900172" y="592836"/>
                  </a:lnTo>
                  <a:lnTo>
                    <a:pt x="2898648" y="591312"/>
                  </a:lnTo>
                  <a:lnTo>
                    <a:pt x="2894076" y="583692"/>
                  </a:lnTo>
                  <a:lnTo>
                    <a:pt x="2894076" y="605028"/>
                  </a:lnTo>
                  <a:lnTo>
                    <a:pt x="2894076" y="827532"/>
                  </a:lnTo>
                  <a:lnTo>
                    <a:pt x="2891028" y="836676"/>
                  </a:lnTo>
                  <a:lnTo>
                    <a:pt x="2886456" y="844296"/>
                  </a:lnTo>
                  <a:lnTo>
                    <a:pt x="2881033" y="851065"/>
                  </a:lnTo>
                  <a:lnTo>
                    <a:pt x="2874264" y="856488"/>
                  </a:lnTo>
                  <a:lnTo>
                    <a:pt x="2865120" y="861060"/>
                  </a:lnTo>
                  <a:lnTo>
                    <a:pt x="2866644" y="861060"/>
                  </a:lnTo>
                  <a:lnTo>
                    <a:pt x="2857500" y="864108"/>
                  </a:lnTo>
                  <a:lnTo>
                    <a:pt x="1645920" y="864108"/>
                  </a:lnTo>
                  <a:lnTo>
                    <a:pt x="1635252" y="861060"/>
                  </a:lnTo>
                  <a:lnTo>
                    <a:pt x="1636776" y="861060"/>
                  </a:lnTo>
                  <a:lnTo>
                    <a:pt x="1627632" y="856488"/>
                  </a:lnTo>
                  <a:lnTo>
                    <a:pt x="1629156" y="856488"/>
                  </a:lnTo>
                  <a:lnTo>
                    <a:pt x="1621536" y="850392"/>
                  </a:lnTo>
                  <a:lnTo>
                    <a:pt x="1621536" y="851916"/>
                  </a:lnTo>
                  <a:lnTo>
                    <a:pt x="1615440" y="844296"/>
                  </a:lnTo>
                  <a:lnTo>
                    <a:pt x="1610868" y="836676"/>
                  </a:lnTo>
                  <a:lnTo>
                    <a:pt x="1607820" y="818388"/>
                  </a:lnTo>
                  <a:lnTo>
                    <a:pt x="1607820" y="614172"/>
                  </a:lnTo>
                  <a:lnTo>
                    <a:pt x="1609344" y="603504"/>
                  </a:lnTo>
                  <a:lnTo>
                    <a:pt x="1609344" y="605028"/>
                  </a:lnTo>
                  <a:lnTo>
                    <a:pt x="1610868" y="595884"/>
                  </a:lnTo>
                  <a:lnTo>
                    <a:pt x="1615440" y="588264"/>
                  </a:lnTo>
                  <a:lnTo>
                    <a:pt x="1621536" y="580644"/>
                  </a:lnTo>
                  <a:lnTo>
                    <a:pt x="1621536" y="582168"/>
                  </a:lnTo>
                  <a:lnTo>
                    <a:pt x="1627632" y="577291"/>
                  </a:lnTo>
                  <a:lnTo>
                    <a:pt x="1629156" y="576072"/>
                  </a:lnTo>
                  <a:lnTo>
                    <a:pt x="1627632" y="576072"/>
                  </a:lnTo>
                  <a:lnTo>
                    <a:pt x="1635252" y="572262"/>
                  </a:lnTo>
                  <a:lnTo>
                    <a:pt x="1636776" y="571500"/>
                  </a:lnTo>
                  <a:lnTo>
                    <a:pt x="1635252" y="571500"/>
                  </a:lnTo>
                  <a:lnTo>
                    <a:pt x="1644396" y="568883"/>
                  </a:lnTo>
                  <a:lnTo>
                    <a:pt x="1645920" y="568452"/>
                  </a:lnTo>
                  <a:lnTo>
                    <a:pt x="2198332" y="568452"/>
                  </a:lnTo>
                  <a:lnTo>
                    <a:pt x="2156460" y="580644"/>
                  </a:lnTo>
                  <a:lnTo>
                    <a:pt x="2153412" y="583692"/>
                  </a:lnTo>
                  <a:lnTo>
                    <a:pt x="2153412" y="586740"/>
                  </a:lnTo>
                  <a:lnTo>
                    <a:pt x="2154936" y="589788"/>
                  </a:lnTo>
                  <a:lnTo>
                    <a:pt x="2157984" y="589788"/>
                  </a:lnTo>
                  <a:lnTo>
                    <a:pt x="2230285" y="568452"/>
                  </a:lnTo>
                  <a:lnTo>
                    <a:pt x="2857500" y="568452"/>
                  </a:lnTo>
                  <a:lnTo>
                    <a:pt x="2866644" y="571500"/>
                  </a:lnTo>
                  <a:lnTo>
                    <a:pt x="2865120" y="571500"/>
                  </a:lnTo>
                  <a:lnTo>
                    <a:pt x="2866644" y="572262"/>
                  </a:lnTo>
                  <a:lnTo>
                    <a:pt x="2874264" y="576072"/>
                  </a:lnTo>
                  <a:lnTo>
                    <a:pt x="2880360" y="580948"/>
                  </a:lnTo>
                  <a:lnTo>
                    <a:pt x="2881033" y="581482"/>
                  </a:lnTo>
                  <a:lnTo>
                    <a:pt x="2881884" y="582549"/>
                  </a:lnTo>
                  <a:lnTo>
                    <a:pt x="2886456" y="588264"/>
                  </a:lnTo>
                  <a:lnTo>
                    <a:pt x="2891028" y="595884"/>
                  </a:lnTo>
                  <a:lnTo>
                    <a:pt x="2894076" y="605028"/>
                  </a:lnTo>
                  <a:lnTo>
                    <a:pt x="2894076" y="583692"/>
                  </a:lnTo>
                  <a:lnTo>
                    <a:pt x="2894076" y="582168"/>
                  </a:lnTo>
                  <a:lnTo>
                    <a:pt x="2887980" y="574548"/>
                  </a:lnTo>
                  <a:lnTo>
                    <a:pt x="2880360" y="568452"/>
                  </a:lnTo>
                  <a:lnTo>
                    <a:pt x="2878836" y="566928"/>
                  </a:lnTo>
                  <a:lnTo>
                    <a:pt x="2869692" y="562356"/>
                  </a:lnTo>
                  <a:lnTo>
                    <a:pt x="2860548" y="559308"/>
                  </a:lnTo>
                  <a:lnTo>
                    <a:pt x="2859024" y="559308"/>
                  </a:lnTo>
                  <a:lnTo>
                    <a:pt x="2848356" y="557784"/>
                  </a:lnTo>
                  <a:lnTo>
                    <a:pt x="2246261" y="557784"/>
                  </a:lnTo>
                  <a:lnTo>
                    <a:pt x="2182368" y="495300"/>
                  </a:lnTo>
                  <a:lnTo>
                    <a:pt x="2179320" y="493776"/>
                  </a:lnTo>
                  <a:lnTo>
                    <a:pt x="2174748" y="495300"/>
                  </a:lnTo>
                  <a:lnTo>
                    <a:pt x="2173224" y="499872"/>
                  </a:lnTo>
                  <a:lnTo>
                    <a:pt x="2174748" y="502920"/>
                  </a:lnTo>
                  <a:lnTo>
                    <a:pt x="2226322" y="552030"/>
                  </a:lnTo>
                  <a:lnTo>
                    <a:pt x="1524" y="0"/>
                  </a:lnTo>
                  <a:lnTo>
                    <a:pt x="0" y="10668"/>
                  </a:lnTo>
                  <a:lnTo>
                    <a:pt x="2209546" y="557784"/>
                  </a:lnTo>
                  <a:lnTo>
                    <a:pt x="1653540" y="557784"/>
                  </a:lnTo>
                  <a:lnTo>
                    <a:pt x="1642872" y="559308"/>
                  </a:lnTo>
                  <a:lnTo>
                    <a:pt x="1632204" y="562356"/>
                  </a:lnTo>
                  <a:lnTo>
                    <a:pt x="1623060" y="566928"/>
                  </a:lnTo>
                  <a:lnTo>
                    <a:pt x="1623060" y="568452"/>
                  </a:lnTo>
                  <a:lnTo>
                    <a:pt x="1615440" y="574548"/>
                  </a:lnTo>
                  <a:lnTo>
                    <a:pt x="1613916" y="574548"/>
                  </a:lnTo>
                  <a:lnTo>
                    <a:pt x="1607820" y="582168"/>
                  </a:lnTo>
                  <a:lnTo>
                    <a:pt x="1607820" y="583692"/>
                  </a:lnTo>
                  <a:lnTo>
                    <a:pt x="1603248" y="591312"/>
                  </a:lnTo>
                  <a:lnTo>
                    <a:pt x="1603248" y="592836"/>
                  </a:lnTo>
                  <a:lnTo>
                    <a:pt x="1600200" y="601980"/>
                  </a:lnTo>
                  <a:lnTo>
                    <a:pt x="1598676" y="603504"/>
                  </a:lnTo>
                  <a:lnTo>
                    <a:pt x="1598676" y="829056"/>
                  </a:lnTo>
                  <a:lnTo>
                    <a:pt x="1600200" y="830580"/>
                  </a:lnTo>
                  <a:lnTo>
                    <a:pt x="1603248" y="839724"/>
                  </a:lnTo>
                  <a:lnTo>
                    <a:pt x="1603248" y="841248"/>
                  </a:lnTo>
                  <a:lnTo>
                    <a:pt x="1607820" y="848868"/>
                  </a:lnTo>
                  <a:lnTo>
                    <a:pt x="1607820" y="850392"/>
                  </a:lnTo>
                  <a:lnTo>
                    <a:pt x="1613916" y="858012"/>
                  </a:lnTo>
                  <a:lnTo>
                    <a:pt x="1615440" y="858012"/>
                  </a:lnTo>
                  <a:lnTo>
                    <a:pt x="1623060" y="864108"/>
                  </a:lnTo>
                  <a:lnTo>
                    <a:pt x="1627632" y="867156"/>
                  </a:lnTo>
                  <a:lnTo>
                    <a:pt x="1629918" y="868680"/>
                  </a:lnTo>
                  <a:lnTo>
                    <a:pt x="1635252" y="868680"/>
                  </a:lnTo>
                  <a:lnTo>
                    <a:pt x="2871978" y="868680"/>
                  </a:lnTo>
                  <a:lnTo>
                    <a:pt x="2878836" y="864108"/>
                  </a:lnTo>
                  <a:lnTo>
                    <a:pt x="2880360" y="864108"/>
                  </a:lnTo>
                  <a:lnTo>
                    <a:pt x="2881884" y="862888"/>
                  </a:lnTo>
                  <a:lnTo>
                    <a:pt x="2887980" y="858012"/>
                  </a:lnTo>
                  <a:lnTo>
                    <a:pt x="2894076" y="850392"/>
                  </a:lnTo>
                  <a:lnTo>
                    <a:pt x="2894076" y="848868"/>
                  </a:lnTo>
                  <a:lnTo>
                    <a:pt x="2898648" y="841248"/>
                  </a:lnTo>
                  <a:lnTo>
                    <a:pt x="2900172" y="839724"/>
                  </a:lnTo>
                  <a:lnTo>
                    <a:pt x="2903220" y="830580"/>
                  </a:lnTo>
                  <a:lnTo>
                    <a:pt x="2903220" y="601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851278" y="1777999"/>
            <a:ext cx="798195" cy="5435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R="48895">
              <a:lnSpc>
                <a:spcPct val="100000"/>
              </a:lnSpc>
              <a:spcBef>
                <a:spcPts val="700"/>
              </a:spcBef>
            </a:pPr>
            <a:r>
              <a:rPr dirty="0" sz="1200" spc="-65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1200" spc="-5">
                <a:latin typeface="Arial"/>
                <a:cs typeface="Arial"/>
              </a:rPr>
              <a:t>0+366=366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763" y="2578098"/>
            <a:ext cx="1964055" cy="52832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640"/>
              </a:spcBef>
              <a:tabLst>
                <a:tab pos="1115695" algn="l"/>
              </a:tabLst>
            </a:pPr>
            <a:r>
              <a:rPr dirty="0" sz="1200" spc="-65">
                <a:latin typeface="Arial"/>
                <a:cs typeface="Arial"/>
              </a:rPr>
              <a:t>Sibiu</a:t>
            </a:r>
            <a:r>
              <a:rPr dirty="0" sz="1200" spc="-65">
                <a:latin typeface="Times New Roman"/>
                <a:cs typeface="Times New Roman"/>
              </a:rPr>
              <a:t>	</a:t>
            </a:r>
            <a:r>
              <a:rPr dirty="0" sz="1200" spc="-70">
                <a:latin typeface="Arial"/>
                <a:cs typeface="Arial"/>
              </a:rPr>
              <a:t>Timissoara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00" spc="-5">
                <a:latin typeface="Arial"/>
                <a:cs typeface="Arial"/>
              </a:rPr>
              <a:t>140+253=393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baseline="2314" sz="1800" spc="-22">
                <a:latin typeface="Arial"/>
                <a:cs typeface="Arial"/>
              </a:rPr>
              <a:t>118+329=447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7306" y="2585718"/>
            <a:ext cx="882015" cy="5130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ctr" marR="26034">
              <a:lnSpc>
                <a:spcPct val="100000"/>
              </a:lnSpc>
              <a:spcBef>
                <a:spcPts val="580"/>
              </a:spcBef>
            </a:pPr>
            <a:r>
              <a:rPr dirty="0" sz="1200" spc="-50">
                <a:latin typeface="Arial"/>
                <a:cs typeface="Arial"/>
              </a:rPr>
              <a:t>Zerind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1200">
                <a:latin typeface="Arial"/>
                <a:cs typeface="Arial"/>
              </a:rPr>
              <a:t>75</a:t>
            </a:r>
            <a:r>
              <a:rPr dirty="0" sz="1200" spc="-5">
                <a:latin typeface="Arial"/>
                <a:cs typeface="Arial"/>
              </a:rPr>
              <a:t>+</a:t>
            </a:r>
            <a:r>
              <a:rPr dirty="0" sz="1200">
                <a:latin typeface="Arial"/>
                <a:cs typeface="Arial"/>
              </a:rPr>
              <a:t>37</a:t>
            </a:r>
            <a:r>
              <a:rPr dirty="0" sz="1200" spc="-10">
                <a:latin typeface="Arial"/>
                <a:cs typeface="Arial"/>
              </a:rPr>
              <a:t>4</a:t>
            </a:r>
            <a:r>
              <a:rPr dirty="0" sz="1200" spc="-5">
                <a:latin typeface="Arial"/>
                <a:cs typeface="Arial"/>
              </a:rPr>
              <a:t>=</a:t>
            </a:r>
            <a:r>
              <a:rPr dirty="0" sz="1200">
                <a:latin typeface="Arial"/>
                <a:cs typeface="Arial"/>
              </a:rPr>
              <a:t>4</a:t>
            </a:r>
            <a:r>
              <a:rPr dirty="0" sz="1200" spc="-10">
                <a:latin typeface="Arial"/>
                <a:cs typeface="Arial"/>
              </a:rPr>
              <a:t>4</a:t>
            </a:r>
            <a:r>
              <a:rPr dirty="0" sz="120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98293" y="3189744"/>
            <a:ext cx="2185670" cy="588645"/>
          </a:xfrm>
          <a:custGeom>
            <a:avLst/>
            <a:gdLst/>
            <a:ahLst/>
            <a:cxnLst/>
            <a:rect l="l" t="t" r="r" b="b"/>
            <a:pathLst>
              <a:path w="2185670" h="588645">
                <a:moveTo>
                  <a:pt x="2185416" y="6096"/>
                </a:moveTo>
                <a:lnTo>
                  <a:pt x="2179320" y="0"/>
                </a:lnTo>
                <a:lnTo>
                  <a:pt x="2159508" y="0"/>
                </a:lnTo>
                <a:lnTo>
                  <a:pt x="2159508" y="25908"/>
                </a:lnTo>
                <a:lnTo>
                  <a:pt x="2159508" y="288036"/>
                </a:lnTo>
                <a:lnTo>
                  <a:pt x="2159508" y="313944"/>
                </a:lnTo>
                <a:lnTo>
                  <a:pt x="2159508" y="576072"/>
                </a:lnTo>
                <a:lnTo>
                  <a:pt x="24384" y="576072"/>
                </a:lnTo>
                <a:lnTo>
                  <a:pt x="24384" y="313944"/>
                </a:lnTo>
                <a:lnTo>
                  <a:pt x="2159508" y="313944"/>
                </a:lnTo>
                <a:lnTo>
                  <a:pt x="2159508" y="288036"/>
                </a:lnTo>
                <a:lnTo>
                  <a:pt x="24384" y="288036"/>
                </a:lnTo>
                <a:lnTo>
                  <a:pt x="24384" y="25908"/>
                </a:lnTo>
                <a:lnTo>
                  <a:pt x="2159508" y="25908"/>
                </a:lnTo>
                <a:lnTo>
                  <a:pt x="2159508" y="0"/>
                </a:lnTo>
                <a:lnTo>
                  <a:pt x="4572" y="0"/>
                </a:lnTo>
                <a:lnTo>
                  <a:pt x="0" y="6096"/>
                </a:lnTo>
                <a:lnTo>
                  <a:pt x="0" y="294132"/>
                </a:lnTo>
                <a:lnTo>
                  <a:pt x="0" y="307848"/>
                </a:lnTo>
                <a:lnTo>
                  <a:pt x="0" y="588264"/>
                </a:lnTo>
                <a:lnTo>
                  <a:pt x="12192" y="588264"/>
                </a:lnTo>
                <a:lnTo>
                  <a:pt x="24384" y="588264"/>
                </a:lnTo>
                <a:lnTo>
                  <a:pt x="2159508" y="588264"/>
                </a:lnTo>
                <a:lnTo>
                  <a:pt x="2171700" y="588264"/>
                </a:lnTo>
                <a:lnTo>
                  <a:pt x="2185416" y="588264"/>
                </a:lnTo>
                <a:lnTo>
                  <a:pt x="2185416" y="307848"/>
                </a:lnTo>
                <a:lnTo>
                  <a:pt x="2185416" y="294132"/>
                </a:lnTo>
                <a:lnTo>
                  <a:pt x="2185416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13333" y="2182380"/>
            <a:ext cx="1609725" cy="673735"/>
          </a:xfrm>
          <a:custGeom>
            <a:avLst/>
            <a:gdLst/>
            <a:ahLst/>
            <a:cxnLst/>
            <a:rect l="l" t="t" r="r" b="b"/>
            <a:pathLst>
              <a:path w="1609725" h="673735">
                <a:moveTo>
                  <a:pt x="1609344" y="4572"/>
                </a:moveTo>
                <a:lnTo>
                  <a:pt x="1604772" y="0"/>
                </a:lnTo>
                <a:lnTo>
                  <a:pt x="1584960" y="0"/>
                </a:lnTo>
                <a:lnTo>
                  <a:pt x="1584960" y="24384"/>
                </a:lnTo>
                <a:lnTo>
                  <a:pt x="1584960" y="359664"/>
                </a:lnTo>
                <a:lnTo>
                  <a:pt x="1584960" y="385572"/>
                </a:lnTo>
                <a:lnTo>
                  <a:pt x="1584960" y="647700"/>
                </a:lnTo>
                <a:lnTo>
                  <a:pt x="25908" y="647700"/>
                </a:lnTo>
                <a:lnTo>
                  <a:pt x="25908" y="385572"/>
                </a:lnTo>
                <a:lnTo>
                  <a:pt x="1584960" y="385572"/>
                </a:lnTo>
                <a:lnTo>
                  <a:pt x="1584960" y="359664"/>
                </a:lnTo>
                <a:lnTo>
                  <a:pt x="25908" y="359664"/>
                </a:lnTo>
                <a:lnTo>
                  <a:pt x="25908" y="24384"/>
                </a:lnTo>
                <a:lnTo>
                  <a:pt x="1584960" y="24384"/>
                </a:lnTo>
                <a:lnTo>
                  <a:pt x="1584960" y="0"/>
                </a:lnTo>
                <a:lnTo>
                  <a:pt x="6096" y="0"/>
                </a:lnTo>
                <a:lnTo>
                  <a:pt x="0" y="4572"/>
                </a:lnTo>
                <a:lnTo>
                  <a:pt x="0" y="365760"/>
                </a:lnTo>
                <a:lnTo>
                  <a:pt x="0" y="379476"/>
                </a:lnTo>
                <a:lnTo>
                  <a:pt x="0" y="667512"/>
                </a:lnTo>
                <a:lnTo>
                  <a:pt x="6096" y="673608"/>
                </a:lnTo>
                <a:lnTo>
                  <a:pt x="13716" y="673608"/>
                </a:lnTo>
                <a:lnTo>
                  <a:pt x="25908" y="673608"/>
                </a:lnTo>
                <a:lnTo>
                  <a:pt x="1584960" y="673608"/>
                </a:lnTo>
                <a:lnTo>
                  <a:pt x="1597152" y="673608"/>
                </a:lnTo>
                <a:lnTo>
                  <a:pt x="1604772" y="673608"/>
                </a:lnTo>
                <a:lnTo>
                  <a:pt x="1609344" y="667512"/>
                </a:lnTo>
                <a:lnTo>
                  <a:pt x="1609344" y="379476"/>
                </a:lnTo>
                <a:lnTo>
                  <a:pt x="1609344" y="365760"/>
                </a:lnTo>
                <a:lnTo>
                  <a:pt x="1609344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12" name="object 12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4887346" y="3777996"/>
            <a:ext cx="4604004" cy="1888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13333" y="3982224"/>
            <a:ext cx="3770629" cy="314325"/>
          </a:xfrm>
          <a:custGeom>
            <a:avLst/>
            <a:gdLst/>
            <a:ahLst/>
            <a:cxnLst/>
            <a:rect l="l" t="t" r="r" b="b"/>
            <a:pathLst>
              <a:path w="3770629" h="314325">
                <a:moveTo>
                  <a:pt x="3770376" y="6096"/>
                </a:moveTo>
                <a:lnTo>
                  <a:pt x="3764280" y="0"/>
                </a:lnTo>
                <a:lnTo>
                  <a:pt x="3744468" y="0"/>
                </a:lnTo>
                <a:lnTo>
                  <a:pt x="3744468" y="25908"/>
                </a:lnTo>
                <a:lnTo>
                  <a:pt x="3744468" y="288036"/>
                </a:lnTo>
                <a:lnTo>
                  <a:pt x="1609344" y="288036"/>
                </a:lnTo>
                <a:lnTo>
                  <a:pt x="1609344" y="25908"/>
                </a:lnTo>
                <a:lnTo>
                  <a:pt x="3744468" y="25908"/>
                </a:lnTo>
                <a:lnTo>
                  <a:pt x="3744468" y="0"/>
                </a:lnTo>
                <a:lnTo>
                  <a:pt x="1604772" y="0"/>
                </a:lnTo>
                <a:lnTo>
                  <a:pt x="1589532" y="0"/>
                </a:lnTo>
                <a:lnTo>
                  <a:pt x="1584960" y="0"/>
                </a:lnTo>
                <a:lnTo>
                  <a:pt x="1584960" y="25908"/>
                </a:lnTo>
                <a:lnTo>
                  <a:pt x="1584960" y="288036"/>
                </a:lnTo>
                <a:lnTo>
                  <a:pt x="25908" y="288036"/>
                </a:lnTo>
                <a:lnTo>
                  <a:pt x="25908" y="25908"/>
                </a:lnTo>
                <a:lnTo>
                  <a:pt x="1584960" y="25908"/>
                </a:lnTo>
                <a:lnTo>
                  <a:pt x="1584960" y="0"/>
                </a:lnTo>
                <a:lnTo>
                  <a:pt x="6096" y="0"/>
                </a:lnTo>
                <a:lnTo>
                  <a:pt x="0" y="6096"/>
                </a:lnTo>
                <a:lnTo>
                  <a:pt x="0" y="307848"/>
                </a:lnTo>
                <a:lnTo>
                  <a:pt x="6096" y="313944"/>
                </a:lnTo>
                <a:lnTo>
                  <a:pt x="13716" y="313944"/>
                </a:lnTo>
                <a:lnTo>
                  <a:pt x="25908" y="313944"/>
                </a:lnTo>
                <a:lnTo>
                  <a:pt x="3764280" y="313944"/>
                </a:lnTo>
                <a:lnTo>
                  <a:pt x="3770376" y="307848"/>
                </a:lnTo>
                <a:lnTo>
                  <a:pt x="3770376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019437" y="2188463"/>
          <a:ext cx="3765550" cy="339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/>
                <a:gridCol w="647700"/>
                <a:gridCol w="1296035"/>
                <a:gridCol w="864235"/>
              </a:tblGrid>
              <a:tr h="32537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0">
                          <a:latin typeface="Arial"/>
                          <a:cs typeface="Arial"/>
                        </a:rPr>
                        <a:t>Arad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366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55">
                          <a:latin typeface="Arial"/>
                          <a:cs typeface="Arial"/>
                        </a:rPr>
                        <a:t>Mehadia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241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2537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Bucharest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60">
                          <a:latin typeface="Arial"/>
                          <a:cs typeface="Arial"/>
                        </a:rPr>
                        <a:t>Neamt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234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261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90">
                          <a:latin typeface="Arial"/>
                          <a:cs typeface="Arial"/>
                        </a:rPr>
                        <a:t>Craiova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90">
                          <a:latin typeface="Arial"/>
                          <a:cs typeface="Arial"/>
                        </a:rPr>
                        <a:t>Oradea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380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32461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55">
                          <a:latin typeface="Arial"/>
                          <a:cs typeface="Arial"/>
                        </a:rPr>
                        <a:t>Drobeta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242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45">
                          <a:latin typeface="Arial"/>
                          <a:cs typeface="Arial"/>
                        </a:rPr>
                        <a:t>Pitesti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</a:tr>
              <a:tr h="288798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65">
                          <a:latin typeface="Arial"/>
                          <a:cs typeface="Arial"/>
                        </a:rPr>
                        <a:t>Eforie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161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0">
                          <a:latin typeface="Arial"/>
                          <a:cs typeface="Arial"/>
                        </a:rPr>
                        <a:t>Rimnicu</a:t>
                      </a:r>
                      <a:r>
                        <a:rPr dirty="0" sz="14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75">
                          <a:latin typeface="Arial"/>
                          <a:cs typeface="Arial"/>
                        </a:rPr>
                        <a:t>Vilcea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16687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32537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25">
                          <a:latin typeface="Arial"/>
                          <a:cs typeface="Arial"/>
                        </a:rPr>
                        <a:t>Fagaras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176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Sibiu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253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2537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60">
                          <a:latin typeface="Arial"/>
                          <a:cs typeface="Arial"/>
                        </a:rPr>
                        <a:t>Giurgiu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0">
                          <a:latin typeface="Arial"/>
                          <a:cs typeface="Arial"/>
                        </a:rPr>
                        <a:t>77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0">
                          <a:latin typeface="Arial"/>
                          <a:cs typeface="Arial"/>
                        </a:rPr>
                        <a:t>Timisoara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329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32537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Iasi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226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85">
                          <a:latin typeface="Arial"/>
                          <a:cs typeface="Arial"/>
                        </a:rPr>
                        <a:t>Vaslui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2537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80">
                          <a:latin typeface="Arial"/>
                          <a:cs typeface="Arial"/>
                        </a:rPr>
                        <a:t>Lugoj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244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65">
                          <a:latin typeface="Arial"/>
                          <a:cs typeface="Arial"/>
                        </a:rPr>
                        <a:t>Zerind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374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3261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Hirsova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5">
                          <a:latin typeface="Arial"/>
                          <a:cs typeface="Arial"/>
                        </a:rPr>
                        <a:t>151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60">
                          <a:latin typeface="Arial"/>
                          <a:cs typeface="Arial"/>
                        </a:rPr>
                        <a:t>Urziceni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70">
                          <a:latin typeface="Arial"/>
                          <a:cs typeface="Arial"/>
                        </a:rPr>
                        <a:t>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016383" y="4428234"/>
            <a:ext cx="327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0">
                <a:latin typeface="Arial"/>
                <a:cs typeface="Arial"/>
              </a:rPr>
              <a:t>S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35">
                <a:latin typeface="Arial"/>
                <a:cs typeface="Arial"/>
              </a:rPr>
              <a:t>b</a:t>
            </a:r>
            <a:r>
              <a:rPr dirty="0" sz="1200" spc="5">
                <a:latin typeface="Arial"/>
                <a:cs typeface="Arial"/>
              </a:rPr>
              <a:t>i</a:t>
            </a:r>
            <a:r>
              <a:rPr dirty="0" sz="1200" spc="-40"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5319" y="3449826"/>
            <a:ext cx="2849245" cy="5130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ctr" marL="48895">
              <a:lnSpc>
                <a:spcPct val="100000"/>
              </a:lnSpc>
              <a:spcBef>
                <a:spcPts val="580"/>
              </a:spcBef>
              <a:tabLst>
                <a:tab pos="798195" algn="l"/>
                <a:tab pos="1778635" algn="l"/>
              </a:tabLst>
            </a:pPr>
            <a:r>
              <a:rPr dirty="0" sz="1200" spc="-65">
                <a:latin typeface="Arial"/>
                <a:cs typeface="Arial"/>
              </a:rPr>
              <a:t>Arad</a:t>
            </a:r>
            <a:r>
              <a:rPr dirty="0" sz="1200" spc="-65">
                <a:latin typeface="Times New Roman"/>
                <a:cs typeface="Times New Roman"/>
              </a:rPr>
              <a:t>	</a:t>
            </a:r>
            <a:r>
              <a:rPr dirty="0" sz="1200" spc="-110">
                <a:latin typeface="Arial"/>
                <a:cs typeface="Arial"/>
              </a:rPr>
              <a:t>Fagaras</a:t>
            </a:r>
            <a:r>
              <a:rPr dirty="0" sz="1200" spc="-110">
                <a:latin typeface="Times New Roman"/>
                <a:cs typeface="Times New Roman"/>
              </a:rPr>
              <a:t>	</a:t>
            </a:r>
            <a:r>
              <a:rPr dirty="0" sz="1200" spc="-75">
                <a:latin typeface="Arial"/>
                <a:cs typeface="Arial"/>
              </a:rPr>
              <a:t>Oradea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1200" spc="-20">
                <a:latin typeface="Arial"/>
                <a:cs typeface="Arial"/>
              </a:rPr>
              <a:t>280+366=646</a:t>
            </a:r>
            <a:r>
              <a:rPr dirty="0" baseline="2314" sz="1800" spc="-30">
                <a:latin typeface="Arial"/>
                <a:cs typeface="Arial"/>
              </a:rPr>
              <a:t>239+176=415</a:t>
            </a:r>
            <a:r>
              <a:rPr dirty="0" baseline="2314" sz="1800" spc="-52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291+380=671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95802" y="3451350"/>
            <a:ext cx="991235" cy="51054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200" spc="-60">
                <a:latin typeface="Arial"/>
                <a:cs typeface="Arial"/>
              </a:rPr>
              <a:t>Rimnicu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Vilcea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dirty="0" sz="1200" spc="-5">
                <a:latin typeface="Arial"/>
                <a:cs typeface="Arial"/>
              </a:rPr>
              <a:t>220+193=413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0539" y="4679694"/>
            <a:ext cx="965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338+253=591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6587" y="4356606"/>
            <a:ext cx="798195" cy="53467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660"/>
              </a:spcBef>
            </a:pPr>
            <a:r>
              <a:rPr dirty="0" sz="1200" spc="-65">
                <a:latin typeface="Arial"/>
                <a:cs typeface="Arial"/>
              </a:rPr>
              <a:t>Bucharest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200" spc="-5">
                <a:latin typeface="Arial"/>
                <a:cs typeface="Arial"/>
              </a:rPr>
              <a:t>450+0=450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28576" y="4393182"/>
            <a:ext cx="2898140" cy="49784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520"/>
              </a:spcBef>
              <a:tabLst>
                <a:tab pos="1242060" algn="l"/>
                <a:tab pos="2197735" algn="l"/>
              </a:tabLst>
            </a:pPr>
            <a:r>
              <a:rPr dirty="0" baseline="2314" sz="1800" spc="-112">
                <a:latin typeface="Arial"/>
                <a:cs typeface="Arial"/>
              </a:rPr>
              <a:t>Craiova</a:t>
            </a:r>
            <a:r>
              <a:rPr dirty="0" baseline="2314" sz="1800" spc="-112">
                <a:latin typeface="Times New Roman"/>
                <a:cs typeface="Times New Roman"/>
              </a:rPr>
              <a:t>	</a:t>
            </a:r>
            <a:r>
              <a:rPr dirty="0" baseline="2314" sz="1800" spc="-60">
                <a:latin typeface="Arial"/>
                <a:cs typeface="Arial"/>
              </a:rPr>
              <a:t>Pitesti</a:t>
            </a:r>
            <a:r>
              <a:rPr dirty="0" baseline="2314" sz="1800" spc="-60">
                <a:latin typeface="Times New Roman"/>
                <a:cs typeface="Times New Roman"/>
              </a:rPr>
              <a:t>	</a:t>
            </a:r>
            <a:r>
              <a:rPr dirty="0" sz="1200" spc="-65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200" spc="-5">
                <a:latin typeface="Arial"/>
                <a:cs typeface="Arial"/>
              </a:rPr>
              <a:t>366+160=526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baseline="2314" sz="1800" spc="-7">
                <a:latin typeface="Arial"/>
                <a:cs typeface="Arial"/>
              </a:rPr>
              <a:t>317+100=417</a:t>
            </a:r>
            <a:r>
              <a:rPr dirty="0" sz="1200" spc="-5">
                <a:latin typeface="Arial"/>
                <a:cs typeface="Arial"/>
              </a:rPr>
              <a:t>300+253=553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6251" y="5313677"/>
            <a:ext cx="798195" cy="52832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40"/>
              </a:spcBef>
            </a:pPr>
            <a:r>
              <a:rPr dirty="0" sz="1200" spc="-65">
                <a:latin typeface="Arial"/>
                <a:cs typeface="Arial"/>
              </a:rPr>
              <a:t>Bucharest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00" spc="-5">
                <a:latin typeface="Arial"/>
                <a:cs typeface="Arial"/>
              </a:rPr>
              <a:t>418+0=418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09576" y="5335013"/>
            <a:ext cx="965835" cy="50736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555"/>
              </a:spcBef>
            </a:pPr>
            <a:r>
              <a:rPr dirty="0" sz="1200" spc="-75">
                <a:latin typeface="Arial"/>
                <a:cs typeface="Arial"/>
              </a:rPr>
              <a:t>Craiova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00" spc="-5">
                <a:latin typeface="Arial"/>
                <a:cs typeface="Arial"/>
              </a:rPr>
              <a:t>455+160=615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73753" y="5338062"/>
            <a:ext cx="1005205" cy="50101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200" spc="-60">
                <a:latin typeface="Arial"/>
                <a:cs typeface="Arial"/>
              </a:rPr>
              <a:t>Rimnicu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Vilcea</a:t>
            </a:r>
            <a:endParaRPr sz="12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430"/>
              </a:spcBef>
            </a:pPr>
            <a:r>
              <a:rPr dirty="0" sz="1200" spc="-5">
                <a:latin typeface="Arial"/>
                <a:cs typeface="Arial"/>
              </a:rPr>
              <a:t>414+193=607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39103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Heurística</a:t>
            </a:r>
            <a:r>
              <a:rPr dirty="0" spc="-305"/>
              <a:t> </a:t>
            </a:r>
            <a:r>
              <a:rPr dirty="0" spc="-185"/>
              <a:t>admissível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4612" y="1988311"/>
            <a:ext cx="8135620" cy="305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0365" marR="4445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81000" algn="l"/>
              </a:tabLst>
            </a:pPr>
            <a:r>
              <a:rPr dirty="0" sz="2800" spc="-185">
                <a:latin typeface="Arial"/>
                <a:cs typeface="Arial"/>
              </a:rPr>
              <a:t>Uma </a:t>
            </a:r>
            <a:r>
              <a:rPr dirty="0" sz="2800" spc="-110">
                <a:latin typeface="Arial"/>
                <a:cs typeface="Arial"/>
              </a:rPr>
              <a:t>heurística </a:t>
            </a:r>
            <a:r>
              <a:rPr dirty="0" sz="2800" spc="-105" i="1">
                <a:latin typeface="Arial"/>
                <a:cs typeface="Arial"/>
              </a:rPr>
              <a:t>h(n) </a:t>
            </a:r>
            <a:r>
              <a:rPr dirty="0" sz="2800" spc="-170">
                <a:latin typeface="Arial"/>
                <a:cs typeface="Arial"/>
              </a:rPr>
              <a:t>é </a:t>
            </a:r>
            <a:r>
              <a:rPr dirty="0" sz="2800" spc="-150">
                <a:latin typeface="Arial"/>
                <a:cs typeface="Arial"/>
              </a:rPr>
              <a:t>admissível </a:t>
            </a:r>
            <a:r>
              <a:rPr dirty="0" sz="2800" spc="-240">
                <a:latin typeface="Arial"/>
                <a:cs typeface="Arial"/>
              </a:rPr>
              <a:t>se </a:t>
            </a:r>
            <a:r>
              <a:rPr dirty="0" sz="2800" spc="-140">
                <a:latin typeface="Arial"/>
                <a:cs typeface="Arial"/>
              </a:rPr>
              <a:t>para </a:t>
            </a:r>
            <a:r>
              <a:rPr dirty="0" sz="2800" spc="-90">
                <a:latin typeface="Arial"/>
                <a:cs typeface="Arial"/>
              </a:rPr>
              <a:t>qualquer nó  </a:t>
            </a:r>
            <a:r>
              <a:rPr dirty="0" sz="2800" spc="-100" i="1">
                <a:latin typeface="Arial"/>
                <a:cs typeface="Arial"/>
              </a:rPr>
              <a:t>n</a:t>
            </a:r>
            <a:r>
              <a:rPr dirty="0" sz="2800" spc="-100">
                <a:latin typeface="Arial"/>
                <a:cs typeface="Arial"/>
              </a:rPr>
              <a:t>, </a:t>
            </a:r>
            <a:r>
              <a:rPr dirty="0" sz="2800" spc="-105" i="1">
                <a:latin typeface="Arial"/>
                <a:cs typeface="Arial"/>
              </a:rPr>
              <a:t>h(n) </a:t>
            </a:r>
            <a:r>
              <a:rPr dirty="0" sz="2800" spc="-145">
                <a:latin typeface="Arial"/>
                <a:cs typeface="Arial"/>
              </a:rPr>
              <a:t>≤ </a:t>
            </a:r>
            <a:r>
              <a:rPr dirty="0" sz="2800" spc="-35" i="1">
                <a:latin typeface="Arial"/>
                <a:cs typeface="Arial"/>
              </a:rPr>
              <a:t>h*(n)</a:t>
            </a:r>
            <a:r>
              <a:rPr dirty="0" sz="2800" spc="-35">
                <a:latin typeface="Arial"/>
                <a:cs typeface="Arial"/>
              </a:rPr>
              <a:t>, </a:t>
            </a:r>
            <a:r>
              <a:rPr dirty="0" sz="2800" spc="-105">
                <a:latin typeface="Arial"/>
                <a:cs typeface="Arial"/>
              </a:rPr>
              <a:t>onde </a:t>
            </a:r>
            <a:r>
              <a:rPr dirty="0" sz="2800" spc="-25" i="1">
                <a:latin typeface="Arial"/>
                <a:cs typeface="Arial"/>
              </a:rPr>
              <a:t>h*(n) </a:t>
            </a:r>
            <a:r>
              <a:rPr dirty="0" sz="2800" spc="-170">
                <a:latin typeface="Arial"/>
                <a:cs typeface="Arial"/>
              </a:rPr>
              <a:t>é </a:t>
            </a:r>
            <a:r>
              <a:rPr dirty="0" sz="2800" spc="-85">
                <a:latin typeface="Arial"/>
                <a:cs typeface="Arial"/>
              </a:rPr>
              <a:t>o </a:t>
            </a:r>
            <a:r>
              <a:rPr dirty="0" sz="2800" spc="-120">
                <a:latin typeface="Arial"/>
                <a:cs typeface="Arial"/>
              </a:rPr>
              <a:t>custo </a:t>
            </a:r>
            <a:r>
              <a:rPr dirty="0" sz="2800" spc="-100">
                <a:latin typeface="Arial"/>
                <a:cs typeface="Arial"/>
              </a:rPr>
              <a:t>verdadeiro </a:t>
            </a:r>
            <a:r>
              <a:rPr dirty="0" sz="2800" spc="-125">
                <a:latin typeface="Arial"/>
                <a:cs typeface="Arial"/>
              </a:rPr>
              <a:t>de  </a:t>
            </a:r>
            <a:r>
              <a:rPr dirty="0" sz="2800" spc="-150">
                <a:latin typeface="Arial"/>
                <a:cs typeface="Arial"/>
              </a:rPr>
              <a:t>alcançar </a:t>
            </a:r>
            <a:r>
              <a:rPr dirty="0" sz="2800" spc="-85">
                <a:latin typeface="Arial"/>
                <a:cs typeface="Arial"/>
              </a:rPr>
              <a:t>o </a:t>
            </a:r>
            <a:r>
              <a:rPr dirty="0" sz="2800" spc="-135">
                <a:latin typeface="Arial"/>
                <a:cs typeface="Arial"/>
              </a:rPr>
              <a:t>estado </a:t>
            </a:r>
            <a:r>
              <a:rPr dirty="0" sz="2800" spc="-70">
                <a:latin typeface="Arial"/>
                <a:cs typeface="Arial"/>
              </a:rPr>
              <a:t>objectivo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5">
                <a:latin typeface="Arial"/>
                <a:cs typeface="Arial"/>
              </a:rPr>
              <a:t>partir </a:t>
            </a:r>
            <a:r>
              <a:rPr dirty="0" sz="2800" spc="-130">
                <a:latin typeface="Arial"/>
                <a:cs typeface="Arial"/>
              </a:rPr>
              <a:t>de</a:t>
            </a:r>
            <a:r>
              <a:rPr dirty="0" sz="2800" spc="-295">
                <a:latin typeface="Arial"/>
                <a:cs typeface="Arial"/>
              </a:rPr>
              <a:t> </a:t>
            </a:r>
            <a:r>
              <a:rPr dirty="0" sz="2800" spc="-120" i="1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algn="just" lvl="1" marL="781685" marR="43180" indent="-287020">
              <a:lnSpc>
                <a:spcPct val="100000"/>
              </a:lnSpc>
              <a:spcBef>
                <a:spcPts val="645"/>
              </a:spcBef>
              <a:buChar char="–"/>
              <a:tabLst>
                <a:tab pos="782320" algn="l"/>
              </a:tabLst>
            </a:pPr>
            <a:r>
              <a:rPr dirty="0" sz="2600" spc="-160">
                <a:latin typeface="Arial"/>
                <a:cs typeface="Arial"/>
              </a:rPr>
              <a:t>Nunca </a:t>
            </a:r>
            <a:r>
              <a:rPr dirty="0" sz="2600" spc="-105">
                <a:latin typeface="Arial"/>
                <a:cs typeface="Arial"/>
              </a:rPr>
              <a:t>sobrestima </a:t>
            </a:r>
            <a:r>
              <a:rPr dirty="0" sz="2600" spc="-75">
                <a:latin typeface="Arial"/>
                <a:cs typeface="Arial"/>
              </a:rPr>
              <a:t>o </a:t>
            </a:r>
            <a:r>
              <a:rPr dirty="0" sz="2600" spc="-114">
                <a:latin typeface="Arial"/>
                <a:cs typeface="Arial"/>
              </a:rPr>
              <a:t>custo </a:t>
            </a:r>
            <a:r>
              <a:rPr dirty="0" sz="2600" spc="-120">
                <a:latin typeface="Arial"/>
                <a:cs typeface="Arial"/>
              </a:rPr>
              <a:t>de </a:t>
            </a:r>
            <a:r>
              <a:rPr dirty="0" sz="2600" spc="-135">
                <a:latin typeface="Arial"/>
                <a:cs typeface="Arial"/>
              </a:rPr>
              <a:t>alcançar </a:t>
            </a:r>
            <a:r>
              <a:rPr dirty="0" sz="2600" spc="-75">
                <a:latin typeface="Arial"/>
                <a:cs typeface="Arial"/>
              </a:rPr>
              <a:t>o </a:t>
            </a:r>
            <a:r>
              <a:rPr dirty="0" sz="2600" spc="-60">
                <a:latin typeface="Arial"/>
                <a:cs typeface="Arial"/>
              </a:rPr>
              <a:t>objectivo </a:t>
            </a:r>
            <a:r>
              <a:rPr dirty="0" sz="2600" spc="-120">
                <a:latin typeface="Arial"/>
                <a:cs typeface="Arial"/>
              </a:rPr>
              <a:t>(é  </a:t>
            </a:r>
            <a:r>
              <a:rPr dirty="0" sz="2600" spc="-55">
                <a:latin typeface="Arial"/>
                <a:cs typeface="Arial"/>
              </a:rPr>
              <a:t>optimista)</a:t>
            </a:r>
            <a:endParaRPr sz="2600">
              <a:latin typeface="Arial"/>
              <a:cs typeface="Arial"/>
            </a:endParaRPr>
          </a:p>
          <a:p>
            <a:pPr algn="just" lvl="1" marL="781685" marR="43180" indent="-287020">
              <a:lnSpc>
                <a:spcPct val="100000"/>
              </a:lnSpc>
              <a:spcBef>
                <a:spcPts val="620"/>
              </a:spcBef>
              <a:buChar char="–"/>
              <a:tabLst>
                <a:tab pos="782320" algn="l"/>
              </a:tabLst>
            </a:pPr>
            <a:r>
              <a:rPr dirty="0" sz="2600" spc="-145">
                <a:latin typeface="Arial"/>
                <a:cs typeface="Arial"/>
              </a:rPr>
              <a:t>Exemplo: </a:t>
            </a:r>
            <a:r>
              <a:rPr dirty="0" sz="2600" spc="-155" i="1">
                <a:latin typeface="Arial"/>
                <a:cs typeface="Arial"/>
              </a:rPr>
              <a:t>h</a:t>
            </a:r>
            <a:r>
              <a:rPr dirty="0" baseline="-21241" sz="2550" spc="-232" i="1">
                <a:latin typeface="Arial"/>
                <a:cs typeface="Arial"/>
              </a:rPr>
              <a:t>DLR</a:t>
            </a:r>
            <a:r>
              <a:rPr dirty="0" sz="2600" spc="-155" i="1">
                <a:latin typeface="Arial"/>
                <a:cs typeface="Arial"/>
              </a:rPr>
              <a:t>(n) </a:t>
            </a:r>
            <a:r>
              <a:rPr dirty="0" sz="2600" spc="-105">
                <a:latin typeface="Arial"/>
                <a:cs typeface="Arial"/>
              </a:rPr>
              <a:t>(distância </a:t>
            </a:r>
            <a:r>
              <a:rPr dirty="0" sz="2600" spc="-120">
                <a:latin typeface="Arial"/>
                <a:cs typeface="Arial"/>
              </a:rPr>
              <a:t>em </a:t>
            </a:r>
            <a:r>
              <a:rPr dirty="0" sz="2600" spc="-65">
                <a:latin typeface="Arial"/>
                <a:cs typeface="Arial"/>
              </a:rPr>
              <a:t>linha </a:t>
            </a:r>
            <a:r>
              <a:rPr dirty="0" sz="2600" spc="-90">
                <a:latin typeface="Arial"/>
                <a:cs typeface="Arial"/>
              </a:rPr>
              <a:t>recta </a:t>
            </a:r>
            <a:r>
              <a:rPr dirty="0" sz="2600" spc="-140">
                <a:latin typeface="Arial"/>
                <a:cs typeface="Arial"/>
              </a:rPr>
              <a:t>nunca </a:t>
            </a:r>
            <a:r>
              <a:rPr dirty="0" sz="2600" spc="-155">
                <a:latin typeface="Arial"/>
                <a:cs typeface="Arial"/>
              </a:rPr>
              <a:t>é  </a:t>
            </a:r>
            <a:r>
              <a:rPr dirty="0" sz="2600" spc="-65">
                <a:latin typeface="Arial"/>
                <a:cs typeface="Arial"/>
              </a:rPr>
              <a:t>maior </a:t>
            </a:r>
            <a:r>
              <a:rPr dirty="0" sz="2600" spc="-110">
                <a:latin typeface="Arial"/>
                <a:cs typeface="Arial"/>
              </a:rPr>
              <a:t>que </a:t>
            </a:r>
            <a:r>
              <a:rPr dirty="0" sz="2600" spc="-105">
                <a:latin typeface="Arial"/>
                <a:cs typeface="Arial"/>
              </a:rPr>
              <a:t>distância pela</a:t>
            </a:r>
            <a:r>
              <a:rPr dirty="0" sz="2600" spc="-330">
                <a:latin typeface="Arial"/>
                <a:cs typeface="Arial"/>
              </a:rPr>
              <a:t> </a:t>
            </a:r>
            <a:r>
              <a:rPr dirty="0" sz="2600" spc="-110">
                <a:latin typeface="Arial"/>
                <a:cs typeface="Arial"/>
              </a:rPr>
              <a:t>estrada)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506095" y="4990589"/>
            <a:ext cx="4095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 spc="-97" b="1">
                <a:latin typeface="Arial"/>
                <a:cs typeface="Arial"/>
              </a:rPr>
              <a:t>A</a:t>
            </a:r>
            <a:r>
              <a:rPr dirty="0" sz="1850" spc="-65" b="1">
                <a:latin typeface="Arial"/>
                <a:cs typeface="Arial"/>
              </a:rPr>
              <a:t>*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0017" y="5097269"/>
            <a:ext cx="80708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977265" algn="l"/>
                <a:tab pos="1856105" algn="l"/>
                <a:tab pos="2317750" algn="l"/>
                <a:tab pos="4849495" algn="l"/>
                <a:tab pos="6189345" algn="l"/>
                <a:tab pos="6659880" algn="l"/>
              </a:tabLst>
            </a:pPr>
            <a:r>
              <a:rPr dirty="0" sz="2800" spc="-380">
                <a:latin typeface="Arial"/>
                <a:cs typeface="Arial"/>
              </a:rPr>
              <a:t>Se</a:t>
            </a:r>
            <a:r>
              <a:rPr dirty="0" sz="2800" spc="-380">
                <a:latin typeface="Times New Roman"/>
                <a:cs typeface="Times New Roman"/>
              </a:rPr>
              <a:t>	</a:t>
            </a:r>
            <a:r>
              <a:rPr dirty="0" sz="2800" spc="-150" b="1" i="1">
                <a:latin typeface="Arial"/>
                <a:cs typeface="Arial"/>
              </a:rPr>
              <a:t>h(n)</a:t>
            </a:r>
            <a:r>
              <a:rPr dirty="0" sz="2800" spc="-150">
                <a:latin typeface="Times New Roman"/>
                <a:cs typeface="Times New Roman"/>
              </a:rPr>
              <a:t>	</a:t>
            </a:r>
            <a:r>
              <a:rPr dirty="0" sz="2800" spc="-150" b="1">
                <a:latin typeface="Arial"/>
                <a:cs typeface="Arial"/>
              </a:rPr>
              <a:t>é</a:t>
            </a:r>
            <a:r>
              <a:rPr dirty="0" sz="2800" spc="-150">
                <a:latin typeface="Times New Roman"/>
                <a:cs typeface="Times New Roman"/>
              </a:rPr>
              <a:t>	</a:t>
            </a:r>
            <a:r>
              <a:rPr dirty="0" sz="2800" spc="-210" b="1">
                <a:latin typeface="Arial"/>
                <a:cs typeface="Arial"/>
              </a:rPr>
              <a:t>admissível</a:t>
            </a:r>
            <a:r>
              <a:rPr dirty="0" sz="2800" spc="-210">
                <a:latin typeface="Arial"/>
                <a:cs typeface="Arial"/>
              </a:rPr>
              <a:t>,</a:t>
            </a:r>
            <a:r>
              <a:rPr dirty="0" sz="2800" spc="-210">
                <a:latin typeface="Times New Roman"/>
                <a:cs typeface="Times New Roman"/>
              </a:rPr>
              <a:t>	</a:t>
            </a:r>
            <a:r>
              <a:rPr dirty="0" sz="2800" spc="-150">
                <a:latin typeface="Arial"/>
                <a:cs typeface="Arial"/>
              </a:rPr>
              <a:t>usando</a:t>
            </a:r>
            <a:r>
              <a:rPr dirty="0" sz="2800" spc="-150">
                <a:latin typeface="Times New Roman"/>
                <a:cs typeface="Times New Roman"/>
              </a:rPr>
              <a:t>	</a:t>
            </a:r>
            <a:r>
              <a:rPr dirty="0" sz="2800" spc="-85">
                <a:latin typeface="Arial"/>
                <a:cs typeface="Arial"/>
              </a:rPr>
              <a:t>o</a:t>
            </a:r>
            <a:r>
              <a:rPr dirty="0" sz="2800" spc="-85">
                <a:latin typeface="Times New Roman"/>
                <a:cs typeface="Times New Roman"/>
              </a:rPr>
              <a:t>	</a:t>
            </a:r>
            <a:r>
              <a:rPr dirty="0" sz="2800" spc="-65"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2916" y="5510273"/>
            <a:ext cx="42017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ourier New"/>
                <a:cs typeface="Courier New"/>
              </a:rPr>
              <a:t>BuscaEmArvore</a:t>
            </a:r>
            <a:r>
              <a:rPr dirty="0" sz="2800" spc="-1150">
                <a:latin typeface="Courier New"/>
                <a:cs typeface="Courier New"/>
              </a:rPr>
              <a:t> </a:t>
            </a:r>
            <a:r>
              <a:rPr dirty="0" sz="2800" spc="-150" b="1">
                <a:latin typeface="Arial"/>
                <a:cs typeface="Arial"/>
              </a:rPr>
              <a:t>é </a:t>
            </a:r>
            <a:r>
              <a:rPr dirty="0" sz="2800" spc="-155" b="1">
                <a:latin typeface="Arial"/>
                <a:cs typeface="Arial"/>
              </a:rPr>
              <a:t>óptimo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369567"/>
            <a:ext cx="45916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Heurística </a:t>
            </a:r>
            <a:r>
              <a:rPr dirty="0" spc="-145"/>
              <a:t>consistente</a:t>
            </a:r>
            <a:r>
              <a:rPr dirty="0" spc="-345"/>
              <a:t> </a:t>
            </a:r>
            <a:r>
              <a:rPr dirty="0" spc="-105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900" y="1883155"/>
            <a:ext cx="4956810" cy="429260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just" marL="354965" marR="5080" indent="-342900">
              <a:lnSpc>
                <a:spcPct val="8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dirty="0" sz="2800" spc="-185">
                <a:latin typeface="Arial"/>
                <a:cs typeface="Arial"/>
              </a:rPr>
              <a:t>Uma </a:t>
            </a:r>
            <a:r>
              <a:rPr dirty="0" sz="2800" spc="-110">
                <a:latin typeface="Arial"/>
                <a:cs typeface="Arial"/>
              </a:rPr>
              <a:t>heurística </a:t>
            </a:r>
            <a:r>
              <a:rPr dirty="0" sz="2800" spc="-170">
                <a:latin typeface="Arial"/>
                <a:cs typeface="Arial"/>
              </a:rPr>
              <a:t>é </a:t>
            </a:r>
            <a:r>
              <a:rPr dirty="0" sz="2800" spc="-235" b="1" i="1">
                <a:latin typeface="Arial"/>
                <a:cs typeface="Arial"/>
              </a:rPr>
              <a:t>consistente  </a:t>
            </a:r>
            <a:r>
              <a:rPr dirty="0" sz="2800" spc="-90">
                <a:latin typeface="Arial"/>
                <a:cs typeface="Arial"/>
              </a:rPr>
              <a:t>(ou </a:t>
            </a:r>
            <a:r>
              <a:rPr dirty="0" sz="2800" spc="-195" b="1" i="1">
                <a:latin typeface="Arial"/>
                <a:cs typeface="Arial"/>
              </a:rPr>
              <a:t>monotónica</a:t>
            </a:r>
            <a:r>
              <a:rPr dirty="0" sz="2800" spc="-195">
                <a:latin typeface="Arial"/>
                <a:cs typeface="Arial"/>
              </a:rPr>
              <a:t>) </a:t>
            </a:r>
            <a:r>
              <a:rPr dirty="0" sz="2800" spc="-240">
                <a:latin typeface="Arial"/>
                <a:cs typeface="Arial"/>
              </a:rPr>
              <a:t>se </a:t>
            </a:r>
            <a:r>
              <a:rPr dirty="0" sz="2800" spc="-140">
                <a:latin typeface="Arial"/>
                <a:cs typeface="Arial"/>
              </a:rPr>
              <a:t>para </a:t>
            </a:r>
            <a:r>
              <a:rPr dirty="0" sz="2800" spc="-195">
                <a:latin typeface="Arial"/>
                <a:cs typeface="Arial"/>
              </a:rPr>
              <a:t>cada  </a:t>
            </a:r>
            <a:r>
              <a:rPr dirty="0" sz="2800" spc="-90">
                <a:latin typeface="Arial"/>
                <a:cs typeface="Arial"/>
              </a:rPr>
              <a:t>nó </a:t>
            </a:r>
            <a:r>
              <a:rPr dirty="0" sz="2800" spc="-100" i="1">
                <a:latin typeface="Arial"/>
                <a:cs typeface="Arial"/>
              </a:rPr>
              <a:t>n</a:t>
            </a:r>
            <a:r>
              <a:rPr dirty="0" sz="2800" spc="-100">
                <a:latin typeface="Arial"/>
                <a:cs typeface="Arial"/>
              </a:rPr>
              <a:t>, </a:t>
            </a:r>
            <a:r>
              <a:rPr dirty="0" sz="2800" spc="-190">
                <a:latin typeface="Arial"/>
                <a:cs typeface="Arial"/>
              </a:rPr>
              <a:t>cada</a:t>
            </a:r>
            <a:r>
              <a:rPr dirty="0" sz="2800" spc="395">
                <a:latin typeface="Arial"/>
                <a:cs typeface="Arial"/>
              </a:rPr>
              <a:t> </a:t>
            </a:r>
            <a:r>
              <a:rPr dirty="0" sz="2800" spc="-180">
                <a:latin typeface="Arial"/>
                <a:cs typeface="Arial"/>
              </a:rPr>
              <a:t>sucessor </a:t>
            </a:r>
            <a:r>
              <a:rPr dirty="0" sz="2800" spc="-20" i="1">
                <a:latin typeface="Arial"/>
                <a:cs typeface="Arial"/>
              </a:rPr>
              <a:t>n' </a:t>
            </a:r>
            <a:r>
              <a:rPr dirty="0" sz="2800" spc="-130">
                <a:latin typeface="Arial"/>
                <a:cs typeface="Arial"/>
              </a:rPr>
              <a:t>de </a:t>
            </a:r>
            <a:r>
              <a:rPr dirty="0" sz="2800" spc="-120" i="1">
                <a:latin typeface="Arial"/>
                <a:cs typeface="Arial"/>
              </a:rPr>
              <a:t>n  </a:t>
            </a:r>
            <a:r>
              <a:rPr dirty="0" sz="2800" spc="-145">
                <a:latin typeface="Arial"/>
                <a:cs typeface="Arial"/>
              </a:rPr>
              <a:t>gerado </a:t>
            </a:r>
            <a:r>
              <a:rPr dirty="0" sz="2800" spc="-45">
                <a:latin typeface="Arial"/>
                <a:cs typeface="Arial"/>
              </a:rPr>
              <a:t>por </a:t>
            </a:r>
            <a:r>
              <a:rPr dirty="0" sz="2800" spc="-90">
                <a:latin typeface="Arial"/>
                <a:cs typeface="Arial"/>
              </a:rPr>
              <a:t>qualquer </a:t>
            </a:r>
            <a:r>
              <a:rPr dirty="0" sz="2800" spc="-195">
                <a:latin typeface="Arial"/>
                <a:cs typeface="Arial"/>
              </a:rPr>
              <a:t>acção </a:t>
            </a:r>
            <a:r>
              <a:rPr dirty="0" sz="2800" spc="-100" i="1">
                <a:latin typeface="Arial"/>
                <a:cs typeface="Arial"/>
              </a:rPr>
              <a:t>a</a:t>
            </a:r>
            <a:r>
              <a:rPr dirty="0" sz="2800" spc="-100">
                <a:latin typeface="Arial"/>
                <a:cs typeface="Arial"/>
              </a:rPr>
              <a:t>, </a:t>
            </a:r>
            <a:r>
              <a:rPr dirty="0" sz="2800" spc="-85">
                <a:latin typeface="Arial"/>
                <a:cs typeface="Arial"/>
              </a:rPr>
              <a:t>o  </a:t>
            </a:r>
            <a:r>
              <a:rPr dirty="0" sz="2800" spc="-120">
                <a:latin typeface="Arial"/>
                <a:cs typeface="Arial"/>
              </a:rPr>
              <a:t>custo </a:t>
            </a:r>
            <a:r>
              <a:rPr dirty="0" sz="2800" spc="-105">
                <a:latin typeface="Arial"/>
                <a:cs typeface="Arial"/>
              </a:rPr>
              <a:t>estimado </a:t>
            </a:r>
            <a:r>
              <a:rPr dirty="0" sz="2800" spc="-130">
                <a:latin typeface="Arial"/>
                <a:cs typeface="Arial"/>
              </a:rPr>
              <a:t>de </a:t>
            </a:r>
            <a:r>
              <a:rPr dirty="0" sz="2800" spc="-150">
                <a:latin typeface="Arial"/>
                <a:cs typeface="Arial"/>
              </a:rPr>
              <a:t>alcançar </a:t>
            </a:r>
            <a:r>
              <a:rPr dirty="0" sz="2800" spc="-85">
                <a:latin typeface="Arial"/>
                <a:cs typeface="Arial"/>
              </a:rPr>
              <a:t>o  </a:t>
            </a:r>
            <a:r>
              <a:rPr dirty="0" sz="2800" spc="-70">
                <a:latin typeface="Arial"/>
                <a:cs typeface="Arial"/>
              </a:rPr>
              <a:t>objectivo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5">
                <a:latin typeface="Arial"/>
                <a:cs typeface="Arial"/>
              </a:rPr>
              <a:t>partir </a:t>
            </a:r>
            <a:r>
              <a:rPr dirty="0" sz="2800" spc="-125">
                <a:latin typeface="Arial"/>
                <a:cs typeface="Arial"/>
              </a:rPr>
              <a:t>de </a:t>
            </a:r>
            <a:r>
              <a:rPr dirty="0" sz="2800" spc="-120" i="1">
                <a:latin typeface="Arial"/>
                <a:cs typeface="Arial"/>
              </a:rPr>
              <a:t>n </a:t>
            </a:r>
            <a:r>
              <a:rPr dirty="0" sz="2800" spc="-135">
                <a:latin typeface="Arial"/>
                <a:cs typeface="Arial"/>
              </a:rPr>
              <a:t>não </a:t>
            </a:r>
            <a:r>
              <a:rPr dirty="0" sz="2800" spc="-170">
                <a:latin typeface="Arial"/>
                <a:cs typeface="Arial"/>
              </a:rPr>
              <a:t>é  </a:t>
            </a:r>
            <a:r>
              <a:rPr dirty="0" sz="2800" spc="-75">
                <a:latin typeface="Arial"/>
                <a:cs typeface="Arial"/>
              </a:rPr>
              <a:t>maior </a:t>
            </a:r>
            <a:r>
              <a:rPr dirty="0" sz="2800" spc="-114">
                <a:latin typeface="Arial"/>
                <a:cs typeface="Arial"/>
              </a:rPr>
              <a:t>que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80">
                <a:latin typeface="Arial"/>
                <a:cs typeface="Arial"/>
              </a:rPr>
              <a:t>soma </a:t>
            </a:r>
            <a:r>
              <a:rPr dirty="0" sz="2800" spc="-85">
                <a:latin typeface="Arial"/>
                <a:cs typeface="Arial"/>
              </a:rPr>
              <a:t>do </a:t>
            </a:r>
            <a:r>
              <a:rPr dirty="0" sz="2800" spc="-120">
                <a:latin typeface="Arial"/>
                <a:cs typeface="Arial"/>
              </a:rPr>
              <a:t>custo </a:t>
            </a:r>
            <a:r>
              <a:rPr dirty="0" sz="2800" spc="-85">
                <a:latin typeface="Arial"/>
                <a:cs typeface="Arial"/>
              </a:rPr>
              <a:t>do  </a:t>
            </a:r>
            <a:r>
              <a:rPr dirty="0" sz="2800" spc="-204">
                <a:latin typeface="Arial"/>
                <a:cs typeface="Arial"/>
              </a:rPr>
              <a:t>passo </a:t>
            </a:r>
            <a:r>
              <a:rPr dirty="0" sz="2800" spc="-130">
                <a:latin typeface="Arial"/>
                <a:cs typeface="Arial"/>
              </a:rPr>
              <a:t>de </a:t>
            </a:r>
            <a:r>
              <a:rPr dirty="0" sz="2800" spc="-150">
                <a:latin typeface="Arial"/>
                <a:cs typeface="Arial"/>
              </a:rPr>
              <a:t>alcançar </a:t>
            </a:r>
            <a:r>
              <a:rPr dirty="0" sz="2800" spc="-20" i="1">
                <a:latin typeface="Arial"/>
                <a:cs typeface="Arial"/>
              </a:rPr>
              <a:t>n'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5">
                <a:latin typeface="Arial"/>
                <a:cs typeface="Arial"/>
              </a:rPr>
              <a:t>partir </a:t>
            </a:r>
            <a:r>
              <a:rPr dirty="0" sz="2800" spc="-130">
                <a:latin typeface="Arial"/>
                <a:cs typeface="Arial"/>
              </a:rPr>
              <a:t>de  </a:t>
            </a:r>
            <a:r>
              <a:rPr dirty="0" sz="2800" spc="-120" i="1">
                <a:latin typeface="Arial"/>
                <a:cs typeface="Arial"/>
              </a:rPr>
              <a:t>n </a:t>
            </a:r>
            <a:r>
              <a:rPr dirty="0" sz="2800" spc="-155">
                <a:latin typeface="Arial"/>
                <a:cs typeface="Arial"/>
              </a:rPr>
              <a:t>mais </a:t>
            </a:r>
            <a:r>
              <a:rPr dirty="0" sz="2800" spc="-85">
                <a:latin typeface="Arial"/>
                <a:cs typeface="Arial"/>
              </a:rPr>
              <a:t>o </a:t>
            </a:r>
            <a:r>
              <a:rPr dirty="0" sz="2800" spc="-120">
                <a:latin typeface="Arial"/>
                <a:cs typeface="Arial"/>
              </a:rPr>
              <a:t>custo </a:t>
            </a:r>
            <a:r>
              <a:rPr dirty="0" sz="2800" spc="-105">
                <a:latin typeface="Arial"/>
                <a:cs typeface="Arial"/>
              </a:rPr>
              <a:t>estimado </a:t>
            </a:r>
            <a:r>
              <a:rPr dirty="0" sz="2800" spc="-125">
                <a:latin typeface="Arial"/>
                <a:cs typeface="Arial"/>
              </a:rPr>
              <a:t>de  </a:t>
            </a:r>
            <a:r>
              <a:rPr dirty="0" sz="2800" spc="-150">
                <a:latin typeface="Arial"/>
                <a:cs typeface="Arial"/>
              </a:rPr>
              <a:t>alcançar </a:t>
            </a:r>
            <a:r>
              <a:rPr dirty="0" sz="2800" spc="-85">
                <a:latin typeface="Arial"/>
                <a:cs typeface="Arial"/>
              </a:rPr>
              <a:t>o </a:t>
            </a:r>
            <a:r>
              <a:rPr dirty="0" sz="2800" spc="-70">
                <a:latin typeface="Arial"/>
                <a:cs typeface="Arial"/>
              </a:rPr>
              <a:t>objectivo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5">
                <a:latin typeface="Arial"/>
                <a:cs typeface="Arial"/>
              </a:rPr>
              <a:t>partir </a:t>
            </a:r>
            <a:r>
              <a:rPr dirty="0" sz="2800" spc="-130">
                <a:latin typeface="Arial"/>
                <a:cs typeface="Arial"/>
              </a:rPr>
              <a:t>de  </a:t>
            </a:r>
            <a:r>
              <a:rPr dirty="0" sz="2800" spc="-20" i="1">
                <a:latin typeface="Arial"/>
                <a:cs typeface="Arial"/>
              </a:rPr>
              <a:t>n'</a:t>
            </a:r>
            <a:endParaRPr sz="2800">
              <a:latin typeface="Arial"/>
              <a:cs typeface="Arial"/>
            </a:endParaRPr>
          </a:p>
          <a:p>
            <a:pPr algn="just" marL="355600">
              <a:lnSpc>
                <a:spcPct val="100000"/>
              </a:lnSpc>
            </a:pPr>
            <a:r>
              <a:rPr dirty="0" sz="2800" spc="-105" i="1">
                <a:latin typeface="Arial"/>
                <a:cs typeface="Arial"/>
              </a:rPr>
              <a:t>h(n) </a:t>
            </a:r>
            <a:r>
              <a:rPr dirty="0" sz="2800" spc="-145" i="1">
                <a:latin typeface="Arial"/>
                <a:cs typeface="Arial"/>
              </a:rPr>
              <a:t>≤ </a:t>
            </a:r>
            <a:r>
              <a:rPr dirty="0" sz="2800" spc="-100" i="1">
                <a:latin typeface="Arial"/>
                <a:cs typeface="Arial"/>
              </a:rPr>
              <a:t>c(n,a,n') </a:t>
            </a:r>
            <a:r>
              <a:rPr dirty="0" sz="2800" spc="-245" i="1">
                <a:latin typeface="Arial"/>
                <a:cs typeface="Arial"/>
              </a:rPr>
              <a:t>+</a:t>
            </a:r>
            <a:r>
              <a:rPr dirty="0" sz="2800" spc="-225" i="1">
                <a:latin typeface="Arial"/>
                <a:cs typeface="Arial"/>
              </a:rPr>
              <a:t> </a:t>
            </a:r>
            <a:r>
              <a:rPr dirty="0" sz="2800" spc="-70" i="1">
                <a:latin typeface="Arial"/>
                <a:cs typeface="Arial"/>
              </a:rPr>
              <a:t>h(n')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6426586" y="1978151"/>
            <a:ext cx="3133344" cy="3329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47072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Heurística </a:t>
            </a:r>
            <a:r>
              <a:rPr dirty="0" spc="-145"/>
              <a:t>consistente</a:t>
            </a:r>
            <a:r>
              <a:rPr dirty="0" spc="-345"/>
              <a:t> </a:t>
            </a:r>
            <a:r>
              <a:rPr dirty="0" spc="-100"/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2" y="2128519"/>
            <a:ext cx="8072120" cy="2545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200" spc="-425">
                <a:latin typeface="Arial"/>
                <a:cs typeface="Arial"/>
              </a:rPr>
              <a:t>Se </a:t>
            </a:r>
            <a:r>
              <a:rPr dirty="0" sz="3200" spc="-170" b="1" i="1">
                <a:latin typeface="Arial"/>
                <a:cs typeface="Arial"/>
              </a:rPr>
              <a:t>h(n) </a:t>
            </a:r>
            <a:r>
              <a:rPr dirty="0" sz="3200" spc="-170" b="1">
                <a:latin typeface="Arial"/>
                <a:cs typeface="Arial"/>
              </a:rPr>
              <a:t>é </a:t>
            </a:r>
            <a:r>
              <a:rPr dirty="0" sz="3200" spc="-229" b="1">
                <a:latin typeface="Arial"/>
                <a:cs typeface="Arial"/>
              </a:rPr>
              <a:t>consistente</a:t>
            </a:r>
            <a:r>
              <a:rPr dirty="0" sz="3200" spc="-229">
                <a:latin typeface="Arial"/>
                <a:cs typeface="Arial"/>
              </a:rPr>
              <a:t>, </a:t>
            </a:r>
            <a:r>
              <a:rPr dirty="0" sz="3200" spc="-365" b="1">
                <a:latin typeface="Arial"/>
                <a:cs typeface="Arial"/>
              </a:rPr>
              <a:t>os </a:t>
            </a:r>
            <a:r>
              <a:rPr dirty="0" sz="3200" spc="-240" b="1">
                <a:latin typeface="Arial"/>
                <a:cs typeface="Arial"/>
              </a:rPr>
              <a:t>valores </a:t>
            </a:r>
            <a:r>
              <a:rPr dirty="0" sz="3200" spc="-204" b="1">
                <a:latin typeface="Arial"/>
                <a:cs typeface="Arial"/>
              </a:rPr>
              <a:t>de </a:t>
            </a:r>
            <a:r>
              <a:rPr dirty="0" sz="3200" spc="-120" b="1" i="1">
                <a:latin typeface="Arial"/>
                <a:cs typeface="Arial"/>
              </a:rPr>
              <a:t>f(n) </a:t>
            </a:r>
            <a:r>
              <a:rPr dirty="0" sz="3200" spc="-170">
                <a:latin typeface="Arial"/>
                <a:cs typeface="Arial"/>
              </a:rPr>
              <a:t>ao  </a:t>
            </a:r>
            <a:r>
              <a:rPr dirty="0" sz="3200" spc="-114">
                <a:latin typeface="Arial"/>
                <a:cs typeface="Arial"/>
              </a:rPr>
              <a:t>longo </a:t>
            </a:r>
            <a:r>
              <a:rPr dirty="0" sz="3200" spc="-140">
                <a:latin typeface="Arial"/>
                <a:cs typeface="Arial"/>
              </a:rPr>
              <a:t>de </a:t>
            </a:r>
            <a:r>
              <a:rPr dirty="0" sz="3200" spc="-95">
                <a:latin typeface="Arial"/>
                <a:cs typeface="Arial"/>
              </a:rPr>
              <a:t>qualquer </a:t>
            </a:r>
            <a:r>
              <a:rPr dirty="0" sz="3200" spc="-55">
                <a:latin typeface="Arial"/>
                <a:cs typeface="Arial"/>
              </a:rPr>
              <a:t>trajectória </a:t>
            </a:r>
            <a:r>
              <a:rPr dirty="0" sz="3200" spc="-235">
                <a:latin typeface="Arial"/>
                <a:cs typeface="Arial"/>
              </a:rPr>
              <a:t>são </a:t>
            </a:r>
            <a:r>
              <a:rPr dirty="0" sz="3200" spc="-229" b="1">
                <a:latin typeface="Arial"/>
                <a:cs typeface="Arial"/>
              </a:rPr>
              <a:t>não  </a:t>
            </a:r>
            <a:r>
              <a:rPr dirty="0" sz="3200" spc="-270" b="1">
                <a:latin typeface="Arial"/>
                <a:cs typeface="Arial"/>
              </a:rPr>
              <a:t>decrescentes</a:t>
            </a:r>
            <a:endParaRPr sz="3200">
              <a:latin typeface="Arial"/>
              <a:cs typeface="Arial"/>
            </a:endParaRPr>
          </a:p>
          <a:p>
            <a:pPr algn="just" marL="355600" indent="-342900">
              <a:lnSpc>
                <a:spcPts val="3775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dirty="0" sz="3200" spc="-425">
                <a:latin typeface="Arial"/>
                <a:cs typeface="Arial"/>
              </a:rPr>
              <a:t>Se </a:t>
            </a:r>
            <a:r>
              <a:rPr dirty="0" sz="3200" spc="-170" b="1" i="1">
                <a:latin typeface="Arial"/>
                <a:cs typeface="Arial"/>
              </a:rPr>
              <a:t>h(n) </a:t>
            </a:r>
            <a:r>
              <a:rPr dirty="0" sz="3200" spc="-170" b="1">
                <a:latin typeface="Arial"/>
                <a:cs typeface="Arial"/>
              </a:rPr>
              <a:t>é </a:t>
            </a:r>
            <a:r>
              <a:rPr dirty="0" sz="3200" spc="-235" b="1">
                <a:latin typeface="Arial"/>
                <a:cs typeface="Arial"/>
              </a:rPr>
              <a:t>consistente</a:t>
            </a:r>
            <a:r>
              <a:rPr dirty="0" sz="3200" spc="-235">
                <a:latin typeface="Arial"/>
                <a:cs typeface="Arial"/>
              </a:rPr>
              <a:t>, </a:t>
            </a:r>
            <a:r>
              <a:rPr dirty="0" sz="3200" spc="-10" b="1">
                <a:latin typeface="Arial"/>
                <a:cs typeface="Arial"/>
              </a:rPr>
              <a:t>A</a:t>
            </a:r>
            <a:r>
              <a:rPr dirty="0" sz="3200" spc="-10" b="1" i="1">
                <a:latin typeface="Arial"/>
                <a:cs typeface="Arial"/>
              </a:rPr>
              <a:t>* </a:t>
            </a:r>
            <a:r>
              <a:rPr dirty="0" sz="3200" spc="-165">
                <a:latin typeface="Arial"/>
                <a:cs typeface="Arial"/>
              </a:rPr>
              <a:t>usando </a:t>
            </a:r>
            <a:r>
              <a:rPr dirty="0" sz="3200" spc="-95">
                <a:latin typeface="Arial"/>
                <a:cs typeface="Arial"/>
              </a:rPr>
              <a:t>o</a:t>
            </a:r>
            <a:r>
              <a:rPr dirty="0" sz="3200" spc="254">
                <a:latin typeface="Arial"/>
                <a:cs typeface="Arial"/>
              </a:rPr>
              <a:t> </a:t>
            </a:r>
            <a:r>
              <a:rPr dirty="0" sz="3200" spc="-60">
                <a:latin typeface="Arial"/>
                <a:cs typeface="Arial"/>
              </a:rPr>
              <a:t>algoritmo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ts val="3775"/>
              </a:lnSpc>
            </a:pPr>
            <a:r>
              <a:rPr dirty="0" sz="3200" spc="-5">
                <a:latin typeface="Courier New"/>
                <a:cs typeface="Courier New"/>
              </a:rPr>
              <a:t>BuscaEmGrafo</a:t>
            </a:r>
            <a:r>
              <a:rPr dirty="0" sz="3200" spc="-1160">
                <a:latin typeface="Courier New"/>
                <a:cs typeface="Courier New"/>
              </a:rPr>
              <a:t> </a:t>
            </a:r>
            <a:r>
              <a:rPr dirty="0" sz="3200" spc="-170" b="1">
                <a:latin typeface="Arial"/>
                <a:cs typeface="Arial"/>
              </a:rPr>
              <a:t>é óptimo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3712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10"/>
              <a:t>A*: </a:t>
            </a:r>
            <a:r>
              <a:rPr dirty="0" spc="-175"/>
              <a:t>análise</a:t>
            </a:r>
            <a:r>
              <a:rPr dirty="0" spc="-360"/>
              <a:t> </a:t>
            </a:r>
            <a:r>
              <a:rPr dirty="0" spc="-105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2" y="2027927"/>
            <a:ext cx="8037195" cy="374967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70">
                <a:latin typeface="Arial"/>
                <a:cs typeface="Arial"/>
              </a:rPr>
              <a:t>Completa?</a:t>
            </a:r>
            <a:endParaRPr sz="32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dirty="0" sz="2800" spc="-229">
                <a:latin typeface="Arial"/>
                <a:cs typeface="Arial"/>
              </a:rPr>
              <a:t>Sim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35">
                <a:latin typeface="Arial"/>
                <a:cs typeface="Arial"/>
              </a:rPr>
              <a:t>Óptima?</a:t>
            </a:r>
            <a:endParaRPr sz="3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dirty="0" sz="2800" spc="-229">
                <a:latin typeface="Arial"/>
                <a:cs typeface="Arial"/>
              </a:rPr>
              <a:t>Sim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5">
                <a:latin typeface="Arial"/>
                <a:cs typeface="Arial"/>
              </a:rPr>
              <a:t>Óptimamente</a:t>
            </a:r>
            <a:r>
              <a:rPr dirty="0" sz="3200" spc="-145">
                <a:latin typeface="Arial"/>
                <a:cs typeface="Arial"/>
              </a:rPr>
              <a:t> </a:t>
            </a:r>
            <a:r>
              <a:rPr dirty="0" sz="3200" spc="-80">
                <a:latin typeface="Arial"/>
                <a:cs typeface="Arial"/>
              </a:rPr>
              <a:t>eficiente</a:t>
            </a:r>
            <a:endParaRPr sz="32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dirty="0" sz="2800" spc="-130">
                <a:latin typeface="Arial"/>
                <a:cs typeface="Arial"/>
              </a:rPr>
              <a:t>Nenhum </a:t>
            </a:r>
            <a:r>
              <a:rPr dirty="0" sz="2800" spc="-25">
                <a:latin typeface="Arial"/>
                <a:cs typeface="Arial"/>
              </a:rPr>
              <a:t>outro </a:t>
            </a:r>
            <a:r>
              <a:rPr dirty="0" sz="2800" spc="-65">
                <a:latin typeface="Arial"/>
                <a:cs typeface="Arial"/>
              </a:rPr>
              <a:t>algoritmo </a:t>
            </a:r>
            <a:r>
              <a:rPr dirty="0" sz="2800" spc="-130">
                <a:latin typeface="Arial"/>
                <a:cs typeface="Arial"/>
              </a:rPr>
              <a:t>de </a:t>
            </a:r>
            <a:r>
              <a:rPr dirty="0" sz="2800" spc="-195">
                <a:latin typeface="Arial"/>
                <a:cs typeface="Arial"/>
              </a:rPr>
              <a:t>busca </a:t>
            </a:r>
            <a:r>
              <a:rPr dirty="0" sz="2800" spc="-40">
                <a:latin typeface="Arial"/>
                <a:cs typeface="Arial"/>
              </a:rPr>
              <a:t>óptimo</a:t>
            </a:r>
            <a:r>
              <a:rPr dirty="0" sz="2800" spc="-180">
                <a:latin typeface="Arial"/>
                <a:cs typeface="Arial"/>
              </a:rPr>
              <a:t> </a:t>
            </a:r>
            <a:r>
              <a:rPr dirty="0" sz="2800" spc="-130">
                <a:latin typeface="Arial"/>
                <a:cs typeface="Arial"/>
              </a:rPr>
              <a:t>garante  </a:t>
            </a:r>
            <a:r>
              <a:rPr dirty="0" sz="2800" spc="-110">
                <a:latin typeface="Arial"/>
                <a:cs typeface="Arial"/>
              </a:rPr>
              <a:t>expandir </a:t>
            </a:r>
            <a:r>
              <a:rPr dirty="0" sz="2800" spc="-155">
                <a:latin typeface="Arial"/>
                <a:cs typeface="Arial"/>
              </a:rPr>
              <a:t>menos </a:t>
            </a:r>
            <a:r>
              <a:rPr dirty="0" sz="2800" spc="-165">
                <a:latin typeface="Arial"/>
                <a:cs typeface="Arial"/>
              </a:rPr>
              <a:t>nós </a:t>
            </a:r>
            <a:r>
              <a:rPr dirty="0" sz="2800" spc="-120">
                <a:latin typeface="Arial"/>
                <a:cs typeface="Arial"/>
              </a:rPr>
              <a:t>que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25">
                <a:latin typeface="Arial"/>
                <a:cs typeface="Arial"/>
              </a:rPr>
              <a:t>A*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10715"/>
            <a:ext cx="19799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0"/>
              <a:t>O</a:t>
            </a:r>
            <a:r>
              <a:rPr dirty="0" spc="-114"/>
              <a:t>b</a:t>
            </a:r>
            <a:r>
              <a:rPr dirty="0" spc="60"/>
              <a:t>j</a:t>
            </a:r>
            <a:r>
              <a:rPr dirty="0" spc="-220"/>
              <a:t>e</a:t>
            </a:r>
            <a:r>
              <a:rPr dirty="0" spc="-280"/>
              <a:t>c</a:t>
            </a:r>
            <a:r>
              <a:rPr dirty="0" spc="195"/>
              <a:t>t</a:t>
            </a:r>
            <a:r>
              <a:rPr dirty="0" spc="25"/>
              <a:t>i</a:t>
            </a:r>
            <a:r>
              <a:rPr dirty="0" spc="-204"/>
              <a:t>v</a:t>
            </a:r>
            <a:r>
              <a:rPr dirty="0" spc="-110"/>
              <a:t>o</a:t>
            </a:r>
            <a:r>
              <a:rPr dirty="0" spc="-39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0" y="1888336"/>
            <a:ext cx="8072120" cy="217170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dirty="0" sz="3200" spc="-60">
                <a:latin typeface="Arial"/>
                <a:cs typeface="Arial"/>
              </a:rPr>
              <a:t>Adquirir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160">
                <a:latin typeface="Arial"/>
                <a:cs typeface="Arial"/>
              </a:rPr>
              <a:t>noção </a:t>
            </a:r>
            <a:r>
              <a:rPr dirty="0" sz="3200" spc="-145">
                <a:latin typeface="Arial"/>
                <a:cs typeface="Arial"/>
              </a:rPr>
              <a:t>de </a:t>
            </a:r>
            <a:r>
              <a:rPr dirty="0" sz="3200" spc="-215">
                <a:latin typeface="Arial"/>
                <a:cs typeface="Arial"/>
              </a:rPr>
              <a:t>busca</a:t>
            </a:r>
            <a:r>
              <a:rPr dirty="0" sz="3200" spc="-204">
                <a:latin typeface="Arial"/>
                <a:cs typeface="Arial"/>
              </a:rPr>
              <a:t> </a:t>
            </a:r>
            <a:r>
              <a:rPr dirty="0" sz="3200" spc="-95">
                <a:latin typeface="Arial"/>
                <a:cs typeface="Arial"/>
              </a:rPr>
              <a:t>informada</a:t>
            </a:r>
            <a:endParaRPr sz="3200">
              <a:latin typeface="Arial"/>
              <a:cs typeface="Arial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dirty="0" sz="3200" spc="-190">
                <a:latin typeface="Arial"/>
                <a:cs typeface="Arial"/>
              </a:rPr>
              <a:t>Descrever </a:t>
            </a:r>
            <a:r>
              <a:rPr dirty="0" sz="3200" spc="-175">
                <a:latin typeface="Arial"/>
                <a:cs typeface="Arial"/>
              </a:rPr>
              <a:t>alguns </a:t>
            </a:r>
            <a:r>
              <a:rPr dirty="0" sz="3200" spc="-95">
                <a:latin typeface="Arial"/>
                <a:cs typeface="Arial"/>
              </a:rPr>
              <a:t>algoritmos </a:t>
            </a:r>
            <a:r>
              <a:rPr dirty="0" sz="3200" spc="-140">
                <a:latin typeface="Arial"/>
                <a:cs typeface="Arial"/>
              </a:rPr>
              <a:t>de </a:t>
            </a:r>
            <a:r>
              <a:rPr dirty="0" sz="3200" spc="-215">
                <a:latin typeface="Arial"/>
                <a:cs typeface="Arial"/>
              </a:rPr>
              <a:t>busca  </a:t>
            </a:r>
            <a:r>
              <a:rPr dirty="0" sz="3200" spc="-85">
                <a:latin typeface="Arial"/>
                <a:cs typeface="Arial"/>
              </a:rPr>
              <a:t>informada: </a:t>
            </a:r>
            <a:r>
              <a:rPr dirty="0" sz="3200" spc="-215">
                <a:latin typeface="Arial"/>
                <a:cs typeface="Arial"/>
              </a:rPr>
              <a:t>busca </a:t>
            </a:r>
            <a:r>
              <a:rPr dirty="0" sz="3200" spc="-175">
                <a:latin typeface="Arial"/>
                <a:cs typeface="Arial"/>
              </a:rPr>
              <a:t>gulosa </a:t>
            </a:r>
            <a:r>
              <a:rPr dirty="0" sz="3200" spc="-130">
                <a:latin typeface="Arial"/>
                <a:cs typeface="Arial"/>
              </a:rPr>
              <a:t>pela </a:t>
            </a:r>
            <a:r>
              <a:rPr dirty="0" sz="3200" spc="-70">
                <a:latin typeface="Arial"/>
                <a:cs typeface="Arial"/>
              </a:rPr>
              <a:t>melhor </a:t>
            </a:r>
            <a:r>
              <a:rPr dirty="0" sz="3200" spc="-170">
                <a:latin typeface="Arial"/>
                <a:cs typeface="Arial"/>
              </a:rPr>
              <a:t>escolha,  </a:t>
            </a:r>
            <a:r>
              <a:rPr dirty="0" sz="3200" spc="-215">
                <a:latin typeface="Arial"/>
                <a:cs typeface="Arial"/>
              </a:rPr>
              <a:t>busca</a:t>
            </a:r>
            <a:r>
              <a:rPr dirty="0" sz="3200" spc="-175">
                <a:latin typeface="Arial"/>
                <a:cs typeface="Arial"/>
              </a:rPr>
              <a:t> </a:t>
            </a:r>
            <a:r>
              <a:rPr dirty="0" sz="3200" spc="30">
                <a:latin typeface="Arial"/>
                <a:cs typeface="Arial"/>
              </a:rPr>
              <a:t>A*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382777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10"/>
              <a:t>A*: </a:t>
            </a:r>
            <a:r>
              <a:rPr dirty="0" spc="-175"/>
              <a:t>análise</a:t>
            </a:r>
            <a:r>
              <a:rPr dirty="0" spc="-360"/>
              <a:t> </a:t>
            </a:r>
            <a:r>
              <a:rPr dirty="0" spc="-100"/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312" y="2027927"/>
            <a:ext cx="8091805" cy="411543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3200" spc="-165">
                <a:latin typeface="Arial"/>
                <a:cs typeface="Arial"/>
              </a:rPr>
              <a:t>Complexidade </a:t>
            </a:r>
            <a:r>
              <a:rPr dirty="0" sz="3200" spc="-75">
                <a:latin typeface="Arial"/>
                <a:cs typeface="Arial"/>
              </a:rPr>
              <a:t>temporal</a:t>
            </a:r>
            <a:endParaRPr sz="3200">
              <a:latin typeface="Arial"/>
              <a:cs typeface="Arial"/>
            </a:endParaRPr>
          </a:p>
          <a:p>
            <a:pPr lvl="1" marL="768985" indent="-287655">
              <a:lnSpc>
                <a:spcPct val="100000"/>
              </a:lnSpc>
              <a:spcBef>
                <a:spcPts val="690"/>
              </a:spcBef>
              <a:buChar char="–"/>
              <a:tabLst>
                <a:tab pos="769620" algn="l"/>
              </a:tabLst>
            </a:pPr>
            <a:r>
              <a:rPr dirty="0" sz="2800" spc="-145">
                <a:latin typeface="Arial"/>
                <a:cs typeface="Arial"/>
              </a:rPr>
              <a:t>Exponencial</a:t>
            </a:r>
            <a:r>
              <a:rPr dirty="0" sz="2800" spc="-145" i="1">
                <a:latin typeface="Arial"/>
                <a:cs typeface="Arial"/>
              </a:rPr>
              <a:t>, </a:t>
            </a:r>
            <a:r>
              <a:rPr dirty="0" sz="2800" spc="-135" i="1">
                <a:latin typeface="Arial"/>
                <a:cs typeface="Arial"/>
              </a:rPr>
              <a:t>O(b</a:t>
            </a:r>
            <a:r>
              <a:rPr dirty="0" baseline="25525" sz="2775" spc="-202" i="1">
                <a:latin typeface="Arial"/>
                <a:cs typeface="Arial"/>
              </a:rPr>
              <a:t>m</a:t>
            </a:r>
            <a:r>
              <a:rPr dirty="0" sz="2800" spc="-135" i="1">
                <a:latin typeface="Arial"/>
                <a:cs typeface="Arial"/>
              </a:rPr>
              <a:t>), </a:t>
            </a:r>
            <a:r>
              <a:rPr dirty="0" sz="2800" spc="-90">
                <a:latin typeface="Arial"/>
                <a:cs typeface="Arial"/>
              </a:rPr>
              <a:t>no </a:t>
            </a:r>
            <a:r>
              <a:rPr dirty="0" sz="2800" spc="-35">
                <a:latin typeface="Arial"/>
                <a:cs typeface="Arial"/>
              </a:rPr>
              <a:t>pior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-215">
                <a:latin typeface="Arial"/>
                <a:cs typeface="Arial"/>
              </a:rPr>
              <a:t>caso</a:t>
            </a:r>
            <a:endParaRPr sz="2800">
              <a:latin typeface="Arial"/>
              <a:cs typeface="Arial"/>
            </a:endParaRPr>
          </a:p>
          <a:p>
            <a:pPr lvl="2" marL="11684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68400" algn="l"/>
              </a:tabLst>
            </a:pPr>
            <a:r>
              <a:rPr dirty="0" sz="2400" spc="-105" i="1">
                <a:latin typeface="Arial"/>
                <a:cs typeface="Arial"/>
              </a:rPr>
              <a:t>m </a:t>
            </a:r>
            <a:r>
              <a:rPr dirty="0" sz="2400" spc="-140">
                <a:latin typeface="Arial"/>
                <a:cs typeface="Arial"/>
              </a:rPr>
              <a:t>-&gt; </a:t>
            </a:r>
            <a:r>
              <a:rPr dirty="0" sz="2400" spc="-70">
                <a:latin typeface="Arial"/>
                <a:cs typeface="Arial"/>
              </a:rPr>
              <a:t>profundidade </a:t>
            </a:r>
            <a:r>
              <a:rPr dirty="0" sz="2400" spc="-120">
                <a:latin typeface="Arial"/>
                <a:cs typeface="Arial"/>
              </a:rPr>
              <a:t>máxima </a:t>
            </a:r>
            <a:r>
              <a:rPr dirty="0" sz="2400" spc="-75">
                <a:latin typeface="Arial"/>
                <a:cs typeface="Arial"/>
              </a:rPr>
              <a:t>do </a:t>
            </a:r>
            <a:r>
              <a:rPr dirty="0" sz="2400" spc="-160">
                <a:latin typeface="Arial"/>
                <a:cs typeface="Arial"/>
              </a:rPr>
              <a:t>espaço </a:t>
            </a:r>
            <a:r>
              <a:rPr dirty="0" sz="2400" spc="-110">
                <a:latin typeface="Arial"/>
                <a:cs typeface="Arial"/>
              </a:rPr>
              <a:t>de</a:t>
            </a:r>
            <a:r>
              <a:rPr dirty="0" sz="2400" spc="-260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estados</a:t>
            </a:r>
            <a:endParaRPr sz="24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3200" spc="-165">
                <a:latin typeface="Arial"/>
                <a:cs typeface="Arial"/>
              </a:rPr>
              <a:t>Complexidade </a:t>
            </a:r>
            <a:r>
              <a:rPr dirty="0" sz="3200" spc="-170">
                <a:latin typeface="Arial"/>
                <a:cs typeface="Arial"/>
              </a:rPr>
              <a:t>espacial</a:t>
            </a:r>
            <a:endParaRPr sz="3200">
              <a:latin typeface="Arial"/>
              <a:cs typeface="Arial"/>
            </a:endParaRPr>
          </a:p>
          <a:p>
            <a:pPr lvl="1" marL="76898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69620" algn="l"/>
              </a:tabLst>
            </a:pPr>
            <a:r>
              <a:rPr dirty="0" sz="2800" spc="-145">
                <a:latin typeface="Arial"/>
                <a:cs typeface="Arial"/>
              </a:rPr>
              <a:t>Exponencial</a:t>
            </a:r>
            <a:r>
              <a:rPr dirty="0" sz="2800" spc="-145" i="1">
                <a:latin typeface="Arial"/>
                <a:cs typeface="Arial"/>
              </a:rPr>
              <a:t>,</a:t>
            </a:r>
            <a:r>
              <a:rPr dirty="0" sz="2800" spc="-135" i="1">
                <a:latin typeface="Arial"/>
                <a:cs typeface="Arial"/>
              </a:rPr>
              <a:t> </a:t>
            </a:r>
            <a:r>
              <a:rPr dirty="0" sz="2800" spc="-145" i="1">
                <a:latin typeface="Arial"/>
                <a:cs typeface="Arial"/>
              </a:rPr>
              <a:t>O(b</a:t>
            </a:r>
            <a:r>
              <a:rPr dirty="0" baseline="25525" sz="2775" spc="-217" i="1">
                <a:latin typeface="Arial"/>
                <a:cs typeface="Arial"/>
              </a:rPr>
              <a:t>m</a:t>
            </a:r>
            <a:r>
              <a:rPr dirty="0" sz="2800" spc="-145" i="1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lvl="1" marL="7689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69620" algn="l"/>
              </a:tabLst>
            </a:pPr>
            <a:r>
              <a:rPr dirty="0" sz="2800" spc="-70">
                <a:latin typeface="Arial"/>
                <a:cs typeface="Arial"/>
              </a:rPr>
              <a:t>Mantém </a:t>
            </a:r>
            <a:r>
              <a:rPr dirty="0" sz="2800" spc="-90">
                <a:latin typeface="Arial"/>
                <a:cs typeface="Arial"/>
              </a:rPr>
              <a:t>todos </a:t>
            </a:r>
            <a:r>
              <a:rPr dirty="0" sz="2800" spc="-195">
                <a:latin typeface="Arial"/>
                <a:cs typeface="Arial"/>
              </a:rPr>
              <a:t>os </a:t>
            </a:r>
            <a:r>
              <a:rPr dirty="0" sz="2800" spc="-165">
                <a:latin typeface="Arial"/>
                <a:cs typeface="Arial"/>
              </a:rPr>
              <a:t>nós </a:t>
            </a:r>
            <a:r>
              <a:rPr dirty="0" sz="2800" spc="-160">
                <a:latin typeface="Arial"/>
                <a:cs typeface="Arial"/>
              </a:rPr>
              <a:t>na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-90">
                <a:latin typeface="Arial"/>
                <a:cs typeface="Arial"/>
              </a:rPr>
              <a:t>memória</a:t>
            </a:r>
            <a:endParaRPr sz="2800">
              <a:latin typeface="Arial"/>
              <a:cs typeface="Arial"/>
            </a:endParaRPr>
          </a:p>
          <a:p>
            <a:pPr marL="368300" marR="177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2800" spc="-185">
                <a:latin typeface="Arial"/>
                <a:cs typeface="Arial"/>
              </a:rPr>
              <a:t>Uma </a:t>
            </a:r>
            <a:r>
              <a:rPr dirty="0" sz="2800" spc="-135">
                <a:latin typeface="Arial"/>
                <a:cs typeface="Arial"/>
              </a:rPr>
              <a:t>boa </a:t>
            </a:r>
            <a:r>
              <a:rPr dirty="0" sz="2800" spc="-110">
                <a:latin typeface="Arial"/>
                <a:cs typeface="Arial"/>
              </a:rPr>
              <a:t>função heurística pode </a:t>
            </a:r>
            <a:r>
              <a:rPr dirty="0" sz="2800" spc="-105">
                <a:latin typeface="Arial"/>
                <a:cs typeface="Arial"/>
              </a:rPr>
              <a:t>levar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40">
                <a:latin typeface="Arial"/>
                <a:cs typeface="Arial"/>
              </a:rPr>
              <a:t>uma </a:t>
            </a:r>
            <a:r>
              <a:rPr dirty="0" sz="2800" spc="-130">
                <a:latin typeface="Arial"/>
                <a:cs typeface="Arial"/>
              </a:rPr>
              <a:t>redução  </a:t>
            </a:r>
            <a:r>
              <a:rPr dirty="0" sz="2800" spc="-135">
                <a:latin typeface="Arial"/>
                <a:cs typeface="Arial"/>
              </a:rPr>
              <a:t>substancial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36169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10"/>
              <a:t>A*:</a:t>
            </a:r>
            <a:r>
              <a:rPr dirty="0" spc="-140"/>
              <a:t> </a:t>
            </a:r>
            <a:r>
              <a:rPr dirty="0" spc="-145"/>
              <a:t>variantes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073" y="3777996"/>
            <a:ext cx="9144000" cy="3429000"/>
            <a:chOff x="774073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46069" y="6685787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7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10012" y="2045613"/>
            <a:ext cx="8072120" cy="423481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dirty="0" sz="2800" spc="-110">
                <a:latin typeface="Arial"/>
                <a:cs typeface="Arial"/>
              </a:rPr>
              <a:t>Principal </a:t>
            </a:r>
            <a:r>
              <a:rPr dirty="0" sz="2800" spc="-95">
                <a:latin typeface="Arial"/>
                <a:cs typeface="Arial"/>
              </a:rPr>
              <a:t>problema </a:t>
            </a:r>
            <a:r>
              <a:rPr dirty="0" sz="2800" spc="-165">
                <a:latin typeface="Arial"/>
                <a:cs typeface="Arial"/>
              </a:rPr>
              <a:t>-&gt;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90">
                <a:latin typeface="Arial"/>
                <a:cs typeface="Arial"/>
              </a:rPr>
              <a:t>memória</a:t>
            </a:r>
            <a:endParaRPr sz="2800">
              <a:latin typeface="Arial"/>
              <a:cs typeface="Arial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dirty="0" sz="2800" spc="-175">
                <a:latin typeface="Arial"/>
                <a:cs typeface="Arial"/>
              </a:rPr>
              <a:t>Algumas </a:t>
            </a:r>
            <a:r>
              <a:rPr dirty="0" sz="2800" spc="-114">
                <a:latin typeface="Arial"/>
                <a:cs typeface="Arial"/>
              </a:rPr>
              <a:t>variantes </a:t>
            </a:r>
            <a:r>
              <a:rPr dirty="0" sz="2800" spc="-125">
                <a:latin typeface="Arial"/>
                <a:cs typeface="Arial"/>
              </a:rPr>
              <a:t>recentes </a:t>
            </a:r>
            <a:r>
              <a:rPr dirty="0" sz="2800" spc="-55">
                <a:latin typeface="Arial"/>
                <a:cs typeface="Arial"/>
              </a:rPr>
              <a:t>permitem </a:t>
            </a:r>
            <a:r>
              <a:rPr dirty="0" sz="2800" spc="-114">
                <a:latin typeface="Arial"/>
                <a:cs typeface="Arial"/>
              </a:rPr>
              <a:t>ultrapassar </a:t>
            </a:r>
            <a:r>
              <a:rPr dirty="0" sz="2800" spc="-85">
                <a:latin typeface="Arial"/>
                <a:cs typeface="Arial"/>
              </a:rPr>
              <a:t>o  </a:t>
            </a:r>
            <a:r>
              <a:rPr dirty="0" sz="2800" spc="-95">
                <a:latin typeface="Arial"/>
                <a:cs typeface="Arial"/>
              </a:rPr>
              <a:t>problema </a:t>
            </a:r>
            <a:r>
              <a:rPr dirty="0" sz="2800" spc="-90">
                <a:latin typeface="Arial"/>
                <a:cs typeface="Arial"/>
              </a:rPr>
              <a:t>do </a:t>
            </a:r>
            <a:r>
              <a:rPr dirty="0" sz="2800" spc="-185">
                <a:latin typeface="Arial"/>
                <a:cs typeface="Arial"/>
              </a:rPr>
              <a:t>espaço </a:t>
            </a:r>
            <a:r>
              <a:rPr dirty="0" sz="2800" spc="-130">
                <a:latin typeface="Arial"/>
                <a:cs typeface="Arial"/>
              </a:rPr>
              <a:t>de </a:t>
            </a:r>
            <a:r>
              <a:rPr dirty="0" sz="2800" spc="-90">
                <a:latin typeface="Arial"/>
                <a:cs typeface="Arial"/>
              </a:rPr>
              <a:t>memória, </a:t>
            </a:r>
            <a:r>
              <a:rPr dirty="0" sz="2800" spc="-195">
                <a:latin typeface="Arial"/>
                <a:cs typeface="Arial"/>
              </a:rPr>
              <a:t>sem </a:t>
            </a:r>
            <a:r>
              <a:rPr dirty="0" sz="2800" spc="-105">
                <a:latin typeface="Arial"/>
                <a:cs typeface="Arial"/>
              </a:rPr>
              <a:t>sacrificar </a:t>
            </a:r>
            <a:r>
              <a:rPr dirty="0" sz="2800" spc="-85">
                <a:latin typeface="Arial"/>
                <a:cs typeface="Arial"/>
              </a:rPr>
              <a:t>o  </a:t>
            </a:r>
            <a:r>
              <a:rPr dirty="0" sz="2800" spc="-114">
                <a:latin typeface="Arial"/>
                <a:cs typeface="Arial"/>
              </a:rPr>
              <a:t>carácter </a:t>
            </a:r>
            <a:r>
              <a:rPr dirty="0" sz="2800" spc="-40">
                <a:latin typeface="Arial"/>
                <a:cs typeface="Arial"/>
              </a:rPr>
              <a:t>óptimo </a:t>
            </a:r>
            <a:r>
              <a:rPr dirty="0" sz="2800" spc="-120">
                <a:latin typeface="Arial"/>
                <a:cs typeface="Arial"/>
              </a:rPr>
              <a:t>nem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60">
                <a:latin typeface="Arial"/>
                <a:cs typeface="Arial"/>
              </a:rPr>
              <a:t>completitude,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20">
                <a:latin typeface="Arial"/>
                <a:cs typeface="Arial"/>
              </a:rPr>
              <a:t>custo </a:t>
            </a:r>
            <a:r>
              <a:rPr dirty="0" sz="2800" spc="-130">
                <a:latin typeface="Arial"/>
                <a:cs typeface="Arial"/>
              </a:rPr>
              <a:t>de </a:t>
            </a:r>
            <a:r>
              <a:rPr dirty="0" sz="2800" spc="-95">
                <a:latin typeface="Arial"/>
                <a:cs typeface="Arial"/>
              </a:rPr>
              <a:t>um  </a:t>
            </a:r>
            <a:r>
              <a:rPr dirty="0" sz="2800" spc="-75">
                <a:latin typeface="Arial"/>
                <a:cs typeface="Arial"/>
              </a:rPr>
              <a:t>ligeiro </a:t>
            </a:r>
            <a:r>
              <a:rPr dirty="0" sz="2800" spc="-80">
                <a:latin typeface="Arial"/>
                <a:cs typeface="Arial"/>
              </a:rPr>
              <a:t>incremento </a:t>
            </a:r>
            <a:r>
              <a:rPr dirty="0" sz="2800" spc="-90">
                <a:latin typeface="Arial"/>
                <a:cs typeface="Arial"/>
              </a:rPr>
              <a:t>no </a:t>
            </a:r>
            <a:r>
              <a:rPr dirty="0" sz="2800" spc="-65">
                <a:latin typeface="Arial"/>
                <a:cs typeface="Arial"/>
              </a:rPr>
              <a:t>tempo </a:t>
            </a:r>
            <a:r>
              <a:rPr dirty="0" sz="2800" spc="-130">
                <a:latin typeface="Arial"/>
                <a:cs typeface="Arial"/>
              </a:rPr>
              <a:t>de</a:t>
            </a:r>
            <a:r>
              <a:rPr dirty="0" sz="2800" spc="-375">
                <a:latin typeface="Arial"/>
                <a:cs typeface="Arial"/>
              </a:rPr>
              <a:t> </a:t>
            </a:r>
            <a:r>
              <a:rPr dirty="0" sz="2800" spc="-190">
                <a:latin typeface="Arial"/>
                <a:cs typeface="Arial"/>
              </a:rPr>
              <a:t>execução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40"/>
              </a:spcBef>
              <a:buChar char="–"/>
              <a:tabLst>
                <a:tab pos="756920" algn="l"/>
              </a:tabLst>
            </a:pPr>
            <a:r>
              <a:rPr dirty="0" sz="2600" spc="30">
                <a:latin typeface="Arial"/>
                <a:cs typeface="Arial"/>
              </a:rPr>
              <a:t>A* </a:t>
            </a:r>
            <a:r>
              <a:rPr dirty="0" sz="2600" spc="-135">
                <a:latin typeface="Arial"/>
                <a:cs typeface="Arial"/>
              </a:rPr>
              <a:t>com </a:t>
            </a:r>
            <a:r>
              <a:rPr dirty="0" sz="2600" spc="-75">
                <a:latin typeface="Arial"/>
                <a:cs typeface="Arial"/>
              </a:rPr>
              <a:t>aprofundamento </a:t>
            </a:r>
            <a:r>
              <a:rPr dirty="0" sz="2600" spc="-120">
                <a:latin typeface="Arial"/>
                <a:cs typeface="Arial"/>
              </a:rPr>
              <a:t>progressivo</a:t>
            </a:r>
            <a:r>
              <a:rPr dirty="0" sz="2600" spc="-459">
                <a:latin typeface="Arial"/>
                <a:cs typeface="Arial"/>
              </a:rPr>
              <a:t> </a:t>
            </a:r>
            <a:r>
              <a:rPr dirty="0" sz="2600" spc="-80">
                <a:latin typeface="Arial"/>
                <a:cs typeface="Arial"/>
              </a:rPr>
              <a:t>(IDA*)</a:t>
            </a:r>
            <a:endParaRPr sz="26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dirty="0" sz="2600" spc="-225">
                <a:latin typeface="Arial"/>
                <a:cs typeface="Arial"/>
              </a:rPr>
              <a:t>Busca </a:t>
            </a:r>
            <a:r>
              <a:rPr dirty="0" sz="2600" spc="-105">
                <a:latin typeface="Arial"/>
                <a:cs typeface="Arial"/>
              </a:rPr>
              <a:t>pela </a:t>
            </a:r>
            <a:r>
              <a:rPr dirty="0" sz="2600" spc="-60">
                <a:latin typeface="Arial"/>
                <a:cs typeface="Arial"/>
              </a:rPr>
              <a:t>melhor </a:t>
            </a:r>
            <a:r>
              <a:rPr dirty="0" sz="2600" spc="-145">
                <a:latin typeface="Arial"/>
                <a:cs typeface="Arial"/>
              </a:rPr>
              <a:t>escolha </a:t>
            </a:r>
            <a:r>
              <a:rPr dirty="0" sz="2600" spc="-120">
                <a:latin typeface="Arial"/>
                <a:cs typeface="Arial"/>
              </a:rPr>
              <a:t>recursiva</a:t>
            </a:r>
            <a:r>
              <a:rPr dirty="0" sz="2600" spc="-229">
                <a:latin typeface="Arial"/>
                <a:cs typeface="Arial"/>
              </a:rPr>
              <a:t> </a:t>
            </a:r>
            <a:r>
              <a:rPr dirty="0" sz="2600" spc="-320">
                <a:latin typeface="Arial"/>
                <a:cs typeface="Arial"/>
              </a:rPr>
              <a:t>(RBFS)</a:t>
            </a:r>
            <a:endParaRPr sz="26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dirty="0" sz="2600" spc="30">
                <a:latin typeface="Arial"/>
                <a:cs typeface="Arial"/>
              </a:rPr>
              <a:t>A* </a:t>
            </a:r>
            <a:r>
              <a:rPr dirty="0" sz="2600" spc="-135">
                <a:latin typeface="Arial"/>
                <a:cs typeface="Arial"/>
              </a:rPr>
              <a:t>com </a:t>
            </a:r>
            <a:r>
              <a:rPr dirty="0" sz="2600" spc="-80">
                <a:latin typeface="Arial"/>
                <a:cs typeface="Arial"/>
              </a:rPr>
              <a:t>memória </a:t>
            </a:r>
            <a:r>
              <a:rPr dirty="0" sz="2600" spc="-50">
                <a:latin typeface="Arial"/>
                <a:cs typeface="Arial"/>
              </a:rPr>
              <a:t>limitada</a:t>
            </a:r>
            <a:r>
              <a:rPr dirty="0" sz="2600" spc="-38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(MA*)</a:t>
            </a:r>
            <a:endParaRPr sz="26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dirty="0" sz="2600" spc="30">
                <a:latin typeface="Arial"/>
                <a:cs typeface="Arial"/>
              </a:rPr>
              <a:t>A* </a:t>
            </a:r>
            <a:r>
              <a:rPr dirty="0" sz="2600" spc="-135">
                <a:latin typeface="Arial"/>
                <a:cs typeface="Arial"/>
              </a:rPr>
              <a:t>com </a:t>
            </a:r>
            <a:r>
              <a:rPr dirty="0" sz="2600" spc="-80">
                <a:latin typeface="Arial"/>
                <a:cs typeface="Arial"/>
              </a:rPr>
              <a:t>memória </a:t>
            </a:r>
            <a:r>
              <a:rPr dirty="0" sz="2600" spc="-50">
                <a:latin typeface="Arial"/>
                <a:cs typeface="Arial"/>
              </a:rPr>
              <a:t>limitada </a:t>
            </a:r>
            <a:r>
              <a:rPr dirty="0" sz="2600" spc="-75">
                <a:latin typeface="Arial"/>
                <a:cs typeface="Arial"/>
              </a:rPr>
              <a:t>simplificado</a:t>
            </a:r>
            <a:r>
              <a:rPr dirty="0" sz="2600" spc="-515">
                <a:latin typeface="Arial"/>
                <a:cs typeface="Arial"/>
              </a:rPr>
              <a:t> </a:t>
            </a:r>
            <a:r>
              <a:rPr dirty="0" sz="2600" spc="-95">
                <a:latin typeface="Arial"/>
                <a:cs typeface="Arial"/>
              </a:rPr>
              <a:t>(SMA*)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Bibliografia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220"/>
              <a:t>Russell </a:t>
            </a:r>
            <a:r>
              <a:rPr dirty="0" spc="50"/>
              <a:t>&amp; </a:t>
            </a:r>
            <a:r>
              <a:rPr dirty="0" spc="-105"/>
              <a:t>Norvig, </a:t>
            </a:r>
            <a:r>
              <a:rPr dirty="0" spc="-155"/>
              <a:t>pg. </a:t>
            </a:r>
            <a:r>
              <a:rPr dirty="0" spc="-160"/>
              <a:t>94 </a:t>
            </a:r>
            <a:r>
              <a:rPr dirty="0" spc="-185"/>
              <a:t>–</a:t>
            </a:r>
            <a:r>
              <a:rPr dirty="0" spc="-405"/>
              <a:t> </a:t>
            </a:r>
            <a:r>
              <a:rPr dirty="0" spc="-160"/>
              <a:t>105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240"/>
              <a:t>Costa </a:t>
            </a:r>
            <a:r>
              <a:rPr dirty="0" spc="50"/>
              <a:t>&amp; </a:t>
            </a:r>
            <a:r>
              <a:rPr dirty="0" spc="-215"/>
              <a:t>Simões, </a:t>
            </a:r>
            <a:r>
              <a:rPr dirty="0" spc="-155"/>
              <a:t>pg. </a:t>
            </a:r>
            <a:r>
              <a:rPr dirty="0" spc="-160"/>
              <a:t>97 </a:t>
            </a:r>
            <a:r>
              <a:rPr dirty="0" spc="-85"/>
              <a:t>-</a:t>
            </a:r>
            <a:r>
              <a:rPr dirty="0" spc="-275"/>
              <a:t> </a:t>
            </a:r>
            <a:r>
              <a:rPr dirty="0" spc="-160"/>
              <a:t>108</a:t>
            </a: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229"/>
              <a:t>Palma </a:t>
            </a:r>
            <a:r>
              <a:rPr dirty="0" spc="-150"/>
              <a:t>Méndez </a:t>
            </a:r>
            <a:r>
              <a:rPr dirty="0" spc="50"/>
              <a:t>&amp; </a:t>
            </a:r>
            <a:r>
              <a:rPr dirty="0" spc="-80"/>
              <a:t>Marín </a:t>
            </a:r>
            <a:r>
              <a:rPr dirty="0" spc="-114"/>
              <a:t>Morales, </a:t>
            </a:r>
            <a:r>
              <a:rPr dirty="0" spc="-155"/>
              <a:t>pg. </a:t>
            </a:r>
            <a:r>
              <a:rPr dirty="0" spc="-160"/>
              <a:t>339</a:t>
            </a:r>
            <a:r>
              <a:rPr dirty="0" spc="-455"/>
              <a:t> </a:t>
            </a:r>
            <a:r>
              <a:rPr dirty="0" spc="-185"/>
              <a:t>–  </a:t>
            </a:r>
            <a:r>
              <a:rPr dirty="0" spc="-145"/>
              <a:t>353, </a:t>
            </a:r>
            <a:r>
              <a:rPr dirty="0" spc="-160"/>
              <a:t>362 </a:t>
            </a:r>
            <a:r>
              <a:rPr dirty="0" spc="-185"/>
              <a:t>–</a:t>
            </a:r>
            <a:r>
              <a:rPr dirty="0" spc="-180"/>
              <a:t> </a:t>
            </a:r>
            <a:r>
              <a:rPr dirty="0" spc="-160"/>
              <a:t>366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76409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Estratégia </a:t>
            </a:r>
            <a:r>
              <a:rPr dirty="0" spc="-165"/>
              <a:t>de </a:t>
            </a:r>
            <a:r>
              <a:rPr dirty="0" spc="-240"/>
              <a:t>busca </a:t>
            </a:r>
            <a:r>
              <a:rPr dirty="0" spc="-165"/>
              <a:t>não </a:t>
            </a:r>
            <a:r>
              <a:rPr dirty="0" spc="-105"/>
              <a:t>informada</a:t>
            </a:r>
            <a:r>
              <a:rPr dirty="0" spc="-310"/>
              <a:t> </a:t>
            </a:r>
            <a:r>
              <a:rPr dirty="0" spc="-229"/>
              <a:t>(cega)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2" y="2171191"/>
            <a:ext cx="8072755" cy="30105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354965" marR="635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dirty="0" sz="2400" spc="-135">
                <a:latin typeface="Arial"/>
                <a:cs typeface="Arial"/>
              </a:rPr>
              <a:t>Estratégias </a:t>
            </a:r>
            <a:r>
              <a:rPr dirty="0" sz="2400" spc="-110">
                <a:latin typeface="Arial"/>
                <a:cs typeface="Arial"/>
              </a:rPr>
              <a:t>de </a:t>
            </a:r>
            <a:r>
              <a:rPr dirty="0" sz="2400" spc="-250" b="1" i="1">
                <a:latin typeface="Arial"/>
                <a:cs typeface="Arial"/>
              </a:rPr>
              <a:t>busca </a:t>
            </a:r>
            <a:r>
              <a:rPr dirty="0" sz="2400" spc="-160" b="1" i="1">
                <a:latin typeface="Arial"/>
                <a:cs typeface="Arial"/>
              </a:rPr>
              <a:t>não </a:t>
            </a:r>
            <a:r>
              <a:rPr dirty="0" sz="2400" spc="-135" b="1" i="1">
                <a:latin typeface="Arial"/>
                <a:cs typeface="Arial"/>
              </a:rPr>
              <a:t>informada </a:t>
            </a:r>
            <a:r>
              <a:rPr dirty="0" sz="2400" spc="-160" b="1">
                <a:latin typeface="Arial"/>
                <a:cs typeface="Arial"/>
              </a:rPr>
              <a:t>(</a:t>
            </a:r>
            <a:r>
              <a:rPr dirty="0" sz="2400" spc="-160" b="1" i="1">
                <a:latin typeface="Arial"/>
                <a:cs typeface="Arial"/>
              </a:rPr>
              <a:t>ou </a:t>
            </a:r>
            <a:r>
              <a:rPr dirty="0" sz="2400" spc="-250" b="1" i="1">
                <a:latin typeface="Arial"/>
                <a:cs typeface="Arial"/>
              </a:rPr>
              <a:t>busca </a:t>
            </a:r>
            <a:r>
              <a:rPr dirty="0" sz="2400" spc="-204" b="1" i="1">
                <a:latin typeface="Arial"/>
                <a:cs typeface="Arial"/>
              </a:rPr>
              <a:t>cega </a:t>
            </a:r>
            <a:r>
              <a:rPr dirty="0" sz="2400" spc="-140" b="1" i="1">
                <a:latin typeface="Arial"/>
                <a:cs typeface="Arial"/>
              </a:rPr>
              <a:t>– </a:t>
            </a:r>
            <a:r>
              <a:rPr dirty="0" sz="2400" spc="-160" b="1" i="1">
                <a:latin typeface="Arial"/>
                <a:cs typeface="Arial"/>
              </a:rPr>
              <a:t>blind  </a:t>
            </a:r>
            <a:r>
              <a:rPr dirty="0" sz="2400" spc="-195" b="1" i="1">
                <a:latin typeface="Arial"/>
                <a:cs typeface="Arial"/>
              </a:rPr>
              <a:t>search</a:t>
            </a:r>
            <a:r>
              <a:rPr dirty="0" sz="2400" spc="-195">
                <a:latin typeface="Arial"/>
                <a:cs typeface="Arial"/>
              </a:rPr>
              <a:t>) </a:t>
            </a:r>
            <a:r>
              <a:rPr dirty="0" sz="2400" spc="-155">
                <a:latin typeface="Arial"/>
                <a:cs typeface="Arial"/>
              </a:rPr>
              <a:t>usam apenas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85">
                <a:latin typeface="Arial"/>
                <a:cs typeface="Arial"/>
              </a:rPr>
              <a:t>informação </a:t>
            </a:r>
            <a:r>
              <a:rPr dirty="0" sz="2400" spc="-95">
                <a:latin typeface="Arial"/>
                <a:cs typeface="Arial"/>
              </a:rPr>
              <a:t>disponível </a:t>
            </a:r>
            <a:r>
              <a:rPr dirty="0" sz="2400" spc="-125">
                <a:latin typeface="Arial"/>
                <a:cs typeface="Arial"/>
              </a:rPr>
              <a:t>na </a:t>
            </a:r>
            <a:r>
              <a:rPr dirty="0" sz="2400" spc="-80">
                <a:latin typeface="Arial"/>
                <a:cs typeface="Arial"/>
              </a:rPr>
              <a:t>definição do  problema.</a:t>
            </a:r>
            <a:endParaRPr sz="2400">
              <a:latin typeface="Arial"/>
              <a:cs typeface="Arial"/>
            </a:endParaRPr>
          </a:p>
          <a:p>
            <a:pPr algn="just" lvl="1" marL="756285" indent="-287655">
              <a:lnSpc>
                <a:spcPct val="100000"/>
              </a:lnSpc>
              <a:spcBef>
                <a:spcPts val="235"/>
              </a:spcBef>
              <a:buChar char="–"/>
              <a:tabLst>
                <a:tab pos="756920" algn="l"/>
              </a:tabLst>
            </a:pPr>
            <a:r>
              <a:rPr dirty="0" sz="2000" spc="-135">
                <a:latin typeface="Arial"/>
                <a:cs typeface="Arial"/>
              </a:rPr>
              <a:t>Apenas </a:t>
            </a:r>
            <a:r>
              <a:rPr dirty="0" sz="2000" spc="-105">
                <a:latin typeface="Arial"/>
                <a:cs typeface="Arial"/>
              </a:rPr>
              <a:t>geram </a:t>
            </a:r>
            <a:r>
              <a:rPr dirty="0" sz="2000" spc="-140">
                <a:latin typeface="Arial"/>
                <a:cs typeface="Arial"/>
              </a:rPr>
              <a:t>sucessores </a:t>
            </a:r>
            <a:r>
              <a:rPr dirty="0" sz="2000" spc="-120">
                <a:latin typeface="Arial"/>
                <a:cs typeface="Arial"/>
              </a:rPr>
              <a:t>e </a:t>
            </a:r>
            <a:r>
              <a:rPr dirty="0" sz="2000" spc="-60">
                <a:latin typeface="Arial"/>
                <a:cs typeface="Arial"/>
              </a:rPr>
              <a:t>verificam </a:t>
            </a:r>
            <a:r>
              <a:rPr dirty="0" sz="2000" spc="-170">
                <a:latin typeface="Arial"/>
                <a:cs typeface="Arial"/>
              </a:rPr>
              <a:t>se </a:t>
            </a:r>
            <a:r>
              <a:rPr dirty="0" sz="2000" spc="-60">
                <a:latin typeface="Arial"/>
                <a:cs typeface="Arial"/>
              </a:rPr>
              <a:t>o </a:t>
            </a:r>
            <a:r>
              <a:rPr dirty="0" sz="2000" spc="-95">
                <a:latin typeface="Arial"/>
                <a:cs typeface="Arial"/>
              </a:rPr>
              <a:t>estado </a:t>
            </a:r>
            <a:r>
              <a:rPr dirty="0" sz="2000" spc="-35">
                <a:latin typeface="Arial"/>
                <a:cs typeface="Arial"/>
              </a:rPr>
              <a:t>objetivo </a:t>
            </a:r>
            <a:r>
              <a:rPr dirty="0" sz="2000" spc="-10">
                <a:latin typeface="Arial"/>
                <a:cs typeface="Arial"/>
              </a:rPr>
              <a:t>foi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atingido</a:t>
            </a:r>
            <a:endParaRPr sz="20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260"/>
              </a:spcBef>
              <a:buChar char="•"/>
              <a:tabLst>
                <a:tab pos="355600" algn="l"/>
              </a:tabLst>
            </a:pPr>
            <a:r>
              <a:rPr dirty="0" sz="2400" spc="-175">
                <a:latin typeface="Arial"/>
                <a:cs typeface="Arial"/>
              </a:rPr>
              <a:t>são </a:t>
            </a:r>
            <a:r>
              <a:rPr dirty="0" sz="2400" spc="-70">
                <a:latin typeface="Arial"/>
                <a:cs typeface="Arial"/>
              </a:rPr>
              <a:t>ineficientes </a:t>
            </a:r>
            <a:r>
              <a:rPr dirty="0" sz="2400" spc="-135">
                <a:latin typeface="Arial"/>
                <a:cs typeface="Arial"/>
              </a:rPr>
              <a:t>na </a:t>
            </a:r>
            <a:r>
              <a:rPr dirty="0" sz="2400" spc="-70">
                <a:latin typeface="Arial"/>
                <a:cs typeface="Arial"/>
              </a:rPr>
              <a:t>maioria </a:t>
            </a:r>
            <a:r>
              <a:rPr dirty="0" sz="2400" spc="-140">
                <a:latin typeface="Arial"/>
                <a:cs typeface="Arial"/>
              </a:rPr>
              <a:t>dos</a:t>
            </a:r>
            <a:r>
              <a:rPr dirty="0" sz="2400" spc="-240">
                <a:latin typeface="Arial"/>
                <a:cs typeface="Arial"/>
              </a:rPr>
              <a:t> </a:t>
            </a:r>
            <a:r>
              <a:rPr dirty="0" sz="2400" spc="-175">
                <a:latin typeface="Arial"/>
                <a:cs typeface="Arial"/>
              </a:rPr>
              <a:t>casos:</a:t>
            </a:r>
            <a:endParaRPr sz="2400">
              <a:latin typeface="Arial"/>
              <a:cs typeface="Arial"/>
            </a:endParaRPr>
          </a:p>
          <a:p>
            <a:pPr lvl="1" marL="756285" marR="6350" indent="-287020">
              <a:lnSpc>
                <a:spcPts val="2160"/>
              </a:lnSpc>
              <a:spcBef>
                <a:spcPts val="540"/>
              </a:spcBef>
              <a:buChar char="–"/>
              <a:tabLst>
                <a:tab pos="756285" algn="l"/>
                <a:tab pos="756920" algn="l"/>
                <a:tab pos="1225550" algn="l"/>
                <a:tab pos="1859280" algn="l"/>
                <a:tab pos="2290445" algn="l"/>
                <a:tab pos="2799715" algn="l"/>
                <a:tab pos="3694429" algn="l"/>
                <a:tab pos="4125595" algn="l"/>
                <a:tab pos="5093335" algn="l"/>
                <a:tab pos="5984875" algn="l"/>
                <a:tab pos="6278880" algn="l"/>
                <a:tab pos="7044055" algn="l"/>
                <a:tab pos="7743825" algn="l"/>
              </a:tabLst>
            </a:pPr>
            <a:r>
              <a:rPr dirty="0" sz="2000" spc="-155">
                <a:latin typeface="Arial"/>
                <a:cs typeface="Arial"/>
              </a:rPr>
              <a:t>N</a:t>
            </a:r>
            <a:r>
              <a:rPr dirty="0" sz="2000" spc="-60">
                <a:latin typeface="Arial"/>
                <a:cs typeface="Arial"/>
              </a:rPr>
              <a:t>o</a:t>
            </a:r>
            <a:r>
              <a:rPr dirty="0" sz="2000" spc="-60">
                <a:latin typeface="Times New Roman"/>
                <a:cs typeface="Times New Roman"/>
              </a:rPr>
              <a:t>	</a:t>
            </a:r>
            <a:r>
              <a:rPr dirty="0" sz="2000" spc="-165">
                <a:latin typeface="Arial"/>
                <a:cs typeface="Arial"/>
              </a:rPr>
              <a:t>c</a:t>
            </a:r>
            <a:r>
              <a:rPr dirty="0" sz="2000" spc="-155">
                <a:latin typeface="Arial"/>
                <a:cs typeface="Arial"/>
              </a:rPr>
              <a:t>a</a:t>
            </a:r>
            <a:r>
              <a:rPr dirty="0" sz="2000" spc="-225">
                <a:latin typeface="Arial"/>
                <a:cs typeface="Arial"/>
              </a:rPr>
              <a:t>s</a:t>
            </a:r>
            <a:r>
              <a:rPr dirty="0" sz="2000" spc="-60">
                <a:latin typeface="Arial"/>
                <a:cs typeface="Arial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60">
                <a:latin typeface="Arial"/>
                <a:cs typeface="Arial"/>
              </a:rPr>
              <a:t>d</a:t>
            </a:r>
            <a:r>
              <a:rPr dirty="0" sz="2000" spc="-120">
                <a:latin typeface="Arial"/>
                <a:cs typeface="Arial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60">
                <a:latin typeface="Arial"/>
                <a:cs typeface="Arial"/>
              </a:rPr>
              <a:t>u</a:t>
            </a:r>
            <a:r>
              <a:rPr dirty="0" sz="2000" spc="-70">
                <a:latin typeface="Arial"/>
                <a:cs typeface="Arial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25">
                <a:latin typeface="Arial"/>
                <a:cs typeface="Arial"/>
              </a:rPr>
              <a:t>e</a:t>
            </a:r>
            <a:r>
              <a:rPr dirty="0" sz="2000" spc="-225">
                <a:latin typeface="Arial"/>
                <a:cs typeface="Arial"/>
              </a:rPr>
              <a:t>s</a:t>
            </a:r>
            <a:r>
              <a:rPr dirty="0" sz="2000" spc="-60">
                <a:latin typeface="Arial"/>
                <a:cs typeface="Arial"/>
              </a:rPr>
              <a:t>p</a:t>
            </a:r>
            <a:r>
              <a:rPr dirty="0" sz="2000" spc="-155">
                <a:latin typeface="Arial"/>
                <a:cs typeface="Arial"/>
              </a:rPr>
              <a:t>a</a:t>
            </a:r>
            <a:r>
              <a:rPr dirty="0" sz="2000" spc="-165">
                <a:latin typeface="Arial"/>
                <a:cs typeface="Arial"/>
              </a:rPr>
              <a:t>ç</a:t>
            </a:r>
            <a:r>
              <a:rPr dirty="0" sz="2000" spc="-60">
                <a:latin typeface="Arial"/>
                <a:cs typeface="Arial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70">
                <a:latin typeface="Arial"/>
                <a:cs typeface="Arial"/>
              </a:rPr>
              <a:t>d</a:t>
            </a:r>
            <a:r>
              <a:rPr dirty="0" sz="2000" spc="-120">
                <a:latin typeface="Arial"/>
                <a:cs typeface="Arial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25">
                <a:latin typeface="Arial"/>
                <a:cs typeface="Arial"/>
              </a:rPr>
              <a:t>e</a:t>
            </a:r>
            <a:r>
              <a:rPr dirty="0" sz="2000" spc="-250">
                <a:latin typeface="Arial"/>
                <a:cs typeface="Arial"/>
              </a:rPr>
              <a:t>s</a:t>
            </a:r>
            <a:r>
              <a:rPr dirty="0" sz="2000" spc="100">
                <a:latin typeface="Arial"/>
                <a:cs typeface="Arial"/>
              </a:rPr>
              <a:t>t</a:t>
            </a:r>
            <a:r>
              <a:rPr dirty="0" sz="2000" spc="-155">
                <a:latin typeface="Arial"/>
                <a:cs typeface="Arial"/>
              </a:rPr>
              <a:t>a</a:t>
            </a:r>
            <a:r>
              <a:rPr dirty="0" sz="2000" spc="-60">
                <a:latin typeface="Arial"/>
                <a:cs typeface="Arial"/>
              </a:rPr>
              <a:t>d</a:t>
            </a:r>
            <a:r>
              <a:rPr dirty="0" sz="2000" spc="-65">
                <a:latin typeface="Arial"/>
                <a:cs typeface="Arial"/>
              </a:rPr>
              <a:t>o</a:t>
            </a:r>
            <a:r>
              <a:rPr dirty="0" sz="2000" spc="-220">
                <a:latin typeface="Arial"/>
                <a:cs typeface="Arial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70">
                <a:latin typeface="Arial"/>
                <a:cs typeface="Arial"/>
              </a:rPr>
              <a:t>g</a:t>
            </a:r>
            <a:r>
              <a:rPr dirty="0" sz="2000" spc="-25">
                <a:latin typeface="Arial"/>
                <a:cs typeface="Arial"/>
              </a:rPr>
              <a:t>r</a:t>
            </a:r>
            <a:r>
              <a:rPr dirty="0" sz="2000" spc="-155">
                <a:latin typeface="Arial"/>
                <a:cs typeface="Arial"/>
              </a:rPr>
              <a:t>a</a:t>
            </a:r>
            <a:r>
              <a:rPr dirty="0" sz="2000" spc="-60">
                <a:latin typeface="Arial"/>
                <a:cs typeface="Arial"/>
              </a:rPr>
              <a:t>nd</a:t>
            </a:r>
            <a:r>
              <a:rPr dirty="0" sz="2000" spc="-120">
                <a:latin typeface="Arial"/>
                <a:cs typeface="Arial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5">
                <a:latin typeface="Arial"/>
                <a:cs typeface="Arial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70">
                <a:latin typeface="Arial"/>
                <a:cs typeface="Arial"/>
              </a:rPr>
              <a:t>b</a:t>
            </a:r>
            <a:r>
              <a:rPr dirty="0" sz="2000" spc="-60">
                <a:latin typeface="Arial"/>
                <a:cs typeface="Arial"/>
              </a:rPr>
              <a:t>u</a:t>
            </a:r>
            <a:r>
              <a:rPr dirty="0" sz="2000" spc="-225">
                <a:latin typeface="Arial"/>
                <a:cs typeface="Arial"/>
              </a:rPr>
              <a:t>s</a:t>
            </a:r>
            <a:r>
              <a:rPr dirty="0" sz="2000" spc="-175">
                <a:latin typeface="Arial"/>
                <a:cs typeface="Arial"/>
              </a:rPr>
              <a:t>c</a:t>
            </a:r>
            <a:r>
              <a:rPr dirty="0" sz="2000" spc="-155">
                <a:latin typeface="Arial"/>
                <a:cs typeface="Arial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60">
                <a:latin typeface="Arial"/>
                <a:cs typeface="Arial"/>
              </a:rPr>
              <a:t>p</a:t>
            </a:r>
            <a:r>
              <a:rPr dirty="0" sz="2000" spc="-75">
                <a:latin typeface="Arial"/>
                <a:cs typeface="Arial"/>
              </a:rPr>
              <a:t>o</a:t>
            </a:r>
            <a:r>
              <a:rPr dirty="0" sz="2000" spc="-60">
                <a:latin typeface="Arial"/>
                <a:cs typeface="Arial"/>
              </a:rPr>
              <a:t>d</a:t>
            </a:r>
            <a:r>
              <a:rPr dirty="0" sz="2000" spc="-120">
                <a:latin typeface="Arial"/>
                <a:cs typeface="Arial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25">
                <a:latin typeface="Arial"/>
                <a:cs typeface="Arial"/>
              </a:rPr>
              <a:t>s</a:t>
            </a:r>
            <a:r>
              <a:rPr dirty="0" sz="2000" spc="-125">
                <a:latin typeface="Arial"/>
                <a:cs typeface="Arial"/>
              </a:rPr>
              <a:t>e</a:t>
            </a:r>
            <a:r>
              <a:rPr dirty="0" sz="2000" spc="25">
                <a:latin typeface="Arial"/>
                <a:cs typeface="Arial"/>
              </a:rPr>
              <a:t>r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Arial"/>
                <a:cs typeface="Arial"/>
              </a:rPr>
              <a:t>impraticável </a:t>
            </a:r>
            <a:r>
              <a:rPr dirty="0" sz="2000" spc="-30">
                <a:latin typeface="Arial"/>
                <a:cs typeface="Arial"/>
              </a:rPr>
              <a:t>por </a:t>
            </a:r>
            <a:r>
              <a:rPr dirty="0" sz="2000" spc="-65">
                <a:latin typeface="Arial"/>
                <a:cs typeface="Arial"/>
              </a:rPr>
              <a:t>demorar </a:t>
            </a:r>
            <a:r>
              <a:rPr dirty="0" sz="2000" spc="-20">
                <a:latin typeface="Arial"/>
                <a:cs typeface="Arial"/>
              </a:rPr>
              <a:t>muito </a:t>
            </a:r>
            <a:r>
              <a:rPr dirty="0" sz="2000" spc="-95">
                <a:latin typeface="Arial"/>
                <a:cs typeface="Arial"/>
              </a:rPr>
              <a:t>para </a:t>
            </a:r>
            <a:r>
              <a:rPr dirty="0" sz="2000" spc="-60">
                <a:latin typeface="Arial"/>
                <a:cs typeface="Arial"/>
              </a:rPr>
              <a:t>encontrar </a:t>
            </a:r>
            <a:r>
              <a:rPr dirty="0" sz="2000" spc="-155">
                <a:latin typeface="Arial"/>
                <a:cs typeface="Arial"/>
              </a:rPr>
              <a:t>a</a:t>
            </a:r>
            <a:r>
              <a:rPr dirty="0" sz="2000" spc="-409">
                <a:latin typeface="Arial"/>
                <a:cs typeface="Arial"/>
              </a:rPr>
              <a:t> </a:t>
            </a:r>
            <a:r>
              <a:rPr dirty="0" sz="2000" spc="-105">
                <a:latin typeface="Arial"/>
                <a:cs typeface="Arial"/>
              </a:rPr>
              <a:t>solução</a:t>
            </a:r>
            <a:endParaRPr sz="2000">
              <a:latin typeface="Arial"/>
              <a:cs typeface="Arial"/>
            </a:endParaRPr>
          </a:p>
          <a:p>
            <a:pPr lvl="1" marL="756285" marR="5080" indent="-287020">
              <a:lnSpc>
                <a:spcPts val="216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95">
                <a:latin typeface="Arial"/>
                <a:cs typeface="Arial"/>
              </a:rPr>
              <a:t>Limitações </a:t>
            </a:r>
            <a:r>
              <a:rPr dirty="0" sz="2000" spc="-90">
                <a:latin typeface="Arial"/>
                <a:cs typeface="Arial"/>
              </a:rPr>
              <a:t>de </a:t>
            </a:r>
            <a:r>
              <a:rPr dirty="0" sz="2000" spc="-65">
                <a:latin typeface="Arial"/>
                <a:cs typeface="Arial"/>
              </a:rPr>
              <a:t>memória </a:t>
            </a:r>
            <a:r>
              <a:rPr dirty="0" sz="2000" spc="-114">
                <a:latin typeface="Arial"/>
                <a:cs typeface="Arial"/>
              </a:rPr>
              <a:t>necessária </a:t>
            </a:r>
            <a:r>
              <a:rPr dirty="0" sz="2000" spc="-75">
                <a:latin typeface="Arial"/>
                <a:cs typeface="Arial"/>
              </a:rPr>
              <a:t>podem </a:t>
            </a:r>
            <a:r>
              <a:rPr dirty="0" sz="2000" spc="-15">
                <a:latin typeface="Arial"/>
                <a:cs typeface="Arial"/>
              </a:rPr>
              <a:t>limitar </a:t>
            </a:r>
            <a:r>
              <a:rPr dirty="0" sz="2000" spc="-155">
                <a:latin typeface="Arial"/>
                <a:cs typeface="Arial"/>
              </a:rPr>
              <a:t>a </a:t>
            </a:r>
            <a:r>
              <a:rPr dirty="0" sz="2000" spc="-55">
                <a:latin typeface="Arial"/>
                <a:cs typeface="Arial"/>
              </a:rPr>
              <a:t>profundidade </a:t>
            </a:r>
            <a:r>
              <a:rPr dirty="0" sz="2000" spc="-95">
                <a:latin typeface="Arial"/>
                <a:cs typeface="Arial"/>
              </a:rPr>
              <a:t>em  </a:t>
            </a:r>
            <a:r>
              <a:rPr dirty="0" sz="2000" spc="-80">
                <a:latin typeface="Arial"/>
                <a:cs typeface="Arial"/>
              </a:rPr>
              <a:t>que </a:t>
            </a:r>
            <a:r>
              <a:rPr dirty="0" sz="2000" spc="-170">
                <a:latin typeface="Arial"/>
                <a:cs typeface="Arial"/>
              </a:rPr>
              <a:t>se </a:t>
            </a:r>
            <a:r>
              <a:rPr dirty="0" sz="2000" spc="-95">
                <a:latin typeface="Arial"/>
                <a:cs typeface="Arial"/>
              </a:rPr>
              <a:t>realiza </a:t>
            </a:r>
            <a:r>
              <a:rPr dirty="0" sz="2000" spc="-155">
                <a:latin typeface="Arial"/>
                <a:cs typeface="Arial"/>
              </a:rPr>
              <a:t>a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135">
                <a:latin typeface="Arial"/>
                <a:cs typeface="Arial"/>
              </a:rPr>
              <a:t>busca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53155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-105"/>
              <a:t>informada</a:t>
            </a:r>
            <a:r>
              <a:rPr dirty="0" spc="-170"/>
              <a:t> </a:t>
            </a:r>
            <a:r>
              <a:rPr dirty="0" spc="-130"/>
              <a:t>(heurística)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0" y="2056890"/>
            <a:ext cx="8072120" cy="4526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200" spc="-95">
                <a:latin typeface="Arial"/>
                <a:cs typeface="Arial"/>
              </a:rPr>
              <a:t>Utiliza </a:t>
            </a:r>
            <a:r>
              <a:rPr dirty="0" sz="3200" spc="-114">
                <a:latin typeface="Arial"/>
                <a:cs typeface="Arial"/>
              </a:rPr>
              <a:t>conhecimento </a:t>
            </a:r>
            <a:r>
              <a:rPr dirty="0" sz="3200" spc="-155">
                <a:latin typeface="Arial"/>
                <a:cs typeface="Arial"/>
              </a:rPr>
              <a:t>específico </a:t>
            </a:r>
            <a:r>
              <a:rPr dirty="0" sz="3200" spc="-145">
                <a:latin typeface="Arial"/>
                <a:cs typeface="Arial"/>
              </a:rPr>
              <a:t>sobre </a:t>
            </a:r>
            <a:r>
              <a:rPr dirty="0" sz="3200" spc="-95">
                <a:latin typeface="Arial"/>
                <a:cs typeface="Arial"/>
              </a:rPr>
              <a:t>o  </a:t>
            </a:r>
            <a:r>
              <a:rPr dirty="0" sz="3200" spc="-105">
                <a:latin typeface="Arial"/>
                <a:cs typeface="Arial"/>
              </a:rPr>
              <a:t>problema </a:t>
            </a:r>
            <a:r>
              <a:rPr dirty="0" sz="3200" spc="-155">
                <a:latin typeface="Arial"/>
                <a:cs typeface="Arial"/>
              </a:rPr>
              <a:t>para </a:t>
            </a:r>
            <a:r>
              <a:rPr dirty="0" sz="3200" spc="-105">
                <a:latin typeface="Arial"/>
                <a:cs typeface="Arial"/>
              </a:rPr>
              <a:t>guiar </a:t>
            </a:r>
            <a:r>
              <a:rPr dirty="0" sz="3200" spc="-95">
                <a:latin typeface="Arial"/>
                <a:cs typeface="Arial"/>
              </a:rPr>
              <a:t>o </a:t>
            </a:r>
            <a:r>
              <a:rPr dirty="0" sz="3200" spc="-180">
                <a:latin typeface="Arial"/>
                <a:cs typeface="Arial"/>
              </a:rPr>
              <a:t>processo </a:t>
            </a:r>
            <a:r>
              <a:rPr dirty="0" sz="3200" spc="-145">
                <a:latin typeface="Arial"/>
                <a:cs typeface="Arial"/>
              </a:rPr>
              <a:t>de </a:t>
            </a:r>
            <a:r>
              <a:rPr dirty="0" sz="3200" spc="-195">
                <a:latin typeface="Arial"/>
                <a:cs typeface="Arial"/>
              </a:rPr>
              <a:t>busca,</a:t>
            </a:r>
            <a:r>
              <a:rPr dirty="0" sz="3200" spc="-380">
                <a:latin typeface="Arial"/>
                <a:cs typeface="Arial"/>
              </a:rPr>
              <a:t> </a:t>
            </a:r>
            <a:r>
              <a:rPr dirty="0" sz="3200" spc="-155">
                <a:latin typeface="Arial"/>
                <a:cs typeface="Arial"/>
              </a:rPr>
              <a:t>para  </a:t>
            </a:r>
            <a:r>
              <a:rPr dirty="0" sz="3200" spc="-130">
                <a:latin typeface="Arial"/>
                <a:cs typeface="Arial"/>
              </a:rPr>
              <a:t>além </a:t>
            </a:r>
            <a:r>
              <a:rPr dirty="0" sz="3200" spc="-175">
                <a:latin typeface="Arial"/>
                <a:cs typeface="Arial"/>
              </a:rPr>
              <a:t>da </a:t>
            </a:r>
            <a:r>
              <a:rPr dirty="0" sz="3200" spc="-110">
                <a:latin typeface="Arial"/>
                <a:cs typeface="Arial"/>
              </a:rPr>
              <a:t>informação </a:t>
            </a:r>
            <a:r>
              <a:rPr dirty="0" sz="3200" spc="-95">
                <a:latin typeface="Arial"/>
                <a:cs typeface="Arial"/>
              </a:rPr>
              <a:t>contida </a:t>
            </a:r>
            <a:r>
              <a:rPr dirty="0" sz="3200" spc="-175">
                <a:latin typeface="Arial"/>
                <a:cs typeface="Arial"/>
              </a:rPr>
              <a:t>na </a:t>
            </a:r>
            <a:r>
              <a:rPr dirty="0" sz="3200" spc="-100">
                <a:latin typeface="Arial"/>
                <a:cs typeface="Arial"/>
              </a:rPr>
              <a:t>definição do  </a:t>
            </a:r>
            <a:r>
              <a:rPr dirty="0" sz="3200" spc="-105">
                <a:latin typeface="Arial"/>
                <a:cs typeface="Arial"/>
              </a:rPr>
              <a:t>problema</a:t>
            </a:r>
            <a:endParaRPr sz="32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dirty="0" sz="3200" spc="-110">
                <a:latin typeface="Arial"/>
                <a:cs typeface="Arial"/>
              </a:rPr>
              <a:t>Permite:</a:t>
            </a:r>
            <a:endParaRPr sz="3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dirty="0" sz="2800" spc="-120">
                <a:latin typeface="Arial"/>
                <a:cs typeface="Arial"/>
              </a:rPr>
              <a:t>Encontrar </a:t>
            </a:r>
            <a:r>
              <a:rPr dirty="0" sz="2800" spc="-160">
                <a:latin typeface="Arial"/>
                <a:cs typeface="Arial"/>
              </a:rPr>
              <a:t>soluções </a:t>
            </a:r>
            <a:r>
              <a:rPr dirty="0" sz="2800" spc="-155">
                <a:latin typeface="Arial"/>
                <a:cs typeface="Arial"/>
              </a:rPr>
              <a:t>mais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85">
                <a:latin typeface="Arial"/>
                <a:cs typeface="Arial"/>
              </a:rPr>
              <a:t>rápido</a:t>
            </a:r>
            <a:endParaRPr sz="2800">
              <a:latin typeface="Arial"/>
              <a:cs typeface="Arial"/>
            </a:endParaRPr>
          </a:p>
          <a:p>
            <a:pPr lvl="1" marL="756285" marR="7620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  <a:tab pos="2473325" algn="l"/>
                <a:tab pos="4029710" algn="l"/>
                <a:tab pos="5412105" algn="l"/>
                <a:tab pos="6079490" algn="l"/>
                <a:tab pos="7693025" algn="l"/>
              </a:tabLst>
            </a:pPr>
            <a:r>
              <a:rPr dirty="0" sz="2800" spc="-505">
                <a:latin typeface="Arial"/>
                <a:cs typeface="Arial"/>
              </a:rPr>
              <a:t>E</a:t>
            </a:r>
            <a:r>
              <a:rPr dirty="0" sz="2800" spc="-95">
                <a:latin typeface="Arial"/>
                <a:cs typeface="Arial"/>
              </a:rPr>
              <a:t>n</a:t>
            </a:r>
            <a:r>
              <a:rPr dirty="0" sz="2800" spc="-240">
                <a:latin typeface="Arial"/>
                <a:cs typeface="Arial"/>
              </a:rPr>
              <a:t>c</a:t>
            </a:r>
            <a:r>
              <a:rPr dirty="0" sz="2800" spc="-85">
                <a:latin typeface="Arial"/>
                <a:cs typeface="Arial"/>
              </a:rPr>
              <a:t>o</a:t>
            </a:r>
            <a:r>
              <a:rPr dirty="0" sz="2800" spc="-120">
                <a:latin typeface="Arial"/>
                <a:cs typeface="Arial"/>
              </a:rPr>
              <a:t>n</a:t>
            </a:r>
            <a:r>
              <a:rPr dirty="0" sz="2800" spc="165">
                <a:latin typeface="Arial"/>
                <a:cs typeface="Arial"/>
              </a:rPr>
              <a:t>t</a:t>
            </a:r>
            <a:r>
              <a:rPr dirty="0" sz="2800" spc="-25">
                <a:latin typeface="Arial"/>
                <a:cs typeface="Arial"/>
              </a:rPr>
              <a:t>r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 spc="40">
                <a:latin typeface="Arial"/>
                <a:cs typeface="Arial"/>
              </a:rPr>
              <a:t>r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315">
                <a:latin typeface="Arial"/>
                <a:cs typeface="Arial"/>
              </a:rPr>
              <a:t>s</a:t>
            </a:r>
            <a:r>
              <a:rPr dirty="0" sz="2800" spc="-85">
                <a:latin typeface="Arial"/>
                <a:cs typeface="Arial"/>
              </a:rPr>
              <a:t>o</a:t>
            </a:r>
            <a:r>
              <a:rPr dirty="0" sz="2800" spc="20">
                <a:latin typeface="Arial"/>
                <a:cs typeface="Arial"/>
              </a:rPr>
              <a:t>l</a:t>
            </a:r>
            <a:r>
              <a:rPr dirty="0" sz="2800" spc="-95">
                <a:latin typeface="Arial"/>
                <a:cs typeface="Arial"/>
              </a:rPr>
              <a:t>u</a:t>
            </a:r>
            <a:r>
              <a:rPr dirty="0" sz="2800" spc="-240">
                <a:latin typeface="Arial"/>
                <a:cs typeface="Arial"/>
              </a:rPr>
              <a:t>ç</a:t>
            </a:r>
            <a:r>
              <a:rPr dirty="0" sz="2800" spc="-85">
                <a:latin typeface="Arial"/>
                <a:cs typeface="Arial"/>
              </a:rPr>
              <a:t>õ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 spc="-310">
                <a:latin typeface="Arial"/>
                <a:cs typeface="Arial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5">
                <a:latin typeface="Arial"/>
                <a:cs typeface="Arial"/>
              </a:rPr>
              <a:t>m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 spc="-300">
                <a:latin typeface="Arial"/>
                <a:cs typeface="Arial"/>
              </a:rPr>
              <a:t>s</a:t>
            </a:r>
            <a:r>
              <a:rPr dirty="0" sz="2800" spc="-105">
                <a:latin typeface="Arial"/>
                <a:cs typeface="Arial"/>
              </a:rPr>
              <a:t>m</a:t>
            </a:r>
            <a:r>
              <a:rPr dirty="0" sz="2800" spc="-85">
                <a:latin typeface="Arial"/>
                <a:cs typeface="Arial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95">
                <a:latin typeface="Arial"/>
                <a:cs typeface="Arial"/>
              </a:rPr>
              <a:t>n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85">
                <a:latin typeface="Arial"/>
                <a:cs typeface="Arial"/>
              </a:rPr>
              <a:t>p</a:t>
            </a:r>
            <a:r>
              <a:rPr dirty="0" sz="2800">
                <a:latin typeface="Arial"/>
                <a:cs typeface="Arial"/>
              </a:rPr>
              <a:t>r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 spc="-315">
                <a:latin typeface="Arial"/>
                <a:cs typeface="Arial"/>
              </a:rPr>
              <a:t>s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 spc="-95">
                <a:latin typeface="Arial"/>
                <a:cs typeface="Arial"/>
              </a:rPr>
              <a:t>n</a:t>
            </a:r>
            <a:r>
              <a:rPr dirty="0" sz="2800" spc="-240">
                <a:latin typeface="Arial"/>
                <a:cs typeface="Arial"/>
              </a:rPr>
              <a:t>ç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95">
                <a:latin typeface="Arial"/>
                <a:cs typeface="Arial"/>
              </a:rPr>
              <a:t>d</a:t>
            </a:r>
            <a:r>
              <a:rPr dirty="0" sz="2800" spc="-125">
                <a:latin typeface="Arial"/>
                <a:cs typeface="Arial"/>
              </a:rPr>
              <a:t>e 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0">
                <a:latin typeface="Arial"/>
                <a:cs typeface="Arial"/>
              </a:rPr>
              <a:t>limitações </a:t>
            </a:r>
            <a:r>
              <a:rPr dirty="0" sz="2800" spc="-130">
                <a:latin typeface="Arial"/>
                <a:cs typeface="Arial"/>
              </a:rPr>
              <a:t>de</a:t>
            </a:r>
            <a:r>
              <a:rPr dirty="0" sz="2800" spc="-185">
                <a:latin typeface="Arial"/>
                <a:cs typeface="Arial"/>
              </a:rPr>
              <a:t> </a:t>
            </a:r>
            <a:r>
              <a:rPr dirty="0" sz="2800" spc="-65">
                <a:latin typeface="Arial"/>
                <a:cs typeface="Arial"/>
              </a:rPr>
              <a:t>tempo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dirty="0" sz="2800" spc="-125">
                <a:latin typeface="Arial"/>
                <a:cs typeface="Arial"/>
              </a:rPr>
              <a:t>Geralmente </a:t>
            </a:r>
            <a:r>
              <a:rPr dirty="0" sz="2800" spc="-100">
                <a:latin typeface="Arial"/>
                <a:cs typeface="Arial"/>
              </a:rPr>
              <a:t>encontram </a:t>
            </a:r>
            <a:r>
              <a:rPr dirty="0" sz="2800" spc="-114">
                <a:latin typeface="Arial"/>
                <a:cs typeface="Arial"/>
              </a:rPr>
              <a:t>melhores</a:t>
            </a:r>
            <a:r>
              <a:rPr dirty="0" sz="2800" spc="-200">
                <a:latin typeface="Arial"/>
                <a:cs typeface="Arial"/>
              </a:rPr>
              <a:t> </a:t>
            </a:r>
            <a:r>
              <a:rPr dirty="0" sz="2800" spc="-160">
                <a:latin typeface="Arial"/>
                <a:cs typeface="Arial"/>
              </a:rPr>
              <a:t>soluções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87414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-145"/>
              <a:t>pela </a:t>
            </a:r>
            <a:r>
              <a:rPr dirty="0" spc="-80"/>
              <a:t>melhor </a:t>
            </a:r>
            <a:r>
              <a:rPr dirty="0" spc="-200"/>
              <a:t>escolha </a:t>
            </a:r>
            <a:r>
              <a:rPr dirty="0" spc="-160"/>
              <a:t>(</a:t>
            </a:r>
            <a:r>
              <a:rPr dirty="0" spc="-160" i="1">
                <a:latin typeface="Arial"/>
                <a:cs typeface="Arial"/>
              </a:rPr>
              <a:t>best </a:t>
            </a:r>
            <a:r>
              <a:rPr dirty="0" spc="-15" i="1">
                <a:latin typeface="Arial"/>
                <a:cs typeface="Arial"/>
              </a:rPr>
              <a:t>first </a:t>
            </a:r>
            <a:r>
              <a:rPr dirty="0" spc="-200" i="1">
                <a:latin typeface="Arial"/>
                <a:cs typeface="Arial"/>
              </a:rPr>
              <a:t>search</a:t>
            </a:r>
            <a:r>
              <a:rPr dirty="0" spc="-200"/>
              <a:t>)</a:t>
            </a:r>
            <a:r>
              <a:rPr dirty="0" spc="-484"/>
              <a:t> </a:t>
            </a:r>
            <a:r>
              <a:rPr dirty="0" spc="-105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2" y="2128519"/>
            <a:ext cx="8072120" cy="427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76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2600325" algn="l"/>
                <a:tab pos="3730625" algn="l"/>
                <a:tab pos="4460875" algn="l"/>
                <a:tab pos="6374765" algn="l"/>
                <a:tab pos="7105015" algn="l"/>
              </a:tabLst>
            </a:pPr>
            <a:r>
              <a:rPr dirty="0" sz="3200" spc="-295">
                <a:latin typeface="Arial"/>
                <a:cs typeface="Arial"/>
              </a:rPr>
              <a:t>A</a:t>
            </a:r>
            <a:r>
              <a:rPr dirty="0" sz="3200" spc="-105">
                <a:latin typeface="Arial"/>
                <a:cs typeface="Arial"/>
              </a:rPr>
              <a:t>b</a:t>
            </a:r>
            <a:r>
              <a:rPr dirty="0" sz="3200" spc="-95">
                <a:latin typeface="Arial"/>
                <a:cs typeface="Arial"/>
              </a:rPr>
              <a:t>o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-105">
                <a:latin typeface="Arial"/>
                <a:cs typeface="Arial"/>
              </a:rPr>
              <a:t>d</a:t>
            </a:r>
            <a:r>
              <a:rPr dirty="0" sz="3200" spc="-245">
                <a:latin typeface="Arial"/>
                <a:cs typeface="Arial"/>
              </a:rPr>
              <a:t>a</a:t>
            </a:r>
            <a:r>
              <a:rPr dirty="0" sz="3200" spc="-285">
                <a:latin typeface="Arial"/>
                <a:cs typeface="Arial"/>
              </a:rPr>
              <a:t>g</a:t>
            </a:r>
            <a:r>
              <a:rPr dirty="0" sz="3200" spc="-190">
                <a:latin typeface="Arial"/>
                <a:cs typeface="Arial"/>
              </a:rPr>
              <a:t>e</a:t>
            </a:r>
            <a:r>
              <a:rPr dirty="0" sz="3200" spc="-110">
                <a:latin typeface="Arial"/>
                <a:cs typeface="Arial"/>
              </a:rPr>
              <a:t>m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300">
                <a:latin typeface="Arial"/>
                <a:cs typeface="Arial"/>
              </a:rPr>
              <a:t>g</a:t>
            </a:r>
            <a:r>
              <a:rPr dirty="0" sz="3200" spc="-204">
                <a:latin typeface="Arial"/>
                <a:cs typeface="Arial"/>
              </a:rPr>
              <a:t>e</a:t>
            </a:r>
            <a:r>
              <a:rPr dirty="0" sz="3200" spc="-25">
                <a:latin typeface="Arial"/>
                <a:cs typeface="Arial"/>
              </a:rPr>
              <a:t>r</a:t>
            </a:r>
            <a:r>
              <a:rPr dirty="0" sz="3200" spc="-245">
                <a:latin typeface="Arial"/>
                <a:cs typeface="Arial"/>
              </a:rPr>
              <a:t>a</a:t>
            </a:r>
            <a:r>
              <a:rPr dirty="0" sz="3200" spc="20">
                <a:latin typeface="Arial"/>
                <a:cs typeface="Arial"/>
              </a:rPr>
              <a:t>l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45">
                <a:latin typeface="Arial"/>
                <a:cs typeface="Arial"/>
              </a:rPr>
              <a:t>a</a:t>
            </a:r>
            <a:r>
              <a:rPr dirty="0" sz="3200" spc="-95">
                <a:latin typeface="Arial"/>
                <a:cs typeface="Arial"/>
              </a:rPr>
              <a:t>o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95">
                <a:latin typeface="Arial"/>
                <a:cs typeface="Arial"/>
              </a:rPr>
              <a:t>p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-95">
                <a:latin typeface="Arial"/>
                <a:cs typeface="Arial"/>
              </a:rPr>
              <a:t>o</a:t>
            </a:r>
            <a:r>
              <a:rPr dirty="0" sz="3200" spc="-105">
                <a:latin typeface="Arial"/>
                <a:cs typeface="Arial"/>
              </a:rPr>
              <a:t>b</a:t>
            </a:r>
            <a:r>
              <a:rPr dirty="0" sz="3200" spc="15">
                <a:latin typeface="Arial"/>
                <a:cs typeface="Arial"/>
              </a:rPr>
              <a:t>l</a:t>
            </a:r>
            <a:r>
              <a:rPr dirty="0" sz="3200" spc="-190">
                <a:latin typeface="Arial"/>
                <a:cs typeface="Arial"/>
              </a:rPr>
              <a:t>e</a:t>
            </a:r>
            <a:r>
              <a:rPr dirty="0" sz="3200" spc="-114">
                <a:latin typeface="Arial"/>
                <a:cs typeface="Arial"/>
              </a:rPr>
              <a:t>m</a:t>
            </a:r>
            <a:r>
              <a:rPr dirty="0" sz="3200" spc="-245">
                <a:latin typeface="Arial"/>
                <a:cs typeface="Arial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5">
                <a:latin typeface="Arial"/>
                <a:cs typeface="Arial"/>
              </a:rPr>
              <a:t>d</a:t>
            </a:r>
            <a:r>
              <a:rPr dirty="0" sz="3200" spc="-245">
                <a:latin typeface="Arial"/>
                <a:cs typeface="Arial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5">
                <a:latin typeface="Arial"/>
                <a:cs typeface="Arial"/>
              </a:rPr>
              <a:t>b</a:t>
            </a:r>
            <a:r>
              <a:rPr dirty="0" sz="3200" spc="-95">
                <a:latin typeface="Arial"/>
                <a:cs typeface="Arial"/>
              </a:rPr>
              <a:t>u</a:t>
            </a:r>
            <a:r>
              <a:rPr dirty="0" sz="3200" spc="-360">
                <a:latin typeface="Arial"/>
                <a:cs typeface="Arial"/>
              </a:rPr>
              <a:t>s</a:t>
            </a:r>
            <a:r>
              <a:rPr dirty="0" sz="3200" spc="-275">
                <a:latin typeface="Arial"/>
                <a:cs typeface="Arial"/>
              </a:rPr>
              <a:t>c</a:t>
            </a:r>
            <a:r>
              <a:rPr dirty="0" sz="3200" spc="-185">
                <a:latin typeface="Arial"/>
                <a:cs typeface="Arial"/>
              </a:rPr>
              <a:t>a 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95">
                <a:latin typeface="Arial"/>
                <a:cs typeface="Arial"/>
              </a:rPr>
              <a:t>informada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  <a:tab pos="2106295" algn="l"/>
                <a:tab pos="3115310" algn="l"/>
                <a:tab pos="4741545" algn="l"/>
                <a:tab pos="5602605" algn="l"/>
                <a:tab pos="7642859" algn="l"/>
              </a:tabLst>
            </a:pPr>
            <a:r>
              <a:rPr dirty="0" sz="3200" spc="-610">
                <a:latin typeface="Arial"/>
                <a:cs typeface="Arial"/>
              </a:rPr>
              <a:t>C</a:t>
            </a:r>
            <a:r>
              <a:rPr dirty="0" sz="3200" spc="-95">
                <a:latin typeface="Arial"/>
                <a:cs typeface="Arial"/>
              </a:rPr>
              <a:t>o</a:t>
            </a:r>
            <a:r>
              <a:rPr dirty="0" sz="3200" spc="-105">
                <a:latin typeface="Arial"/>
                <a:cs typeface="Arial"/>
              </a:rPr>
              <a:t>n</a:t>
            </a:r>
            <a:r>
              <a:rPr dirty="0" sz="3200" spc="-380">
                <a:latin typeface="Arial"/>
                <a:cs typeface="Arial"/>
              </a:rPr>
              <a:t>s</a:t>
            </a:r>
            <a:r>
              <a:rPr dirty="0" sz="3200" spc="170">
                <a:latin typeface="Arial"/>
                <a:cs typeface="Arial"/>
              </a:rPr>
              <a:t>t</a:t>
            </a:r>
            <a:r>
              <a:rPr dirty="0" sz="3200" spc="25">
                <a:latin typeface="Arial"/>
                <a:cs typeface="Arial"/>
              </a:rPr>
              <a:t>i</a:t>
            </a:r>
            <a:r>
              <a:rPr dirty="0" sz="3200" spc="170">
                <a:latin typeface="Arial"/>
                <a:cs typeface="Arial"/>
              </a:rPr>
              <a:t>t</a:t>
            </a:r>
            <a:r>
              <a:rPr dirty="0" sz="3200" spc="-95">
                <a:latin typeface="Arial"/>
                <a:cs typeface="Arial"/>
              </a:rPr>
              <a:t>u</a:t>
            </a:r>
            <a:r>
              <a:rPr dirty="0" sz="3200" spc="20">
                <a:latin typeface="Arial"/>
                <a:cs typeface="Arial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5">
                <a:latin typeface="Arial"/>
                <a:cs typeface="Arial"/>
              </a:rPr>
              <a:t>u</a:t>
            </a:r>
            <a:r>
              <a:rPr dirty="0" sz="3200" spc="-114">
                <a:latin typeface="Arial"/>
                <a:cs typeface="Arial"/>
              </a:rPr>
              <a:t>m</a:t>
            </a:r>
            <a:r>
              <a:rPr dirty="0" sz="3200" spc="-245">
                <a:latin typeface="Arial"/>
                <a:cs typeface="Arial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90">
                <a:latin typeface="Arial"/>
                <a:cs typeface="Arial"/>
              </a:rPr>
              <a:t>v</a:t>
            </a:r>
            <a:r>
              <a:rPr dirty="0" sz="3200" spc="-245">
                <a:latin typeface="Arial"/>
                <a:cs typeface="Arial"/>
              </a:rPr>
              <a:t>a</a:t>
            </a:r>
            <a:r>
              <a:rPr dirty="0" sz="3200" spc="45">
                <a:latin typeface="Arial"/>
                <a:cs typeface="Arial"/>
              </a:rPr>
              <a:t>r</a:t>
            </a:r>
            <a:r>
              <a:rPr dirty="0" sz="3200" spc="15">
                <a:latin typeface="Arial"/>
                <a:cs typeface="Arial"/>
              </a:rPr>
              <a:t>i</a:t>
            </a:r>
            <a:r>
              <a:rPr dirty="0" sz="3200" spc="-245">
                <a:latin typeface="Arial"/>
                <a:cs typeface="Arial"/>
              </a:rPr>
              <a:t>a</a:t>
            </a:r>
            <a:r>
              <a:rPr dirty="0" sz="3200" spc="-130">
                <a:latin typeface="Arial"/>
                <a:cs typeface="Arial"/>
              </a:rPr>
              <a:t>n</a:t>
            </a:r>
            <a:r>
              <a:rPr dirty="0" sz="3200" spc="135">
                <a:latin typeface="Arial"/>
                <a:cs typeface="Arial"/>
              </a:rPr>
              <a:t>t</a:t>
            </a:r>
            <a:r>
              <a:rPr dirty="0" sz="3200" spc="-190">
                <a:latin typeface="Arial"/>
                <a:cs typeface="Arial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5">
                <a:latin typeface="Arial"/>
                <a:cs typeface="Arial"/>
              </a:rPr>
              <a:t>d</a:t>
            </a:r>
            <a:r>
              <a:rPr dirty="0" sz="3200" spc="-95">
                <a:latin typeface="Arial"/>
                <a:cs typeface="Arial"/>
              </a:rPr>
              <a:t>o</a:t>
            </a:r>
            <a:r>
              <a:rPr dirty="0" sz="3200" spc="-350">
                <a:latin typeface="Arial"/>
                <a:cs typeface="Arial"/>
              </a:rPr>
              <a:t>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35">
                <a:latin typeface="Arial"/>
                <a:cs typeface="Arial"/>
              </a:rPr>
              <a:t>a</a:t>
            </a:r>
            <a:r>
              <a:rPr dirty="0" sz="3200" spc="15">
                <a:latin typeface="Arial"/>
                <a:cs typeface="Arial"/>
              </a:rPr>
              <a:t>l</a:t>
            </a:r>
            <a:r>
              <a:rPr dirty="0" sz="3200" spc="-300">
                <a:latin typeface="Arial"/>
                <a:cs typeface="Arial"/>
              </a:rPr>
              <a:t>g</a:t>
            </a:r>
            <a:r>
              <a:rPr dirty="0" sz="3200" spc="-85">
                <a:latin typeface="Arial"/>
                <a:cs typeface="Arial"/>
              </a:rPr>
              <a:t>o</a:t>
            </a:r>
            <a:r>
              <a:rPr dirty="0" sz="3200" spc="45">
                <a:latin typeface="Arial"/>
                <a:cs typeface="Arial"/>
              </a:rPr>
              <a:t>r</a:t>
            </a:r>
            <a:r>
              <a:rPr dirty="0" sz="3200" spc="15">
                <a:latin typeface="Arial"/>
                <a:cs typeface="Arial"/>
              </a:rPr>
              <a:t>i</a:t>
            </a:r>
            <a:r>
              <a:rPr dirty="0" sz="3200" spc="170">
                <a:latin typeface="Arial"/>
                <a:cs typeface="Arial"/>
              </a:rPr>
              <a:t>t</a:t>
            </a:r>
            <a:r>
              <a:rPr dirty="0" sz="3200" spc="-114">
                <a:latin typeface="Arial"/>
                <a:cs typeface="Arial"/>
              </a:rPr>
              <a:t>m</a:t>
            </a:r>
            <a:r>
              <a:rPr dirty="0" sz="3200" spc="-95">
                <a:latin typeface="Arial"/>
                <a:cs typeface="Arial"/>
              </a:rPr>
              <a:t>o</a:t>
            </a:r>
            <a:r>
              <a:rPr dirty="0" sz="3200" spc="-350">
                <a:latin typeface="Arial"/>
                <a:cs typeface="Arial"/>
              </a:rPr>
              <a:t>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5">
                <a:latin typeface="Arial"/>
                <a:cs typeface="Arial"/>
              </a:rPr>
              <a:t>d</a:t>
            </a:r>
            <a:r>
              <a:rPr dirty="0" sz="3200" spc="-140">
                <a:latin typeface="Arial"/>
                <a:cs typeface="Arial"/>
              </a:rPr>
              <a:t>e 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215">
                <a:latin typeface="Arial"/>
                <a:cs typeface="Arial"/>
              </a:rPr>
              <a:t>busca </a:t>
            </a:r>
            <a:r>
              <a:rPr dirty="0" sz="3200" spc="-150">
                <a:latin typeface="Arial"/>
                <a:cs typeface="Arial"/>
              </a:rPr>
              <a:t>em </a:t>
            </a:r>
            <a:r>
              <a:rPr dirty="0" sz="3200" spc="-105">
                <a:latin typeface="Arial"/>
                <a:cs typeface="Arial"/>
              </a:rPr>
              <a:t>árvore </a:t>
            </a:r>
            <a:r>
              <a:rPr dirty="0" sz="3200" spc="-95">
                <a:latin typeface="Arial"/>
                <a:cs typeface="Arial"/>
              </a:rPr>
              <a:t>ou </a:t>
            </a:r>
            <a:r>
              <a:rPr dirty="0" sz="3200" spc="-150">
                <a:latin typeface="Arial"/>
                <a:cs typeface="Arial"/>
              </a:rPr>
              <a:t>em</a:t>
            </a:r>
            <a:r>
              <a:rPr dirty="0" sz="3200" spc="-310">
                <a:latin typeface="Arial"/>
                <a:cs typeface="Arial"/>
              </a:rPr>
              <a:t> </a:t>
            </a:r>
            <a:r>
              <a:rPr dirty="0" sz="3200" spc="-165">
                <a:latin typeface="Arial"/>
                <a:cs typeface="Arial"/>
              </a:rPr>
              <a:t>grafos</a:t>
            </a:r>
            <a:endParaRPr sz="3200">
              <a:latin typeface="Arial"/>
              <a:cs typeface="Arial"/>
            </a:endParaRPr>
          </a:p>
          <a:p>
            <a:pPr lvl="1" marL="756285" indent="-287020">
              <a:lnSpc>
                <a:spcPts val="2735"/>
              </a:lnSpc>
              <a:spcBef>
                <a:spcPts val="330"/>
              </a:spcBef>
              <a:buChar char="–"/>
              <a:tabLst>
                <a:tab pos="756920" algn="l"/>
              </a:tabLst>
            </a:pPr>
            <a:r>
              <a:rPr dirty="0" sz="2400" spc="-275">
                <a:latin typeface="Arial"/>
                <a:cs typeface="Arial"/>
              </a:rPr>
              <a:t>Os </a:t>
            </a:r>
            <a:r>
              <a:rPr dirty="0" sz="2400" spc="-140">
                <a:latin typeface="Arial"/>
                <a:cs typeface="Arial"/>
              </a:rPr>
              <a:t>nós </a:t>
            </a:r>
            <a:r>
              <a:rPr dirty="0" sz="2400" spc="-175">
                <a:latin typeface="Arial"/>
                <a:cs typeface="Arial"/>
              </a:rPr>
              <a:t>são </a:t>
            </a:r>
            <a:r>
              <a:rPr dirty="0" sz="2400" spc="-130">
                <a:latin typeface="Arial"/>
                <a:cs typeface="Arial"/>
              </a:rPr>
              <a:t>seleccionados </a:t>
            </a:r>
            <a:r>
              <a:rPr dirty="0" sz="2400" spc="-114">
                <a:latin typeface="Arial"/>
                <a:cs typeface="Arial"/>
              </a:rPr>
              <a:t>para </a:t>
            </a:r>
            <a:r>
              <a:rPr dirty="0" sz="2400" spc="-155">
                <a:latin typeface="Arial"/>
                <a:cs typeface="Arial"/>
              </a:rPr>
              <a:t>expansão </a:t>
            </a:r>
            <a:r>
              <a:rPr dirty="0" sz="2400" spc="-125">
                <a:latin typeface="Arial"/>
                <a:cs typeface="Arial"/>
              </a:rPr>
              <a:t>com </a:t>
            </a:r>
            <a:r>
              <a:rPr dirty="0" sz="2400" spc="-170">
                <a:latin typeface="Arial"/>
                <a:cs typeface="Arial"/>
              </a:rPr>
              <a:t>base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numa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735"/>
              </a:lnSpc>
            </a:pPr>
            <a:r>
              <a:rPr dirty="0" sz="2400" spc="-180" b="1">
                <a:latin typeface="Arial"/>
                <a:cs typeface="Arial"/>
              </a:rPr>
              <a:t>função </a:t>
            </a:r>
            <a:r>
              <a:rPr dirty="0" sz="2400" spc="-155" b="1">
                <a:latin typeface="Arial"/>
                <a:cs typeface="Arial"/>
              </a:rPr>
              <a:t>de </a:t>
            </a:r>
            <a:r>
              <a:rPr dirty="0" sz="2400" spc="-165" b="1">
                <a:latin typeface="Arial"/>
                <a:cs typeface="Arial"/>
              </a:rPr>
              <a:t>avaliação</a:t>
            </a:r>
            <a:r>
              <a:rPr dirty="0" sz="2400" spc="-165">
                <a:latin typeface="Arial"/>
                <a:cs typeface="Arial"/>
              </a:rPr>
              <a:t>,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95" b="1" i="1">
                <a:latin typeface="Arial"/>
                <a:cs typeface="Arial"/>
              </a:rPr>
              <a:t>f(n)</a:t>
            </a:r>
            <a:endParaRPr sz="2400">
              <a:latin typeface="Arial"/>
              <a:cs typeface="Arial"/>
            </a:endParaRPr>
          </a:p>
          <a:p>
            <a:pPr lvl="1" marL="756285" marR="5080" indent="-287020">
              <a:lnSpc>
                <a:spcPts val="259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dirty="0" sz="2400" spc="-165">
                <a:latin typeface="Arial"/>
                <a:cs typeface="Arial"/>
              </a:rPr>
              <a:t>Expande </a:t>
            </a:r>
            <a:r>
              <a:rPr dirty="0" sz="2400" spc="-70">
                <a:latin typeface="Arial"/>
                <a:cs typeface="Arial"/>
              </a:rPr>
              <a:t>o </a:t>
            </a:r>
            <a:r>
              <a:rPr dirty="0" sz="2400" spc="-75">
                <a:latin typeface="Arial"/>
                <a:cs typeface="Arial"/>
              </a:rPr>
              <a:t>nó </a:t>
            </a:r>
            <a:r>
              <a:rPr dirty="0" sz="2400" spc="-90">
                <a:latin typeface="Arial"/>
                <a:cs typeface="Arial"/>
              </a:rPr>
              <a:t>correspondente </a:t>
            </a:r>
            <a:r>
              <a:rPr dirty="0" sz="2400" spc="-130">
                <a:latin typeface="Arial"/>
                <a:cs typeface="Arial"/>
              </a:rPr>
              <a:t>ao </a:t>
            </a:r>
            <a:r>
              <a:rPr dirty="0" sz="2400" spc="-70">
                <a:latin typeface="Arial"/>
                <a:cs typeface="Arial"/>
              </a:rPr>
              <a:t>menor </a:t>
            </a:r>
            <a:r>
              <a:rPr dirty="0" sz="2400" spc="-75">
                <a:latin typeface="Arial"/>
                <a:cs typeface="Arial"/>
              </a:rPr>
              <a:t>valor </a:t>
            </a:r>
            <a:r>
              <a:rPr dirty="0" sz="2400" spc="-135">
                <a:latin typeface="Arial"/>
                <a:cs typeface="Arial"/>
              </a:rPr>
              <a:t>da </a:t>
            </a:r>
            <a:r>
              <a:rPr dirty="0" sz="2400" spc="-95">
                <a:latin typeface="Arial"/>
                <a:cs typeface="Arial"/>
              </a:rPr>
              <a:t>função  </a:t>
            </a:r>
            <a:r>
              <a:rPr dirty="0" sz="2400" spc="-110">
                <a:latin typeface="Arial"/>
                <a:cs typeface="Arial"/>
              </a:rPr>
              <a:t>de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avaliação</a:t>
            </a:r>
            <a:endParaRPr sz="2400">
              <a:latin typeface="Arial"/>
              <a:cs typeface="Arial"/>
            </a:endParaRPr>
          </a:p>
          <a:p>
            <a:pPr lvl="1" marL="756285" marR="6350" indent="-287020">
              <a:lnSpc>
                <a:spcPts val="259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114">
                <a:latin typeface="Arial"/>
                <a:cs typeface="Arial"/>
              </a:rPr>
              <a:t>Dependendo </a:t>
            </a:r>
            <a:r>
              <a:rPr dirty="0" sz="2400" spc="-135">
                <a:latin typeface="Arial"/>
                <a:cs typeface="Arial"/>
              </a:rPr>
              <a:t>da </a:t>
            </a:r>
            <a:r>
              <a:rPr dirty="0" sz="2400" spc="-95">
                <a:latin typeface="Arial"/>
                <a:cs typeface="Arial"/>
              </a:rPr>
              <a:t>função </a:t>
            </a:r>
            <a:r>
              <a:rPr dirty="0" sz="2400" spc="-110">
                <a:latin typeface="Arial"/>
                <a:cs typeface="Arial"/>
              </a:rPr>
              <a:t>de </a:t>
            </a:r>
            <a:r>
              <a:rPr dirty="0" sz="2400" spc="-135">
                <a:latin typeface="Arial"/>
                <a:cs typeface="Arial"/>
              </a:rPr>
              <a:t>avaliação,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95">
                <a:latin typeface="Arial"/>
                <a:cs typeface="Arial"/>
              </a:rPr>
              <a:t>estratégia </a:t>
            </a:r>
            <a:r>
              <a:rPr dirty="0" sz="2400" spc="-110">
                <a:latin typeface="Arial"/>
                <a:cs typeface="Arial"/>
              </a:rPr>
              <a:t>de </a:t>
            </a:r>
            <a:r>
              <a:rPr dirty="0" sz="2400" spc="-165">
                <a:latin typeface="Arial"/>
                <a:cs typeface="Arial"/>
              </a:rPr>
              <a:t>busca  </a:t>
            </a:r>
            <a:r>
              <a:rPr dirty="0" sz="2400" spc="-110">
                <a:latin typeface="Arial"/>
                <a:cs typeface="Arial"/>
              </a:rPr>
              <a:t>muda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8856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-145"/>
              <a:t>pela </a:t>
            </a:r>
            <a:r>
              <a:rPr dirty="0" spc="-80"/>
              <a:t>melhor </a:t>
            </a:r>
            <a:r>
              <a:rPr dirty="0" spc="-200"/>
              <a:t>escolha </a:t>
            </a:r>
            <a:r>
              <a:rPr dirty="0" spc="-160"/>
              <a:t>(</a:t>
            </a:r>
            <a:r>
              <a:rPr dirty="0" spc="-160" i="1">
                <a:latin typeface="Arial"/>
                <a:cs typeface="Arial"/>
              </a:rPr>
              <a:t>best </a:t>
            </a:r>
            <a:r>
              <a:rPr dirty="0" spc="-15" i="1">
                <a:latin typeface="Arial"/>
                <a:cs typeface="Arial"/>
              </a:rPr>
              <a:t>first </a:t>
            </a:r>
            <a:r>
              <a:rPr dirty="0" spc="-200" i="1">
                <a:latin typeface="Arial"/>
                <a:cs typeface="Arial"/>
              </a:rPr>
              <a:t>search</a:t>
            </a:r>
            <a:r>
              <a:rPr dirty="0" spc="-200"/>
              <a:t>)</a:t>
            </a:r>
            <a:r>
              <a:rPr dirty="0" spc="-490"/>
              <a:t> </a:t>
            </a:r>
            <a:r>
              <a:rPr dirty="0" spc="-100"/>
              <a:t>(II)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073" y="3777996"/>
            <a:ext cx="9144000" cy="3429000"/>
            <a:chOff x="774073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46069" y="6685787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7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75900" y="1972556"/>
            <a:ext cx="8284845" cy="350456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25">
                <a:latin typeface="Arial"/>
                <a:cs typeface="Arial"/>
              </a:rPr>
              <a:t>Elemento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 spc="-185">
                <a:latin typeface="Arial"/>
                <a:cs typeface="Arial"/>
              </a:rPr>
              <a:t>chave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640"/>
              </a:spcBef>
              <a:buChar char="–"/>
              <a:tabLst>
                <a:tab pos="756920" algn="l"/>
              </a:tabLst>
            </a:pPr>
            <a:r>
              <a:rPr dirty="0" sz="2600" spc="-105">
                <a:latin typeface="Arial"/>
                <a:cs typeface="Arial"/>
              </a:rPr>
              <a:t>Utilização </a:t>
            </a:r>
            <a:r>
              <a:rPr dirty="0" sz="2600" spc="-120">
                <a:latin typeface="Arial"/>
                <a:cs typeface="Arial"/>
              </a:rPr>
              <a:t>de </a:t>
            </a:r>
            <a:r>
              <a:rPr dirty="0" sz="2600" spc="-125">
                <a:latin typeface="Arial"/>
                <a:cs typeface="Arial"/>
              </a:rPr>
              <a:t>uma </a:t>
            </a:r>
            <a:r>
              <a:rPr dirty="0" sz="2600" spc="-100">
                <a:latin typeface="Arial"/>
                <a:cs typeface="Arial"/>
              </a:rPr>
              <a:t>função </a:t>
            </a:r>
            <a:r>
              <a:rPr dirty="0" sz="2600" spc="-95">
                <a:latin typeface="Arial"/>
                <a:cs typeface="Arial"/>
              </a:rPr>
              <a:t>heurística,</a:t>
            </a:r>
            <a:r>
              <a:rPr dirty="0" sz="2600" spc="-320">
                <a:latin typeface="Arial"/>
                <a:cs typeface="Arial"/>
              </a:rPr>
              <a:t> </a:t>
            </a:r>
            <a:r>
              <a:rPr dirty="0" sz="2600" spc="-140" b="1" i="1">
                <a:latin typeface="Arial"/>
                <a:cs typeface="Arial"/>
              </a:rPr>
              <a:t>h(n)</a:t>
            </a:r>
            <a:endParaRPr sz="2600">
              <a:latin typeface="Arial"/>
              <a:cs typeface="Arial"/>
            </a:endParaRPr>
          </a:p>
          <a:p>
            <a:pPr lvl="2" marL="1155700" marR="5080" indent="-228600">
              <a:lnSpc>
                <a:spcPts val="2860"/>
              </a:lnSpc>
              <a:spcBef>
                <a:spcPts val="72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400" spc="-135" b="1" i="1">
                <a:latin typeface="Arial"/>
                <a:cs typeface="Arial"/>
              </a:rPr>
              <a:t>h(n) </a:t>
            </a:r>
            <a:r>
              <a:rPr dirty="0" sz="2400" spc="4035">
                <a:latin typeface="Wingdings"/>
                <a:cs typeface="Wingdings"/>
              </a:rPr>
              <a:t>€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 spc="-105">
                <a:latin typeface="Arial"/>
                <a:cs typeface="Arial"/>
              </a:rPr>
              <a:t>custo </a:t>
            </a:r>
            <a:r>
              <a:rPr dirty="0" sz="2400" spc="-90">
                <a:latin typeface="Arial"/>
                <a:cs typeface="Arial"/>
              </a:rPr>
              <a:t>estimado </a:t>
            </a:r>
            <a:r>
              <a:rPr dirty="0" sz="2400" spc="-75">
                <a:latin typeface="Arial"/>
                <a:cs typeface="Arial"/>
              </a:rPr>
              <a:t>do </a:t>
            </a:r>
            <a:r>
              <a:rPr dirty="0" sz="2400" spc="-100">
                <a:latin typeface="Arial"/>
                <a:cs typeface="Arial"/>
              </a:rPr>
              <a:t>caminho </a:t>
            </a:r>
            <a:r>
              <a:rPr dirty="0" sz="2400" spc="-130">
                <a:latin typeface="Arial"/>
                <a:cs typeface="Arial"/>
              </a:rPr>
              <a:t>mais </a:t>
            </a:r>
            <a:r>
              <a:rPr dirty="0" sz="2400" spc="-80">
                <a:latin typeface="Arial"/>
                <a:cs typeface="Arial"/>
              </a:rPr>
              <a:t>barato </a:t>
            </a:r>
            <a:r>
              <a:rPr dirty="0" sz="2400" spc="-950">
                <a:latin typeface="Arial"/>
                <a:cs typeface="Arial"/>
              </a:rPr>
              <a:t>desde </a:t>
            </a:r>
            <a:r>
              <a:rPr dirty="0" sz="2400" spc="-655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um </a:t>
            </a:r>
            <a:r>
              <a:rPr dirty="0" sz="2400" spc="-75">
                <a:latin typeface="Arial"/>
                <a:cs typeface="Arial"/>
              </a:rPr>
              <a:t>nó </a:t>
            </a:r>
            <a:r>
              <a:rPr dirty="0" sz="2400" spc="-80">
                <a:latin typeface="Arial"/>
                <a:cs typeface="Arial"/>
              </a:rPr>
              <a:t>até </a:t>
            </a:r>
            <a:r>
              <a:rPr dirty="0" sz="2400" spc="-130">
                <a:latin typeface="Arial"/>
                <a:cs typeface="Arial"/>
              </a:rPr>
              <a:t>ao</a:t>
            </a:r>
            <a:r>
              <a:rPr dirty="0" sz="2400" spc="-315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objectivo</a:t>
            </a:r>
            <a:endParaRPr sz="2400">
              <a:latin typeface="Arial"/>
              <a:cs typeface="Arial"/>
            </a:endParaRPr>
          </a:p>
          <a:p>
            <a:pPr lvl="3" marL="1612900" indent="-22860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1612900" algn="l"/>
              </a:tabLst>
            </a:pPr>
            <a:r>
              <a:rPr dirty="0" sz="2200" spc="-90" i="1">
                <a:latin typeface="Arial"/>
                <a:cs typeface="Arial"/>
              </a:rPr>
              <a:t>h(n) </a:t>
            </a:r>
            <a:r>
              <a:rPr dirty="0" sz="2200" spc="-195">
                <a:latin typeface="Arial"/>
                <a:cs typeface="Arial"/>
              </a:rPr>
              <a:t>&gt;= </a:t>
            </a:r>
            <a:r>
              <a:rPr dirty="0" sz="2200" spc="-90">
                <a:latin typeface="Arial"/>
                <a:cs typeface="Arial"/>
              </a:rPr>
              <a:t>0, </a:t>
            </a:r>
            <a:r>
              <a:rPr dirty="0" sz="2200" spc="-185">
                <a:latin typeface="Arial"/>
                <a:cs typeface="Arial"/>
              </a:rPr>
              <a:t>se </a:t>
            </a:r>
            <a:r>
              <a:rPr dirty="0" sz="2200" spc="-95" i="1">
                <a:latin typeface="Arial"/>
                <a:cs typeface="Arial"/>
              </a:rPr>
              <a:t>n </a:t>
            </a:r>
            <a:r>
              <a:rPr dirty="0" sz="2200" spc="-105">
                <a:latin typeface="Arial"/>
                <a:cs typeface="Arial"/>
              </a:rPr>
              <a:t>não </a:t>
            </a:r>
            <a:r>
              <a:rPr dirty="0" sz="2200" spc="-135">
                <a:latin typeface="Arial"/>
                <a:cs typeface="Arial"/>
              </a:rPr>
              <a:t>é </a:t>
            </a:r>
            <a:r>
              <a:rPr dirty="0" sz="2200" spc="-80">
                <a:latin typeface="Arial"/>
                <a:cs typeface="Arial"/>
              </a:rPr>
              <a:t>um </a:t>
            </a:r>
            <a:r>
              <a:rPr dirty="0" sz="2200" spc="-75">
                <a:latin typeface="Arial"/>
                <a:cs typeface="Arial"/>
              </a:rPr>
              <a:t>nó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objectivo</a:t>
            </a:r>
            <a:endParaRPr sz="2200">
              <a:latin typeface="Arial"/>
              <a:cs typeface="Arial"/>
            </a:endParaRPr>
          </a:p>
          <a:p>
            <a:pPr lvl="3" marL="1612900" indent="-22860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612900" algn="l"/>
              </a:tabLst>
            </a:pPr>
            <a:r>
              <a:rPr dirty="0" sz="2200" spc="-90" i="1">
                <a:latin typeface="Arial"/>
                <a:cs typeface="Arial"/>
              </a:rPr>
              <a:t>h(n) </a:t>
            </a:r>
            <a:r>
              <a:rPr dirty="0" sz="2200" spc="-195">
                <a:latin typeface="Arial"/>
                <a:cs typeface="Arial"/>
              </a:rPr>
              <a:t>= </a:t>
            </a:r>
            <a:r>
              <a:rPr dirty="0" sz="2200" spc="-90">
                <a:latin typeface="Arial"/>
                <a:cs typeface="Arial"/>
              </a:rPr>
              <a:t>0, </a:t>
            </a:r>
            <a:r>
              <a:rPr dirty="0" sz="2200" spc="-185">
                <a:latin typeface="Arial"/>
                <a:cs typeface="Arial"/>
              </a:rPr>
              <a:t>se </a:t>
            </a:r>
            <a:r>
              <a:rPr dirty="0" sz="2200" spc="-95" i="1">
                <a:latin typeface="Arial"/>
                <a:cs typeface="Arial"/>
              </a:rPr>
              <a:t>n </a:t>
            </a:r>
            <a:r>
              <a:rPr dirty="0" sz="2200" spc="-135">
                <a:latin typeface="Arial"/>
                <a:cs typeface="Arial"/>
              </a:rPr>
              <a:t>é </a:t>
            </a:r>
            <a:r>
              <a:rPr dirty="0" sz="2200" spc="-80">
                <a:latin typeface="Arial"/>
                <a:cs typeface="Arial"/>
              </a:rPr>
              <a:t>um </a:t>
            </a:r>
            <a:r>
              <a:rPr dirty="0" sz="2200" spc="-75">
                <a:latin typeface="Arial"/>
                <a:cs typeface="Arial"/>
              </a:rPr>
              <a:t>nó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objectivo</a:t>
            </a:r>
            <a:endParaRPr sz="2200">
              <a:latin typeface="Arial"/>
              <a:cs typeface="Arial"/>
            </a:endParaRPr>
          </a:p>
          <a:p>
            <a:pPr lvl="3" marL="1612900" indent="-22860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1612900" algn="l"/>
              </a:tabLst>
            </a:pPr>
            <a:r>
              <a:rPr dirty="0" sz="2200" spc="-90" i="1">
                <a:latin typeface="Arial"/>
                <a:cs typeface="Arial"/>
              </a:rPr>
              <a:t>h(n) </a:t>
            </a:r>
            <a:r>
              <a:rPr dirty="0" sz="2200" spc="-195">
                <a:latin typeface="Arial"/>
                <a:cs typeface="Arial"/>
              </a:rPr>
              <a:t>= </a:t>
            </a:r>
            <a:r>
              <a:rPr dirty="0" sz="2200" spc="114">
                <a:latin typeface="Arial"/>
                <a:cs typeface="Arial"/>
              </a:rPr>
              <a:t>∞, </a:t>
            </a:r>
            <a:r>
              <a:rPr dirty="0" sz="2200" spc="-185">
                <a:latin typeface="Arial"/>
                <a:cs typeface="Arial"/>
              </a:rPr>
              <a:t>se </a:t>
            </a:r>
            <a:r>
              <a:rPr dirty="0" sz="2200" spc="-135">
                <a:latin typeface="Arial"/>
                <a:cs typeface="Arial"/>
              </a:rPr>
              <a:t>é </a:t>
            </a:r>
            <a:r>
              <a:rPr dirty="0" sz="2200" spc="-105">
                <a:latin typeface="Arial"/>
                <a:cs typeface="Arial"/>
              </a:rPr>
              <a:t>impossível </a:t>
            </a:r>
            <a:r>
              <a:rPr dirty="0" sz="2200" spc="-40">
                <a:latin typeface="Arial"/>
                <a:cs typeface="Arial"/>
              </a:rPr>
              <a:t>atingir </a:t>
            </a:r>
            <a:r>
              <a:rPr dirty="0" sz="2200" spc="-70">
                <a:latin typeface="Arial"/>
                <a:cs typeface="Arial"/>
              </a:rPr>
              <a:t>o </a:t>
            </a:r>
            <a:r>
              <a:rPr dirty="0" sz="2200" spc="-55">
                <a:latin typeface="Arial"/>
                <a:cs typeface="Arial"/>
              </a:rPr>
              <a:t>objectivo </a:t>
            </a:r>
            <a:r>
              <a:rPr dirty="0" sz="2200" spc="-175">
                <a:latin typeface="Arial"/>
                <a:cs typeface="Arial"/>
              </a:rPr>
              <a:t>a </a:t>
            </a:r>
            <a:r>
              <a:rPr dirty="0" sz="2200" spc="-10">
                <a:latin typeface="Arial"/>
                <a:cs typeface="Arial"/>
              </a:rPr>
              <a:t>partir </a:t>
            </a:r>
            <a:r>
              <a:rPr dirty="0" sz="2200" spc="-105">
                <a:latin typeface="Arial"/>
                <a:cs typeface="Arial"/>
              </a:rPr>
              <a:t>de</a:t>
            </a:r>
            <a:r>
              <a:rPr dirty="0" sz="2200" spc="-434">
                <a:latin typeface="Arial"/>
                <a:cs typeface="Arial"/>
              </a:rPr>
              <a:t> </a:t>
            </a:r>
            <a:r>
              <a:rPr dirty="0" sz="2200" spc="-95" i="1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dirty="0" sz="2600" spc="-270">
                <a:latin typeface="Arial"/>
                <a:cs typeface="Arial"/>
              </a:rPr>
              <a:t>São </a:t>
            </a:r>
            <a:r>
              <a:rPr dirty="0" sz="2600" spc="-150">
                <a:latin typeface="Arial"/>
                <a:cs typeface="Arial"/>
              </a:rPr>
              <a:t>específicas </a:t>
            </a:r>
            <a:r>
              <a:rPr dirty="0" sz="2600" spc="-125">
                <a:latin typeface="Arial"/>
                <a:cs typeface="Arial"/>
              </a:rPr>
              <a:t>para </a:t>
            </a:r>
            <a:r>
              <a:rPr dirty="0" sz="2600" spc="-180">
                <a:latin typeface="Arial"/>
                <a:cs typeface="Arial"/>
              </a:rPr>
              <a:t>cada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85">
                <a:latin typeface="Arial"/>
                <a:cs typeface="Arial"/>
              </a:rPr>
              <a:t>problema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369567"/>
            <a:ext cx="89731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-145"/>
              <a:t>pela </a:t>
            </a:r>
            <a:r>
              <a:rPr dirty="0" spc="-80"/>
              <a:t>melhor </a:t>
            </a:r>
            <a:r>
              <a:rPr dirty="0" spc="-200"/>
              <a:t>escolha </a:t>
            </a:r>
            <a:r>
              <a:rPr dirty="0" spc="-160"/>
              <a:t>(</a:t>
            </a:r>
            <a:r>
              <a:rPr dirty="0" spc="-160" i="1">
                <a:latin typeface="Arial"/>
                <a:cs typeface="Arial"/>
              </a:rPr>
              <a:t>best </a:t>
            </a:r>
            <a:r>
              <a:rPr dirty="0" spc="-15" i="1">
                <a:latin typeface="Arial"/>
                <a:cs typeface="Arial"/>
              </a:rPr>
              <a:t>first </a:t>
            </a:r>
            <a:r>
              <a:rPr dirty="0" spc="-200" i="1">
                <a:latin typeface="Arial"/>
                <a:cs typeface="Arial"/>
              </a:rPr>
              <a:t>search</a:t>
            </a:r>
            <a:r>
              <a:rPr dirty="0" spc="-200"/>
              <a:t>)</a:t>
            </a:r>
            <a:r>
              <a:rPr dirty="0" spc="-475"/>
              <a:t> </a:t>
            </a:r>
            <a:r>
              <a:rPr dirty="0" spc="-100"/>
              <a:t>(III)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1572" y="1880517"/>
            <a:ext cx="8435975" cy="167449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just" marL="368300" indent="-342900">
              <a:lnSpc>
                <a:spcPct val="100000"/>
              </a:lnSpc>
              <a:spcBef>
                <a:spcPts val="735"/>
              </a:spcBef>
              <a:buChar char="•"/>
              <a:tabLst>
                <a:tab pos="368300" algn="l"/>
              </a:tabLst>
            </a:pPr>
            <a:r>
              <a:rPr dirty="0" sz="2600" spc="-160">
                <a:latin typeface="Arial"/>
                <a:cs typeface="Arial"/>
              </a:rPr>
              <a:t>Exemplo</a:t>
            </a:r>
            <a:endParaRPr sz="2600">
              <a:latin typeface="Arial"/>
              <a:cs typeface="Arial"/>
            </a:endParaRPr>
          </a:p>
          <a:p>
            <a:pPr algn="just" marL="768985" marR="17780" indent="-287020">
              <a:lnSpc>
                <a:spcPct val="100000"/>
              </a:lnSpc>
              <a:spcBef>
                <a:spcPts val="58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130">
                <a:latin typeface="Arial"/>
                <a:cs typeface="Arial"/>
              </a:rPr>
              <a:t>No </a:t>
            </a:r>
            <a:r>
              <a:rPr dirty="0" sz="2400" spc="-135">
                <a:latin typeface="Arial"/>
                <a:cs typeface="Arial"/>
              </a:rPr>
              <a:t>mapa </a:t>
            </a:r>
            <a:r>
              <a:rPr dirty="0" sz="2400" spc="-140">
                <a:latin typeface="Arial"/>
                <a:cs typeface="Arial"/>
              </a:rPr>
              <a:t>da </a:t>
            </a:r>
            <a:r>
              <a:rPr dirty="0" sz="2400" spc="-150">
                <a:latin typeface="Arial"/>
                <a:cs typeface="Arial"/>
              </a:rPr>
              <a:t>Roménia </a:t>
            </a:r>
            <a:r>
              <a:rPr dirty="0" sz="2400" spc="-204">
                <a:latin typeface="Arial"/>
                <a:cs typeface="Arial"/>
              </a:rPr>
              <a:t>se </a:t>
            </a:r>
            <a:r>
              <a:rPr dirty="0" sz="2400" spc="-95">
                <a:latin typeface="Arial"/>
                <a:cs typeface="Arial"/>
              </a:rPr>
              <a:t>pode </a:t>
            </a:r>
            <a:r>
              <a:rPr dirty="0" sz="2400" spc="-75">
                <a:latin typeface="Arial"/>
                <a:cs typeface="Arial"/>
              </a:rPr>
              <a:t>estimar </a:t>
            </a:r>
            <a:r>
              <a:rPr dirty="0" sz="2400" spc="-70">
                <a:latin typeface="Arial"/>
                <a:cs typeface="Arial"/>
              </a:rPr>
              <a:t>o </a:t>
            </a:r>
            <a:r>
              <a:rPr dirty="0" sz="2400" spc="-105">
                <a:latin typeface="Arial"/>
                <a:cs typeface="Arial"/>
              </a:rPr>
              <a:t>custo </a:t>
            </a:r>
            <a:r>
              <a:rPr dirty="0" sz="2400" spc="-75">
                <a:latin typeface="Arial"/>
                <a:cs typeface="Arial"/>
              </a:rPr>
              <a:t>do </a:t>
            </a:r>
            <a:r>
              <a:rPr dirty="0" sz="2400" spc="-105">
                <a:latin typeface="Arial"/>
                <a:cs typeface="Arial"/>
              </a:rPr>
              <a:t>percurso  </a:t>
            </a:r>
            <a:r>
              <a:rPr dirty="0" sz="2400" spc="-130">
                <a:latin typeface="Arial"/>
                <a:cs typeface="Arial"/>
              </a:rPr>
              <a:t>mais </a:t>
            </a:r>
            <a:r>
              <a:rPr dirty="0" sz="2400" spc="-75">
                <a:latin typeface="Arial"/>
                <a:cs typeface="Arial"/>
              </a:rPr>
              <a:t>barato </a:t>
            </a:r>
            <a:r>
              <a:rPr dirty="0" sz="2400" spc="-125">
                <a:latin typeface="Arial"/>
                <a:cs typeface="Arial"/>
              </a:rPr>
              <a:t>através </a:t>
            </a:r>
            <a:r>
              <a:rPr dirty="0" sz="2400" spc="-135">
                <a:latin typeface="Arial"/>
                <a:cs typeface="Arial"/>
              </a:rPr>
              <a:t>da </a:t>
            </a:r>
            <a:r>
              <a:rPr dirty="0" sz="2400" spc="-100">
                <a:latin typeface="Arial"/>
                <a:cs typeface="Arial"/>
              </a:rPr>
              <a:t>distância </a:t>
            </a:r>
            <a:r>
              <a:rPr dirty="0" sz="2400" spc="-120">
                <a:latin typeface="Arial"/>
                <a:cs typeface="Arial"/>
              </a:rPr>
              <a:t>em </a:t>
            </a:r>
            <a:r>
              <a:rPr dirty="0" sz="2400" spc="-65">
                <a:latin typeface="Arial"/>
                <a:cs typeface="Arial"/>
              </a:rPr>
              <a:t>linha </a:t>
            </a:r>
            <a:r>
              <a:rPr dirty="0" sz="2400" spc="-85">
                <a:latin typeface="Arial"/>
                <a:cs typeface="Arial"/>
              </a:rPr>
              <a:t>recta </a:t>
            </a:r>
            <a:r>
              <a:rPr dirty="0" sz="2400" spc="-50">
                <a:latin typeface="Arial"/>
                <a:cs typeface="Arial"/>
              </a:rPr>
              <a:t>entre </a:t>
            </a:r>
            <a:r>
              <a:rPr dirty="0" sz="2400" spc="-125">
                <a:latin typeface="Arial"/>
                <a:cs typeface="Arial"/>
              </a:rPr>
              <a:t>Arad </a:t>
            </a:r>
            <a:r>
              <a:rPr dirty="0" sz="2400" spc="-145">
                <a:latin typeface="Arial"/>
                <a:cs typeface="Arial"/>
              </a:rPr>
              <a:t>e  </a:t>
            </a:r>
            <a:r>
              <a:rPr dirty="0" sz="2400" spc="-140">
                <a:latin typeface="Arial"/>
                <a:cs typeface="Arial"/>
              </a:rPr>
              <a:t>Bucareste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 spc="-180">
                <a:latin typeface="Arial"/>
                <a:cs typeface="Arial"/>
              </a:rPr>
              <a:t>(</a:t>
            </a:r>
            <a:r>
              <a:rPr dirty="0" sz="2400" spc="-180" b="1" i="1">
                <a:latin typeface="Arial"/>
                <a:cs typeface="Arial"/>
              </a:rPr>
              <a:t>h</a:t>
            </a:r>
            <a:r>
              <a:rPr dirty="0" baseline="-20833" sz="2400" spc="-270" b="1" i="1">
                <a:latin typeface="Arial"/>
                <a:cs typeface="Arial"/>
              </a:rPr>
              <a:t>DLR</a:t>
            </a:r>
            <a:r>
              <a:rPr dirty="0" sz="2400" spc="-18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041782" y="3563111"/>
            <a:ext cx="5093208" cy="3060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16811"/>
            <a:ext cx="875157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300"/>
              <a:t>Busca </a:t>
            </a:r>
            <a:r>
              <a:rPr dirty="0" sz="3500" spc="-145"/>
              <a:t>pela </a:t>
            </a:r>
            <a:r>
              <a:rPr dirty="0" sz="3500" spc="-80"/>
              <a:t>melhor </a:t>
            </a:r>
            <a:r>
              <a:rPr dirty="0" sz="3500" spc="-195"/>
              <a:t>escolha </a:t>
            </a:r>
            <a:r>
              <a:rPr dirty="0" sz="3500" spc="-155"/>
              <a:t>(</a:t>
            </a:r>
            <a:r>
              <a:rPr dirty="0" sz="3500" spc="-155" i="1">
                <a:latin typeface="Arial"/>
                <a:cs typeface="Arial"/>
              </a:rPr>
              <a:t>best </a:t>
            </a:r>
            <a:r>
              <a:rPr dirty="0" sz="3500" spc="-15" i="1">
                <a:latin typeface="Arial"/>
                <a:cs typeface="Arial"/>
              </a:rPr>
              <a:t>first </a:t>
            </a:r>
            <a:r>
              <a:rPr dirty="0" sz="3500" spc="-195" i="1">
                <a:latin typeface="Arial"/>
                <a:cs typeface="Arial"/>
              </a:rPr>
              <a:t>search</a:t>
            </a:r>
            <a:r>
              <a:rPr dirty="0" sz="3500" spc="-195"/>
              <a:t>)</a:t>
            </a:r>
            <a:r>
              <a:rPr dirty="0" sz="3500" spc="-459"/>
              <a:t> </a:t>
            </a:r>
            <a:r>
              <a:rPr dirty="0" sz="3500" spc="-160"/>
              <a:t>(IV)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012" y="2101078"/>
            <a:ext cx="8072120" cy="249428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25">
                <a:latin typeface="Arial"/>
                <a:cs typeface="Arial"/>
              </a:rPr>
              <a:t>Implementação</a:t>
            </a:r>
            <a:endParaRPr sz="32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  <a:tab pos="2089785" algn="l"/>
                <a:tab pos="2738755" algn="l"/>
                <a:tab pos="3229610" algn="l"/>
                <a:tab pos="4622165" algn="l"/>
                <a:tab pos="5218430" algn="l"/>
                <a:tab pos="6306185" algn="l"/>
              </a:tabLst>
            </a:pPr>
            <a:r>
              <a:rPr dirty="0" sz="2800" spc="-335">
                <a:latin typeface="Arial"/>
                <a:cs typeface="Arial"/>
              </a:rPr>
              <a:t>O</a:t>
            </a:r>
            <a:r>
              <a:rPr dirty="0" sz="2800">
                <a:latin typeface="Arial"/>
                <a:cs typeface="Arial"/>
              </a:rPr>
              <a:t>r</a:t>
            </a:r>
            <a:r>
              <a:rPr dirty="0" sz="2800" spc="-95">
                <a:latin typeface="Arial"/>
                <a:cs typeface="Arial"/>
              </a:rPr>
              <a:t>d</a:t>
            </a:r>
            <a:r>
              <a:rPr dirty="0" sz="2800" spc="-160">
                <a:latin typeface="Arial"/>
                <a:cs typeface="Arial"/>
              </a:rPr>
              <a:t>e</a:t>
            </a:r>
            <a:r>
              <a:rPr dirty="0" sz="2800" spc="-95">
                <a:latin typeface="Arial"/>
                <a:cs typeface="Arial"/>
              </a:rPr>
              <a:t>n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 spc="40">
                <a:latin typeface="Arial"/>
                <a:cs typeface="Arial"/>
              </a:rPr>
              <a:t>r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85">
                <a:latin typeface="Arial"/>
                <a:cs typeface="Arial"/>
              </a:rPr>
              <a:t>n</a:t>
            </a:r>
            <a:r>
              <a:rPr dirty="0" sz="2800" spc="-85">
                <a:latin typeface="Arial"/>
                <a:cs typeface="Arial"/>
              </a:rPr>
              <a:t>ó</a:t>
            </a:r>
            <a:r>
              <a:rPr dirty="0" sz="2800" spc="-310">
                <a:latin typeface="Arial"/>
                <a:cs typeface="Arial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95">
                <a:latin typeface="Arial"/>
                <a:cs typeface="Arial"/>
              </a:rPr>
              <a:t>n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70">
                <a:latin typeface="Arial"/>
                <a:cs typeface="Arial"/>
              </a:rPr>
              <a:t>f</a:t>
            </a:r>
            <a:r>
              <a:rPr dirty="0" sz="2800" spc="-15">
                <a:latin typeface="Arial"/>
                <a:cs typeface="Arial"/>
              </a:rPr>
              <a:t>r</a:t>
            </a:r>
            <a:r>
              <a:rPr dirty="0" sz="2800" spc="-75">
                <a:latin typeface="Arial"/>
                <a:cs typeface="Arial"/>
              </a:rPr>
              <a:t>o</a:t>
            </a:r>
            <a:r>
              <a:rPr dirty="0" sz="2800" spc="-110">
                <a:latin typeface="Arial"/>
                <a:cs typeface="Arial"/>
              </a:rPr>
              <a:t>n</a:t>
            </a:r>
            <a:r>
              <a:rPr dirty="0" sz="2800" spc="130">
                <a:latin typeface="Arial"/>
                <a:cs typeface="Arial"/>
              </a:rPr>
              <a:t>t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 spc="5">
                <a:latin typeface="Arial"/>
                <a:cs typeface="Arial"/>
              </a:rPr>
              <a:t>i</a:t>
            </a:r>
            <a:r>
              <a:rPr dirty="0" sz="2800" spc="-25">
                <a:latin typeface="Arial"/>
                <a:cs typeface="Arial"/>
              </a:rPr>
              <a:t>r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 spc="-100">
                <a:latin typeface="Arial"/>
                <a:cs typeface="Arial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85">
                <a:latin typeface="Arial"/>
                <a:cs typeface="Arial"/>
              </a:rPr>
              <a:t>o</a:t>
            </a:r>
            <a:r>
              <a:rPr dirty="0" sz="2800">
                <a:latin typeface="Arial"/>
                <a:cs typeface="Arial"/>
              </a:rPr>
              <a:t>r</a:t>
            </a:r>
            <a:r>
              <a:rPr dirty="0" sz="2800" spc="-95">
                <a:latin typeface="Arial"/>
                <a:cs typeface="Arial"/>
              </a:rPr>
              <a:t>d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 spc="-100">
                <a:latin typeface="Arial"/>
                <a:cs typeface="Arial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95">
                <a:latin typeface="Arial"/>
                <a:cs typeface="Arial"/>
              </a:rPr>
              <a:t>d</a:t>
            </a:r>
            <a:r>
              <a:rPr dirty="0" sz="2800" spc="-160">
                <a:latin typeface="Arial"/>
                <a:cs typeface="Arial"/>
              </a:rPr>
              <a:t>e</a:t>
            </a:r>
            <a:r>
              <a:rPr dirty="0" sz="2800" spc="-215">
                <a:latin typeface="Arial"/>
                <a:cs typeface="Arial"/>
              </a:rPr>
              <a:t>c</a:t>
            </a:r>
            <a:r>
              <a:rPr dirty="0" sz="2800">
                <a:latin typeface="Arial"/>
                <a:cs typeface="Arial"/>
              </a:rPr>
              <a:t>r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 spc="-315">
                <a:latin typeface="Arial"/>
                <a:cs typeface="Arial"/>
              </a:rPr>
              <a:t>s</a:t>
            </a:r>
            <a:r>
              <a:rPr dirty="0" sz="2800" spc="-215">
                <a:latin typeface="Arial"/>
                <a:cs typeface="Arial"/>
              </a:rPr>
              <a:t>c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 spc="-120">
                <a:latin typeface="Arial"/>
                <a:cs typeface="Arial"/>
              </a:rPr>
              <a:t>n</a:t>
            </a:r>
            <a:r>
              <a:rPr dirty="0" sz="2800" spc="130">
                <a:latin typeface="Arial"/>
                <a:cs typeface="Arial"/>
              </a:rPr>
              <a:t>t</a:t>
            </a:r>
            <a:r>
              <a:rPr dirty="0" sz="2800" spc="-125">
                <a:latin typeface="Arial"/>
                <a:cs typeface="Arial"/>
              </a:rPr>
              <a:t>e 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30">
                <a:latin typeface="Arial"/>
                <a:cs typeface="Arial"/>
              </a:rPr>
              <a:t>de </a:t>
            </a:r>
            <a:r>
              <a:rPr dirty="0" sz="2800" spc="-120">
                <a:latin typeface="Arial"/>
                <a:cs typeface="Arial"/>
              </a:rPr>
              <a:t>acordo </a:t>
            </a:r>
            <a:r>
              <a:rPr dirty="0" sz="2800" spc="-140">
                <a:latin typeface="Arial"/>
                <a:cs typeface="Arial"/>
              </a:rPr>
              <a:t>com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10">
                <a:latin typeface="Arial"/>
                <a:cs typeface="Arial"/>
              </a:rPr>
              <a:t>função </a:t>
            </a:r>
            <a:r>
              <a:rPr dirty="0" sz="2800" spc="-130">
                <a:latin typeface="Arial"/>
                <a:cs typeface="Arial"/>
              </a:rPr>
              <a:t>de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155">
                <a:latin typeface="Arial"/>
                <a:cs typeface="Arial"/>
              </a:rPr>
              <a:t>avaliação</a:t>
            </a:r>
            <a:endParaRPr sz="2800">
              <a:latin typeface="Arial"/>
              <a:cs typeface="Arial"/>
            </a:endParaRPr>
          </a:p>
          <a:p>
            <a:pPr lvl="1" marL="756285" marR="6350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  <a:tab pos="1229995" algn="l"/>
                <a:tab pos="2216150" algn="l"/>
                <a:tab pos="2993390" algn="l"/>
                <a:tab pos="3298190" algn="l"/>
                <a:tab pos="4686300" algn="l"/>
                <a:tab pos="5462270" algn="l"/>
                <a:tab pos="6176645" algn="l"/>
                <a:tab pos="7694930" algn="l"/>
              </a:tabLst>
            </a:pPr>
            <a:r>
              <a:rPr dirty="0" sz="2800" spc="-590">
                <a:latin typeface="Arial"/>
                <a:cs typeface="Arial"/>
              </a:rPr>
              <a:t>S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95">
                <a:latin typeface="Arial"/>
                <a:cs typeface="Arial"/>
              </a:rPr>
              <a:t>u</a:t>
            </a:r>
            <a:r>
              <a:rPr dirty="0" sz="2800" spc="150">
                <a:latin typeface="Arial"/>
                <a:cs typeface="Arial"/>
              </a:rPr>
              <a:t>t</a:t>
            </a:r>
            <a:r>
              <a:rPr dirty="0" sz="2800" spc="5">
                <a:latin typeface="Arial"/>
                <a:cs typeface="Arial"/>
              </a:rPr>
              <a:t>ili</a:t>
            </a:r>
            <a:r>
              <a:rPr dirty="0" sz="2800" spc="-350">
                <a:latin typeface="Arial"/>
                <a:cs typeface="Arial"/>
              </a:rPr>
              <a:t>z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95">
                <a:latin typeface="Arial"/>
                <a:cs typeface="Arial"/>
              </a:rPr>
              <a:t>p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 spc="-25">
                <a:latin typeface="Arial"/>
                <a:cs typeface="Arial"/>
              </a:rPr>
              <a:t>r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70">
                <a:latin typeface="Arial"/>
                <a:cs typeface="Arial"/>
              </a:rPr>
              <a:t>f</a:t>
            </a:r>
            <a:r>
              <a:rPr dirty="0" sz="2800" spc="-15">
                <a:latin typeface="Arial"/>
                <a:cs typeface="Arial"/>
              </a:rPr>
              <a:t>r</a:t>
            </a:r>
            <a:r>
              <a:rPr dirty="0" sz="2800" spc="-100">
                <a:latin typeface="Arial"/>
                <a:cs typeface="Arial"/>
              </a:rPr>
              <a:t>o</a:t>
            </a:r>
            <a:r>
              <a:rPr dirty="0" sz="2800" spc="-120">
                <a:latin typeface="Arial"/>
                <a:cs typeface="Arial"/>
              </a:rPr>
              <a:t>n</a:t>
            </a:r>
            <a:r>
              <a:rPr dirty="0" sz="2800" spc="130">
                <a:latin typeface="Arial"/>
                <a:cs typeface="Arial"/>
              </a:rPr>
              <a:t>t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 spc="5">
                <a:latin typeface="Arial"/>
                <a:cs typeface="Arial"/>
              </a:rPr>
              <a:t>i</a:t>
            </a:r>
            <a:r>
              <a:rPr dirty="0" sz="2800" spc="-25">
                <a:latin typeface="Arial"/>
                <a:cs typeface="Arial"/>
              </a:rPr>
              <a:t>r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95">
                <a:latin typeface="Arial"/>
                <a:cs typeface="Arial"/>
              </a:rPr>
              <a:t>u</a:t>
            </a:r>
            <a:r>
              <a:rPr dirty="0" sz="2800" spc="-90">
                <a:latin typeface="Arial"/>
                <a:cs typeface="Arial"/>
              </a:rPr>
              <a:t>m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5">
                <a:latin typeface="Arial"/>
                <a:cs typeface="Arial"/>
              </a:rPr>
              <a:t>li</a:t>
            </a:r>
            <a:r>
              <a:rPr dirty="0" sz="2800" spc="-350">
                <a:latin typeface="Arial"/>
                <a:cs typeface="Arial"/>
              </a:rPr>
              <a:t>s</a:t>
            </a:r>
            <a:r>
              <a:rPr dirty="0" sz="2800" spc="114">
                <a:latin typeface="Arial"/>
                <a:cs typeface="Arial"/>
              </a:rPr>
              <a:t>t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85">
                <a:latin typeface="Arial"/>
                <a:cs typeface="Arial"/>
              </a:rPr>
              <a:t>o</a:t>
            </a:r>
            <a:r>
              <a:rPr dirty="0" sz="2800">
                <a:latin typeface="Arial"/>
                <a:cs typeface="Arial"/>
              </a:rPr>
              <a:t>r</a:t>
            </a:r>
            <a:r>
              <a:rPr dirty="0" sz="2800" spc="-85">
                <a:latin typeface="Arial"/>
                <a:cs typeface="Arial"/>
              </a:rPr>
              <a:t>d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 spc="-95">
                <a:latin typeface="Arial"/>
                <a:cs typeface="Arial"/>
              </a:rPr>
              <a:t>n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 spc="-95">
                <a:latin typeface="Arial"/>
                <a:cs typeface="Arial"/>
              </a:rPr>
              <a:t>d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95">
                <a:latin typeface="Arial"/>
                <a:cs typeface="Arial"/>
              </a:rPr>
              <a:t>d</a:t>
            </a:r>
            <a:r>
              <a:rPr dirty="0" sz="2800" spc="-125">
                <a:latin typeface="Arial"/>
                <a:cs typeface="Arial"/>
              </a:rPr>
              <a:t>e 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20">
                <a:latin typeface="Arial"/>
                <a:cs typeface="Arial"/>
              </a:rPr>
              <a:t>acordo </a:t>
            </a:r>
            <a:r>
              <a:rPr dirty="0" sz="2800" spc="-204">
                <a:latin typeface="Arial"/>
                <a:cs typeface="Arial"/>
              </a:rPr>
              <a:t>aos </a:t>
            </a:r>
            <a:r>
              <a:rPr dirty="0" sz="2800" spc="-135">
                <a:latin typeface="Arial"/>
                <a:cs typeface="Arial"/>
              </a:rPr>
              <a:t>valores </a:t>
            </a:r>
            <a:r>
              <a:rPr dirty="0" sz="2800" spc="-160">
                <a:latin typeface="Arial"/>
                <a:cs typeface="Arial"/>
              </a:rPr>
              <a:t>da </a:t>
            </a:r>
            <a:r>
              <a:rPr dirty="0" sz="2800" spc="-110">
                <a:latin typeface="Arial"/>
                <a:cs typeface="Arial"/>
              </a:rPr>
              <a:t>função </a:t>
            </a:r>
            <a:r>
              <a:rPr dirty="0" sz="2800" spc="-130">
                <a:latin typeface="Arial"/>
                <a:cs typeface="Arial"/>
              </a:rPr>
              <a:t>de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-155">
                <a:latin typeface="Arial"/>
                <a:cs typeface="Arial"/>
              </a:rPr>
              <a:t>avaliação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1409191"/>
            <a:ext cx="88849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Busca </a:t>
            </a:r>
            <a:r>
              <a:rPr dirty="0" spc="-145"/>
              <a:t>pela </a:t>
            </a:r>
            <a:r>
              <a:rPr dirty="0" spc="-80"/>
              <a:t>melhor </a:t>
            </a:r>
            <a:r>
              <a:rPr dirty="0" spc="-200"/>
              <a:t>escolha </a:t>
            </a:r>
            <a:r>
              <a:rPr dirty="0" spc="-160"/>
              <a:t>(</a:t>
            </a:r>
            <a:r>
              <a:rPr dirty="0" spc="-160" i="1">
                <a:latin typeface="Arial"/>
                <a:cs typeface="Arial"/>
              </a:rPr>
              <a:t>best </a:t>
            </a:r>
            <a:r>
              <a:rPr dirty="0" spc="-15" i="1">
                <a:latin typeface="Arial"/>
                <a:cs typeface="Arial"/>
              </a:rPr>
              <a:t>first </a:t>
            </a:r>
            <a:r>
              <a:rPr dirty="0" spc="-200" i="1">
                <a:latin typeface="Arial"/>
                <a:cs typeface="Arial"/>
              </a:rPr>
              <a:t>search</a:t>
            </a:r>
            <a:r>
              <a:rPr dirty="0" spc="-200"/>
              <a:t>)</a:t>
            </a:r>
            <a:r>
              <a:rPr dirty="0" spc="-490"/>
              <a:t> </a:t>
            </a:r>
            <a:r>
              <a:rPr dirty="0" spc="-195"/>
              <a:t>(V)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2" y="2201670"/>
            <a:ext cx="8072120" cy="2454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2038985" algn="l"/>
                <a:tab pos="3424554" algn="l"/>
                <a:tab pos="5288280" algn="l"/>
                <a:tab pos="7161530" algn="l"/>
              </a:tabLst>
            </a:pPr>
            <a:r>
              <a:rPr dirty="0" sz="3200" spc="-575">
                <a:latin typeface="Arial"/>
                <a:cs typeface="Arial"/>
              </a:rPr>
              <a:t>E</a:t>
            </a:r>
            <a:r>
              <a:rPr dirty="0" sz="3200" spc="-215">
                <a:latin typeface="Arial"/>
                <a:cs typeface="Arial"/>
              </a:rPr>
              <a:t>x</a:t>
            </a:r>
            <a:r>
              <a:rPr dirty="0" sz="3200" spc="15">
                <a:latin typeface="Arial"/>
                <a:cs typeface="Arial"/>
              </a:rPr>
              <a:t>i</a:t>
            </a:r>
            <a:r>
              <a:rPr dirty="0" sz="3200" spc="-395">
                <a:latin typeface="Arial"/>
                <a:cs typeface="Arial"/>
              </a:rPr>
              <a:t>s</a:t>
            </a:r>
            <a:r>
              <a:rPr dirty="0" sz="3200" spc="135">
                <a:latin typeface="Arial"/>
                <a:cs typeface="Arial"/>
              </a:rPr>
              <a:t>t</a:t>
            </a:r>
            <a:r>
              <a:rPr dirty="0" sz="3200" spc="-190">
                <a:latin typeface="Arial"/>
                <a:cs typeface="Arial"/>
              </a:rPr>
              <a:t>e</a:t>
            </a:r>
            <a:r>
              <a:rPr dirty="0" sz="3200" spc="-110">
                <a:latin typeface="Arial"/>
                <a:cs typeface="Arial"/>
              </a:rPr>
              <a:t>m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0">
                <a:latin typeface="Arial"/>
                <a:cs typeface="Arial"/>
              </a:rPr>
              <a:t>v</a:t>
            </a:r>
            <a:r>
              <a:rPr dirty="0" sz="3200" spc="-245">
                <a:latin typeface="Arial"/>
                <a:cs typeface="Arial"/>
              </a:rPr>
              <a:t>á</a:t>
            </a:r>
            <a:r>
              <a:rPr dirty="0" sz="3200" spc="45">
                <a:latin typeface="Arial"/>
                <a:cs typeface="Arial"/>
              </a:rPr>
              <a:t>r</a:t>
            </a:r>
            <a:r>
              <a:rPr dirty="0" sz="3200" spc="15">
                <a:latin typeface="Arial"/>
                <a:cs typeface="Arial"/>
              </a:rPr>
              <a:t>i</a:t>
            </a:r>
            <a:r>
              <a:rPr dirty="0" sz="3200" spc="-95">
                <a:latin typeface="Arial"/>
                <a:cs typeface="Arial"/>
              </a:rPr>
              <a:t>o</a:t>
            </a:r>
            <a:r>
              <a:rPr dirty="0" sz="3200" spc="-350">
                <a:latin typeface="Arial"/>
                <a:cs typeface="Arial"/>
              </a:rPr>
              <a:t>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14">
                <a:latin typeface="Arial"/>
                <a:cs typeface="Arial"/>
              </a:rPr>
              <a:t>m</a:t>
            </a:r>
            <a:r>
              <a:rPr dirty="0" sz="3200" spc="-204">
                <a:latin typeface="Arial"/>
                <a:cs typeface="Arial"/>
              </a:rPr>
              <a:t>é</a:t>
            </a:r>
            <a:r>
              <a:rPr dirty="0" sz="3200" spc="135">
                <a:latin typeface="Arial"/>
                <a:cs typeface="Arial"/>
              </a:rPr>
              <a:t>t</a:t>
            </a:r>
            <a:r>
              <a:rPr dirty="0" sz="3200" spc="-85">
                <a:latin typeface="Arial"/>
                <a:cs typeface="Arial"/>
              </a:rPr>
              <a:t>o</a:t>
            </a:r>
            <a:r>
              <a:rPr dirty="0" sz="3200" spc="-95">
                <a:latin typeface="Arial"/>
                <a:cs typeface="Arial"/>
              </a:rPr>
              <a:t>d</a:t>
            </a:r>
            <a:r>
              <a:rPr dirty="0" sz="3200" spc="-95">
                <a:latin typeface="Arial"/>
                <a:cs typeface="Arial"/>
              </a:rPr>
              <a:t>o</a:t>
            </a:r>
            <a:r>
              <a:rPr dirty="0" sz="3200" spc="-350">
                <a:latin typeface="Arial"/>
                <a:cs typeface="Arial"/>
              </a:rPr>
              <a:t>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25">
                <a:latin typeface="Arial"/>
                <a:cs typeface="Arial"/>
              </a:rPr>
              <a:t>i</a:t>
            </a:r>
            <a:r>
              <a:rPr dirty="0" sz="3200" spc="-105">
                <a:latin typeface="Arial"/>
                <a:cs typeface="Arial"/>
              </a:rPr>
              <a:t>n</a:t>
            </a:r>
            <a:r>
              <a:rPr dirty="0" sz="3200" spc="-250">
                <a:latin typeface="Arial"/>
                <a:cs typeface="Arial"/>
              </a:rPr>
              <a:t>c</a:t>
            </a:r>
            <a:r>
              <a:rPr dirty="0" sz="3200" spc="25">
                <a:latin typeface="Arial"/>
                <a:cs typeface="Arial"/>
              </a:rPr>
              <a:t>l</a:t>
            </a:r>
            <a:r>
              <a:rPr dirty="0" sz="3200" spc="-105">
                <a:latin typeface="Arial"/>
                <a:cs typeface="Arial"/>
              </a:rPr>
              <a:t>u</a:t>
            </a:r>
            <a:r>
              <a:rPr dirty="0" sz="3200" spc="-150">
                <a:latin typeface="Arial"/>
                <a:cs typeface="Arial"/>
              </a:rPr>
              <a:t>í</a:t>
            </a:r>
            <a:r>
              <a:rPr dirty="0" sz="3200" spc="-105">
                <a:latin typeface="Arial"/>
                <a:cs typeface="Arial"/>
              </a:rPr>
              <a:t>d</a:t>
            </a:r>
            <a:r>
              <a:rPr dirty="0" sz="3200" spc="-95">
                <a:latin typeface="Arial"/>
                <a:cs typeface="Arial"/>
              </a:rPr>
              <a:t>o</a:t>
            </a:r>
            <a:r>
              <a:rPr dirty="0" sz="3200" spc="-350">
                <a:latin typeface="Arial"/>
                <a:cs typeface="Arial"/>
              </a:rPr>
              <a:t>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95">
                <a:latin typeface="Arial"/>
                <a:cs typeface="Arial"/>
              </a:rPr>
              <a:t>n</a:t>
            </a:r>
            <a:r>
              <a:rPr dirty="0" sz="3200" spc="-190">
                <a:latin typeface="Arial"/>
                <a:cs typeface="Arial"/>
              </a:rPr>
              <a:t>e</a:t>
            </a:r>
            <a:r>
              <a:rPr dirty="0" sz="3200" spc="-395">
                <a:latin typeface="Arial"/>
                <a:cs typeface="Arial"/>
              </a:rPr>
              <a:t>s</a:t>
            </a:r>
            <a:r>
              <a:rPr dirty="0" sz="3200" spc="135">
                <a:latin typeface="Arial"/>
                <a:cs typeface="Arial"/>
              </a:rPr>
              <a:t>t</a:t>
            </a:r>
            <a:r>
              <a:rPr dirty="0" sz="3200" spc="-185">
                <a:latin typeface="Arial"/>
                <a:cs typeface="Arial"/>
              </a:rPr>
              <a:t>a 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120">
                <a:latin typeface="Arial"/>
                <a:cs typeface="Arial"/>
              </a:rPr>
              <a:t>categoria:</a:t>
            </a:r>
            <a:endParaRPr sz="3200">
              <a:latin typeface="Arial"/>
              <a:cs typeface="Arial"/>
            </a:endParaRPr>
          </a:p>
          <a:p>
            <a:pPr lvl="1" marL="755650" marR="6350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  <a:tab pos="1775460" algn="l"/>
                <a:tab pos="2889885" algn="l"/>
                <a:tab pos="3684904" algn="l"/>
                <a:tab pos="4904105" algn="l"/>
                <a:tab pos="6176645" algn="l"/>
                <a:tab pos="7452359" algn="l"/>
              </a:tabLst>
            </a:pPr>
            <a:r>
              <a:rPr dirty="0" sz="2800" spc="-350">
                <a:latin typeface="Arial"/>
                <a:cs typeface="Arial"/>
              </a:rPr>
              <a:t>B</a:t>
            </a:r>
            <a:r>
              <a:rPr dirty="0" sz="2800" spc="-85">
                <a:latin typeface="Arial"/>
                <a:cs typeface="Arial"/>
              </a:rPr>
              <a:t>u</a:t>
            </a:r>
            <a:r>
              <a:rPr dirty="0" sz="2800" spc="-315">
                <a:latin typeface="Arial"/>
                <a:cs typeface="Arial"/>
              </a:rPr>
              <a:t>s</a:t>
            </a:r>
            <a:r>
              <a:rPr dirty="0" sz="2800" spc="-240">
                <a:latin typeface="Arial"/>
                <a:cs typeface="Arial"/>
              </a:rPr>
              <a:t>c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45">
                <a:latin typeface="Arial"/>
                <a:cs typeface="Arial"/>
              </a:rPr>
              <a:t>g</a:t>
            </a:r>
            <a:r>
              <a:rPr dirty="0" sz="2800" spc="-95">
                <a:latin typeface="Arial"/>
                <a:cs typeface="Arial"/>
              </a:rPr>
              <a:t>u</a:t>
            </a:r>
            <a:r>
              <a:rPr dirty="0" sz="2800" spc="20">
                <a:latin typeface="Arial"/>
                <a:cs typeface="Arial"/>
              </a:rPr>
              <a:t>l</a:t>
            </a:r>
            <a:r>
              <a:rPr dirty="0" sz="2800" spc="-85">
                <a:latin typeface="Arial"/>
                <a:cs typeface="Arial"/>
              </a:rPr>
              <a:t>o</a:t>
            </a:r>
            <a:r>
              <a:rPr dirty="0" sz="2800" spc="-315">
                <a:latin typeface="Arial"/>
                <a:cs typeface="Arial"/>
              </a:rPr>
              <a:t>s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95">
                <a:latin typeface="Arial"/>
                <a:cs typeface="Arial"/>
              </a:rPr>
              <a:t>p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 spc="5">
                <a:latin typeface="Arial"/>
                <a:cs typeface="Arial"/>
              </a:rPr>
              <a:t>l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5">
                <a:latin typeface="Arial"/>
                <a:cs typeface="Arial"/>
              </a:rPr>
              <a:t>m</a:t>
            </a:r>
            <a:r>
              <a:rPr dirty="0" sz="2800" spc="-170">
                <a:latin typeface="Arial"/>
                <a:cs typeface="Arial"/>
              </a:rPr>
              <a:t>e</a:t>
            </a:r>
            <a:r>
              <a:rPr dirty="0" sz="2800" spc="5">
                <a:latin typeface="Arial"/>
                <a:cs typeface="Arial"/>
              </a:rPr>
              <a:t>l</a:t>
            </a:r>
            <a:r>
              <a:rPr dirty="0" sz="2800" spc="-95">
                <a:latin typeface="Arial"/>
                <a:cs typeface="Arial"/>
              </a:rPr>
              <a:t>h</a:t>
            </a:r>
            <a:r>
              <a:rPr dirty="0" sz="2800" spc="-85">
                <a:latin typeface="Arial"/>
                <a:cs typeface="Arial"/>
              </a:rPr>
              <a:t>o</a:t>
            </a:r>
            <a:r>
              <a:rPr dirty="0" sz="2800" spc="40">
                <a:latin typeface="Arial"/>
                <a:cs typeface="Arial"/>
              </a:rPr>
              <a:t>r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60">
                <a:latin typeface="Arial"/>
                <a:cs typeface="Arial"/>
              </a:rPr>
              <a:t>e</a:t>
            </a:r>
            <a:r>
              <a:rPr dirty="0" sz="2800" spc="-300">
                <a:latin typeface="Arial"/>
                <a:cs typeface="Arial"/>
              </a:rPr>
              <a:t>s</a:t>
            </a:r>
            <a:r>
              <a:rPr dirty="0" sz="2800" spc="-240">
                <a:latin typeface="Arial"/>
                <a:cs typeface="Arial"/>
              </a:rPr>
              <a:t>c</a:t>
            </a:r>
            <a:r>
              <a:rPr dirty="0" sz="2800" spc="-85">
                <a:latin typeface="Arial"/>
                <a:cs typeface="Arial"/>
              </a:rPr>
              <a:t>o</a:t>
            </a:r>
            <a:r>
              <a:rPr dirty="0" sz="2800" spc="5">
                <a:latin typeface="Arial"/>
                <a:cs typeface="Arial"/>
              </a:rPr>
              <a:t>l</a:t>
            </a:r>
            <a:r>
              <a:rPr dirty="0" sz="2800" spc="-95">
                <a:latin typeface="Arial"/>
                <a:cs typeface="Arial"/>
              </a:rPr>
              <a:t>h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85">
                <a:latin typeface="Arial"/>
                <a:cs typeface="Arial"/>
              </a:rPr>
              <a:t>(</a:t>
            </a:r>
            <a:r>
              <a:rPr dirty="0" sz="2800" spc="-120" i="1">
                <a:latin typeface="Arial"/>
                <a:cs typeface="Arial"/>
              </a:rPr>
              <a:t>g</a:t>
            </a:r>
            <a:r>
              <a:rPr dirty="0" sz="2800" spc="25" i="1">
                <a:latin typeface="Arial"/>
                <a:cs typeface="Arial"/>
              </a:rPr>
              <a:t>r</a:t>
            </a:r>
            <a:r>
              <a:rPr dirty="0" sz="2800" spc="-220" i="1">
                <a:latin typeface="Arial"/>
                <a:cs typeface="Arial"/>
              </a:rPr>
              <a:t>e</a:t>
            </a:r>
            <a:r>
              <a:rPr dirty="0" sz="2800" spc="-229" i="1">
                <a:latin typeface="Arial"/>
                <a:cs typeface="Arial"/>
              </a:rPr>
              <a:t>e</a:t>
            </a:r>
            <a:r>
              <a:rPr dirty="0" sz="2800" spc="-120" i="1">
                <a:latin typeface="Arial"/>
                <a:cs typeface="Arial"/>
              </a:rPr>
              <a:t>d</a:t>
            </a:r>
            <a:r>
              <a:rPr dirty="0" sz="2800" spc="-150" i="1">
                <a:latin typeface="Arial"/>
                <a:cs typeface="Arial"/>
              </a:rPr>
              <a:t>y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20" i="1">
                <a:latin typeface="Arial"/>
                <a:cs typeface="Arial"/>
              </a:rPr>
              <a:t>b</a:t>
            </a:r>
            <a:r>
              <a:rPr dirty="0" sz="2800" spc="-229" i="1">
                <a:latin typeface="Arial"/>
                <a:cs typeface="Arial"/>
              </a:rPr>
              <a:t>e</a:t>
            </a:r>
            <a:r>
              <a:rPr dirty="0" sz="2800" spc="-350" i="1">
                <a:latin typeface="Arial"/>
                <a:cs typeface="Arial"/>
              </a:rPr>
              <a:t>s</a:t>
            </a:r>
            <a:r>
              <a:rPr dirty="0" sz="2800" spc="155" i="1">
                <a:latin typeface="Arial"/>
                <a:cs typeface="Arial"/>
              </a:rPr>
              <a:t>t 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spc="-20" i="1">
                <a:latin typeface="Arial"/>
                <a:cs typeface="Arial"/>
              </a:rPr>
              <a:t>first</a:t>
            </a:r>
            <a:r>
              <a:rPr dirty="0" sz="2800" spc="-160" i="1">
                <a:latin typeface="Arial"/>
                <a:cs typeface="Arial"/>
              </a:rPr>
              <a:t> </a:t>
            </a:r>
            <a:r>
              <a:rPr dirty="0" sz="2800" spc="-155" i="1">
                <a:latin typeface="Arial"/>
                <a:cs typeface="Arial"/>
              </a:rPr>
              <a:t>search</a:t>
            </a:r>
            <a:r>
              <a:rPr dirty="0" sz="2800" spc="-155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dirty="0" sz="2800" spc="-245">
                <a:latin typeface="Arial"/>
                <a:cs typeface="Arial"/>
              </a:rPr>
              <a:t>Busca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25">
                <a:latin typeface="Arial"/>
                <a:cs typeface="Arial"/>
              </a:rPr>
              <a:t>A*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Makili</dc:creator>
  <cp:keywords>()</cp:keywords>
  <dc:title>BuscaHeuristica</dc:title>
  <dcterms:created xsi:type="dcterms:W3CDTF">2021-02-17T14:42:41Z</dcterms:created>
  <dcterms:modified xsi:type="dcterms:W3CDTF">2021-02-17T14:42:41Z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2015-04-22T00:00:00Z</vt:filetime>
  </property>
  <property fmtid="{D5CDD505-2E9C-101B-9397-08002B2CF9AE}" pid="3" name="Creator">
    <vt:lpwstr>PDFCreator Version 1.7.3</vt:lpwstr>
  </property>
  <property fmtid="{D5CDD505-2E9C-101B-9397-08002B2CF9AE}" pid="4" name="LastSaved">
    <vt:filetime>2021-02-17T00:00:00Z</vt:filetime>
  </property>
</Properties>
</file>