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91" r:id="rId3"/>
    <p:sldId id="342" r:id="rId4"/>
    <p:sldId id="318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40" r:id="rId13"/>
    <p:sldId id="351" r:id="rId14"/>
    <p:sldId id="352" r:id="rId15"/>
    <p:sldId id="353" r:id="rId16"/>
    <p:sldId id="354" r:id="rId17"/>
    <p:sldId id="355" r:id="rId18"/>
    <p:sldId id="350" r:id="rId19"/>
    <p:sldId id="341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292" r:id="rId31"/>
  </p:sldIdLst>
  <p:sldSz cx="9144000" cy="6858000" type="screen4x3"/>
  <p:notesSz cx="7099300" cy="10234613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A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A7FD062B-258E-4ADC-ACF1-2F3ADF8FA6BF}" type="datetimeFigureOut">
              <a:rPr lang="pt-PT"/>
              <a:pPr>
                <a:defRPr/>
              </a:pPr>
              <a:t>04-05-2016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PT" noProof="0" smtClean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PT" noProof="0" smtClean="0"/>
              <a:t>Clique para editar os estilos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A5E46D3B-1515-4E87-81EB-355304B7F21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8531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dirty="0" smtClean="0"/>
          </a:p>
        </p:txBody>
      </p:sp>
      <p:sp>
        <p:nvSpPr>
          <p:cNvPr id="2970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C02836-900E-41F0-9AF8-F3B9E7CFE1D2}" type="slidenum">
              <a:rPr lang="pt-PT" smtClean="0"/>
              <a:pPr/>
              <a:t>1</a:t>
            </a:fld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440166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Faça clique para editar o estilo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350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7D08B-185C-45F3-9CE3-226766DC2C52}" type="datetimeFigureOut">
              <a:rPr lang="pt-PT"/>
              <a:pPr>
                <a:defRPr/>
              </a:pPr>
              <a:t>04-05-2016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1763713" y="6356350"/>
            <a:ext cx="59769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7812088" y="6356350"/>
            <a:ext cx="8747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7162F-1B29-47D3-B3D2-726FDA8C2A7C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193CC-2066-40EE-BE4C-7620B650672C}" type="datetimeFigureOut">
              <a:rPr lang="pt-PT"/>
              <a:pPr>
                <a:defRPr/>
              </a:pPr>
              <a:t>04-05-2016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51E57-7AC7-4E6D-89B3-E81F16A6490F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799EE-60F2-4B8B-A85C-ADE04CB4F879}" type="datetimeFigureOut">
              <a:rPr lang="pt-PT"/>
              <a:pPr>
                <a:defRPr/>
              </a:pPr>
              <a:t>04-05-2016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58B4C-FCC9-46A0-99A7-4E7466E645AA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504056"/>
          </a:xfrm>
        </p:spPr>
        <p:txBody>
          <a:bodyPr/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730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94F55-DC9F-4701-A7C2-4CC5E6210E54}" type="datetimeFigureOut">
              <a:rPr lang="pt-PT"/>
              <a:pPr>
                <a:defRPr/>
              </a:pPr>
              <a:t>04-05-2016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6C971-86EA-4B2D-A919-5A084110BDE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CB8E1-B92A-476E-A692-8EB71A9ABE7C}" type="datetimeFigureOut">
              <a:rPr lang="pt-PT"/>
              <a:pPr>
                <a:defRPr/>
              </a:pPr>
              <a:t>04-05-2016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F908F-5959-452C-BEF1-CD3CF1A09BE1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D9DBD-E49D-4366-B130-6A351073FE8B}" type="datetimeFigureOut">
              <a:rPr lang="pt-PT"/>
              <a:pPr>
                <a:defRPr/>
              </a:pPr>
              <a:t>04-05-2016</a:t>
            </a:fld>
            <a:endParaRPr lang="pt-PT" dirty="0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4DAC7-E694-4F9E-BED1-C5895CC3E9C4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2C0EC-1715-4032-B6A4-AF9F666B6E51}" type="datetimeFigureOut">
              <a:rPr lang="pt-PT"/>
              <a:pPr>
                <a:defRPr/>
              </a:pPr>
              <a:t>04-05-2016</a:t>
            </a:fld>
            <a:endParaRPr lang="pt-PT" dirty="0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2F285-F264-43FB-9519-46305895AD1B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E4B5B-60DB-407E-B012-6758D3DE563B}" type="datetimeFigureOut">
              <a:rPr lang="pt-PT"/>
              <a:pPr>
                <a:defRPr/>
              </a:pPr>
              <a:t>04-05-2016</a:t>
            </a:fld>
            <a:endParaRPr lang="pt-PT" dirty="0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8CC7F-13CF-4F01-900C-D67153A9B2A2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83A71-775E-4EDC-B157-73B5200DEF3E}" type="datetimeFigureOut">
              <a:rPr lang="pt-PT"/>
              <a:pPr>
                <a:defRPr/>
              </a:pPr>
              <a:t>04-05-2016</a:t>
            </a:fld>
            <a:endParaRPr lang="pt-PT" dirty="0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63091-FE5F-4133-BD04-022E389885CC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1E2E9-14B2-4F4B-9E44-350C01D60D70}" type="datetimeFigureOut">
              <a:rPr lang="pt-PT"/>
              <a:pPr>
                <a:defRPr/>
              </a:pPr>
              <a:t>04-05-2016</a:t>
            </a:fld>
            <a:endParaRPr lang="pt-PT" dirty="0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98583-83F1-4DF9-B133-90EF660DB28F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651FE-1124-4713-A3A1-4B01298E3DC1}" type="datetimeFigureOut">
              <a:rPr lang="pt-PT"/>
              <a:pPr>
                <a:defRPr/>
              </a:pPr>
              <a:t>04-05-2016</a:t>
            </a:fld>
            <a:endParaRPr lang="pt-PT" dirty="0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A880A-63FF-48D9-9B04-C77293AC18D6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ângulo 11"/>
          <p:cNvSpPr/>
          <p:nvPr userDrawn="1"/>
        </p:nvSpPr>
        <p:spPr>
          <a:xfrm>
            <a:off x="4572000" y="6335713"/>
            <a:ext cx="4572000" cy="5222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1" name="Rectângulo 10"/>
          <p:cNvSpPr/>
          <p:nvPr userDrawn="1"/>
        </p:nvSpPr>
        <p:spPr>
          <a:xfrm>
            <a:off x="0" y="6335713"/>
            <a:ext cx="4572000" cy="522287"/>
          </a:xfrm>
          <a:prstGeom prst="rect">
            <a:avLst/>
          </a:prstGeom>
          <a:solidFill>
            <a:srgbClr val="200A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028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0" y="1125538"/>
            <a:ext cx="9144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</a:t>
            </a:r>
          </a:p>
        </p:txBody>
      </p:sp>
      <p:sp>
        <p:nvSpPr>
          <p:cNvPr id="205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468313" y="1557338"/>
            <a:ext cx="822960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89DD7E-E394-45AD-86D0-723DA1687861}" type="datetimeFigureOut">
              <a:rPr lang="pt-PT"/>
              <a:pPr>
                <a:defRPr/>
              </a:pPr>
              <a:t>04-05-2016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9A71DF-5064-4582-9592-275C097B752A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  <p:sp>
        <p:nvSpPr>
          <p:cNvPr id="13" name="Rectângulo 12"/>
          <p:cNvSpPr/>
          <p:nvPr userDrawn="1"/>
        </p:nvSpPr>
        <p:spPr>
          <a:xfrm>
            <a:off x="0" y="0"/>
            <a:ext cx="4572000" cy="1125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4" name="Rectângulo 13"/>
          <p:cNvSpPr/>
          <p:nvPr userDrawn="1"/>
        </p:nvSpPr>
        <p:spPr>
          <a:xfrm>
            <a:off x="4572000" y="0"/>
            <a:ext cx="4572000" cy="1125538"/>
          </a:xfrm>
          <a:prstGeom prst="rect">
            <a:avLst/>
          </a:prstGeom>
          <a:solidFill>
            <a:srgbClr val="200A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pic>
        <p:nvPicPr>
          <p:cNvPr id="1035" name="Imagem 9" descr="LogoUkb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463" y="17463"/>
            <a:ext cx="1062037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ctrTitle"/>
          </p:nvPr>
        </p:nvSpPr>
        <p:spPr>
          <a:xfrm>
            <a:off x="0" y="1124744"/>
            <a:ext cx="9144000" cy="1755775"/>
          </a:xfrm>
        </p:spPr>
        <p:txBody>
          <a:bodyPr/>
          <a:lstStyle/>
          <a:p>
            <a:pPr algn="ctr" eaLnBrk="1" hangingPunct="1"/>
            <a:r>
              <a:rPr lang="en-GB" dirty="0" smtClean="0"/>
              <a:t>UNIDADE III: REPRESENTAÇÃO DO CONHECIMENTO E RACIOCÍNIO</a:t>
            </a:r>
            <a:endParaRPr lang="pt-PT" dirty="0" smtClean="0"/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251520" y="2708920"/>
            <a:ext cx="8640960" cy="2259013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PT" dirty="0" smtClean="0">
                <a:solidFill>
                  <a:schemeClr val="tx1"/>
                </a:solidFill>
              </a:rPr>
              <a:t>Sumário:</a:t>
            </a:r>
          </a:p>
          <a:p>
            <a:pPr lvl="1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PT" dirty="0" smtClean="0">
                <a:solidFill>
                  <a:schemeClr val="tx1"/>
                </a:solidFill>
              </a:rPr>
              <a:t>Introdução</a:t>
            </a:r>
          </a:p>
          <a:p>
            <a:pPr lvl="1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PT" smtClean="0">
                <a:solidFill>
                  <a:schemeClr val="tx1"/>
                </a:solidFill>
              </a:rPr>
              <a:t>Agentes baseados </a:t>
            </a:r>
            <a:r>
              <a:rPr lang="pt-PT" dirty="0" smtClean="0">
                <a:solidFill>
                  <a:schemeClr val="tx1"/>
                </a:solidFill>
              </a:rPr>
              <a:t>em conhecimento</a:t>
            </a:r>
          </a:p>
          <a:p>
            <a:pPr lvl="1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PT" dirty="0" smtClean="0">
                <a:solidFill>
                  <a:schemeClr val="tx1"/>
                </a:solidFill>
              </a:rPr>
              <a:t>Representação do conhecimento e lógica</a:t>
            </a:r>
            <a:endParaRPr lang="pt-P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Agentes baseados em conhecimento (7/8)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281339"/>
          </a:xfrm>
        </p:spPr>
        <p:txBody>
          <a:bodyPr/>
          <a:lstStyle/>
          <a:p>
            <a:pPr algn="just"/>
            <a:r>
              <a:rPr lang="pt-PT" sz="2800" dirty="0" smtClean="0"/>
              <a:t>Os detalhes da linguagem de representação se ocultam no interior das funções</a:t>
            </a:r>
          </a:p>
          <a:p>
            <a:pPr lvl="1" algn="just"/>
            <a:r>
              <a:rPr lang="en-US" sz="2600" dirty="0" smtClean="0">
                <a:latin typeface="+mj-lt"/>
                <a:cs typeface="Courier New" pitchFamily="49" charset="0"/>
              </a:rPr>
              <a:t>FAZ-SENTENÇA-PERCEPÇÃO(),</a:t>
            </a:r>
          </a:p>
          <a:p>
            <a:pPr lvl="1" algn="just"/>
            <a:r>
              <a:rPr lang="en-US" sz="2600" dirty="0" smtClean="0">
                <a:latin typeface="+mj-lt"/>
                <a:cs typeface="Courier New" pitchFamily="49" charset="0"/>
              </a:rPr>
              <a:t>FAZ-CONSULTA-ACÇÃO() e</a:t>
            </a:r>
          </a:p>
          <a:p>
            <a:pPr lvl="1" algn="just"/>
            <a:r>
              <a:rPr lang="en-US" sz="2600" dirty="0" smtClean="0">
                <a:latin typeface="+mj-lt"/>
                <a:cs typeface="Courier New" pitchFamily="49" charset="0"/>
              </a:rPr>
              <a:t>FAZ-SENTENÇA-ACÇÃO()</a:t>
            </a:r>
            <a:endParaRPr lang="pt-PT" sz="2600" dirty="0" smtClean="0">
              <a:latin typeface="+mj-lt"/>
            </a:endParaRPr>
          </a:p>
          <a:p>
            <a:pPr algn="just"/>
            <a:r>
              <a:rPr lang="pt-PT" sz="2800" dirty="0" smtClean="0"/>
              <a:t>Os detalhes dos mecanismos de inferência se ocultam no interior das funções</a:t>
            </a:r>
          </a:p>
          <a:p>
            <a:pPr lvl="1" algn="just"/>
            <a:r>
              <a:rPr lang="pt-PT" sz="2600" dirty="0" smtClean="0"/>
              <a:t>INFORMA() e</a:t>
            </a:r>
          </a:p>
          <a:p>
            <a:pPr lvl="1" algn="just"/>
            <a:r>
              <a:rPr lang="pt-PT" sz="2600" dirty="0" smtClean="0"/>
              <a:t>CONSULTA()</a:t>
            </a:r>
          </a:p>
          <a:p>
            <a:pPr algn="just"/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Agentes baseados em conhecimento (8/8)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pt-PT" dirty="0" smtClean="0"/>
              <a:t>Podem ser utilizadas diferentes abordagens no desenho da linguagem de representação</a:t>
            </a:r>
          </a:p>
          <a:p>
            <a:pPr lvl="1"/>
            <a:r>
              <a:rPr lang="pt-PT" dirty="0" smtClean="0"/>
              <a:t>Declarativa</a:t>
            </a:r>
          </a:p>
          <a:p>
            <a:pPr lvl="1"/>
            <a:r>
              <a:rPr lang="pt-PT" dirty="0" err="1" smtClean="0"/>
              <a:t>Procedimental</a:t>
            </a:r>
            <a:endParaRPr lang="pt-PT" dirty="0" smtClean="0"/>
          </a:p>
          <a:p>
            <a:pPr lvl="1"/>
            <a:r>
              <a:rPr lang="pt-PT" dirty="0" smtClean="0"/>
              <a:t>Híbrida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mundo do </a:t>
            </a:r>
            <a:r>
              <a:rPr lang="pt-PT" dirty="0" err="1" smtClean="0"/>
              <a:t>wumpus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5400600" cy="4525963"/>
          </a:xfrm>
        </p:spPr>
        <p:txBody>
          <a:bodyPr/>
          <a:lstStyle/>
          <a:p>
            <a:r>
              <a:rPr lang="pt-PT" sz="2400" dirty="0" smtClean="0"/>
              <a:t>Caverna com vários compartimentos interconectados</a:t>
            </a:r>
          </a:p>
          <a:p>
            <a:r>
              <a:rPr lang="pt-PT" sz="2400" dirty="0" smtClean="0"/>
              <a:t>Num deles se encontra o </a:t>
            </a:r>
            <a:r>
              <a:rPr lang="pt-PT" sz="2400" dirty="0" err="1" smtClean="0"/>
              <a:t>wumpus</a:t>
            </a:r>
            <a:r>
              <a:rPr lang="pt-PT" sz="2400" dirty="0" smtClean="0"/>
              <a:t>, fera que devora qualquer indivíduo que entrar</a:t>
            </a:r>
          </a:p>
          <a:p>
            <a:r>
              <a:rPr lang="pt-PT" sz="2400" dirty="0" smtClean="0"/>
              <a:t>O </a:t>
            </a:r>
            <a:r>
              <a:rPr lang="pt-PT" sz="2400" dirty="0" err="1" smtClean="0"/>
              <a:t>wumpus</a:t>
            </a:r>
            <a:r>
              <a:rPr lang="pt-PT" sz="2400" dirty="0" smtClean="0"/>
              <a:t> pode ser morto pelo agente, mas este só tem uma flecha</a:t>
            </a:r>
          </a:p>
          <a:p>
            <a:r>
              <a:rPr lang="pt-PT" sz="2400" dirty="0" smtClean="0"/>
              <a:t>Algumas salas têm poços sem fundo nos quais cairá quem passar por elas, </a:t>
            </a:r>
            <a:r>
              <a:rPr lang="pt-PT" sz="2400" dirty="0" err="1" smtClean="0"/>
              <a:t>excepto</a:t>
            </a:r>
            <a:r>
              <a:rPr lang="pt-PT" sz="2400" dirty="0" smtClean="0"/>
              <a:t> o </a:t>
            </a:r>
            <a:r>
              <a:rPr lang="pt-PT" sz="2400" dirty="0" err="1" smtClean="0"/>
              <a:t>wumpus</a:t>
            </a:r>
            <a:endParaRPr lang="pt-PT" sz="2400" dirty="0" smtClean="0"/>
          </a:p>
          <a:p>
            <a:r>
              <a:rPr lang="pt-PT" sz="2400" dirty="0" smtClean="0"/>
              <a:t>Existe ouro em algumas salas</a:t>
            </a:r>
            <a:endParaRPr lang="pt-PT" sz="2400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412776"/>
            <a:ext cx="3381555" cy="313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mundo do </a:t>
            </a:r>
            <a:r>
              <a:rPr lang="pt-PT" dirty="0" err="1" smtClean="0"/>
              <a:t>wumpus</a:t>
            </a:r>
            <a:r>
              <a:rPr lang="pt-PT" dirty="0" smtClean="0"/>
              <a:t>: PEAS (1/2)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179512" y="1484784"/>
            <a:ext cx="5688632" cy="4709120"/>
          </a:xfrm>
        </p:spPr>
        <p:txBody>
          <a:bodyPr/>
          <a:lstStyle/>
          <a:p>
            <a:pPr algn="just"/>
            <a:r>
              <a:rPr lang="pt-PT" sz="2400" b="1" i="1" dirty="0" smtClean="0"/>
              <a:t>Medida de desempenho:</a:t>
            </a:r>
            <a:r>
              <a:rPr lang="pt-PT" sz="2400" dirty="0" smtClean="0"/>
              <a:t> +1000 por apanhar ouro, -1000 por cair num poço ou ser comido pelo </a:t>
            </a:r>
            <a:r>
              <a:rPr lang="pt-PT" sz="2400" dirty="0" err="1" smtClean="0"/>
              <a:t>wumpus</a:t>
            </a:r>
            <a:r>
              <a:rPr lang="pt-PT" sz="2400" dirty="0" smtClean="0"/>
              <a:t>, -1 por cada </a:t>
            </a:r>
            <a:r>
              <a:rPr lang="pt-PT" sz="2400" dirty="0" err="1" smtClean="0"/>
              <a:t>acção</a:t>
            </a:r>
            <a:r>
              <a:rPr lang="pt-PT" sz="2400" dirty="0" smtClean="0"/>
              <a:t> executada e -10 por usar a flecha</a:t>
            </a:r>
          </a:p>
          <a:p>
            <a:pPr algn="just"/>
            <a:r>
              <a:rPr lang="pt-PT" sz="2400" b="1" i="1" dirty="0" smtClean="0"/>
              <a:t>Ambiente:</a:t>
            </a:r>
            <a:r>
              <a:rPr lang="pt-PT" sz="2400" dirty="0" smtClean="0"/>
              <a:t> grelha de salas de 4x4. posição inicial do agente [1, 1] virado para a direita. Posições do </a:t>
            </a:r>
            <a:r>
              <a:rPr lang="pt-PT" sz="2400" dirty="0" err="1" smtClean="0"/>
              <a:t>wumpus</a:t>
            </a:r>
            <a:r>
              <a:rPr lang="pt-PT" sz="2400" dirty="0" smtClean="0"/>
              <a:t>, do ouro e dos poços escolhidas aleatoriamente</a:t>
            </a:r>
          </a:p>
          <a:p>
            <a:pPr algn="just"/>
            <a:r>
              <a:rPr lang="pt-PT" sz="2400" b="1" i="1" dirty="0" err="1" smtClean="0"/>
              <a:t>Acções</a:t>
            </a:r>
            <a:r>
              <a:rPr lang="pt-PT" sz="2400" b="1" i="1" dirty="0" smtClean="0"/>
              <a:t>:</a:t>
            </a:r>
            <a:r>
              <a:rPr lang="pt-PT" sz="2400" dirty="0" smtClean="0"/>
              <a:t> </a:t>
            </a:r>
            <a:r>
              <a:rPr lang="pt-BR" sz="2400" dirty="0" smtClean="0"/>
              <a:t>O agente pode mover-se para frente, virar 90</a:t>
            </a:r>
            <a:r>
              <a:rPr lang="pt-BR" sz="2400" baseline="30000" dirty="0" smtClean="0"/>
              <a:t>o</a:t>
            </a:r>
            <a:r>
              <a:rPr lang="pt-BR" sz="2400" dirty="0" smtClean="0"/>
              <a:t> à esquerda, virar 90</a:t>
            </a:r>
            <a:r>
              <a:rPr lang="pt-BR" sz="2400" baseline="30000" dirty="0" smtClean="0"/>
              <a:t>º </a:t>
            </a:r>
            <a:r>
              <a:rPr lang="pt-BR" sz="2400" dirty="0" smtClean="0"/>
              <a:t>à direita, agarrar um objeto e atirar a flecha</a:t>
            </a:r>
            <a:endParaRPr lang="pt-PT" sz="2400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4000" y="1484784"/>
            <a:ext cx="3240000" cy="30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mundo do </a:t>
            </a:r>
            <a:r>
              <a:rPr lang="pt-PT" dirty="0" err="1" smtClean="0"/>
              <a:t>wumpus</a:t>
            </a:r>
            <a:r>
              <a:rPr lang="pt-PT" dirty="0" smtClean="0"/>
              <a:t>: PEAS (2/2)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251520" y="1628800"/>
            <a:ext cx="5400600" cy="4637112"/>
          </a:xfrm>
        </p:spPr>
        <p:txBody>
          <a:bodyPr/>
          <a:lstStyle/>
          <a:p>
            <a:pPr algn="just"/>
            <a:r>
              <a:rPr lang="pt-PT" sz="2400" b="1" i="1" dirty="0" smtClean="0"/>
              <a:t>Sensores:</a:t>
            </a:r>
            <a:r>
              <a:rPr lang="pt-PT" sz="2400" dirty="0" smtClean="0"/>
              <a:t> cinco, proporcionando cada 1 bit de informação</a:t>
            </a:r>
          </a:p>
          <a:p>
            <a:pPr lvl="1" algn="just"/>
            <a:r>
              <a:rPr lang="pt-BR" sz="2000" dirty="0" smtClean="0"/>
              <a:t>Em quadrados adjacentes ao Wumpus, excepto diagonal, o agente sente o </a:t>
            </a:r>
            <a:r>
              <a:rPr lang="pt-BR" sz="2000" b="1" i="1" dirty="0" smtClean="0"/>
              <a:t>cheiro</a:t>
            </a:r>
            <a:r>
              <a:rPr lang="pt-BR" sz="2000" dirty="0" smtClean="0"/>
              <a:t> do wumpus</a:t>
            </a:r>
          </a:p>
          <a:p>
            <a:pPr lvl="1" algn="just"/>
            <a:r>
              <a:rPr lang="pt-BR" sz="2000" dirty="0" smtClean="0"/>
              <a:t>Em quadrados adjacentes a um poço, excepto diagonal, o agente sente uma </a:t>
            </a:r>
            <a:r>
              <a:rPr lang="pt-BR" sz="2000" b="1" i="1" dirty="0" smtClean="0"/>
              <a:t>brisa</a:t>
            </a:r>
            <a:endParaRPr lang="pt-BR" sz="2000" i="1" dirty="0" smtClean="0"/>
          </a:p>
          <a:p>
            <a:pPr lvl="1" algn="just"/>
            <a:r>
              <a:rPr lang="pt-BR" sz="2000" dirty="0" smtClean="0"/>
              <a:t>Quadrados onde existe ouro o agente percebe o </a:t>
            </a:r>
            <a:r>
              <a:rPr lang="pt-BR" sz="2000" b="1" i="1" dirty="0" smtClean="0"/>
              <a:t>brilho</a:t>
            </a:r>
            <a:r>
              <a:rPr lang="pt-BR" sz="2000" dirty="0" smtClean="0"/>
              <a:t> do ouro</a:t>
            </a:r>
          </a:p>
          <a:p>
            <a:pPr lvl="1" algn="just"/>
            <a:r>
              <a:rPr lang="pt-BR" sz="2000" dirty="0" smtClean="0"/>
              <a:t>Ao caminhar contra uma parede o agente sente um </a:t>
            </a:r>
            <a:r>
              <a:rPr lang="pt-BR" sz="2000" b="1" i="1" dirty="0" smtClean="0"/>
              <a:t>impacto</a:t>
            </a:r>
            <a:endParaRPr lang="pt-BR" sz="2000" i="1" dirty="0" smtClean="0"/>
          </a:p>
          <a:p>
            <a:pPr lvl="1" algn="just"/>
            <a:r>
              <a:rPr lang="pt-BR" sz="2000" dirty="0" smtClean="0"/>
              <a:t>Quando o Wumpus morre o agente ouve um </a:t>
            </a:r>
            <a:r>
              <a:rPr lang="pt-BR" sz="2000" b="1" i="1" dirty="0" smtClean="0"/>
              <a:t>grito</a:t>
            </a:r>
            <a:endParaRPr lang="pt-BR" sz="2000" i="1" dirty="0" smtClean="0"/>
          </a:p>
          <a:p>
            <a:pPr lvl="1" algn="just"/>
            <a:endParaRPr lang="pt-PT" sz="2000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1576" y="1626496"/>
            <a:ext cx="3381555" cy="313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mundo do </a:t>
            </a:r>
            <a:r>
              <a:rPr lang="pt-PT" dirty="0" err="1" smtClean="0"/>
              <a:t>wumpus</a:t>
            </a:r>
            <a:r>
              <a:rPr lang="pt-PT" dirty="0" smtClean="0"/>
              <a:t>: passo 1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r>
              <a:rPr lang="pt-BR" b="1" dirty="0" smtClean="0"/>
              <a:t>Sensores: </a:t>
            </a:r>
          </a:p>
          <a:p>
            <a:pPr lvl="1"/>
            <a:r>
              <a:rPr lang="pt-BR" dirty="0" smtClean="0"/>
              <a:t>[nada, nada, nada, nada, nada]</a:t>
            </a:r>
            <a:endParaRPr lang="pt-BR" b="1" dirty="0" smtClean="0"/>
          </a:p>
          <a:p>
            <a:r>
              <a:rPr lang="pt-BR" b="1" dirty="0" smtClean="0"/>
              <a:t>Conclusão:</a:t>
            </a:r>
          </a:p>
          <a:p>
            <a:pPr lvl="1"/>
            <a:r>
              <a:rPr lang="pt-BR" dirty="0" smtClean="0"/>
              <a:t>[1,2] e [2,1] são seguros</a:t>
            </a:r>
            <a:endParaRPr lang="pt-BR" b="1" dirty="0" smtClean="0"/>
          </a:p>
          <a:p>
            <a:r>
              <a:rPr lang="pt-BR" b="1" dirty="0" smtClean="0"/>
              <a:t>Movimento escolhido</a:t>
            </a:r>
          </a:p>
          <a:p>
            <a:pPr lvl="1"/>
            <a:r>
              <a:rPr lang="pt-BR" dirty="0" smtClean="0"/>
              <a:t>[2,1]</a:t>
            </a:r>
          </a:p>
          <a:p>
            <a:endParaRPr lang="pt-PT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628800"/>
            <a:ext cx="3333600" cy="3377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mundo do </a:t>
            </a:r>
            <a:r>
              <a:rPr lang="pt-PT" dirty="0" err="1" smtClean="0"/>
              <a:t>wumpus</a:t>
            </a:r>
            <a:r>
              <a:rPr lang="pt-PT" dirty="0" smtClean="0"/>
              <a:t>: passo 2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r>
              <a:rPr lang="pt-BR" b="1" dirty="0" smtClean="0"/>
              <a:t>Sensores: </a:t>
            </a:r>
          </a:p>
          <a:p>
            <a:pPr lvl="1"/>
            <a:r>
              <a:rPr lang="pt-BR" dirty="0" smtClean="0"/>
              <a:t>[nada, brisa, nada, nada, nada]</a:t>
            </a:r>
            <a:endParaRPr lang="pt-BR" b="1" dirty="0" smtClean="0"/>
          </a:p>
          <a:p>
            <a:r>
              <a:rPr lang="pt-BR" b="1" dirty="0" smtClean="0"/>
              <a:t>Conclusão:</a:t>
            </a:r>
          </a:p>
          <a:p>
            <a:pPr lvl="1"/>
            <a:r>
              <a:rPr lang="pt-BR" dirty="0" smtClean="0"/>
              <a:t>Há poço em [2,2], [3,1] ou ambos</a:t>
            </a:r>
          </a:p>
          <a:p>
            <a:r>
              <a:rPr lang="pt-BR" b="1" dirty="0" smtClean="0"/>
              <a:t>Movimento escolhido:</a:t>
            </a:r>
          </a:p>
          <a:p>
            <a:pPr lvl="1"/>
            <a:r>
              <a:rPr lang="pt-BR" dirty="0" smtClean="0"/>
              <a:t>[1,1] e depois [1,2]</a:t>
            </a:r>
          </a:p>
          <a:p>
            <a:endParaRPr lang="pt-PT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700808"/>
            <a:ext cx="3358800" cy="331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mundo do </a:t>
            </a:r>
            <a:r>
              <a:rPr lang="pt-PT" dirty="0" err="1" smtClean="0"/>
              <a:t>wumpus</a:t>
            </a:r>
            <a:r>
              <a:rPr lang="pt-PT" dirty="0" smtClean="0"/>
              <a:t>: passo 3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5760640" cy="4709120"/>
          </a:xfrm>
        </p:spPr>
        <p:txBody>
          <a:bodyPr/>
          <a:lstStyle/>
          <a:p>
            <a:r>
              <a:rPr lang="pt-BR" sz="2600" b="1" dirty="0" smtClean="0"/>
              <a:t>Sensores:</a:t>
            </a:r>
            <a:r>
              <a:rPr lang="pt-BR" b="1" dirty="0" smtClean="0"/>
              <a:t> </a:t>
            </a:r>
          </a:p>
          <a:p>
            <a:pPr lvl="1"/>
            <a:r>
              <a:rPr lang="pt-BR" sz="2200" dirty="0" smtClean="0"/>
              <a:t>[cheiro, nada, nada, nada, nada]</a:t>
            </a:r>
          </a:p>
          <a:p>
            <a:r>
              <a:rPr lang="pt-BR" sz="2600" b="1" dirty="0" smtClean="0"/>
              <a:t>Conclusão:</a:t>
            </a:r>
          </a:p>
          <a:p>
            <a:pPr lvl="1"/>
            <a:r>
              <a:rPr lang="pt-BR" sz="2200" dirty="0" smtClean="0"/>
              <a:t>Há Wumpus em [1,3] ou [2,2]</a:t>
            </a:r>
          </a:p>
          <a:p>
            <a:pPr lvl="1"/>
            <a:r>
              <a:rPr lang="pt-BR" sz="2200" dirty="0" smtClean="0"/>
              <a:t>Wumpus não pode estar em [2,2]</a:t>
            </a:r>
          </a:p>
          <a:p>
            <a:pPr lvl="1"/>
            <a:r>
              <a:rPr lang="pt-BR" sz="2200" dirty="0" smtClean="0"/>
              <a:t>Wumpus em [1,3]</a:t>
            </a:r>
          </a:p>
          <a:p>
            <a:pPr lvl="1"/>
            <a:r>
              <a:rPr lang="pt-BR" sz="2200" dirty="0" smtClean="0"/>
              <a:t>Não existe poço em [2,2]</a:t>
            </a:r>
          </a:p>
          <a:p>
            <a:pPr lvl="1"/>
            <a:r>
              <a:rPr lang="pt-BR" sz="2200" dirty="0" smtClean="0"/>
              <a:t>Poço em [3,1]</a:t>
            </a:r>
          </a:p>
          <a:p>
            <a:pPr lvl="1"/>
            <a:r>
              <a:rPr lang="pt-BR" sz="2200" dirty="0" smtClean="0"/>
              <a:t>[2,2] é seguro</a:t>
            </a:r>
          </a:p>
          <a:p>
            <a:r>
              <a:rPr lang="pt-BR" sz="2600" b="1" dirty="0" smtClean="0"/>
              <a:t>Movimento escolhido:</a:t>
            </a:r>
          </a:p>
          <a:p>
            <a:pPr lvl="1"/>
            <a:r>
              <a:rPr lang="pt-BR" sz="2200" dirty="0" smtClean="0"/>
              <a:t>[2,2]</a:t>
            </a:r>
          </a:p>
          <a:p>
            <a:endParaRPr lang="pt-PT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772816"/>
            <a:ext cx="3258000" cy="323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Agentes lógicos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 algn="just"/>
            <a:r>
              <a:rPr lang="pt-PT" dirty="0" smtClean="0"/>
              <a:t>As sentenças que constituem a base de conhecimento se expressam numa </a:t>
            </a:r>
            <a:r>
              <a:rPr lang="pt-PT" b="1" i="1" dirty="0" smtClean="0"/>
              <a:t>linguagem lógica</a:t>
            </a:r>
          </a:p>
          <a:p>
            <a:pPr algn="just"/>
            <a:r>
              <a:rPr lang="pt-PT" dirty="0" smtClean="0"/>
              <a:t>Um dos exemplos mais antigos do uso da lógica provém de Aristóteles</a:t>
            </a:r>
          </a:p>
          <a:p>
            <a:pPr lvl="1" algn="just"/>
            <a:r>
              <a:rPr lang="pt-PT" dirty="0" smtClean="0"/>
              <a:t>Todos os homens são mortais; Sócrates é um homem; logo Sócrates é mortal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Lógica: conceitos básicos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 algn="just"/>
            <a:r>
              <a:rPr lang="pt-PT" dirty="0" smtClean="0"/>
              <a:t>Qualquer linguagem lógica se estrutura ao redor de um conjunto de elementos básicos</a:t>
            </a:r>
          </a:p>
          <a:p>
            <a:pPr lvl="1" algn="just"/>
            <a:r>
              <a:rPr lang="pt-PT" dirty="0" smtClean="0"/>
              <a:t>Sintaxe</a:t>
            </a:r>
          </a:p>
          <a:p>
            <a:pPr lvl="1" algn="just"/>
            <a:r>
              <a:rPr lang="pt-PT" dirty="0" smtClean="0"/>
              <a:t>Semântica</a:t>
            </a:r>
          </a:p>
          <a:p>
            <a:pPr lvl="1" algn="just"/>
            <a:r>
              <a:rPr lang="pt-PT" dirty="0" smtClean="0"/>
              <a:t>Modelo</a:t>
            </a:r>
          </a:p>
          <a:p>
            <a:pPr lvl="1" algn="just"/>
            <a:r>
              <a:rPr lang="pt-PT" dirty="0" smtClean="0"/>
              <a:t>Consequência lógica</a:t>
            </a:r>
          </a:p>
          <a:p>
            <a:pPr lvl="1" algn="just"/>
            <a:r>
              <a:rPr lang="pt-PT" dirty="0" smtClean="0"/>
              <a:t>Mecanismo de inferência…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xfrm>
            <a:off x="0" y="1125538"/>
            <a:ext cx="9144000" cy="503237"/>
          </a:xfrm>
        </p:spPr>
        <p:txBody>
          <a:bodyPr/>
          <a:lstStyle/>
          <a:p>
            <a:r>
              <a:rPr lang="pt-PT" dirty="0" err="1" smtClean="0"/>
              <a:t>Objectivos</a:t>
            </a:r>
            <a:r>
              <a:rPr lang="pt-PT" dirty="0" smtClean="0"/>
              <a:t>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680520"/>
          </a:xfrm>
        </p:spPr>
        <p:txBody>
          <a:bodyPr/>
          <a:lstStyle/>
          <a:p>
            <a:pPr algn="just" eaLnBrk="1" hangingPunct="1"/>
            <a:r>
              <a:rPr lang="pt-PT" dirty="0" smtClean="0"/>
              <a:t>Adquirir a noção de representação do conhecimento raciocínio em IA</a:t>
            </a:r>
          </a:p>
          <a:p>
            <a:pPr algn="just" eaLnBrk="1" hangingPunct="1"/>
            <a:r>
              <a:rPr lang="pt-PT" dirty="0" smtClean="0"/>
              <a:t>Adquirir a noção de agente baseado em conhecimento</a:t>
            </a:r>
          </a:p>
          <a:p>
            <a:pPr algn="just" eaLnBrk="1" hangingPunct="1"/>
            <a:r>
              <a:rPr lang="pt-PT" dirty="0" smtClean="0"/>
              <a:t>Adquirir uma noção sobre a utilização da lógica no processo de representação do conhecimento e raciocínio</a:t>
            </a:r>
          </a:p>
          <a:p>
            <a:pPr algn="just" eaLnBrk="1" hangingPunct="1"/>
            <a:endParaRPr lang="pt-PT" dirty="0" smtClean="0"/>
          </a:p>
          <a:p>
            <a:pPr algn="just"/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Lógica: sintaxe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pt-PT" dirty="0" smtClean="0"/>
              <a:t>Especifica as sentenças que são permitidas ou </a:t>
            </a:r>
            <a:r>
              <a:rPr lang="pt-PT" b="1" i="1" dirty="0" smtClean="0"/>
              <a:t>fórmulas bem formadas</a:t>
            </a:r>
          </a:p>
          <a:p>
            <a:pPr lvl="1"/>
            <a:r>
              <a:rPr lang="pt-PT" dirty="0" smtClean="0"/>
              <a:t>Por exemplo em matemática “x + y = 4” é uma sentença bem formada enquanto “x2y+=“ não é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Lógica: semântica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 algn="just"/>
            <a:r>
              <a:rPr lang="pt-PT" dirty="0" smtClean="0"/>
              <a:t>Está relacionada com o “significado” das sentenças</a:t>
            </a:r>
          </a:p>
          <a:p>
            <a:pPr algn="just"/>
            <a:r>
              <a:rPr lang="pt-PT" dirty="0" smtClean="0"/>
              <a:t>Define a </a:t>
            </a:r>
            <a:r>
              <a:rPr lang="pt-PT" b="1" i="1" dirty="0" smtClean="0"/>
              <a:t>verdade</a:t>
            </a:r>
            <a:r>
              <a:rPr lang="pt-PT" dirty="0" smtClean="0"/>
              <a:t> de cada sentença com relação a cada </a:t>
            </a:r>
            <a:r>
              <a:rPr lang="pt-PT" b="1" i="1" dirty="0" smtClean="0"/>
              <a:t>possível mundo</a:t>
            </a:r>
          </a:p>
          <a:p>
            <a:pPr lvl="1" algn="just"/>
            <a:r>
              <a:rPr lang="pt-PT" dirty="0" smtClean="0"/>
              <a:t>A sentença “</a:t>
            </a:r>
            <a:r>
              <a:rPr lang="pt-PT" i="1" dirty="0" smtClean="0"/>
              <a:t>x + y = 4</a:t>
            </a:r>
            <a:r>
              <a:rPr lang="pt-PT" dirty="0" smtClean="0"/>
              <a:t>” é verdadeira num mundo em que </a:t>
            </a:r>
            <a:r>
              <a:rPr lang="pt-PT" i="1" dirty="0" smtClean="0"/>
              <a:t>x = 2</a:t>
            </a:r>
            <a:r>
              <a:rPr lang="pt-PT" dirty="0" smtClean="0"/>
              <a:t> e </a:t>
            </a:r>
            <a:r>
              <a:rPr lang="pt-PT" i="1" dirty="0" smtClean="0"/>
              <a:t>y = 2</a:t>
            </a:r>
            <a:r>
              <a:rPr lang="pt-PT" dirty="0" smtClean="0"/>
              <a:t>, mas é falsa num mundo em que </a:t>
            </a:r>
            <a:r>
              <a:rPr lang="pt-PT" i="1" dirty="0" smtClean="0"/>
              <a:t>x = 1</a:t>
            </a:r>
            <a:r>
              <a:rPr lang="pt-PT" dirty="0" smtClean="0"/>
              <a:t> e </a:t>
            </a:r>
            <a:r>
              <a:rPr lang="pt-PT" i="1" dirty="0" smtClean="0"/>
              <a:t>y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Lógica: consequência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pPr algn="just"/>
            <a:r>
              <a:rPr lang="pt-PT" dirty="0" smtClean="0"/>
              <a:t>O raciocínio lógico envolve a relação de </a:t>
            </a:r>
            <a:r>
              <a:rPr lang="pt-PT" b="1" i="1" dirty="0" smtClean="0"/>
              <a:t>consequência</a:t>
            </a:r>
            <a:r>
              <a:rPr lang="pt-PT" dirty="0" smtClean="0"/>
              <a:t> entre sentenças</a:t>
            </a:r>
          </a:p>
          <a:p>
            <a:pPr algn="just"/>
            <a:r>
              <a:rPr lang="pt-PT" dirty="0" smtClean="0"/>
              <a:t>O conceito se utiliza quando uma sentença decorre logicamente de outra</a:t>
            </a:r>
          </a:p>
          <a:p>
            <a:pPr lvl="1" algn="just"/>
            <a:r>
              <a:rPr lang="el-GR" dirty="0" smtClean="0"/>
              <a:t>α</a:t>
            </a:r>
            <a:r>
              <a:rPr lang="pt-PT" dirty="0" smtClean="0"/>
              <a:t> </a:t>
            </a:r>
            <a:r>
              <a:rPr lang="pt-BR" dirty="0" smtClean="0"/>
              <a:t>╞ </a:t>
            </a:r>
            <a:r>
              <a:rPr lang="el-GR" dirty="0" smtClean="0"/>
              <a:t>β</a:t>
            </a:r>
            <a:r>
              <a:rPr lang="pt-PT" dirty="0" smtClean="0"/>
              <a:t> </a:t>
            </a:r>
            <a:r>
              <a:rPr lang="pt-PT" dirty="0" smtClean="0">
                <a:sym typeface="Wingdings" pitchFamily="2" charset="2"/>
              </a:rPr>
              <a:t> </a:t>
            </a:r>
            <a:r>
              <a:rPr lang="el-GR" dirty="0" smtClean="0">
                <a:sym typeface="Wingdings" pitchFamily="2" charset="2"/>
              </a:rPr>
              <a:t>β</a:t>
            </a:r>
            <a:r>
              <a:rPr lang="pt-PT" dirty="0" smtClean="0">
                <a:sym typeface="Wingdings" pitchFamily="2" charset="2"/>
              </a:rPr>
              <a:t> decorre logicamente de </a:t>
            </a:r>
            <a:r>
              <a:rPr lang="el-GR" dirty="0" smtClean="0">
                <a:sym typeface="Wingdings" pitchFamily="2" charset="2"/>
              </a:rPr>
              <a:t>α</a:t>
            </a:r>
            <a:endParaRPr lang="pt-PT" dirty="0" smtClean="0">
              <a:sym typeface="Wingdings" pitchFamily="2" charset="2"/>
            </a:endParaRPr>
          </a:p>
          <a:p>
            <a:pPr lvl="1" algn="just"/>
            <a:r>
              <a:rPr lang="pt-PT" dirty="0" smtClean="0">
                <a:sym typeface="Wingdings" pitchFamily="2" charset="2"/>
              </a:rPr>
              <a:t>A sentença “</a:t>
            </a:r>
            <a:r>
              <a:rPr lang="pt-PT" i="1" dirty="0" smtClean="0">
                <a:sym typeface="Wingdings" pitchFamily="2" charset="2"/>
              </a:rPr>
              <a:t>4 = x + y</a:t>
            </a:r>
            <a:r>
              <a:rPr lang="pt-PT" dirty="0" smtClean="0">
                <a:sym typeface="Wingdings" pitchFamily="2" charset="2"/>
              </a:rPr>
              <a:t>” decorre da sentença “</a:t>
            </a:r>
            <a:r>
              <a:rPr lang="pt-PT" i="1" dirty="0" smtClean="0">
                <a:sym typeface="Wingdings" pitchFamily="2" charset="2"/>
              </a:rPr>
              <a:t>x + y = 4</a:t>
            </a:r>
            <a:r>
              <a:rPr lang="pt-PT" dirty="0" smtClean="0">
                <a:sym typeface="Wingdings" pitchFamily="2" charset="2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Lógica: mundo do </a:t>
            </a:r>
            <a:r>
              <a:rPr lang="pt-PT" dirty="0" err="1" smtClean="0"/>
              <a:t>wumpus</a:t>
            </a:r>
            <a:r>
              <a:rPr lang="pt-PT" dirty="0" smtClean="0"/>
              <a:t> (1/6)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22912" cy="4525963"/>
          </a:xfrm>
        </p:spPr>
        <p:txBody>
          <a:bodyPr/>
          <a:lstStyle/>
          <a:p>
            <a:r>
              <a:rPr lang="pt-BR" b="1" dirty="0" smtClean="0"/>
              <a:t>Base de conhecimento:</a:t>
            </a:r>
          </a:p>
          <a:p>
            <a:pPr lvl="1"/>
            <a:r>
              <a:rPr lang="pt-BR" dirty="0" smtClean="0"/>
              <a:t>Nada em [1,1]</a:t>
            </a:r>
          </a:p>
          <a:p>
            <a:pPr lvl="1"/>
            <a:r>
              <a:rPr lang="pt-BR" dirty="0" smtClean="0"/>
              <a:t>Brisa em [2,1]</a:t>
            </a:r>
          </a:p>
          <a:p>
            <a:pPr lvl="1"/>
            <a:r>
              <a:rPr lang="pt-BR" dirty="0" smtClean="0"/>
              <a:t>Regras do mundo de Wumpus</a:t>
            </a:r>
          </a:p>
          <a:p>
            <a:r>
              <a:rPr lang="pt-BR" b="1" dirty="0" smtClean="0"/>
              <a:t>Interesse do agente:</a:t>
            </a:r>
          </a:p>
          <a:p>
            <a:pPr lvl="1"/>
            <a:r>
              <a:rPr lang="pt-BR" dirty="0" smtClean="0"/>
              <a:t>Saber se os quadrados [1,2], [2,2] e [3,1] contém poços.</a:t>
            </a:r>
          </a:p>
          <a:p>
            <a:endParaRPr lang="pt-PT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700808"/>
            <a:ext cx="2639683" cy="260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Lógica: mundo do </a:t>
            </a:r>
            <a:r>
              <a:rPr lang="pt-PT" dirty="0" err="1" smtClean="0"/>
              <a:t>wumpus</a:t>
            </a:r>
            <a:r>
              <a:rPr lang="pt-PT" dirty="0" smtClean="0"/>
              <a:t> (2/6)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22912" cy="4525963"/>
          </a:xfrm>
        </p:spPr>
        <p:txBody>
          <a:bodyPr/>
          <a:lstStyle/>
          <a:p>
            <a:r>
              <a:rPr lang="pt-BR" b="1" dirty="0" smtClean="0"/>
              <a:t>Possíveis modelos: </a:t>
            </a:r>
          </a:p>
          <a:p>
            <a:pPr lvl="1"/>
            <a:r>
              <a:rPr lang="pt-BR" dirty="0" smtClean="0"/>
              <a:t>2³=8</a:t>
            </a:r>
          </a:p>
          <a:p>
            <a:endParaRPr lang="pt-PT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772816"/>
            <a:ext cx="4038600" cy="3249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Lógica: mundo do </a:t>
            </a:r>
            <a:r>
              <a:rPr lang="pt-PT" dirty="0" err="1" smtClean="0"/>
              <a:t>wumpus</a:t>
            </a:r>
            <a:r>
              <a:rPr lang="pt-PT" dirty="0" smtClean="0"/>
              <a:t> (3/6)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680520" cy="4525963"/>
          </a:xfrm>
        </p:spPr>
        <p:txBody>
          <a:bodyPr/>
          <a:lstStyle/>
          <a:p>
            <a:r>
              <a:rPr lang="pt-BR" dirty="0" smtClean="0"/>
              <a:t>A base de conhecimento é falsa em modelos que contradizem o que o agente sabe</a:t>
            </a:r>
          </a:p>
          <a:p>
            <a:r>
              <a:rPr lang="pt-BR" dirty="0" smtClean="0"/>
              <a:t>Há apenas 3 modelos em que a base de conhecimento é verdadeira</a:t>
            </a:r>
          </a:p>
          <a:p>
            <a:endParaRPr lang="pt-PT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772816"/>
            <a:ext cx="4038600" cy="3249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/>
          <p:nvPr/>
        </p:nvSpPr>
        <p:spPr bwMode="auto">
          <a:xfrm>
            <a:off x="5101208" y="1811231"/>
            <a:ext cx="1819469" cy="2967135"/>
          </a:xfrm>
          <a:custGeom>
            <a:avLst/>
            <a:gdLst>
              <a:gd name="connsiteX0" fmla="*/ 1402702 w 1819469"/>
              <a:gd name="connsiteY0" fmla="*/ 124409 h 2967135"/>
              <a:gd name="connsiteX1" fmla="*/ 1775926 w 1819469"/>
              <a:gd name="connsiteY1" fmla="*/ 665584 h 2967135"/>
              <a:gd name="connsiteX2" fmla="*/ 1141445 w 1819469"/>
              <a:gd name="connsiteY2" fmla="*/ 1309396 h 2967135"/>
              <a:gd name="connsiteX3" fmla="*/ 1365380 w 1819469"/>
              <a:gd name="connsiteY3" fmla="*/ 2541037 h 2967135"/>
              <a:gd name="connsiteX4" fmla="*/ 805543 w 1819469"/>
              <a:gd name="connsiteY4" fmla="*/ 2942253 h 2967135"/>
              <a:gd name="connsiteX5" fmla="*/ 245706 w 1819469"/>
              <a:gd name="connsiteY5" fmla="*/ 2690327 h 2967135"/>
              <a:gd name="connsiteX6" fmla="*/ 3110 w 1819469"/>
              <a:gd name="connsiteY6" fmla="*/ 1449355 h 2967135"/>
              <a:gd name="connsiteX7" fmla="*/ 264367 w 1819469"/>
              <a:gd name="connsiteY7" fmla="*/ 516294 h 2967135"/>
              <a:gd name="connsiteX8" fmla="*/ 721567 w 1819469"/>
              <a:gd name="connsiteY8" fmla="*/ 59094 h 2967135"/>
              <a:gd name="connsiteX9" fmla="*/ 1468016 w 1819469"/>
              <a:gd name="connsiteY9" fmla="*/ 161731 h 296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469" h="2967135">
                <a:moveTo>
                  <a:pt x="1402702" y="124409"/>
                </a:moveTo>
                <a:cubicBezTo>
                  <a:pt x="1611085" y="296247"/>
                  <a:pt x="1819469" y="468086"/>
                  <a:pt x="1775926" y="665584"/>
                </a:cubicBezTo>
                <a:cubicBezTo>
                  <a:pt x="1732383" y="863082"/>
                  <a:pt x="1209869" y="996821"/>
                  <a:pt x="1141445" y="1309396"/>
                </a:cubicBezTo>
                <a:cubicBezTo>
                  <a:pt x="1073021" y="1621972"/>
                  <a:pt x="1421364" y="2268894"/>
                  <a:pt x="1365380" y="2541037"/>
                </a:cubicBezTo>
                <a:cubicBezTo>
                  <a:pt x="1309396" y="2813180"/>
                  <a:pt x="992155" y="2917371"/>
                  <a:pt x="805543" y="2942253"/>
                </a:cubicBezTo>
                <a:cubicBezTo>
                  <a:pt x="618931" y="2967135"/>
                  <a:pt x="379445" y="2939143"/>
                  <a:pt x="245706" y="2690327"/>
                </a:cubicBezTo>
                <a:cubicBezTo>
                  <a:pt x="111967" y="2441511"/>
                  <a:pt x="0" y="1811694"/>
                  <a:pt x="3110" y="1449355"/>
                </a:cubicBezTo>
                <a:cubicBezTo>
                  <a:pt x="6220" y="1087016"/>
                  <a:pt x="144624" y="748004"/>
                  <a:pt x="264367" y="516294"/>
                </a:cubicBezTo>
                <a:cubicBezTo>
                  <a:pt x="384110" y="284584"/>
                  <a:pt x="520959" y="118188"/>
                  <a:pt x="721567" y="59094"/>
                </a:cubicBezTo>
                <a:cubicBezTo>
                  <a:pt x="922175" y="0"/>
                  <a:pt x="1468016" y="161731"/>
                  <a:pt x="1468016" y="16173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Lógica: mundo do </a:t>
            </a:r>
            <a:r>
              <a:rPr lang="pt-PT" dirty="0" err="1" smtClean="0"/>
              <a:t>wumpus</a:t>
            </a:r>
            <a:r>
              <a:rPr lang="pt-PT" dirty="0" smtClean="0"/>
              <a:t> (4/6)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680520" cy="4525963"/>
          </a:xfrm>
        </p:spPr>
        <p:txBody>
          <a:bodyPr/>
          <a:lstStyle/>
          <a:p>
            <a:r>
              <a:rPr lang="pt-BR" sz="2400" dirty="0" smtClean="0"/>
              <a:t>Considerando a possível conclusão:</a:t>
            </a:r>
          </a:p>
          <a:p>
            <a:pPr lvl="1"/>
            <a:r>
              <a:rPr lang="pt-BR" sz="1600" dirty="0" smtClean="0"/>
              <a:t>c¹ = “não existe nenhum poço em [1,2]”</a:t>
            </a:r>
          </a:p>
          <a:p>
            <a:r>
              <a:rPr lang="pt-BR" sz="2000" dirty="0" smtClean="0"/>
              <a:t>É possivel afirmar que BC╞ c¹</a:t>
            </a:r>
          </a:p>
          <a:p>
            <a:pPr lvl="1">
              <a:buNone/>
            </a:pPr>
            <a:endParaRPr lang="pt-BR" sz="1600" dirty="0" smtClean="0"/>
          </a:p>
          <a:p>
            <a:endParaRPr lang="pt-PT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772816"/>
            <a:ext cx="4038600" cy="3249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/>
          <p:nvPr/>
        </p:nvSpPr>
        <p:spPr bwMode="auto">
          <a:xfrm>
            <a:off x="5101208" y="1811231"/>
            <a:ext cx="1819469" cy="2967135"/>
          </a:xfrm>
          <a:custGeom>
            <a:avLst/>
            <a:gdLst>
              <a:gd name="connsiteX0" fmla="*/ 1402702 w 1819469"/>
              <a:gd name="connsiteY0" fmla="*/ 124409 h 2967135"/>
              <a:gd name="connsiteX1" fmla="*/ 1775926 w 1819469"/>
              <a:gd name="connsiteY1" fmla="*/ 665584 h 2967135"/>
              <a:gd name="connsiteX2" fmla="*/ 1141445 w 1819469"/>
              <a:gd name="connsiteY2" fmla="*/ 1309396 h 2967135"/>
              <a:gd name="connsiteX3" fmla="*/ 1365380 w 1819469"/>
              <a:gd name="connsiteY3" fmla="*/ 2541037 h 2967135"/>
              <a:gd name="connsiteX4" fmla="*/ 805543 w 1819469"/>
              <a:gd name="connsiteY4" fmla="*/ 2942253 h 2967135"/>
              <a:gd name="connsiteX5" fmla="*/ 245706 w 1819469"/>
              <a:gd name="connsiteY5" fmla="*/ 2690327 h 2967135"/>
              <a:gd name="connsiteX6" fmla="*/ 3110 w 1819469"/>
              <a:gd name="connsiteY6" fmla="*/ 1449355 h 2967135"/>
              <a:gd name="connsiteX7" fmla="*/ 264367 w 1819469"/>
              <a:gd name="connsiteY7" fmla="*/ 516294 h 2967135"/>
              <a:gd name="connsiteX8" fmla="*/ 721567 w 1819469"/>
              <a:gd name="connsiteY8" fmla="*/ 59094 h 2967135"/>
              <a:gd name="connsiteX9" fmla="*/ 1468016 w 1819469"/>
              <a:gd name="connsiteY9" fmla="*/ 161731 h 296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469" h="2967135">
                <a:moveTo>
                  <a:pt x="1402702" y="124409"/>
                </a:moveTo>
                <a:cubicBezTo>
                  <a:pt x="1611085" y="296247"/>
                  <a:pt x="1819469" y="468086"/>
                  <a:pt x="1775926" y="665584"/>
                </a:cubicBezTo>
                <a:cubicBezTo>
                  <a:pt x="1732383" y="863082"/>
                  <a:pt x="1209869" y="996821"/>
                  <a:pt x="1141445" y="1309396"/>
                </a:cubicBezTo>
                <a:cubicBezTo>
                  <a:pt x="1073021" y="1621972"/>
                  <a:pt x="1421364" y="2268894"/>
                  <a:pt x="1365380" y="2541037"/>
                </a:cubicBezTo>
                <a:cubicBezTo>
                  <a:pt x="1309396" y="2813180"/>
                  <a:pt x="992155" y="2917371"/>
                  <a:pt x="805543" y="2942253"/>
                </a:cubicBezTo>
                <a:cubicBezTo>
                  <a:pt x="618931" y="2967135"/>
                  <a:pt x="379445" y="2939143"/>
                  <a:pt x="245706" y="2690327"/>
                </a:cubicBezTo>
                <a:cubicBezTo>
                  <a:pt x="111967" y="2441511"/>
                  <a:pt x="0" y="1811694"/>
                  <a:pt x="3110" y="1449355"/>
                </a:cubicBezTo>
                <a:cubicBezTo>
                  <a:pt x="6220" y="1087016"/>
                  <a:pt x="144624" y="748004"/>
                  <a:pt x="264367" y="516294"/>
                </a:cubicBezTo>
                <a:cubicBezTo>
                  <a:pt x="384110" y="284584"/>
                  <a:pt x="520959" y="118188"/>
                  <a:pt x="721567" y="59094"/>
                </a:cubicBezTo>
                <a:cubicBezTo>
                  <a:pt x="922175" y="0"/>
                  <a:pt x="1468016" y="161731"/>
                  <a:pt x="1468016" y="16173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7" name="Freeform 4"/>
          <p:cNvSpPr/>
          <p:nvPr/>
        </p:nvSpPr>
        <p:spPr bwMode="auto">
          <a:xfrm>
            <a:off x="5076056" y="1772816"/>
            <a:ext cx="2637454" cy="3290595"/>
          </a:xfrm>
          <a:custGeom>
            <a:avLst/>
            <a:gdLst>
              <a:gd name="connsiteX0" fmla="*/ 1735494 w 2637454"/>
              <a:gd name="connsiteY0" fmla="*/ 138404 h 3290595"/>
              <a:gd name="connsiteX1" fmla="*/ 2099388 w 2637454"/>
              <a:gd name="connsiteY1" fmla="*/ 548951 h 3290595"/>
              <a:gd name="connsiteX2" fmla="*/ 2146041 w 2637454"/>
              <a:gd name="connsiteY2" fmla="*/ 1118118 h 3290595"/>
              <a:gd name="connsiteX3" fmla="*/ 2565919 w 2637454"/>
              <a:gd name="connsiteY3" fmla="*/ 1565988 h 3290595"/>
              <a:gd name="connsiteX4" fmla="*/ 2537927 w 2637454"/>
              <a:gd name="connsiteY4" fmla="*/ 2051179 h 3290595"/>
              <a:gd name="connsiteX5" fmla="*/ 1968759 w 2637454"/>
              <a:gd name="connsiteY5" fmla="*/ 2247122 h 3290595"/>
              <a:gd name="connsiteX6" fmla="*/ 1707502 w 2637454"/>
              <a:gd name="connsiteY6" fmla="*/ 2443065 h 3290595"/>
              <a:gd name="connsiteX7" fmla="*/ 1716833 w 2637454"/>
              <a:gd name="connsiteY7" fmla="*/ 2881604 h 3290595"/>
              <a:gd name="connsiteX8" fmla="*/ 1268964 w 2637454"/>
              <a:gd name="connsiteY8" fmla="*/ 3161522 h 3290595"/>
              <a:gd name="connsiteX9" fmla="*/ 541176 w 2637454"/>
              <a:gd name="connsiteY9" fmla="*/ 3189514 h 3290595"/>
              <a:gd name="connsiteX10" fmla="*/ 186612 w 2637454"/>
              <a:gd name="connsiteY10" fmla="*/ 2555033 h 3290595"/>
              <a:gd name="connsiteX11" fmla="*/ 65315 w 2637454"/>
              <a:gd name="connsiteY11" fmla="*/ 1855237 h 3290595"/>
              <a:gd name="connsiteX12" fmla="*/ 27992 w 2637454"/>
              <a:gd name="connsiteY12" fmla="*/ 1202094 h 3290595"/>
              <a:gd name="connsiteX13" fmla="*/ 233266 w 2637454"/>
              <a:gd name="connsiteY13" fmla="*/ 511628 h 3290595"/>
              <a:gd name="connsiteX14" fmla="*/ 718457 w 2637454"/>
              <a:gd name="connsiteY14" fmla="*/ 82420 h 3290595"/>
              <a:gd name="connsiteX15" fmla="*/ 1371600 w 2637454"/>
              <a:gd name="connsiteY15" fmla="*/ 17106 h 3290595"/>
              <a:gd name="connsiteX16" fmla="*/ 1735494 w 2637454"/>
              <a:gd name="connsiteY16" fmla="*/ 138404 h 3290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37454" h="3290595">
                <a:moveTo>
                  <a:pt x="1735494" y="138404"/>
                </a:moveTo>
                <a:cubicBezTo>
                  <a:pt x="1856792" y="227045"/>
                  <a:pt x="2030964" y="385665"/>
                  <a:pt x="2099388" y="548951"/>
                </a:cubicBezTo>
                <a:cubicBezTo>
                  <a:pt x="2167812" y="712237"/>
                  <a:pt x="2068286" y="948612"/>
                  <a:pt x="2146041" y="1118118"/>
                </a:cubicBezTo>
                <a:cubicBezTo>
                  <a:pt x="2223796" y="1287624"/>
                  <a:pt x="2500605" y="1410478"/>
                  <a:pt x="2565919" y="1565988"/>
                </a:cubicBezTo>
                <a:cubicBezTo>
                  <a:pt x="2631233" y="1721498"/>
                  <a:pt x="2637454" y="1937657"/>
                  <a:pt x="2537927" y="2051179"/>
                </a:cubicBezTo>
                <a:cubicBezTo>
                  <a:pt x="2438400" y="2164701"/>
                  <a:pt x="2107163" y="2181808"/>
                  <a:pt x="1968759" y="2247122"/>
                </a:cubicBezTo>
                <a:cubicBezTo>
                  <a:pt x="1830355" y="2312436"/>
                  <a:pt x="1749490" y="2337318"/>
                  <a:pt x="1707502" y="2443065"/>
                </a:cubicBezTo>
                <a:cubicBezTo>
                  <a:pt x="1665514" y="2548812"/>
                  <a:pt x="1789923" y="2761861"/>
                  <a:pt x="1716833" y="2881604"/>
                </a:cubicBezTo>
                <a:cubicBezTo>
                  <a:pt x="1643743" y="3001347"/>
                  <a:pt x="1464907" y="3110204"/>
                  <a:pt x="1268964" y="3161522"/>
                </a:cubicBezTo>
                <a:cubicBezTo>
                  <a:pt x="1073021" y="3212840"/>
                  <a:pt x="721568" y="3290595"/>
                  <a:pt x="541176" y="3189514"/>
                </a:cubicBezTo>
                <a:cubicBezTo>
                  <a:pt x="360784" y="3088433"/>
                  <a:pt x="265922" y="2777412"/>
                  <a:pt x="186612" y="2555033"/>
                </a:cubicBezTo>
                <a:cubicBezTo>
                  <a:pt x="107302" y="2332654"/>
                  <a:pt x="91752" y="2080727"/>
                  <a:pt x="65315" y="1855237"/>
                </a:cubicBezTo>
                <a:cubicBezTo>
                  <a:pt x="38878" y="1629747"/>
                  <a:pt x="0" y="1426029"/>
                  <a:pt x="27992" y="1202094"/>
                </a:cubicBezTo>
                <a:cubicBezTo>
                  <a:pt x="55984" y="978159"/>
                  <a:pt x="118189" y="698240"/>
                  <a:pt x="233266" y="511628"/>
                </a:cubicBezTo>
                <a:cubicBezTo>
                  <a:pt x="348343" y="325016"/>
                  <a:pt x="528735" y="164840"/>
                  <a:pt x="718457" y="82420"/>
                </a:cubicBezTo>
                <a:cubicBezTo>
                  <a:pt x="908179" y="0"/>
                  <a:pt x="1197429" y="4665"/>
                  <a:pt x="1371600" y="17106"/>
                </a:cubicBezTo>
                <a:cubicBezTo>
                  <a:pt x="1545771" y="29547"/>
                  <a:pt x="1614196" y="49763"/>
                  <a:pt x="1735494" y="138404"/>
                </a:cubicBezTo>
                <a:close/>
              </a:path>
            </a:pathLst>
          </a:cu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Lógica: mundo do </a:t>
            </a:r>
            <a:r>
              <a:rPr lang="pt-PT" dirty="0" err="1" smtClean="0"/>
              <a:t>wumpus</a:t>
            </a:r>
            <a:r>
              <a:rPr lang="pt-PT" dirty="0" smtClean="0"/>
              <a:t> (5/6)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680520" cy="4525963"/>
          </a:xfrm>
        </p:spPr>
        <p:txBody>
          <a:bodyPr/>
          <a:lstStyle/>
          <a:p>
            <a:r>
              <a:rPr lang="pt-BR" sz="2400" dirty="0" smtClean="0"/>
              <a:t>Considerando a possível conclusão:</a:t>
            </a:r>
          </a:p>
          <a:p>
            <a:pPr lvl="1"/>
            <a:r>
              <a:rPr lang="pt-BR" sz="2000" dirty="0" smtClean="0"/>
              <a:t>c² = “não existe nenhum poço em [2,2]”</a:t>
            </a:r>
          </a:p>
          <a:p>
            <a:r>
              <a:rPr lang="pt-BR" sz="2400" dirty="0" smtClean="0"/>
              <a:t>É possivel afirmar que   BC</a:t>
            </a:r>
            <a:r>
              <a:rPr lang="el-GR" sz="2400" dirty="0" smtClean="0"/>
              <a:t>╞ </a:t>
            </a:r>
            <a:r>
              <a:rPr lang="pt-BR" sz="2400" dirty="0" smtClean="0"/>
              <a:t>c²</a:t>
            </a:r>
          </a:p>
          <a:p>
            <a:endParaRPr lang="pt-PT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772816"/>
            <a:ext cx="4038600" cy="3249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/>
          <p:nvPr/>
        </p:nvSpPr>
        <p:spPr bwMode="auto">
          <a:xfrm>
            <a:off x="5101208" y="1811231"/>
            <a:ext cx="1819469" cy="2967135"/>
          </a:xfrm>
          <a:custGeom>
            <a:avLst/>
            <a:gdLst>
              <a:gd name="connsiteX0" fmla="*/ 1402702 w 1819469"/>
              <a:gd name="connsiteY0" fmla="*/ 124409 h 2967135"/>
              <a:gd name="connsiteX1" fmla="*/ 1775926 w 1819469"/>
              <a:gd name="connsiteY1" fmla="*/ 665584 h 2967135"/>
              <a:gd name="connsiteX2" fmla="*/ 1141445 w 1819469"/>
              <a:gd name="connsiteY2" fmla="*/ 1309396 h 2967135"/>
              <a:gd name="connsiteX3" fmla="*/ 1365380 w 1819469"/>
              <a:gd name="connsiteY3" fmla="*/ 2541037 h 2967135"/>
              <a:gd name="connsiteX4" fmla="*/ 805543 w 1819469"/>
              <a:gd name="connsiteY4" fmla="*/ 2942253 h 2967135"/>
              <a:gd name="connsiteX5" fmla="*/ 245706 w 1819469"/>
              <a:gd name="connsiteY5" fmla="*/ 2690327 h 2967135"/>
              <a:gd name="connsiteX6" fmla="*/ 3110 w 1819469"/>
              <a:gd name="connsiteY6" fmla="*/ 1449355 h 2967135"/>
              <a:gd name="connsiteX7" fmla="*/ 264367 w 1819469"/>
              <a:gd name="connsiteY7" fmla="*/ 516294 h 2967135"/>
              <a:gd name="connsiteX8" fmla="*/ 721567 w 1819469"/>
              <a:gd name="connsiteY8" fmla="*/ 59094 h 2967135"/>
              <a:gd name="connsiteX9" fmla="*/ 1468016 w 1819469"/>
              <a:gd name="connsiteY9" fmla="*/ 161731 h 296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469" h="2967135">
                <a:moveTo>
                  <a:pt x="1402702" y="124409"/>
                </a:moveTo>
                <a:cubicBezTo>
                  <a:pt x="1611085" y="296247"/>
                  <a:pt x="1819469" y="468086"/>
                  <a:pt x="1775926" y="665584"/>
                </a:cubicBezTo>
                <a:cubicBezTo>
                  <a:pt x="1732383" y="863082"/>
                  <a:pt x="1209869" y="996821"/>
                  <a:pt x="1141445" y="1309396"/>
                </a:cubicBezTo>
                <a:cubicBezTo>
                  <a:pt x="1073021" y="1621972"/>
                  <a:pt x="1421364" y="2268894"/>
                  <a:pt x="1365380" y="2541037"/>
                </a:cubicBezTo>
                <a:cubicBezTo>
                  <a:pt x="1309396" y="2813180"/>
                  <a:pt x="992155" y="2917371"/>
                  <a:pt x="805543" y="2942253"/>
                </a:cubicBezTo>
                <a:cubicBezTo>
                  <a:pt x="618931" y="2967135"/>
                  <a:pt x="379445" y="2939143"/>
                  <a:pt x="245706" y="2690327"/>
                </a:cubicBezTo>
                <a:cubicBezTo>
                  <a:pt x="111967" y="2441511"/>
                  <a:pt x="0" y="1811694"/>
                  <a:pt x="3110" y="1449355"/>
                </a:cubicBezTo>
                <a:cubicBezTo>
                  <a:pt x="6220" y="1087016"/>
                  <a:pt x="144624" y="748004"/>
                  <a:pt x="264367" y="516294"/>
                </a:cubicBezTo>
                <a:cubicBezTo>
                  <a:pt x="384110" y="284584"/>
                  <a:pt x="520959" y="118188"/>
                  <a:pt x="721567" y="59094"/>
                </a:cubicBezTo>
                <a:cubicBezTo>
                  <a:pt x="922175" y="0"/>
                  <a:pt x="1468016" y="161731"/>
                  <a:pt x="1468016" y="16173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7" name="Straight Connector 10"/>
          <p:cNvCxnSpPr/>
          <p:nvPr/>
        </p:nvCxnSpPr>
        <p:spPr bwMode="auto">
          <a:xfrm flipV="1">
            <a:off x="3995936" y="3140968"/>
            <a:ext cx="216024" cy="360040"/>
          </a:xfrm>
          <a:prstGeom prst="line">
            <a:avLst/>
          </a:prstGeom>
          <a:solidFill>
            <a:schemeClr val="hlink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Freeform 5"/>
          <p:cNvSpPr/>
          <p:nvPr/>
        </p:nvSpPr>
        <p:spPr bwMode="auto">
          <a:xfrm>
            <a:off x="5652120" y="1556792"/>
            <a:ext cx="3296093" cy="2266507"/>
          </a:xfrm>
          <a:custGeom>
            <a:avLst/>
            <a:gdLst>
              <a:gd name="connsiteX0" fmla="*/ 861238 w 3296093"/>
              <a:gd name="connsiteY0" fmla="*/ 2138916 h 2266507"/>
              <a:gd name="connsiteX1" fmla="*/ 1286540 w 3296093"/>
              <a:gd name="connsiteY1" fmla="*/ 2266507 h 2266507"/>
              <a:gd name="connsiteX2" fmla="*/ 2083982 w 3296093"/>
              <a:gd name="connsiteY2" fmla="*/ 2138916 h 2266507"/>
              <a:gd name="connsiteX3" fmla="*/ 2658140 w 3296093"/>
              <a:gd name="connsiteY3" fmla="*/ 1968795 h 2266507"/>
              <a:gd name="connsiteX4" fmla="*/ 3232298 w 3296093"/>
              <a:gd name="connsiteY4" fmla="*/ 1936898 h 2266507"/>
              <a:gd name="connsiteX5" fmla="*/ 3040912 w 3296093"/>
              <a:gd name="connsiteY5" fmla="*/ 1022498 h 2266507"/>
              <a:gd name="connsiteX6" fmla="*/ 2424224 w 3296093"/>
              <a:gd name="connsiteY6" fmla="*/ 352647 h 2266507"/>
              <a:gd name="connsiteX7" fmla="*/ 1616149 w 3296093"/>
              <a:gd name="connsiteY7" fmla="*/ 33670 h 2266507"/>
              <a:gd name="connsiteX8" fmla="*/ 733647 w 3296093"/>
              <a:gd name="connsiteY8" fmla="*/ 150628 h 2266507"/>
              <a:gd name="connsiteX9" fmla="*/ 148856 w 3296093"/>
              <a:gd name="connsiteY9" fmla="*/ 331381 h 2266507"/>
              <a:gd name="connsiteX10" fmla="*/ 10633 w 3296093"/>
              <a:gd name="connsiteY10" fmla="*/ 724786 h 2266507"/>
              <a:gd name="connsiteX11" fmla="*/ 212652 w 3296093"/>
              <a:gd name="connsiteY11" fmla="*/ 1139456 h 2266507"/>
              <a:gd name="connsiteX12" fmla="*/ 552894 w 3296093"/>
              <a:gd name="connsiteY12" fmla="*/ 1511595 h 2266507"/>
              <a:gd name="connsiteX13" fmla="*/ 861238 w 3296093"/>
              <a:gd name="connsiteY13" fmla="*/ 2138916 h 226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96093" h="2266507">
                <a:moveTo>
                  <a:pt x="861238" y="2138916"/>
                </a:moveTo>
                <a:cubicBezTo>
                  <a:pt x="983512" y="2264735"/>
                  <a:pt x="1082749" y="2266507"/>
                  <a:pt x="1286540" y="2266507"/>
                </a:cubicBezTo>
                <a:cubicBezTo>
                  <a:pt x="1490331" y="2266507"/>
                  <a:pt x="1855382" y="2188535"/>
                  <a:pt x="2083982" y="2138916"/>
                </a:cubicBezTo>
                <a:cubicBezTo>
                  <a:pt x="2312582" y="2089297"/>
                  <a:pt x="2466754" y="2002465"/>
                  <a:pt x="2658140" y="1968795"/>
                </a:cubicBezTo>
                <a:cubicBezTo>
                  <a:pt x="2849526" y="1935125"/>
                  <a:pt x="3168503" y="2094614"/>
                  <a:pt x="3232298" y="1936898"/>
                </a:cubicBezTo>
                <a:cubicBezTo>
                  <a:pt x="3296093" y="1779182"/>
                  <a:pt x="3175591" y="1286540"/>
                  <a:pt x="3040912" y="1022498"/>
                </a:cubicBezTo>
                <a:cubicBezTo>
                  <a:pt x="2906233" y="758456"/>
                  <a:pt x="2661684" y="517452"/>
                  <a:pt x="2424224" y="352647"/>
                </a:cubicBezTo>
                <a:cubicBezTo>
                  <a:pt x="2186764" y="187842"/>
                  <a:pt x="1897912" y="67340"/>
                  <a:pt x="1616149" y="33670"/>
                </a:cubicBezTo>
                <a:cubicBezTo>
                  <a:pt x="1334386" y="0"/>
                  <a:pt x="978196" y="101010"/>
                  <a:pt x="733647" y="150628"/>
                </a:cubicBezTo>
                <a:cubicBezTo>
                  <a:pt x="489098" y="200247"/>
                  <a:pt x="269358" y="235688"/>
                  <a:pt x="148856" y="331381"/>
                </a:cubicBezTo>
                <a:cubicBezTo>
                  <a:pt x="28354" y="427074"/>
                  <a:pt x="0" y="590107"/>
                  <a:pt x="10633" y="724786"/>
                </a:cubicBezTo>
                <a:cubicBezTo>
                  <a:pt x="21266" y="859465"/>
                  <a:pt x="122275" y="1008321"/>
                  <a:pt x="212652" y="1139456"/>
                </a:cubicBezTo>
                <a:cubicBezTo>
                  <a:pt x="303029" y="1270591"/>
                  <a:pt x="443024" y="1345018"/>
                  <a:pt x="552894" y="1511595"/>
                </a:cubicBezTo>
                <a:cubicBezTo>
                  <a:pt x="662764" y="1678172"/>
                  <a:pt x="738964" y="2013097"/>
                  <a:pt x="861238" y="2138916"/>
                </a:cubicBezTo>
                <a:close/>
              </a:path>
            </a:pathLst>
          </a:cu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  <p:bldP spid="1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Lógica: mundo do </a:t>
            </a:r>
            <a:r>
              <a:rPr lang="pt-PT" dirty="0" err="1" smtClean="0"/>
              <a:t>wumpus</a:t>
            </a:r>
            <a:r>
              <a:rPr lang="pt-PT" dirty="0" smtClean="0"/>
              <a:t> (6/6)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algn="just"/>
            <a:r>
              <a:rPr lang="pt-PT" b="1" i="1" dirty="0" smtClean="0">
                <a:sym typeface="Wingdings" pitchFamily="2" charset="2"/>
              </a:rPr>
              <a:t>Consequência lógica</a:t>
            </a:r>
            <a:r>
              <a:rPr lang="pt-PT" dirty="0" smtClean="0">
                <a:sym typeface="Wingdings" pitchFamily="2" charset="2"/>
              </a:rPr>
              <a:t> pode ser utilizada para realizar </a:t>
            </a:r>
            <a:r>
              <a:rPr lang="pt-PT" b="1" i="1" dirty="0" smtClean="0">
                <a:sym typeface="Wingdings" pitchFamily="2" charset="2"/>
              </a:rPr>
              <a:t>inferência lógica </a:t>
            </a:r>
            <a:r>
              <a:rPr lang="pt-PT" dirty="0" smtClean="0">
                <a:sym typeface="Wingdings" pitchFamily="2" charset="2"/>
              </a:rPr>
              <a:t>(derivar conclusões)</a:t>
            </a:r>
          </a:p>
          <a:p>
            <a:pPr algn="just"/>
            <a:r>
              <a:rPr lang="pt-PT" dirty="0" smtClean="0">
                <a:sym typeface="Wingdings" pitchFamily="2" charset="2"/>
              </a:rPr>
              <a:t>Algoritmo de inferência ilustrado se denomina </a:t>
            </a:r>
            <a:r>
              <a:rPr lang="pt-PT" b="1" i="1" dirty="0" smtClean="0">
                <a:sym typeface="Wingdings" pitchFamily="2" charset="2"/>
              </a:rPr>
              <a:t>verificação de modelo</a:t>
            </a:r>
            <a:r>
              <a:rPr lang="pt-PT" dirty="0" smtClean="0">
                <a:sym typeface="Wingdings" pitchFamily="2" charset="2"/>
              </a:rPr>
              <a:t> (</a:t>
            </a:r>
            <a:r>
              <a:rPr lang="pt-PT" b="1" i="1" dirty="0" err="1" smtClean="0">
                <a:sym typeface="Wingdings" pitchFamily="2" charset="2"/>
              </a:rPr>
              <a:t>model</a:t>
            </a:r>
            <a:r>
              <a:rPr lang="pt-PT" b="1" i="1" dirty="0" smtClean="0">
                <a:sym typeface="Wingdings" pitchFamily="2" charset="2"/>
              </a:rPr>
              <a:t> </a:t>
            </a:r>
            <a:r>
              <a:rPr lang="pt-PT" b="1" i="1" dirty="0" err="1" smtClean="0">
                <a:sym typeface="Wingdings" pitchFamily="2" charset="2"/>
              </a:rPr>
              <a:t>checking</a:t>
            </a:r>
            <a:r>
              <a:rPr lang="pt-PT" dirty="0" smtClean="0">
                <a:sym typeface="Wingdings" pitchFamily="2" charset="2"/>
              </a:rPr>
              <a:t>)</a:t>
            </a:r>
          </a:p>
          <a:p>
            <a:pPr lvl="1" algn="just"/>
            <a:r>
              <a:rPr lang="pt-PT" dirty="0" smtClean="0">
                <a:sym typeface="Wingdings" pitchFamily="2" charset="2"/>
              </a:rPr>
              <a:t>Enumera todos os modelos possíveis para verificar se uma sentença dada é verdadeira em todos modelos nos quais BC é verdadeira </a:t>
            </a:r>
            <a:endParaRPr lang="pt-PT" b="1" i="1" dirty="0" smtClean="0"/>
          </a:p>
          <a:p>
            <a:pPr algn="just"/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lógica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pt-PT" dirty="0" smtClean="0"/>
              <a:t>Que tipo de lógica utilizar para representar a base de conhecimento?</a:t>
            </a:r>
          </a:p>
          <a:p>
            <a:pPr lvl="1"/>
            <a:r>
              <a:rPr lang="pt-PT" dirty="0" smtClean="0"/>
              <a:t>Lógica proposicional</a:t>
            </a:r>
          </a:p>
          <a:p>
            <a:pPr lvl="1"/>
            <a:r>
              <a:rPr lang="pt-PT" dirty="0" smtClean="0"/>
              <a:t>Lógica de primeira ordem…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Representação do conhecimento e raciocínio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pPr algn="just"/>
            <a:r>
              <a:rPr lang="pt-PT" sz="2600" dirty="0" smtClean="0"/>
              <a:t>Constituem elementos chaves dentro do campo da IA</a:t>
            </a:r>
          </a:p>
          <a:p>
            <a:pPr algn="just"/>
            <a:r>
              <a:rPr lang="pt-PT" sz="2600" dirty="0" smtClean="0"/>
              <a:t>O uso de conhecimento e de mecanismos de raciocínio permite aumentar o desempenho dos agentes artificiais</a:t>
            </a:r>
          </a:p>
          <a:p>
            <a:pPr algn="just"/>
            <a:r>
              <a:rPr lang="pt-PT" sz="2600" dirty="0" smtClean="0"/>
              <a:t>agentes de busca possuem capacidades de representação de conhecimento e de raciocínio genéricas e elementares:</a:t>
            </a:r>
          </a:p>
          <a:p>
            <a:pPr lvl="1" algn="just"/>
            <a:r>
              <a:rPr lang="pt-PT" sz="2400" dirty="0" smtClean="0"/>
              <a:t>Conhecimento </a:t>
            </a:r>
            <a:r>
              <a:rPr lang="pt-PT" sz="2400" dirty="0" smtClean="0">
                <a:sym typeface="Wingdings" pitchFamily="2" charset="2"/>
              </a:rPr>
              <a:t> m</a:t>
            </a:r>
            <a:r>
              <a:rPr lang="pt-PT" sz="2400" dirty="0" smtClean="0"/>
              <a:t>ecanismo de avaliar situações e heurísticas para guiar a busca</a:t>
            </a:r>
          </a:p>
          <a:p>
            <a:pPr lvl="1" algn="just"/>
            <a:r>
              <a:rPr lang="pt-PT" sz="2400" dirty="0" smtClean="0"/>
              <a:t>Raciocínio </a:t>
            </a:r>
            <a:r>
              <a:rPr lang="pt-PT" sz="2200" dirty="0" smtClean="0">
                <a:sym typeface="Wingdings" pitchFamily="2" charset="2"/>
              </a:rPr>
              <a:t> método sistemático de percorrer grafos</a:t>
            </a:r>
            <a:endParaRPr lang="pt-PT" sz="2200" dirty="0" smtClean="0"/>
          </a:p>
          <a:p>
            <a:pPr algn="just"/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xfrm>
            <a:off x="0" y="1125538"/>
            <a:ext cx="9144000" cy="503237"/>
          </a:xfrm>
        </p:spPr>
        <p:txBody>
          <a:bodyPr/>
          <a:lstStyle/>
          <a:p>
            <a:r>
              <a:rPr lang="pt-PT" dirty="0" smtClean="0"/>
              <a:t>Bibliografia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3921125"/>
          </a:xfrm>
        </p:spPr>
        <p:txBody>
          <a:bodyPr/>
          <a:lstStyle/>
          <a:p>
            <a:pPr eaLnBrk="1" hangingPunct="1"/>
            <a:r>
              <a:rPr lang="pt-PT" dirty="0" smtClean="0"/>
              <a:t>Russell &amp; </a:t>
            </a:r>
            <a:r>
              <a:rPr lang="pt-PT" dirty="0" err="1" smtClean="0"/>
              <a:t>Norvig</a:t>
            </a:r>
            <a:r>
              <a:rPr lang="pt-PT" dirty="0" smtClean="0"/>
              <a:t>, 194 – 204 </a:t>
            </a:r>
          </a:p>
          <a:p>
            <a:pPr eaLnBrk="1" hangingPunct="1"/>
            <a:r>
              <a:rPr lang="pt-PT" dirty="0" smtClean="0"/>
              <a:t>Costa &amp; Simões, 121 – 131 </a:t>
            </a:r>
          </a:p>
          <a:p>
            <a:pPr eaLnBrk="1" hangingPunct="1"/>
            <a:r>
              <a:rPr lang="pt-PT" dirty="0" smtClean="0"/>
              <a:t>Palma Méndez &amp; </a:t>
            </a:r>
            <a:r>
              <a:rPr lang="pt-PT" dirty="0" err="1" smtClean="0"/>
              <a:t>Marín</a:t>
            </a:r>
            <a:r>
              <a:rPr lang="pt-PT" dirty="0" smtClean="0"/>
              <a:t> </a:t>
            </a:r>
            <a:r>
              <a:rPr lang="pt-PT" dirty="0" err="1" smtClean="0"/>
              <a:t>Morales</a:t>
            </a:r>
            <a:r>
              <a:rPr lang="pt-PT" dirty="0" smtClean="0"/>
              <a:t>, 33 – 36</a:t>
            </a:r>
          </a:p>
          <a:p>
            <a:pPr eaLnBrk="1" hangingPunct="1">
              <a:buNone/>
            </a:pPr>
            <a:endParaRPr lang="pt-PT" i="1" dirty="0" smtClean="0"/>
          </a:p>
          <a:p>
            <a:pPr eaLnBrk="1" hangingPunct="1"/>
            <a:endParaRPr lang="pt-PT" dirty="0" smtClean="0"/>
          </a:p>
          <a:p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Agentes baseados em conhecimento (1/8)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608512"/>
          </a:xfrm>
        </p:spPr>
        <p:txBody>
          <a:bodyPr/>
          <a:lstStyle/>
          <a:p>
            <a:pPr algn="just"/>
            <a:r>
              <a:rPr lang="pt-PT" sz="2800" dirty="0" smtClean="0"/>
              <a:t>Sacam benefício do conhecimento que se expressa de forma geral, combinando a informação de maneira a ajustar-se a variadíssimas situações</a:t>
            </a:r>
          </a:p>
          <a:p>
            <a:pPr algn="just"/>
            <a:r>
              <a:rPr lang="pt-PT" sz="2800" dirty="0" smtClean="0"/>
              <a:t>O conhecimento e o raciocínio permitem lidar com ambientes parcialmente observáveis</a:t>
            </a:r>
          </a:p>
          <a:p>
            <a:pPr lvl="1" algn="just"/>
            <a:r>
              <a:rPr lang="pt-PT" sz="2600" dirty="0" smtClean="0"/>
              <a:t>A partir do conhecimento geral e das </a:t>
            </a:r>
            <a:r>
              <a:rPr lang="pt-PT" sz="2600" dirty="0" err="1" smtClean="0"/>
              <a:t>percepções</a:t>
            </a:r>
            <a:r>
              <a:rPr lang="pt-PT" sz="2600" dirty="0" smtClean="0"/>
              <a:t> </a:t>
            </a:r>
            <a:r>
              <a:rPr lang="pt-PT" sz="2600" dirty="0" err="1" smtClean="0"/>
              <a:t>actuais</a:t>
            </a:r>
            <a:r>
              <a:rPr lang="pt-PT" sz="2600" dirty="0" smtClean="0"/>
              <a:t> o agente pode inferir </a:t>
            </a:r>
            <a:r>
              <a:rPr lang="pt-PT" sz="2600" dirty="0" err="1" smtClean="0"/>
              <a:t>aspectos</a:t>
            </a:r>
            <a:r>
              <a:rPr lang="pt-PT" sz="2600" dirty="0" smtClean="0"/>
              <a:t> ocultos do estado </a:t>
            </a:r>
            <a:r>
              <a:rPr lang="pt-PT" sz="2600" dirty="0" err="1" smtClean="0"/>
              <a:t>actual</a:t>
            </a:r>
            <a:endParaRPr lang="pt-PT" sz="2600" dirty="0" smtClean="0"/>
          </a:p>
          <a:p>
            <a:pPr lvl="1" algn="just"/>
            <a:r>
              <a:rPr lang="pt-PT" sz="2600" dirty="0" smtClean="0"/>
              <a:t>Diagnóstico médico, interpretação de linguagem natural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Agentes baseados em conhecimento (2/8)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176464"/>
          </a:xfrm>
        </p:spPr>
        <p:txBody>
          <a:bodyPr/>
          <a:lstStyle/>
          <a:p>
            <a:pPr algn="just"/>
            <a:r>
              <a:rPr lang="pt-PT" dirty="0" smtClean="0"/>
              <a:t>São flexíveis, podem assumir novas tarefas na forma de </a:t>
            </a:r>
            <a:r>
              <a:rPr lang="pt-PT" dirty="0" err="1" smtClean="0"/>
              <a:t>objectivos</a:t>
            </a:r>
            <a:r>
              <a:rPr lang="pt-PT" dirty="0" smtClean="0"/>
              <a:t> definidos explicitamente</a:t>
            </a:r>
          </a:p>
          <a:p>
            <a:pPr lvl="1" algn="just"/>
            <a:r>
              <a:rPr lang="pt-PT" dirty="0" smtClean="0"/>
              <a:t>Podem adquirir competências facilmente sendo ensinados ou aprendendo sobre o ambiente</a:t>
            </a:r>
          </a:p>
          <a:p>
            <a:pPr lvl="1" algn="just"/>
            <a:r>
              <a:rPr lang="pt-PT" dirty="0" smtClean="0"/>
              <a:t>Podem adaptar-se às mudanças no ambiente </a:t>
            </a:r>
            <a:r>
              <a:rPr lang="pt-PT" dirty="0" err="1" smtClean="0"/>
              <a:t>actualizando</a:t>
            </a:r>
            <a:r>
              <a:rPr lang="pt-PT" dirty="0" smtClean="0"/>
              <a:t> conhecimentos relevantes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Agentes baseados em conhecimento (3/8)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176464"/>
          </a:xfrm>
        </p:spPr>
        <p:txBody>
          <a:bodyPr/>
          <a:lstStyle/>
          <a:p>
            <a:pPr algn="just"/>
            <a:r>
              <a:rPr lang="pt-PT" dirty="0" smtClean="0"/>
              <a:t>O componente central de um agente baseado em conhecimento é a sua </a:t>
            </a:r>
            <a:r>
              <a:rPr lang="pt-PT" b="1" i="1" dirty="0" smtClean="0"/>
              <a:t>base de conhecimento</a:t>
            </a:r>
          </a:p>
          <a:p>
            <a:pPr algn="just"/>
            <a:r>
              <a:rPr lang="pt-PT" dirty="0" smtClean="0"/>
              <a:t>A base de conhecimento é formada por um conjunto de </a:t>
            </a:r>
            <a:r>
              <a:rPr lang="pt-PT" b="1" i="1" dirty="0" smtClean="0"/>
              <a:t>sentenças </a:t>
            </a:r>
            <a:r>
              <a:rPr lang="pt-PT" dirty="0" smtClean="0"/>
              <a:t>que representam afirmações acerca do mundo</a:t>
            </a:r>
            <a:endParaRPr lang="pt-PT" b="1" i="1" dirty="0" smtClean="0"/>
          </a:p>
          <a:p>
            <a:pPr algn="just"/>
            <a:r>
              <a:rPr lang="pt-PT" dirty="0" smtClean="0"/>
              <a:t>As sentenças se expressam numa </a:t>
            </a:r>
            <a:r>
              <a:rPr lang="pt-PT" b="1" i="1" dirty="0" smtClean="0"/>
              <a:t>linguagem de representação de conhecimento</a:t>
            </a:r>
            <a:r>
              <a:rPr lang="pt-PT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Agentes baseados em conhecimento (4/8)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176464"/>
          </a:xfrm>
        </p:spPr>
        <p:txBody>
          <a:bodyPr/>
          <a:lstStyle/>
          <a:p>
            <a:pPr algn="just"/>
            <a:r>
              <a:rPr lang="pt-PT" dirty="0" smtClean="0"/>
              <a:t>Deve existir uma forma de adicionar novas sentenças à base de conhecimento e outra de consultar o que se conhece</a:t>
            </a:r>
          </a:p>
          <a:p>
            <a:pPr algn="just"/>
            <a:r>
              <a:rPr lang="pt-PT" dirty="0" smtClean="0"/>
              <a:t>Ambas tarefas podem envolver </a:t>
            </a:r>
            <a:r>
              <a:rPr lang="pt-PT" b="1" i="1" dirty="0" smtClean="0"/>
              <a:t>inferência</a:t>
            </a:r>
            <a:r>
              <a:rPr lang="pt-PT" dirty="0" smtClean="0"/>
              <a:t>, ou seja, </a:t>
            </a:r>
            <a:r>
              <a:rPr lang="pt-PT" i="1" dirty="0" smtClean="0"/>
              <a:t>derivação de novas sentenças a partir das velhas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Agentes baseados em conhecimento (5/8)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Função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AGENTE-BC(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percepção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retorna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uma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acção</a:t>
            </a:r>
            <a:endParaRPr lang="en-US" sz="2000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estático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BC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uma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base de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conhecimento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           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um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contador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inicialmente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indica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o tempo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INFORMA(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BC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FAZ-SENTENÇA-PERCEPÇÃO(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percepção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, 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acção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←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CONSULTA(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BC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,FAZ-CONSULTA-ACÇÃO(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INFORMA(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BC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,FAZ-SENTENÇA-ACÇÃO(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acção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 t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←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t+1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retorna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acção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fim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Agentes baseados em conhecimento (6/8)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pt-PT" dirty="0" smtClean="0"/>
              <a:t>Ao chamar o programa do agente:</a:t>
            </a:r>
          </a:p>
          <a:p>
            <a:pPr lvl="1"/>
            <a:r>
              <a:rPr lang="pt-BR" sz="2600" dirty="0" smtClean="0"/>
              <a:t>Informa-se a base de conhecimento o que o agente percebe do ambiente</a:t>
            </a:r>
          </a:p>
          <a:p>
            <a:pPr lvl="1"/>
            <a:r>
              <a:rPr lang="pt-BR" sz="2600" dirty="0" smtClean="0"/>
              <a:t>Consulta a base de conhecimento qual deve ser a próxima acção a ser executada</a:t>
            </a:r>
          </a:p>
          <a:p>
            <a:pPr lvl="2"/>
            <a:r>
              <a:rPr lang="pt-BR" dirty="0" smtClean="0"/>
              <a:t>Um extensivo processo de </a:t>
            </a:r>
            <a:r>
              <a:rPr lang="pt-BR" b="1" dirty="0" smtClean="0"/>
              <a:t>raciocínio </a:t>
            </a:r>
            <a:r>
              <a:rPr lang="pt-BR" dirty="0" smtClean="0"/>
              <a:t>pode ser realizado sobre o actual estado do mundo, as consequências de possíveis sequências de acções, etc.</a:t>
            </a:r>
          </a:p>
          <a:p>
            <a:pPr lvl="1"/>
            <a:r>
              <a:rPr lang="pt-BR" sz="2600" dirty="0" smtClean="0"/>
              <a:t>Regista a acção escolhida e executa a mesma</a:t>
            </a:r>
            <a:endParaRPr lang="pt-PT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ma do Office">
  <a:themeElements>
    <a:clrScheme name="Personalizado 14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</TotalTime>
  <Words>1350</Words>
  <Application>Microsoft Office PowerPoint</Application>
  <PresentationFormat>Apresentação no Ecrã (4:3)</PresentationFormat>
  <Paragraphs>161</Paragraphs>
  <Slides>30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Garamond</vt:lpstr>
      <vt:lpstr>Wingdings</vt:lpstr>
      <vt:lpstr>Tema do Office</vt:lpstr>
      <vt:lpstr>UNIDADE III: REPRESENTAÇÃO DO CONHECIMENTO E RACIOCÍNIO</vt:lpstr>
      <vt:lpstr>Objectivos </vt:lpstr>
      <vt:lpstr>Representação do conhecimento e raciocínio</vt:lpstr>
      <vt:lpstr>Agentes baseados em conhecimento (1/8)</vt:lpstr>
      <vt:lpstr>Agentes baseados em conhecimento (2/8)</vt:lpstr>
      <vt:lpstr>Agentes baseados em conhecimento (3/8)</vt:lpstr>
      <vt:lpstr>Agentes baseados em conhecimento (4/8)</vt:lpstr>
      <vt:lpstr>Agentes baseados em conhecimento (5/8)</vt:lpstr>
      <vt:lpstr>Agentes baseados em conhecimento (6/8)</vt:lpstr>
      <vt:lpstr>Agentes baseados em conhecimento (7/8)</vt:lpstr>
      <vt:lpstr>Agentes baseados em conhecimento (8/8)</vt:lpstr>
      <vt:lpstr>O mundo do wumpus</vt:lpstr>
      <vt:lpstr>O mundo do wumpus: PEAS (1/2)</vt:lpstr>
      <vt:lpstr>O mundo do wumpus: PEAS (2/2)</vt:lpstr>
      <vt:lpstr>O mundo do wumpus: passo 1</vt:lpstr>
      <vt:lpstr>O mundo do wumpus: passo 2</vt:lpstr>
      <vt:lpstr>O mundo do wumpus: passo 3</vt:lpstr>
      <vt:lpstr>Agentes lógicos</vt:lpstr>
      <vt:lpstr>Lógica: conceitos básicos </vt:lpstr>
      <vt:lpstr>Lógica: sintaxe</vt:lpstr>
      <vt:lpstr>Lógica: semântica</vt:lpstr>
      <vt:lpstr>Lógica: consequência</vt:lpstr>
      <vt:lpstr>Lógica: mundo do wumpus (1/6)</vt:lpstr>
      <vt:lpstr>Lógica: mundo do wumpus (2/6)</vt:lpstr>
      <vt:lpstr>Lógica: mundo do wumpus (3/6)</vt:lpstr>
      <vt:lpstr>Lógica: mundo do wumpus (4/6)</vt:lpstr>
      <vt:lpstr>Lógica: mundo do wumpus (5/6)</vt:lpstr>
      <vt:lpstr>Lógica: mundo do wumpus (6/6)</vt:lpstr>
      <vt:lpstr>Tipos de lógica</vt:lpstr>
      <vt:lpstr>Bibliografia 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Makili</dc:creator>
  <cp:lastModifiedBy>Makili</cp:lastModifiedBy>
  <cp:revision>438</cp:revision>
  <dcterms:created xsi:type="dcterms:W3CDTF">2012-03-12T09:44:13Z</dcterms:created>
  <dcterms:modified xsi:type="dcterms:W3CDTF">2016-05-04T17:00:10Z</dcterms:modified>
</cp:coreProperties>
</file>