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8" r:id="rId2"/>
    <p:sldId id="294" r:id="rId3"/>
    <p:sldId id="28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C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7FD062B-258E-4ADC-ACF1-2F3ADF8FA6BF}" type="datetimeFigureOut">
              <a:rPr lang="pt-PT"/>
              <a:pPr>
                <a:defRPr/>
              </a:pPr>
              <a:t>21-04-2015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A5E46D3B-1515-4E87-81EB-355304B7F21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50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7D08B-185C-45F3-9CE3-226766DC2C52}" type="datetimeFigureOut">
              <a:rPr lang="pt-PT"/>
              <a:pPr>
                <a:defRPr/>
              </a:pPr>
              <a:t>21-04-2015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763713" y="6356350"/>
            <a:ext cx="59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162F-1B29-47D3-B3D2-726FDA8C2A7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193CC-2066-40EE-BE4C-7620B650672C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1E57-7AC7-4E6D-89B3-E81F16A6490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99EE-60F2-4B8B-A85C-ADE04CB4F879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8B4C-FCC9-46A0-99A7-4E7466E645A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504056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4F55-DC9F-4701-A7C2-4CC5E6210E54}" type="datetimeFigureOut">
              <a:rPr lang="pt-PT"/>
              <a:pPr>
                <a:defRPr/>
              </a:pPr>
              <a:t>21-04-2015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C971-86EA-4B2D-A919-5A084110BDE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B8E1-B92A-476E-A692-8EB71A9ABE7C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908F-5959-452C-BEF1-CD3CF1A09BE1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D9DBD-E49D-4366-B130-6A351073FE8B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DAC7-E694-4F9E-BED1-C5895CC3E9C4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C0EC-1715-4032-B6A4-AF9F666B6E51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2F285-F264-43FB-9519-46305895AD1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E4B5B-60DB-407E-B012-6758D3DE563B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CC7F-13CF-4F01-900C-D67153A9B2A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A71-775E-4EDC-B157-73B5200DEF3E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3091-FE5F-4133-BD04-022E389885C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E2E9-14B2-4F4B-9E44-350C01D60D70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98583-83F1-4DF9-B133-90EF660DB28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51FE-1124-4713-A3A1-4B01298E3DC1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880A-63FF-48D9-9B04-C77293AC18D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 userDrawn="1"/>
        </p:nvSpPr>
        <p:spPr>
          <a:xfrm>
            <a:off x="4572000" y="6335713"/>
            <a:ext cx="4572000" cy="5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1" name="Rectângulo 10"/>
          <p:cNvSpPr/>
          <p:nvPr userDrawn="1"/>
        </p:nvSpPr>
        <p:spPr>
          <a:xfrm>
            <a:off x="0" y="6335713"/>
            <a:ext cx="4572000" cy="522287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028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0" y="1125538"/>
            <a:ext cx="914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205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68313" y="1557338"/>
            <a:ext cx="8229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9DD7E-E394-45AD-86D0-723DA1687861}" type="datetimeFigureOut">
              <a:rPr lang="pt-PT"/>
              <a:pPr>
                <a:defRPr/>
              </a:pPr>
              <a:t>21-04-2015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A71DF-5064-4582-9592-275C097B752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13" name="Rectângulo 12"/>
          <p:cNvSpPr/>
          <p:nvPr userDrawn="1"/>
        </p:nvSpPr>
        <p:spPr>
          <a:xfrm>
            <a:off x="0" y="0"/>
            <a:ext cx="4572000" cy="1125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" name="Rectângulo 13"/>
          <p:cNvSpPr/>
          <p:nvPr userDrawn="1"/>
        </p:nvSpPr>
        <p:spPr>
          <a:xfrm>
            <a:off x="4572000" y="0"/>
            <a:ext cx="4572000" cy="1125538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1035" name="Imagem 9" descr="LogoUk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463" y="17463"/>
            <a:ext cx="10620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EXERCÍCIOS BÁSICOS DE PROLOG</a:t>
            </a:r>
            <a:endParaRPr lang="pt-PT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2000240"/>
            <a:ext cx="8229600" cy="4357718"/>
          </a:xfrm>
        </p:spPr>
        <p:txBody>
          <a:bodyPr/>
          <a:lstStyle/>
          <a:p>
            <a:pPr eaLnBrk="1" hangingPunct="1">
              <a:buNone/>
            </a:pPr>
            <a:endParaRPr lang="pt-PT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7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29090"/>
          </a:xfrm>
        </p:spPr>
        <p:txBody>
          <a:bodyPr/>
          <a:lstStyle/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Um estudante acostumado a usar linguagens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procedimentais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está a desenvolver um compilador em Prolog.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Uma das tarefas consiste em traduzir um código de erro para uma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pseudo-descrição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em português. O código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por ele usado é: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traduza(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Codigo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Significado)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:-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Codigo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1, Significado =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integer_overflow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7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traduza(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Codigo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Significado) :-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Codigo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= 2, Significado =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divisao_por_zero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traduza(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Codigo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Significado) :-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Codigo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= 3, Significado =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id_desconhecido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Como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sabe, esta não é uma forma apropriada de programar em Prolog. Melhore este código.</a:t>
            </a:r>
          </a:p>
          <a:p>
            <a:endParaRPr lang="pt-PT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8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429156"/>
          </a:xfrm>
        </p:spPr>
        <p:txBody>
          <a:bodyPr/>
          <a:lstStyle/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Suponha a seguinte Base de Factos Prolog: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tecnico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rogerio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tecnico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ivone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cargo(engenheiro,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daniel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cargo(engenheiro,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isabel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cargo(engenheiro,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oscar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cargo(engenheiro, tomas).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cargo(engenheiro,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ana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cargo(supervisor,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luis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supervisor_chefe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sonia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8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714908"/>
          </a:xfrm>
        </p:spPr>
        <p:txBody>
          <a:bodyPr/>
          <a:lstStyle/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secretaria_exec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laura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cargo(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diretor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santiago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tecnico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engenheiro).</a:t>
            </a:r>
          </a:p>
          <a:p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(engenheiro, supervisor).</a:t>
            </a:r>
          </a:p>
          <a:p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(analista, supervisor).</a:t>
            </a:r>
          </a:p>
          <a:p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(supervisor,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supervisor_chefe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supervisor_chefe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director).</a:t>
            </a:r>
          </a:p>
          <a:p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secretaria_exec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director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Onde os predicados cargo/2 e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/2 são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auto explicativos.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Escreva em linguagem natural as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seguintes interrogações Prolog:</a:t>
            </a:r>
          </a:p>
          <a:p>
            <a:endParaRPr lang="pt-PT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8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43470"/>
          </a:xfrm>
        </p:spPr>
        <p:txBody>
          <a:bodyPr/>
          <a:lstStyle/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 ?-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tecnico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X),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chefeido_por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(X,Y).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b) ?-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tecnico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X), cargo(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X,ivone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), cargo(Y,Z).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c) ?- cargo(supervisor, X); cargo(supervisor, X).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d) ?- cargo(J,P), 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(J,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supervisor_chefe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(J, supervisor)).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e) ?-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chefiado_por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(P, director),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not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(cargo(P, carolina)).</a:t>
            </a:r>
          </a:p>
          <a:p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Sem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utilizar o computador responda qual seria a primeira resposta encontrada pelo Prolog para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cada uma destas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interrogações.</a:t>
            </a:r>
          </a:p>
          <a:p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endParaRPr lang="pt-PT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9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/>
          <a:lstStyle/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professor(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ana_paula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estruturas).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professor(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pedro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lab2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Considere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a seguinte base de factos exemplo: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aluno(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joao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paradigmas).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aluno(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maria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paradigmas).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aluno(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joel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lab2).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aluno(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joel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estruturas).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frequenta(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joao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feup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frequenta(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maria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feup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frequenta(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joel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ist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9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86346"/>
          </a:xfrm>
        </p:spPr>
        <p:txBody>
          <a:bodyPr/>
          <a:lstStyle/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professor(</a:t>
            </a:r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carlos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, paradigmas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funcionario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pedro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ist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funcionario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ana_paula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feup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funcionario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carlos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feup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Escreva as seguintes regras em </a:t>
            </a:r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prolog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a) Quem são os alunos do professor X?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b) Quem são as pessoas da universidade X? (alunos ou docentes)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c) Quem é colega de quem? Se aluno: é colega se for colega de disciplina ou colega de curso ou colega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de universidade. Se professor: se for professor da mesma universidade.</a:t>
            </a:r>
          </a:p>
          <a:p>
            <a:pPr algn="just"/>
            <a:endParaRPr lang="pt-PT" sz="2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10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Considere a seguinte base de factos exemplo: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comprou(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joao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honda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ano(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honda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1997).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comprou(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joao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uno).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ano(uno, 1998).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valor(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honda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20000).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valor(uno, 7000).</a:t>
            </a:r>
          </a:p>
          <a:p>
            <a:endParaRPr lang="pt-PT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10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a) Crie uma regra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pode_vender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onde o primeiro argumento é a pessoa, o segundo o carro e o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terceiro é o ano actual (não especificar “homem” ou “carro” nas regras), onde a pessoa só pode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vender o carro se o carro for comprado por ela nos últimos 10 anos e se seu valor for menor do que</a:t>
            </a:r>
          </a:p>
          <a:p>
            <a:r>
              <a:rPr lang="pt-PT" sz="2400" dirty="0" smtClean="0">
                <a:latin typeface="Arial" pitchFamily="34" charset="0"/>
                <a:cs typeface="Arial" pitchFamily="34" charset="0"/>
              </a:rPr>
              <a:t>10000 Euros.</a:t>
            </a:r>
          </a:p>
          <a:p>
            <a:endParaRPr lang="pt-PT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1</a:t>
            </a:r>
            <a:endParaRPr lang="pt-PT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928802"/>
            <a:ext cx="8229600" cy="4429156"/>
          </a:xfrm>
        </p:spPr>
        <p:txBody>
          <a:bodyPr/>
          <a:lstStyle/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Considere a família do José: José é filho de Alfredo e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Mafuca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Mafuca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e Alfredo tiveram outros 5 filhos: Inês, Benjamim,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Jertrudes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Cassafo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e Pacífico, respectivamente.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José teve 5 filhos com a Maria: Elisabeth, Inês, José, Pacífico e Ana, respectivamente.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José teve outros dois filhos com a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Madó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e a Marta, Armando e Vilma, respectivamente.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A Elisabeth teve dois filhos,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Nelma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 (com o Ricardo) e Gabriel (com o Nelson), respectivamente; A Inês (filha do José) teve um filho de nome Ricardo com o Feliciano. </a:t>
            </a:r>
          </a:p>
          <a:p>
            <a:pPr algn="just"/>
            <a:endParaRPr lang="pt-PT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1</a:t>
            </a:r>
            <a:endParaRPr lang="pt-PT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928802"/>
            <a:ext cx="8229600" cy="4429156"/>
          </a:xfrm>
        </p:spPr>
        <p:txBody>
          <a:bodyPr/>
          <a:lstStyle/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a) Utilizando o predicado progenitor(X,Y)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em que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Y é progenitor de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X, represente todos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progenitores.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Utilizando o predicado sexo(P, S) em que S é o sexo da pessoa P represente o sexo de todas as pessoas.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Crie regras para as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seguintes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buscas: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ancestrais da Ana.</a:t>
            </a: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descendentes do José.</a:t>
            </a: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avôs do Gabriel.</a:t>
            </a: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irmãos da Elisabeth.</a:t>
            </a: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primos da </a:t>
            </a:r>
            <a:r>
              <a:rPr lang="pt-PT" sz="2400" dirty="0" err="1" smtClean="0">
                <a:latin typeface="Arial" pitchFamily="34" charset="0"/>
                <a:cs typeface="Arial" pitchFamily="34" charset="0"/>
              </a:rPr>
              <a:t>Nelma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d)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Crie regras para as seguintes buscas:</a:t>
            </a: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ancestrais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de uma determinada pessoa.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descendentes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de uma determinada pessoa.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avôs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de uma determinada pessoa.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n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etos de uma determinada pessoa.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PT" sz="2400" dirty="0" smtClean="0">
                <a:latin typeface="Arial" pitchFamily="34" charset="0"/>
                <a:cs typeface="Arial" pitchFamily="34" charset="0"/>
              </a:rPr>
              <a:t>primos de uma determinada pessoa.</a:t>
            </a: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irmãos de uma determinada pessoa.</a:t>
            </a: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As irmãs de alguém.</a:t>
            </a:r>
          </a:p>
          <a:p>
            <a:pPr lvl="1"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Os cunhados de alguém.</a:t>
            </a:r>
            <a:endParaRPr lang="pt-PT" sz="2400" dirty="0" smtClean="0">
              <a:latin typeface="Arial" pitchFamily="34" charset="0"/>
              <a:cs typeface="Arial" pitchFamily="34" charset="0"/>
            </a:endParaRP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2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43470"/>
          </a:xfrm>
        </p:spPr>
        <p:txBody>
          <a:bodyPr/>
          <a:lstStyle/>
          <a:p>
            <a:r>
              <a:rPr lang="pt-PT" dirty="0" smtClean="0"/>
              <a:t>Crie uma base de dados com 20 instâncias de filmes baseadas no seguinte predicado:</a:t>
            </a:r>
          </a:p>
          <a:p>
            <a:pPr lvl="1"/>
            <a:r>
              <a:rPr lang="pt-PT" dirty="0" smtClean="0"/>
              <a:t>filme(titulo, </a:t>
            </a:r>
            <a:r>
              <a:rPr lang="pt-PT" dirty="0" err="1" smtClean="0"/>
              <a:t>genero</a:t>
            </a:r>
            <a:r>
              <a:rPr lang="pt-PT" dirty="0" smtClean="0"/>
              <a:t>, protagonista, ano).</a:t>
            </a:r>
          </a:p>
          <a:p>
            <a:r>
              <a:rPr lang="pt-PT" dirty="0" smtClean="0"/>
              <a:t>a) Crie regras para as seguintes buscas:</a:t>
            </a:r>
          </a:p>
          <a:p>
            <a:pPr lvl="1"/>
            <a:r>
              <a:rPr lang="pt-PT" dirty="0" smtClean="0"/>
              <a:t>Todos os filmes dum actor específico.</a:t>
            </a:r>
          </a:p>
          <a:p>
            <a:pPr lvl="1"/>
            <a:r>
              <a:rPr lang="pt-PT" dirty="0" smtClean="0"/>
              <a:t>Todos os filmes dum género específico.</a:t>
            </a:r>
          </a:p>
          <a:p>
            <a:pPr lvl="1"/>
            <a:r>
              <a:rPr lang="pt-PT" dirty="0" smtClean="0"/>
              <a:t>Todos os filmes lançados até um ano dado.</a:t>
            </a:r>
          </a:p>
          <a:p>
            <a:pPr lvl="1"/>
            <a:r>
              <a:rPr lang="pt-PT" dirty="0" smtClean="0"/>
              <a:t>Todos os filmes lançados a partir de um ano dado.</a:t>
            </a:r>
          </a:p>
          <a:p>
            <a:pPr lvl="1"/>
            <a:r>
              <a:rPr lang="pt-PT" dirty="0" smtClean="0"/>
              <a:t>Todos os filmes lançados entre dois anos dados.</a:t>
            </a:r>
          </a:p>
          <a:p>
            <a:pPr lvl="1"/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3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Escreva frases em Prolog que representem o seguinte conhecimento:</a:t>
            </a:r>
          </a:p>
          <a:p>
            <a:pPr algn="just"/>
            <a:r>
              <a:rPr lang="pt-PT" sz="2400" i="1" dirty="0" smtClean="0">
                <a:latin typeface="Arial" pitchFamily="34" charset="0"/>
                <a:cs typeface="Arial" pitchFamily="34" charset="0"/>
              </a:rPr>
              <a:t>Os Maias, livro, Eça de Queiroz, português, inglês, romance, escreveu, autor, nacionalidade, tipo, ficção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Escreva as seguintes questões em Prolog: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a) Quem escreveu “Os Maias”?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b) Que autores portugueses escrevem romances?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c) Quais os autores de livros de ficção que escreveram livros de outro tipo também?</a:t>
            </a:r>
            <a:endParaRPr lang="pt-PT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4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Escreva frases em Prolog que representem o seguinte conhecimento:</a:t>
            </a:r>
          </a:p>
          <a:p>
            <a:pPr algn="just"/>
            <a:r>
              <a:rPr lang="pt-PT" sz="2400" i="1" dirty="0" smtClean="0">
                <a:latin typeface="Arial" pitchFamily="34" charset="0"/>
                <a:cs typeface="Arial" pitchFamily="34" charset="0"/>
              </a:rPr>
              <a:t>peru, frango, salmão, solha, cerveja, vinho verde, vinho maduro, Ana, António, Barbara, Bruno, gosta,</a:t>
            </a:r>
          </a:p>
          <a:p>
            <a:pPr algn="just"/>
            <a:r>
              <a:rPr lang="pt-PT" sz="2400" i="1" dirty="0" smtClean="0">
                <a:latin typeface="Arial" pitchFamily="34" charset="0"/>
                <a:cs typeface="Arial" pitchFamily="34" charset="0"/>
              </a:rPr>
              <a:t>casado, </a:t>
            </a:r>
            <a:r>
              <a:rPr lang="pt-PT" sz="2400" i="1" dirty="0" smtClean="0">
                <a:latin typeface="Arial" pitchFamily="34" charset="0"/>
                <a:cs typeface="Arial" pitchFamily="34" charset="0"/>
              </a:rPr>
              <a:t>combina.</a:t>
            </a:r>
            <a:endParaRPr lang="pt-PT" sz="2400" i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Escreva as seguintes questões em Prolog: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a) Ana e Bruno são casados e gostam de vinho verde?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b) Que bebida combina com salmão?</a:t>
            </a:r>
          </a:p>
          <a:p>
            <a:pPr algn="just"/>
            <a:r>
              <a:rPr lang="pt-PT" sz="2400" dirty="0" smtClean="0">
                <a:latin typeface="Arial" pitchFamily="34" charset="0"/>
                <a:cs typeface="Arial" pitchFamily="34" charset="0"/>
              </a:rPr>
              <a:t>c) Que comidas combinam com vinho verde?</a:t>
            </a:r>
            <a:endParaRPr lang="pt-PT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5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86346"/>
          </a:xfrm>
        </p:spPr>
        <p:txBody>
          <a:bodyPr/>
          <a:lstStyle/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Escreva frases em Prolog que representem o seguinte conhecimento:</a:t>
            </a:r>
          </a:p>
          <a:p>
            <a:pPr algn="just"/>
            <a:r>
              <a:rPr lang="pt-PT" sz="2300" i="1" dirty="0" smtClean="0">
                <a:latin typeface="Arial" pitchFamily="34" charset="0"/>
                <a:cs typeface="Arial" pitchFamily="34" charset="0"/>
              </a:rPr>
              <a:t>João, Maria, Ana, casa, cão, xadrez, damas, ténis, natação, apartamento, gato, tigre, homem, mulher,</a:t>
            </a:r>
          </a:p>
          <a:p>
            <a:pPr algn="just"/>
            <a:r>
              <a:rPr lang="pt-PT" sz="2300" i="1" dirty="0" smtClean="0">
                <a:latin typeface="Arial" pitchFamily="34" charset="0"/>
                <a:cs typeface="Arial" pitchFamily="34" charset="0"/>
              </a:rPr>
              <a:t>animal, </a:t>
            </a:r>
            <a:r>
              <a:rPr lang="pt-PT" sz="2300" i="1" dirty="0" err="1" smtClean="0">
                <a:latin typeface="Arial" pitchFamily="34" charset="0"/>
                <a:cs typeface="Arial" pitchFamily="34" charset="0"/>
              </a:rPr>
              <a:t>mora_em</a:t>
            </a:r>
            <a:r>
              <a:rPr lang="pt-PT" sz="23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sz="2300" i="1" dirty="0" err="1" smtClean="0">
                <a:latin typeface="Arial" pitchFamily="34" charset="0"/>
                <a:cs typeface="Arial" pitchFamily="34" charset="0"/>
              </a:rPr>
              <a:t>gosta_de</a:t>
            </a:r>
            <a:r>
              <a:rPr lang="pt-PT" sz="2300" i="1" dirty="0" smtClean="0">
                <a:latin typeface="Arial" pitchFamily="34" charset="0"/>
                <a:cs typeface="Arial" pitchFamily="34" charset="0"/>
              </a:rPr>
              <a:t>, jogo, </a:t>
            </a:r>
            <a:r>
              <a:rPr lang="pt-PT" sz="2300" i="1" dirty="0" smtClean="0">
                <a:latin typeface="Arial" pitchFamily="34" charset="0"/>
                <a:cs typeface="Arial" pitchFamily="34" charset="0"/>
              </a:rPr>
              <a:t>desporto</a:t>
            </a:r>
            <a:endParaRPr lang="pt-PT" sz="2300" i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Escreva as seguintes questões em Prolog: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a) Quem mora num apartamento e gosta de animais?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b) Será que o João e a Maria moram numa casa e gostam de desportos?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c) Quem gosta de jogos e de desportos?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d) Existe alguma mulher que gosta de ténis e gosta de tigres?</a:t>
            </a:r>
            <a:endParaRPr lang="pt-PT" sz="23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itchFamily="34" charset="0"/>
                <a:cs typeface="Arial" pitchFamily="34" charset="0"/>
              </a:rPr>
              <a:t>EXERCÍCIO 6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43470"/>
          </a:xfrm>
        </p:spPr>
        <p:txBody>
          <a:bodyPr/>
          <a:lstStyle/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Traduza as seguintes frases para Prolog:</a:t>
            </a:r>
          </a:p>
          <a:p>
            <a:pPr algn="just"/>
            <a:r>
              <a:rPr lang="pt-PT" sz="2300" i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pt-PT" sz="2300" i="1" dirty="0" err="1" smtClean="0">
                <a:latin typeface="Arial" pitchFamily="34" charset="0"/>
                <a:cs typeface="Arial" pitchFamily="34" charset="0"/>
              </a:rPr>
              <a:t>Tweety</a:t>
            </a:r>
            <a:r>
              <a:rPr lang="pt-PT" sz="2300" i="1" dirty="0" smtClean="0">
                <a:latin typeface="Arial" pitchFamily="34" charset="0"/>
                <a:cs typeface="Arial" pitchFamily="34" charset="0"/>
              </a:rPr>
              <a:t> é um pássaro. </a:t>
            </a:r>
            <a:r>
              <a:rPr lang="pt-PT" sz="2300" i="1" dirty="0" err="1" smtClean="0">
                <a:latin typeface="Arial" pitchFamily="34" charset="0"/>
                <a:cs typeface="Arial" pitchFamily="34" charset="0"/>
              </a:rPr>
              <a:t>Goldie</a:t>
            </a:r>
            <a:r>
              <a:rPr lang="pt-PT" sz="2300" i="1" dirty="0" smtClean="0">
                <a:latin typeface="Arial" pitchFamily="34" charset="0"/>
                <a:cs typeface="Arial" pitchFamily="34" charset="0"/>
              </a:rPr>
              <a:t> é um peixe. </a:t>
            </a:r>
            <a:r>
              <a:rPr lang="pt-PT" sz="2300" i="1" dirty="0" err="1" smtClean="0">
                <a:latin typeface="Arial" pitchFamily="34" charset="0"/>
                <a:cs typeface="Arial" pitchFamily="34" charset="0"/>
              </a:rPr>
              <a:t>Molie</a:t>
            </a:r>
            <a:r>
              <a:rPr lang="pt-PT" sz="2300" i="1" dirty="0" smtClean="0">
                <a:latin typeface="Arial" pitchFamily="34" charset="0"/>
                <a:cs typeface="Arial" pitchFamily="34" charset="0"/>
              </a:rPr>
              <a:t> é uma minhoca. Pássaros gostam de minhocas. Gatos</a:t>
            </a:r>
          </a:p>
          <a:p>
            <a:pPr algn="just"/>
            <a:r>
              <a:rPr lang="pt-PT" sz="2300" i="1" dirty="0" smtClean="0">
                <a:latin typeface="Arial" pitchFamily="34" charset="0"/>
                <a:cs typeface="Arial" pitchFamily="34" charset="0"/>
              </a:rPr>
              <a:t>gostam de peixes. Gatos gostam de pássaros. Amigos gostam uns dos outros. O meu gato é meu amigo. O</a:t>
            </a:r>
          </a:p>
          <a:p>
            <a:pPr algn="just"/>
            <a:r>
              <a:rPr lang="pt-PT" sz="2300" i="1" dirty="0" smtClean="0">
                <a:latin typeface="Arial" pitchFamily="34" charset="0"/>
                <a:cs typeface="Arial" pitchFamily="34" charset="0"/>
              </a:rPr>
              <a:t>meu gato come tudo o que gosta. O meu gato chama-se </a:t>
            </a:r>
            <a:r>
              <a:rPr lang="pt-PT" sz="2300" i="1" dirty="0" err="1" smtClean="0">
                <a:latin typeface="Arial" pitchFamily="34" charset="0"/>
                <a:cs typeface="Arial" pitchFamily="34" charset="0"/>
              </a:rPr>
              <a:t>Silvester</a:t>
            </a:r>
            <a:r>
              <a:rPr lang="pt-PT" sz="2300" i="1" dirty="0" smtClean="0">
                <a:latin typeface="Arial" pitchFamily="34" charset="0"/>
                <a:cs typeface="Arial" pitchFamily="34" charset="0"/>
              </a:rPr>
              <a:t>.”</a:t>
            </a: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a) Use 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O Prolog 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para determinar tudo o que come o </a:t>
            </a:r>
            <a:r>
              <a:rPr lang="pt-PT" sz="2300" dirty="0" err="1" smtClean="0">
                <a:latin typeface="Arial" pitchFamily="34" charset="0"/>
                <a:cs typeface="Arial" pitchFamily="34" charset="0"/>
              </a:rPr>
              <a:t>Silvester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.</a:t>
            </a:r>
            <a:endParaRPr lang="pt-PT" sz="23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PT" sz="2300" dirty="0" smtClean="0">
                <a:latin typeface="Arial" pitchFamily="34" charset="0"/>
                <a:cs typeface="Arial" pitchFamily="34" charset="0"/>
              </a:rPr>
              <a:t>b) A resposta é razoável ? Se não for, verifique se o problema está na especificação original ou na 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sua tradução 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O Prolog</a:t>
            </a:r>
            <a:r>
              <a:rPr lang="pt-PT" sz="2300" dirty="0" smtClean="0">
                <a:latin typeface="Arial" pitchFamily="34" charset="0"/>
                <a:cs typeface="Arial" pitchFamily="34" charset="0"/>
              </a:rPr>
              <a:t>, corrija e execute novamente.</a:t>
            </a:r>
            <a:endParaRPr lang="pt-PT" sz="23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5920</TotalTime>
  <Words>1227</Words>
  <Application>Microsoft Office PowerPoint</Application>
  <PresentationFormat>Apresentação no Ecrã 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Tema do Office</vt:lpstr>
      <vt:lpstr>EXERCÍCIOS BÁSICOS DE PROLOG</vt:lpstr>
      <vt:lpstr>EXERCÍCIO 1</vt:lpstr>
      <vt:lpstr>EXERCÍCIO 1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7</vt:lpstr>
      <vt:lpstr>EXERCÍCIO 8</vt:lpstr>
      <vt:lpstr>EXERCÍCIO 8</vt:lpstr>
      <vt:lpstr>EXERCÍCIO 8</vt:lpstr>
      <vt:lpstr>EXERCÍCIO 9</vt:lpstr>
      <vt:lpstr>EXERCÍCIO 9</vt:lpstr>
      <vt:lpstr>EXERCÍCIO 10</vt:lpstr>
      <vt:lpstr>EXERCÍCIO 10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Makili</dc:creator>
  <cp:lastModifiedBy>MAcF</cp:lastModifiedBy>
  <cp:revision>434</cp:revision>
  <dcterms:created xsi:type="dcterms:W3CDTF">2012-03-12T09:44:13Z</dcterms:created>
  <dcterms:modified xsi:type="dcterms:W3CDTF">2015-04-21T15:09:14Z</dcterms:modified>
</cp:coreProperties>
</file>