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91" r:id="rId3"/>
    <p:sldId id="327" r:id="rId4"/>
    <p:sldId id="328" r:id="rId5"/>
    <p:sldId id="323" r:id="rId6"/>
    <p:sldId id="324" r:id="rId7"/>
    <p:sldId id="329" r:id="rId8"/>
    <p:sldId id="332" r:id="rId9"/>
    <p:sldId id="333" r:id="rId10"/>
    <p:sldId id="325" r:id="rId11"/>
    <p:sldId id="330" r:id="rId12"/>
    <p:sldId id="334" r:id="rId13"/>
    <p:sldId id="326" r:id="rId14"/>
    <p:sldId id="335" r:id="rId15"/>
    <p:sldId id="336" r:id="rId16"/>
    <p:sldId id="331" r:id="rId17"/>
    <p:sldId id="317" r:id="rId18"/>
    <p:sldId id="292" r:id="rId19"/>
  </p:sldIdLst>
  <p:sldSz cx="9144000" cy="6858000" type="screen4x3"/>
  <p:notesSz cx="7099300" cy="10234613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AC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72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A7FD062B-258E-4ADC-ACF1-2F3ADF8FA6BF}" type="datetimeFigureOut">
              <a:rPr lang="pt-PT"/>
              <a:pPr>
                <a:defRPr/>
              </a:pPr>
              <a:t>27-03-2015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PT" noProof="0" smtClean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A5E46D3B-1515-4E87-81EB-355304B7F21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smtClean="0"/>
          </a:p>
        </p:txBody>
      </p:sp>
      <p:sp>
        <p:nvSpPr>
          <p:cNvPr id="2970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C02836-900E-41F0-9AF8-F3B9E7CFE1D2}" type="slidenum">
              <a:rPr lang="pt-PT" smtClean="0"/>
              <a:pPr/>
              <a:t>1</a:t>
            </a:fld>
            <a:endParaRPr lang="pt-P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Faça clique para editar o estilo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350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7D08B-185C-45F3-9CE3-226766DC2C52}" type="datetimeFigureOut">
              <a:rPr lang="pt-PT"/>
              <a:pPr>
                <a:defRPr/>
              </a:pPr>
              <a:t>27-03-2015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763713" y="6356350"/>
            <a:ext cx="59769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7812088" y="6356350"/>
            <a:ext cx="8747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7162F-1B29-47D3-B3D2-726FDA8C2A7C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193CC-2066-40EE-BE4C-7620B650672C}" type="datetimeFigureOut">
              <a:rPr lang="pt-PT"/>
              <a:pPr>
                <a:defRPr/>
              </a:pPr>
              <a:t>27-03-2015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51E57-7AC7-4E6D-89B3-E81F16A6490F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799EE-60F2-4B8B-A85C-ADE04CB4F879}" type="datetimeFigureOut">
              <a:rPr lang="pt-PT"/>
              <a:pPr>
                <a:defRPr/>
              </a:pPr>
              <a:t>27-03-2015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58B4C-FCC9-46A0-99A7-4E7466E645AA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504056"/>
          </a:xfrm>
        </p:spPr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730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94F55-DC9F-4701-A7C2-4CC5E6210E54}" type="datetimeFigureOut">
              <a:rPr lang="pt-PT"/>
              <a:pPr>
                <a:defRPr/>
              </a:pPr>
              <a:t>27-03-2015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6C971-86EA-4B2D-A919-5A084110BDE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CB8E1-B92A-476E-A692-8EB71A9ABE7C}" type="datetimeFigureOut">
              <a:rPr lang="pt-PT"/>
              <a:pPr>
                <a:defRPr/>
              </a:pPr>
              <a:t>27-03-2015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F908F-5959-452C-BEF1-CD3CF1A09BE1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D9DBD-E49D-4366-B130-6A351073FE8B}" type="datetimeFigureOut">
              <a:rPr lang="pt-PT"/>
              <a:pPr>
                <a:defRPr/>
              </a:pPr>
              <a:t>27-03-2015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4DAC7-E694-4F9E-BED1-C5895CC3E9C4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2C0EC-1715-4032-B6A4-AF9F666B6E51}" type="datetimeFigureOut">
              <a:rPr lang="pt-PT"/>
              <a:pPr>
                <a:defRPr/>
              </a:pPr>
              <a:t>27-03-2015</a:t>
            </a:fld>
            <a:endParaRPr lang="pt-PT" dirty="0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2F285-F264-43FB-9519-46305895AD1B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E4B5B-60DB-407E-B012-6758D3DE563B}" type="datetimeFigureOut">
              <a:rPr lang="pt-PT"/>
              <a:pPr>
                <a:defRPr/>
              </a:pPr>
              <a:t>27-03-2015</a:t>
            </a:fld>
            <a:endParaRPr lang="pt-PT" dirty="0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8CC7F-13CF-4F01-900C-D67153A9B2A2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3A71-775E-4EDC-B157-73B5200DEF3E}" type="datetimeFigureOut">
              <a:rPr lang="pt-PT"/>
              <a:pPr>
                <a:defRPr/>
              </a:pPr>
              <a:t>27-03-2015</a:t>
            </a:fld>
            <a:endParaRPr lang="pt-PT" dirty="0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63091-FE5F-4133-BD04-022E389885CC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1E2E9-14B2-4F4B-9E44-350C01D60D70}" type="datetimeFigureOut">
              <a:rPr lang="pt-PT"/>
              <a:pPr>
                <a:defRPr/>
              </a:pPr>
              <a:t>27-03-2015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98583-83F1-4DF9-B133-90EF660DB28F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651FE-1124-4713-A3A1-4B01298E3DC1}" type="datetimeFigureOut">
              <a:rPr lang="pt-PT"/>
              <a:pPr>
                <a:defRPr/>
              </a:pPr>
              <a:t>27-03-2015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A880A-63FF-48D9-9B04-C77293AC18D6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ângulo 11"/>
          <p:cNvSpPr/>
          <p:nvPr userDrawn="1"/>
        </p:nvSpPr>
        <p:spPr>
          <a:xfrm>
            <a:off x="4572000" y="6335713"/>
            <a:ext cx="4572000" cy="5222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1" name="Rectângulo 10"/>
          <p:cNvSpPr/>
          <p:nvPr userDrawn="1"/>
        </p:nvSpPr>
        <p:spPr>
          <a:xfrm>
            <a:off x="0" y="6335713"/>
            <a:ext cx="4572000" cy="522287"/>
          </a:xfrm>
          <a:prstGeom prst="rect">
            <a:avLst/>
          </a:prstGeom>
          <a:solidFill>
            <a:srgbClr val="200A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028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0" y="1125538"/>
            <a:ext cx="9144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</a:t>
            </a:r>
          </a:p>
        </p:txBody>
      </p:sp>
      <p:sp>
        <p:nvSpPr>
          <p:cNvPr id="205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468313" y="1557338"/>
            <a:ext cx="822960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89DD7E-E394-45AD-86D0-723DA1687861}" type="datetimeFigureOut">
              <a:rPr lang="pt-PT"/>
              <a:pPr>
                <a:defRPr/>
              </a:pPr>
              <a:t>27-03-2015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9A71DF-5064-4582-9592-275C097B752A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  <p:sp>
        <p:nvSpPr>
          <p:cNvPr id="13" name="Rectângulo 12"/>
          <p:cNvSpPr/>
          <p:nvPr userDrawn="1"/>
        </p:nvSpPr>
        <p:spPr>
          <a:xfrm>
            <a:off x="0" y="0"/>
            <a:ext cx="4572000" cy="1125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4" name="Rectângulo 13"/>
          <p:cNvSpPr/>
          <p:nvPr userDrawn="1"/>
        </p:nvSpPr>
        <p:spPr>
          <a:xfrm>
            <a:off x="4572000" y="0"/>
            <a:ext cx="4572000" cy="1125538"/>
          </a:xfrm>
          <a:prstGeom prst="rect">
            <a:avLst/>
          </a:prstGeom>
          <a:solidFill>
            <a:srgbClr val="200A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pic>
        <p:nvPicPr>
          <p:cNvPr id="1035" name="Imagem 9" descr="LogoUkb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463" y="17463"/>
            <a:ext cx="106203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ctrTitle"/>
          </p:nvPr>
        </p:nvSpPr>
        <p:spPr>
          <a:xfrm>
            <a:off x="0" y="1124745"/>
            <a:ext cx="9144000" cy="864096"/>
          </a:xfrm>
        </p:spPr>
        <p:txBody>
          <a:bodyPr/>
          <a:lstStyle/>
          <a:p>
            <a:pPr algn="ctr" eaLnBrk="1" hangingPunct="1"/>
            <a:endParaRPr lang="pt-PT" dirty="0" smtClean="0"/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640960" cy="316835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PT" dirty="0" smtClean="0">
                <a:solidFill>
                  <a:schemeClr val="tx1"/>
                </a:solidFill>
              </a:rPr>
              <a:t>Sumário:</a:t>
            </a:r>
          </a:p>
          <a:p>
            <a:pPr lvl="1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PT" dirty="0" smtClean="0">
                <a:solidFill>
                  <a:schemeClr val="tx1"/>
                </a:solidFill>
              </a:rPr>
              <a:t>Busca não informada</a:t>
            </a:r>
          </a:p>
          <a:p>
            <a:pPr lvl="2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PT" dirty="0" smtClean="0">
                <a:solidFill>
                  <a:schemeClr val="tx1"/>
                </a:solidFill>
              </a:rPr>
              <a:t>Busca em largura primeiro</a:t>
            </a:r>
          </a:p>
          <a:p>
            <a:pPr lvl="2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PT" dirty="0" smtClean="0">
                <a:solidFill>
                  <a:schemeClr val="tx1"/>
                </a:solidFill>
              </a:rPr>
              <a:t>Custo uniforme</a:t>
            </a:r>
          </a:p>
          <a:p>
            <a:pPr lvl="2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PT" dirty="0" smtClean="0">
                <a:solidFill>
                  <a:schemeClr val="tx1"/>
                </a:solidFill>
              </a:rPr>
              <a:t>Busca em profundidade </a:t>
            </a:r>
            <a:r>
              <a:rPr lang="pt-PT" dirty="0" smtClean="0">
                <a:solidFill>
                  <a:schemeClr val="tx1"/>
                </a:solidFill>
              </a:rPr>
              <a:t>primeiro</a:t>
            </a:r>
            <a:endParaRPr lang="pt-PT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Custo uniforme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4038600" cy="4525963"/>
          </a:xfrm>
        </p:spPr>
        <p:txBody>
          <a:bodyPr/>
          <a:lstStyle/>
          <a:p>
            <a:r>
              <a:rPr lang="pt-PT" dirty="0" smtClean="0"/>
              <a:t>Estratégia</a:t>
            </a:r>
          </a:p>
          <a:p>
            <a:pPr lvl="1"/>
            <a:r>
              <a:rPr lang="pt-PT" dirty="0" smtClean="0"/>
              <a:t>Expande sempre o nó de menor custo de caminho</a:t>
            </a:r>
          </a:p>
          <a:p>
            <a:pPr lvl="1"/>
            <a:r>
              <a:rPr lang="pt-PT" dirty="0" smtClean="0"/>
              <a:t>Se os custos de todos os passos são iguais, método é idêntico à busca em largura primeiro</a:t>
            </a:r>
          </a:p>
          <a:p>
            <a:r>
              <a:rPr lang="pt-PT" dirty="0" smtClean="0"/>
              <a:t>Implementação</a:t>
            </a:r>
          </a:p>
          <a:p>
            <a:pPr lvl="1"/>
            <a:r>
              <a:rPr lang="pt-PT" dirty="0" smtClean="0"/>
              <a:t>Fronteira -&gt; fila ordenada pelo custo do caminho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29" name="TextBox 3"/>
          <p:cNvSpPr txBox="1"/>
          <p:nvPr/>
        </p:nvSpPr>
        <p:spPr>
          <a:xfrm>
            <a:off x="6323536" y="2391415"/>
            <a:ext cx="40844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j-lt"/>
              </a:rPr>
              <a:t>A</a:t>
            </a:r>
            <a:endParaRPr lang="pt-BR" sz="1200" dirty="0">
              <a:latin typeface="+mj-lt"/>
            </a:endParaRPr>
          </a:p>
        </p:txBody>
      </p:sp>
      <p:sp>
        <p:nvSpPr>
          <p:cNvPr id="30" name="TextBox 4"/>
          <p:cNvSpPr txBox="1"/>
          <p:nvPr/>
        </p:nvSpPr>
        <p:spPr>
          <a:xfrm>
            <a:off x="5507848" y="3255511"/>
            <a:ext cx="383652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B</a:t>
            </a:r>
            <a:endParaRPr lang="pt-BR" sz="1200" dirty="0">
              <a:latin typeface="+mj-lt"/>
            </a:endParaRPr>
          </a:p>
        </p:txBody>
      </p:sp>
      <p:sp>
        <p:nvSpPr>
          <p:cNvPr id="31" name="TextBox 5"/>
          <p:cNvSpPr txBox="1"/>
          <p:nvPr/>
        </p:nvSpPr>
        <p:spPr>
          <a:xfrm>
            <a:off x="4875555" y="4191615"/>
            <a:ext cx="37689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E</a:t>
            </a:r>
            <a:endParaRPr lang="pt-BR" sz="1200" dirty="0">
              <a:latin typeface="+mj-lt"/>
            </a:endParaRPr>
          </a:p>
        </p:txBody>
      </p:sp>
      <p:sp>
        <p:nvSpPr>
          <p:cNvPr id="32" name="TextBox 6"/>
          <p:cNvSpPr txBox="1"/>
          <p:nvPr/>
        </p:nvSpPr>
        <p:spPr>
          <a:xfrm>
            <a:off x="6027683" y="4191615"/>
            <a:ext cx="358857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F</a:t>
            </a:r>
            <a:endParaRPr lang="pt-BR" sz="1200" dirty="0">
              <a:latin typeface="+mj-lt"/>
            </a:endParaRPr>
          </a:p>
        </p:txBody>
      </p:sp>
      <p:sp>
        <p:nvSpPr>
          <p:cNvPr id="33" name="TextBox 7"/>
          <p:cNvSpPr txBox="1"/>
          <p:nvPr/>
        </p:nvSpPr>
        <p:spPr>
          <a:xfrm>
            <a:off x="7157270" y="3255511"/>
            <a:ext cx="39266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D</a:t>
            </a:r>
            <a:endParaRPr lang="pt-BR" sz="1200" dirty="0">
              <a:latin typeface="+mj-lt"/>
            </a:endParaRPr>
          </a:p>
        </p:txBody>
      </p:sp>
      <p:sp>
        <p:nvSpPr>
          <p:cNvPr id="34" name="TextBox 8"/>
          <p:cNvSpPr txBox="1"/>
          <p:nvPr/>
        </p:nvSpPr>
        <p:spPr>
          <a:xfrm>
            <a:off x="6656594" y="4191615"/>
            <a:ext cx="415211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G</a:t>
            </a:r>
            <a:endParaRPr lang="pt-BR" sz="1200" dirty="0">
              <a:latin typeface="+mj-lt"/>
            </a:endParaRPr>
          </a:p>
        </p:txBody>
      </p:sp>
      <p:sp>
        <p:nvSpPr>
          <p:cNvPr id="35" name="TextBox 9"/>
          <p:cNvSpPr txBox="1"/>
          <p:nvPr/>
        </p:nvSpPr>
        <p:spPr>
          <a:xfrm>
            <a:off x="7806469" y="4191615"/>
            <a:ext cx="394923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H</a:t>
            </a:r>
            <a:endParaRPr lang="pt-BR" sz="1200" dirty="0">
              <a:latin typeface="+mj-lt"/>
            </a:endParaRPr>
          </a:p>
        </p:txBody>
      </p:sp>
      <p:cxnSp>
        <p:nvCxnSpPr>
          <p:cNvPr id="36" name="Straight Arrow Connector 10"/>
          <p:cNvCxnSpPr>
            <a:stCxn id="29" idx="3"/>
            <a:endCxn id="30" idx="0"/>
          </p:cNvCxnSpPr>
          <p:nvPr/>
        </p:nvCxnSpPr>
        <p:spPr bwMode="auto">
          <a:xfrm rot="5400000">
            <a:off x="5775700" y="2647859"/>
            <a:ext cx="531626" cy="68367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11"/>
          <p:cNvCxnSpPr>
            <a:stCxn id="29" idx="5"/>
            <a:endCxn id="33" idx="0"/>
          </p:cNvCxnSpPr>
          <p:nvPr/>
        </p:nvCxnSpPr>
        <p:spPr bwMode="auto">
          <a:xfrm>
            <a:off x="6672168" y="2723885"/>
            <a:ext cx="681437" cy="53162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12"/>
          <p:cNvCxnSpPr>
            <a:stCxn id="33" idx="5"/>
            <a:endCxn id="35" idx="0"/>
          </p:cNvCxnSpPr>
          <p:nvPr/>
        </p:nvCxnSpPr>
        <p:spPr bwMode="auto">
          <a:xfrm>
            <a:off x="7492434" y="3587981"/>
            <a:ext cx="511497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13"/>
          <p:cNvCxnSpPr>
            <a:stCxn id="33" idx="3"/>
            <a:endCxn id="34" idx="0"/>
          </p:cNvCxnSpPr>
          <p:nvPr/>
        </p:nvCxnSpPr>
        <p:spPr bwMode="auto">
          <a:xfrm flipH="1">
            <a:off x="6864200" y="3587981"/>
            <a:ext cx="350575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14"/>
          <p:cNvCxnSpPr>
            <a:stCxn id="30" idx="5"/>
            <a:endCxn id="32" idx="0"/>
          </p:cNvCxnSpPr>
          <p:nvPr/>
        </p:nvCxnSpPr>
        <p:spPr bwMode="auto">
          <a:xfrm>
            <a:off x="5835315" y="3587981"/>
            <a:ext cx="371797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15"/>
          <p:cNvCxnSpPr>
            <a:stCxn id="30" idx="3"/>
            <a:endCxn id="31" idx="0"/>
          </p:cNvCxnSpPr>
          <p:nvPr/>
        </p:nvCxnSpPr>
        <p:spPr bwMode="auto">
          <a:xfrm rot="5400000">
            <a:off x="5012200" y="3639782"/>
            <a:ext cx="603634" cy="50003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16"/>
          <p:cNvSpPr txBox="1"/>
          <p:nvPr/>
        </p:nvSpPr>
        <p:spPr>
          <a:xfrm>
            <a:off x="6323535" y="3284984"/>
            <a:ext cx="38880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C	</a:t>
            </a:r>
            <a:endParaRPr lang="pt-BR" sz="1200" dirty="0">
              <a:latin typeface="+mj-lt"/>
            </a:endParaRPr>
          </a:p>
        </p:txBody>
      </p:sp>
      <p:cxnSp>
        <p:nvCxnSpPr>
          <p:cNvPr id="43" name="Straight Arrow Connector 17"/>
          <p:cNvCxnSpPr>
            <a:stCxn id="29" idx="4"/>
            <a:endCxn id="42" idx="0"/>
          </p:cNvCxnSpPr>
          <p:nvPr/>
        </p:nvCxnSpPr>
        <p:spPr bwMode="auto">
          <a:xfrm flipH="1">
            <a:off x="6517935" y="2780928"/>
            <a:ext cx="9825" cy="50405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20"/>
          <p:cNvSpPr txBox="1"/>
          <p:nvPr/>
        </p:nvSpPr>
        <p:spPr>
          <a:xfrm>
            <a:off x="5792452" y="2708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75</a:t>
            </a:r>
            <a:endParaRPr lang="pt-BR" sz="1200" dirty="0">
              <a:latin typeface="+mj-lt"/>
            </a:endParaRPr>
          </a:p>
        </p:txBody>
      </p:sp>
      <p:sp>
        <p:nvSpPr>
          <p:cNvPr id="45" name="TextBox 21"/>
          <p:cNvSpPr txBox="1"/>
          <p:nvPr/>
        </p:nvSpPr>
        <p:spPr>
          <a:xfrm>
            <a:off x="6125192" y="292494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170</a:t>
            </a:r>
            <a:endParaRPr lang="pt-BR" sz="1200" dirty="0">
              <a:latin typeface="+mj-lt"/>
            </a:endParaRPr>
          </a:p>
        </p:txBody>
      </p:sp>
      <p:sp>
        <p:nvSpPr>
          <p:cNvPr id="46" name="TextBox 22"/>
          <p:cNvSpPr txBox="1"/>
          <p:nvPr/>
        </p:nvSpPr>
        <p:spPr>
          <a:xfrm>
            <a:off x="6879180" y="270892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118</a:t>
            </a:r>
            <a:endParaRPr lang="pt-BR" sz="1200" dirty="0">
              <a:latin typeface="+mj-lt"/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5068180" y="365264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75</a:t>
            </a:r>
            <a:endParaRPr lang="pt-BR" sz="1200" dirty="0">
              <a:latin typeface="+mj-lt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5905988" y="360349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71</a:t>
            </a:r>
            <a:endParaRPr lang="pt-BR" sz="1200" dirty="0">
              <a:latin typeface="+mj-lt"/>
            </a:endParaRPr>
          </a:p>
        </p:txBody>
      </p:sp>
      <p:sp>
        <p:nvSpPr>
          <p:cNvPr id="49" name="TextBox 25"/>
          <p:cNvSpPr txBox="1"/>
          <p:nvPr/>
        </p:nvSpPr>
        <p:spPr>
          <a:xfrm>
            <a:off x="6731984" y="36831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99</a:t>
            </a:r>
            <a:endParaRPr lang="pt-BR" sz="1200" dirty="0">
              <a:latin typeface="+mj-lt"/>
            </a:endParaRPr>
          </a:p>
        </p:txBody>
      </p:sp>
      <p:sp>
        <p:nvSpPr>
          <p:cNvPr id="50" name="TextBox 26"/>
          <p:cNvSpPr txBox="1"/>
          <p:nvPr/>
        </p:nvSpPr>
        <p:spPr>
          <a:xfrm>
            <a:off x="7668344" y="36450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111</a:t>
            </a:r>
            <a:endParaRPr lang="pt-BR" sz="1200" dirty="0">
              <a:latin typeface="+mj-lt"/>
            </a:endParaRPr>
          </a:p>
        </p:txBody>
      </p:sp>
      <p:cxnSp>
        <p:nvCxnSpPr>
          <p:cNvPr id="51" name="Straight Arrow Connector 27"/>
          <p:cNvCxnSpPr>
            <a:stCxn id="31" idx="5"/>
          </p:cNvCxnSpPr>
          <p:nvPr/>
        </p:nvCxnSpPr>
        <p:spPr bwMode="auto">
          <a:xfrm rot="16200000" flipH="1">
            <a:off x="5108004" y="4613332"/>
            <a:ext cx="489093" cy="31059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28"/>
          <p:cNvCxnSpPr>
            <a:stCxn id="31" idx="3"/>
          </p:cNvCxnSpPr>
          <p:nvPr/>
        </p:nvCxnSpPr>
        <p:spPr bwMode="auto">
          <a:xfrm rot="5400000">
            <a:off x="4506701" y="4589129"/>
            <a:ext cx="489093" cy="35900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2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Custo uniforme: propriedades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pt-PT" dirty="0" smtClean="0"/>
              <a:t>Completa?</a:t>
            </a:r>
          </a:p>
          <a:p>
            <a:pPr lvl="1"/>
            <a:r>
              <a:rPr lang="pt-PT" dirty="0" smtClean="0"/>
              <a:t>Sim, caso o custo de cada passo seja maior ou igual que um valor pequeno </a:t>
            </a:r>
            <a:r>
              <a:rPr lang="el-GR" dirty="0" smtClean="0"/>
              <a:t>ϵ</a:t>
            </a:r>
            <a:r>
              <a:rPr lang="pt-PT" dirty="0" smtClean="0"/>
              <a:t>, constante e positivo</a:t>
            </a:r>
          </a:p>
          <a:p>
            <a:pPr lvl="1"/>
            <a:r>
              <a:rPr lang="pt-PT" dirty="0" smtClean="0"/>
              <a:t>Condição evita a existência de ciclos infinitos ao expandir estados com custo de caminho nulo</a:t>
            </a:r>
          </a:p>
          <a:p>
            <a:r>
              <a:rPr lang="pt-PT" dirty="0" err="1" smtClean="0"/>
              <a:t>Óptima</a:t>
            </a:r>
            <a:r>
              <a:rPr lang="pt-PT" dirty="0" smtClean="0"/>
              <a:t>?</a:t>
            </a:r>
          </a:p>
          <a:p>
            <a:pPr lvl="1"/>
            <a:r>
              <a:rPr lang="pt-PT" dirty="0" smtClean="0"/>
              <a:t>Sim, sob a mesma condição</a:t>
            </a:r>
            <a:endParaRPr lang="pt-PT" dirty="0" smtClean="0"/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Custo uniforme: propriedades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pt-PT" dirty="0" smtClean="0"/>
              <a:t>Complexidade temporal</a:t>
            </a:r>
          </a:p>
          <a:p>
            <a:pPr lvl="1"/>
            <a:r>
              <a:rPr lang="pt-PT" dirty="0" smtClean="0"/>
              <a:t>Exponencial, </a:t>
            </a:r>
            <a:r>
              <a:rPr lang="pt-PT" i="1" dirty="0" smtClean="0"/>
              <a:t>O(b</a:t>
            </a:r>
            <a:r>
              <a:rPr lang="pt-PT" i="1" baseline="30000" dirty="0" smtClean="0"/>
              <a:t>1+(C*/</a:t>
            </a:r>
            <a:r>
              <a:rPr lang="el-GR" i="1" baseline="30000" dirty="0" smtClean="0"/>
              <a:t>ϵ</a:t>
            </a:r>
            <a:r>
              <a:rPr lang="pt-PT" i="1" baseline="30000" dirty="0" smtClean="0"/>
              <a:t>)</a:t>
            </a:r>
            <a:r>
              <a:rPr lang="pt-PT" i="1" dirty="0" smtClean="0"/>
              <a:t>)</a:t>
            </a:r>
          </a:p>
          <a:p>
            <a:pPr lvl="2"/>
            <a:r>
              <a:rPr lang="pt-PT" i="1" dirty="0" smtClean="0"/>
              <a:t>C*</a:t>
            </a:r>
            <a:r>
              <a:rPr lang="pt-PT" dirty="0" smtClean="0"/>
              <a:t> - custo da solução </a:t>
            </a:r>
            <a:r>
              <a:rPr lang="pt-PT" dirty="0" err="1" smtClean="0"/>
              <a:t>óptima</a:t>
            </a:r>
            <a:endParaRPr lang="pt-PT" dirty="0" smtClean="0"/>
          </a:p>
          <a:p>
            <a:pPr lvl="2"/>
            <a:r>
              <a:rPr lang="pt-PT" i="1" dirty="0" smtClean="0"/>
              <a:t>ϵ</a:t>
            </a:r>
            <a:r>
              <a:rPr lang="pt-PT" dirty="0" smtClean="0"/>
              <a:t> - custo mínimo de uma </a:t>
            </a:r>
            <a:r>
              <a:rPr lang="pt-PT" dirty="0" err="1" smtClean="0"/>
              <a:t>acção</a:t>
            </a:r>
            <a:endParaRPr lang="pt-PT" dirty="0" smtClean="0"/>
          </a:p>
          <a:p>
            <a:r>
              <a:rPr lang="pt-PT" dirty="0" smtClean="0"/>
              <a:t>Complexidade espacial</a:t>
            </a:r>
          </a:p>
          <a:p>
            <a:pPr lvl="1"/>
            <a:r>
              <a:rPr lang="pt-PT" dirty="0" smtClean="0"/>
              <a:t>Exponencial, </a:t>
            </a:r>
            <a:r>
              <a:rPr lang="pt-PT" i="1" dirty="0" smtClean="0"/>
              <a:t>O(b</a:t>
            </a:r>
            <a:r>
              <a:rPr lang="pt-PT" i="1" baseline="30000" dirty="0" smtClean="0"/>
              <a:t>1+(C*/</a:t>
            </a:r>
            <a:r>
              <a:rPr lang="el-GR" i="1" baseline="30000" dirty="0" smtClean="0"/>
              <a:t>ϵ</a:t>
            </a:r>
            <a:r>
              <a:rPr lang="pt-PT" i="1" baseline="30000" dirty="0" smtClean="0"/>
              <a:t>)</a:t>
            </a:r>
            <a:r>
              <a:rPr lang="pt-PT" i="1" dirty="0" smtClean="0"/>
              <a:t>)</a:t>
            </a:r>
            <a:endParaRPr lang="pt-PT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Em profundidade primeiro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Estratégia</a:t>
            </a:r>
          </a:p>
          <a:p>
            <a:pPr lvl="1"/>
            <a:r>
              <a:rPr lang="pt-PT" dirty="0" smtClean="0"/>
              <a:t>Expande o nó mais profundo da fronteira da árvore de busca</a:t>
            </a:r>
          </a:p>
          <a:p>
            <a:r>
              <a:rPr lang="pt-PT" dirty="0" smtClean="0"/>
              <a:t>Implementação</a:t>
            </a:r>
          </a:p>
          <a:p>
            <a:pPr lvl="1"/>
            <a:r>
              <a:rPr lang="pt-PT" dirty="0" smtClean="0"/>
              <a:t>Fronteira -&gt; fila LIFO (</a:t>
            </a:r>
            <a:r>
              <a:rPr lang="pt-PT" dirty="0" err="1" smtClean="0"/>
              <a:t>last</a:t>
            </a:r>
            <a:r>
              <a:rPr lang="pt-PT" dirty="0" smtClean="0"/>
              <a:t>-in, </a:t>
            </a:r>
            <a:r>
              <a:rPr lang="pt-PT" dirty="0" err="1" smtClean="0"/>
              <a:t>first</a:t>
            </a:r>
            <a:r>
              <a:rPr lang="pt-PT" dirty="0" smtClean="0"/>
              <a:t>-out) ou pilha</a:t>
            </a:r>
            <a:endParaRPr lang="pt-PT" dirty="0"/>
          </a:p>
        </p:txBody>
      </p:sp>
      <p:sp>
        <p:nvSpPr>
          <p:cNvPr id="5" name="TextBox 3"/>
          <p:cNvSpPr txBox="1"/>
          <p:nvPr/>
        </p:nvSpPr>
        <p:spPr>
          <a:xfrm>
            <a:off x="6706397" y="2088419"/>
            <a:ext cx="40844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j-lt"/>
              </a:rPr>
              <a:t>A</a:t>
            </a:r>
            <a:endParaRPr lang="pt-BR" sz="1200" dirty="0">
              <a:latin typeface="+mj-lt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5890709" y="2952515"/>
            <a:ext cx="383652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B</a:t>
            </a:r>
            <a:endParaRPr lang="pt-BR" sz="1200" dirty="0">
              <a:latin typeface="+mj-lt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5258416" y="3888619"/>
            <a:ext cx="37689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E</a:t>
            </a:r>
            <a:endParaRPr lang="pt-BR" sz="1200" dirty="0">
              <a:latin typeface="+mj-lt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6410544" y="3888619"/>
            <a:ext cx="358857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F</a:t>
            </a:r>
            <a:endParaRPr lang="pt-BR" sz="1200" dirty="0">
              <a:latin typeface="+mj-lt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7540131" y="2952515"/>
            <a:ext cx="39266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D</a:t>
            </a:r>
            <a:endParaRPr lang="pt-BR" sz="1200" dirty="0">
              <a:latin typeface="+mj-lt"/>
            </a:endParaRPr>
          </a:p>
        </p:txBody>
      </p:sp>
      <p:cxnSp>
        <p:nvCxnSpPr>
          <p:cNvPr id="10" name="Straight Arrow Connector 10"/>
          <p:cNvCxnSpPr>
            <a:stCxn id="5" idx="3"/>
            <a:endCxn id="6" idx="0"/>
          </p:cNvCxnSpPr>
          <p:nvPr/>
        </p:nvCxnSpPr>
        <p:spPr bwMode="auto">
          <a:xfrm rot="5400000">
            <a:off x="6158561" y="2344863"/>
            <a:ext cx="531626" cy="68367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1"/>
          <p:cNvCxnSpPr>
            <a:stCxn id="5" idx="5"/>
            <a:endCxn id="9" idx="0"/>
          </p:cNvCxnSpPr>
          <p:nvPr/>
        </p:nvCxnSpPr>
        <p:spPr bwMode="auto">
          <a:xfrm>
            <a:off x="7055029" y="2420889"/>
            <a:ext cx="681437" cy="53162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4"/>
          <p:cNvCxnSpPr>
            <a:stCxn id="6" idx="5"/>
            <a:endCxn id="8" idx="0"/>
          </p:cNvCxnSpPr>
          <p:nvPr/>
        </p:nvCxnSpPr>
        <p:spPr bwMode="auto">
          <a:xfrm>
            <a:off x="6218176" y="3284985"/>
            <a:ext cx="371797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5"/>
          <p:cNvCxnSpPr>
            <a:stCxn id="6" idx="3"/>
            <a:endCxn id="7" idx="0"/>
          </p:cNvCxnSpPr>
          <p:nvPr/>
        </p:nvCxnSpPr>
        <p:spPr bwMode="auto">
          <a:xfrm rot="5400000">
            <a:off x="5395061" y="3336786"/>
            <a:ext cx="603634" cy="50003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6"/>
          <p:cNvSpPr txBox="1"/>
          <p:nvPr/>
        </p:nvSpPr>
        <p:spPr>
          <a:xfrm>
            <a:off x="6706396" y="2981988"/>
            <a:ext cx="38880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C	</a:t>
            </a:r>
            <a:endParaRPr lang="pt-BR" sz="1200" dirty="0">
              <a:latin typeface="+mj-lt"/>
            </a:endParaRPr>
          </a:p>
        </p:txBody>
      </p:sp>
      <p:cxnSp>
        <p:nvCxnSpPr>
          <p:cNvPr id="15" name="Straight Arrow Connector 17"/>
          <p:cNvCxnSpPr>
            <a:stCxn id="5" idx="4"/>
            <a:endCxn id="14" idx="0"/>
          </p:cNvCxnSpPr>
          <p:nvPr/>
        </p:nvCxnSpPr>
        <p:spPr bwMode="auto">
          <a:xfrm flipH="1">
            <a:off x="6900796" y="2477932"/>
            <a:ext cx="9825" cy="50405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27"/>
          <p:cNvCxnSpPr>
            <a:stCxn id="7" idx="5"/>
            <a:endCxn id="19" idx="0"/>
          </p:cNvCxnSpPr>
          <p:nvPr/>
        </p:nvCxnSpPr>
        <p:spPr bwMode="auto">
          <a:xfrm>
            <a:off x="5580112" y="4221089"/>
            <a:ext cx="293094" cy="51086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8"/>
          <p:cNvCxnSpPr>
            <a:stCxn id="7" idx="3"/>
            <a:endCxn id="18" idx="0"/>
          </p:cNvCxnSpPr>
          <p:nvPr/>
        </p:nvCxnSpPr>
        <p:spPr bwMode="auto">
          <a:xfrm rot="5400000">
            <a:off x="4903351" y="4299922"/>
            <a:ext cx="489093" cy="33142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5"/>
          <p:cNvSpPr txBox="1"/>
          <p:nvPr/>
        </p:nvSpPr>
        <p:spPr>
          <a:xfrm>
            <a:off x="4758800" y="4710182"/>
            <a:ext cx="44676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M</a:t>
            </a:r>
            <a:endParaRPr lang="pt-BR" sz="1200" dirty="0">
              <a:latin typeface="+mj-lt"/>
            </a:endParaRPr>
          </a:p>
        </p:txBody>
      </p:sp>
      <p:sp>
        <p:nvSpPr>
          <p:cNvPr id="19" name="TextBox 5"/>
          <p:cNvSpPr txBox="1"/>
          <p:nvPr/>
        </p:nvSpPr>
        <p:spPr>
          <a:xfrm>
            <a:off x="5673490" y="4731952"/>
            <a:ext cx="399431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N</a:t>
            </a:r>
            <a:endParaRPr lang="pt-BR" sz="1200" dirty="0">
              <a:latin typeface="+mj-lt"/>
            </a:endParaRPr>
          </a:p>
        </p:txBody>
      </p:sp>
      <p:cxnSp>
        <p:nvCxnSpPr>
          <p:cNvPr id="20" name="Straight Arrow Connector 27"/>
          <p:cNvCxnSpPr>
            <a:stCxn id="8" idx="5"/>
            <a:endCxn id="23" idx="0"/>
          </p:cNvCxnSpPr>
          <p:nvPr/>
        </p:nvCxnSpPr>
        <p:spPr bwMode="auto">
          <a:xfrm>
            <a:off x="6716848" y="4221089"/>
            <a:ext cx="213663" cy="52202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8"/>
          <p:cNvCxnSpPr>
            <a:stCxn id="8" idx="3"/>
            <a:endCxn id="22" idx="0"/>
          </p:cNvCxnSpPr>
          <p:nvPr/>
        </p:nvCxnSpPr>
        <p:spPr bwMode="auto">
          <a:xfrm flipH="1">
            <a:off x="6368983" y="4221089"/>
            <a:ext cx="94114" cy="52638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5"/>
          <p:cNvSpPr txBox="1"/>
          <p:nvPr/>
        </p:nvSpPr>
        <p:spPr>
          <a:xfrm>
            <a:off x="6145599" y="4747472"/>
            <a:ext cx="44676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P</a:t>
            </a:r>
            <a:endParaRPr lang="pt-BR" sz="1200" dirty="0">
              <a:latin typeface="+mj-lt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6720651" y="4743116"/>
            <a:ext cx="41971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Q</a:t>
            </a:r>
            <a:endParaRPr lang="pt-BR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8" grpId="0" animBg="1"/>
      <p:bldP spid="19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Em profundidade primeiro: propriedades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pt-PT" dirty="0" smtClean="0"/>
              <a:t>Complexidade espacial</a:t>
            </a:r>
          </a:p>
          <a:p>
            <a:pPr lvl="1"/>
            <a:r>
              <a:rPr lang="pt-BR" dirty="0" smtClean="0"/>
              <a:t>Só precisa armazenar um único caminho da raiz até um nó folha, e os nós irmãos não </a:t>
            </a:r>
            <a:r>
              <a:rPr lang="pt-BR" dirty="0" smtClean="0"/>
              <a:t>expandidos</a:t>
            </a:r>
            <a:endParaRPr lang="pt-BR" dirty="0" smtClean="0"/>
          </a:p>
          <a:p>
            <a:pPr lvl="1"/>
            <a:r>
              <a:rPr lang="pt-BR" dirty="0" smtClean="0"/>
              <a:t>Nós cujos descendentes já foram completamente explorados podem ser retirados da </a:t>
            </a:r>
            <a:r>
              <a:rPr lang="pt-BR" dirty="0" smtClean="0"/>
              <a:t>memória</a:t>
            </a:r>
          </a:p>
          <a:p>
            <a:pPr lvl="1"/>
            <a:r>
              <a:rPr lang="pt-BR" dirty="0" smtClean="0"/>
              <a:t>Para um factor de ramificação </a:t>
            </a:r>
            <a:r>
              <a:rPr lang="pt-BR" i="1" dirty="0" smtClean="0"/>
              <a:t>b</a:t>
            </a:r>
            <a:r>
              <a:rPr lang="pt-BR" dirty="0" smtClean="0"/>
              <a:t> e uma profundidade máxima </a:t>
            </a:r>
            <a:r>
              <a:rPr lang="pt-BR" i="1" dirty="0" smtClean="0"/>
              <a:t>m</a:t>
            </a:r>
            <a:r>
              <a:rPr lang="pt-BR" dirty="0" smtClean="0"/>
              <a:t>, </a:t>
            </a:r>
            <a:r>
              <a:rPr lang="pt-BR" i="1" dirty="0" smtClean="0"/>
              <a:t>O(mb)</a:t>
            </a:r>
            <a:r>
              <a:rPr lang="pt-BR" dirty="0" smtClean="0"/>
              <a:t> –&gt; </a:t>
            </a:r>
            <a:r>
              <a:rPr lang="pt-BR" b="1" dirty="0" smtClean="0"/>
              <a:t>complexidade linear!</a:t>
            </a:r>
            <a:endParaRPr lang="pt-P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Em profundidade primeiro: propriedades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pt-PT" dirty="0" smtClean="0"/>
              <a:t>Complexidade temporal</a:t>
            </a:r>
          </a:p>
          <a:p>
            <a:pPr lvl="1"/>
            <a:r>
              <a:rPr lang="pt-PT" dirty="0" smtClean="0"/>
              <a:t>Exponencial</a:t>
            </a:r>
          </a:p>
          <a:p>
            <a:pPr lvl="2"/>
            <a:r>
              <a:rPr lang="pt-PT" dirty="0" smtClean="0"/>
              <a:t>No pior dos casos todos os nós são gerados, </a:t>
            </a:r>
            <a:r>
              <a:rPr lang="pt-PT" i="1" dirty="0" smtClean="0"/>
              <a:t>O(</a:t>
            </a:r>
            <a:r>
              <a:rPr lang="pt-PT" i="1" dirty="0" err="1" smtClean="0"/>
              <a:t>b</a:t>
            </a:r>
            <a:r>
              <a:rPr lang="pt-PT" i="1" baseline="30000" dirty="0" err="1" smtClean="0"/>
              <a:t>m</a:t>
            </a:r>
            <a:r>
              <a:rPr lang="pt-PT" i="1" dirty="0" smtClean="0"/>
              <a:t>)</a:t>
            </a:r>
          </a:p>
          <a:p>
            <a:pPr lvl="2"/>
            <a:r>
              <a:rPr lang="pt-PT" dirty="0" smtClean="0"/>
              <a:t>Péssimo quando </a:t>
            </a:r>
            <a:r>
              <a:rPr lang="pt-PT" i="1" dirty="0" smtClean="0"/>
              <a:t>m</a:t>
            </a:r>
            <a:r>
              <a:rPr lang="pt-PT" dirty="0" smtClean="0"/>
              <a:t> é muito maior que </a:t>
            </a:r>
            <a:r>
              <a:rPr lang="pt-PT" i="1" dirty="0" smtClean="0"/>
              <a:t>d</a:t>
            </a:r>
          </a:p>
          <a:p>
            <a:pPr lvl="2"/>
            <a:r>
              <a:rPr lang="pt-PT" dirty="0" smtClean="0"/>
              <a:t>Mas se há muitas soluções pode ser mais eficiente que a busca em largura primeiro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Em profundidade primeiro: propriedades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64496"/>
          </a:xfrm>
        </p:spPr>
        <p:txBody>
          <a:bodyPr/>
          <a:lstStyle/>
          <a:p>
            <a:r>
              <a:rPr lang="pt-PT" dirty="0" smtClean="0"/>
              <a:t>Completa?</a:t>
            </a:r>
          </a:p>
          <a:p>
            <a:pPr lvl="1"/>
            <a:r>
              <a:rPr lang="pt-PT" dirty="0" smtClean="0"/>
              <a:t>Não</a:t>
            </a:r>
          </a:p>
          <a:p>
            <a:pPr lvl="2"/>
            <a:r>
              <a:rPr lang="pt-PT" dirty="0" smtClean="0"/>
              <a:t>A</a:t>
            </a:r>
            <a:r>
              <a:rPr lang="pt-PT" dirty="0" smtClean="0"/>
              <a:t> busca não termina caso haja caminhos com profundidade infinita</a:t>
            </a:r>
          </a:p>
          <a:p>
            <a:r>
              <a:rPr lang="pt-PT" dirty="0" err="1" smtClean="0"/>
              <a:t>Óptima</a:t>
            </a:r>
            <a:r>
              <a:rPr lang="pt-PT" dirty="0" smtClean="0"/>
              <a:t>?</a:t>
            </a:r>
          </a:p>
          <a:p>
            <a:pPr lvl="1"/>
            <a:r>
              <a:rPr lang="pt-PT" dirty="0" smtClean="0"/>
              <a:t>Não</a:t>
            </a:r>
          </a:p>
          <a:p>
            <a:pPr lvl="2"/>
            <a:r>
              <a:rPr lang="pt-PT" dirty="0" smtClean="0"/>
              <a:t>Pode </a:t>
            </a:r>
            <a:r>
              <a:rPr lang="pt-PT" dirty="0" err="1" smtClean="0"/>
              <a:t>seleccionar</a:t>
            </a:r>
            <a:r>
              <a:rPr lang="pt-PT" dirty="0" smtClean="0"/>
              <a:t> um caminho errado e devolver uma solução profunda enquanto existem outras mais </a:t>
            </a:r>
            <a:r>
              <a:rPr lang="pt-PT" dirty="0" err="1" smtClean="0"/>
              <a:t>próxiimas</a:t>
            </a:r>
            <a:r>
              <a:rPr lang="pt-PT" dirty="0" smtClean="0"/>
              <a:t> da raiz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Tarefa 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964704"/>
          </a:xfrm>
        </p:spPr>
        <p:txBody>
          <a:bodyPr/>
          <a:lstStyle/>
          <a:p>
            <a:r>
              <a:rPr lang="pt-BR" sz="2800" dirty="0" smtClean="0"/>
              <a:t>Aplicar </a:t>
            </a:r>
            <a:r>
              <a:rPr lang="pt-BR" sz="2800" dirty="0" smtClean="0"/>
              <a:t>a busca </a:t>
            </a:r>
            <a:r>
              <a:rPr lang="pt-BR" sz="2800" dirty="0" smtClean="0"/>
              <a:t>de custo uniforme para achar o caminho mais curto entre Arad e Bucareste</a:t>
            </a:r>
            <a:endParaRPr lang="pt-PT" sz="2600" dirty="0" smtClean="0"/>
          </a:p>
        </p:txBody>
      </p:sp>
      <p:pic>
        <p:nvPicPr>
          <p:cNvPr id="6" name="Picture 4" descr="romania-distanc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92896"/>
            <a:ext cx="6325200" cy="38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0" y="1125538"/>
            <a:ext cx="9144000" cy="503237"/>
          </a:xfrm>
        </p:spPr>
        <p:txBody>
          <a:bodyPr/>
          <a:lstStyle/>
          <a:p>
            <a:r>
              <a:rPr lang="pt-PT" dirty="0" smtClean="0"/>
              <a:t>Bibliografia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3921125"/>
          </a:xfrm>
        </p:spPr>
        <p:txBody>
          <a:bodyPr/>
          <a:lstStyle/>
          <a:p>
            <a:pPr eaLnBrk="1" hangingPunct="1"/>
            <a:r>
              <a:rPr lang="pt-PT" dirty="0" smtClean="0"/>
              <a:t>Russell &amp; </a:t>
            </a:r>
            <a:r>
              <a:rPr lang="pt-PT" dirty="0" err="1" smtClean="0"/>
              <a:t>Norvig</a:t>
            </a:r>
            <a:r>
              <a:rPr lang="pt-PT" dirty="0" smtClean="0"/>
              <a:t>, </a:t>
            </a:r>
            <a:r>
              <a:rPr lang="pt-PT" dirty="0" smtClean="0"/>
              <a:t>pg. 73 – 77 </a:t>
            </a:r>
          </a:p>
          <a:p>
            <a:pPr eaLnBrk="1" hangingPunct="1"/>
            <a:r>
              <a:rPr lang="pt-PT" dirty="0" smtClean="0"/>
              <a:t>Costa &amp; Simões, pg. 78 – 93 </a:t>
            </a:r>
          </a:p>
          <a:p>
            <a:pPr eaLnBrk="1" hangingPunct="1"/>
            <a:r>
              <a:rPr lang="pt-PT" dirty="0" smtClean="0"/>
              <a:t>Palma Méndez &amp; </a:t>
            </a:r>
            <a:r>
              <a:rPr lang="pt-PT" dirty="0" err="1" smtClean="0"/>
              <a:t>Marín</a:t>
            </a:r>
            <a:r>
              <a:rPr lang="pt-PT" dirty="0" smtClean="0"/>
              <a:t> </a:t>
            </a:r>
            <a:r>
              <a:rPr lang="pt-PT" dirty="0" err="1" smtClean="0"/>
              <a:t>Morales</a:t>
            </a:r>
            <a:r>
              <a:rPr lang="pt-PT" dirty="0" smtClean="0"/>
              <a:t>, pg. </a:t>
            </a:r>
            <a:r>
              <a:rPr lang="pt-PT" dirty="0" smtClean="0"/>
              <a:t>315 – 320 </a:t>
            </a:r>
            <a:endParaRPr lang="pt-PT" dirty="0" smtClean="0"/>
          </a:p>
          <a:p>
            <a:pPr eaLnBrk="1" hangingPunct="1">
              <a:buNone/>
            </a:pPr>
            <a:endParaRPr lang="pt-PT" dirty="0" smtClean="0"/>
          </a:p>
          <a:p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0" y="1125538"/>
            <a:ext cx="9144000" cy="503237"/>
          </a:xfrm>
        </p:spPr>
        <p:txBody>
          <a:bodyPr/>
          <a:lstStyle/>
          <a:p>
            <a:r>
              <a:rPr lang="pt-PT" dirty="0" err="1" smtClean="0"/>
              <a:t>Objectivos</a:t>
            </a:r>
            <a:r>
              <a:rPr lang="pt-PT" dirty="0" smtClean="0"/>
              <a:t>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80520"/>
          </a:xfrm>
        </p:spPr>
        <p:txBody>
          <a:bodyPr/>
          <a:lstStyle/>
          <a:p>
            <a:pPr algn="just" eaLnBrk="1" hangingPunct="1"/>
            <a:r>
              <a:rPr lang="pt-PT" dirty="0" smtClean="0"/>
              <a:t>Adquirir a noção de busca não informada</a:t>
            </a:r>
          </a:p>
          <a:p>
            <a:pPr algn="just" eaLnBrk="1" hangingPunct="1"/>
            <a:r>
              <a:rPr lang="pt-PT" dirty="0" smtClean="0"/>
              <a:t>Descrever alguns algoritmos de busca não informada: em largura primeiro, de custo uniforme, em profundidade primeiro</a:t>
            </a:r>
            <a:endParaRPr lang="pt-PT" dirty="0" smtClean="0"/>
          </a:p>
          <a:p>
            <a:pPr algn="just" eaLnBrk="1" hangingPunct="1"/>
            <a:endParaRPr lang="pt-PT" dirty="0" smtClean="0"/>
          </a:p>
          <a:p>
            <a:pPr algn="just" eaLnBrk="1" hangingPunct="1"/>
            <a:endParaRPr lang="pt-PT" dirty="0" smtClean="0"/>
          </a:p>
          <a:p>
            <a:pPr algn="just" eaLnBrk="1" hangingPunct="1"/>
            <a:endParaRPr lang="pt-PT" dirty="0" smtClean="0"/>
          </a:p>
          <a:p>
            <a:pPr algn="just"/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Formulação </a:t>
            </a:r>
            <a:r>
              <a:rPr lang="pt-PT" dirty="0" smtClean="0"/>
              <a:t>de problemas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23528" y="1484784"/>
            <a:ext cx="4172272" cy="4781128"/>
          </a:xfrm>
        </p:spPr>
        <p:txBody>
          <a:bodyPr/>
          <a:lstStyle/>
          <a:p>
            <a:pPr algn="just"/>
            <a:r>
              <a:rPr lang="pt-PT" sz="2600" dirty="0" smtClean="0"/>
              <a:t>Consiste em decidir que </a:t>
            </a:r>
            <a:r>
              <a:rPr lang="pt-PT" sz="2600" dirty="0" err="1" smtClean="0"/>
              <a:t>acções</a:t>
            </a:r>
            <a:r>
              <a:rPr lang="pt-PT" sz="2600" dirty="0" smtClean="0"/>
              <a:t> e estados considerar dado um </a:t>
            </a:r>
            <a:r>
              <a:rPr lang="pt-PT" sz="2600" dirty="0" err="1" smtClean="0"/>
              <a:t>objectivo</a:t>
            </a:r>
            <a:endParaRPr lang="pt-PT" sz="2600" dirty="0" smtClean="0"/>
          </a:p>
          <a:p>
            <a:pPr algn="just"/>
            <a:r>
              <a:rPr lang="pt-PT" sz="2600" dirty="0" smtClean="0"/>
              <a:t>Um problema é definido formalmente por 4 componentes:</a:t>
            </a:r>
          </a:p>
          <a:p>
            <a:pPr lvl="1" algn="just"/>
            <a:r>
              <a:rPr lang="pt-PT" sz="2200" dirty="0" smtClean="0"/>
              <a:t>O</a:t>
            </a:r>
            <a:r>
              <a:rPr lang="pt-PT" sz="2200" b="1" i="1" dirty="0" smtClean="0"/>
              <a:t> estado inicial</a:t>
            </a:r>
          </a:p>
          <a:p>
            <a:pPr lvl="1" algn="just"/>
            <a:r>
              <a:rPr lang="pt-PT" sz="2200" dirty="0" smtClean="0"/>
              <a:t>As possíveis </a:t>
            </a:r>
            <a:r>
              <a:rPr lang="pt-PT" sz="2200" b="1" i="1" dirty="0" err="1" smtClean="0"/>
              <a:t>acções</a:t>
            </a:r>
            <a:r>
              <a:rPr lang="pt-PT" sz="2200" dirty="0" smtClean="0"/>
              <a:t> do agente</a:t>
            </a:r>
            <a:r>
              <a:rPr lang="pt-PT" dirty="0" smtClean="0"/>
              <a:t> </a:t>
            </a:r>
          </a:p>
          <a:p>
            <a:pPr lvl="2" algn="just"/>
            <a:r>
              <a:rPr lang="pt-PT" sz="2200" dirty="0" smtClean="0"/>
              <a:t>Geralmente utiliza uma função sucessor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525963"/>
          </a:xfrm>
        </p:spPr>
        <p:txBody>
          <a:bodyPr/>
          <a:lstStyle/>
          <a:p>
            <a:pPr lvl="2" algn="just"/>
            <a:r>
              <a:rPr lang="pt-PT" sz="2200" dirty="0" smtClean="0"/>
              <a:t>Estado inicial e função sucessor definem o </a:t>
            </a:r>
            <a:r>
              <a:rPr lang="pt-PT" sz="2200" b="1" i="1" dirty="0" smtClean="0"/>
              <a:t>espaço de estados</a:t>
            </a:r>
          </a:p>
          <a:p>
            <a:pPr lvl="1" algn="just"/>
            <a:r>
              <a:rPr lang="pt-PT" sz="2200" b="1" i="1" dirty="0" smtClean="0"/>
              <a:t>Teste de satisfação do </a:t>
            </a:r>
            <a:r>
              <a:rPr lang="pt-PT" sz="2200" b="1" i="1" dirty="0" err="1" smtClean="0"/>
              <a:t>objectivo</a:t>
            </a:r>
            <a:endParaRPr lang="pt-PT" sz="2200" b="1" i="1" dirty="0" smtClean="0"/>
          </a:p>
          <a:p>
            <a:pPr lvl="2" algn="just"/>
            <a:r>
              <a:rPr lang="pt-PT" sz="2200" dirty="0" smtClean="0"/>
              <a:t>Utilizado para determinar se um estado constitui ou não o </a:t>
            </a:r>
            <a:r>
              <a:rPr lang="pt-PT" sz="2200" dirty="0" err="1" smtClean="0"/>
              <a:t>objectivo</a:t>
            </a:r>
            <a:endParaRPr lang="pt-PT" sz="2200" dirty="0" smtClean="0"/>
          </a:p>
          <a:p>
            <a:pPr lvl="1" algn="just"/>
            <a:r>
              <a:rPr lang="pt-PT" sz="2200" dirty="0" smtClean="0"/>
              <a:t>O </a:t>
            </a:r>
            <a:r>
              <a:rPr lang="pt-PT" sz="2200" b="1" i="1" dirty="0" smtClean="0"/>
              <a:t>custo do caminho</a:t>
            </a:r>
          </a:p>
          <a:p>
            <a:pPr lvl="2" algn="just"/>
            <a:r>
              <a:rPr lang="pt-PT" sz="2200" dirty="0" smtClean="0"/>
              <a:t>Função que atribui um custo numérico a cada </a:t>
            </a:r>
            <a:r>
              <a:rPr lang="pt-PT" sz="2200" dirty="0" err="1" smtClean="0"/>
              <a:t>trajectória</a:t>
            </a:r>
            <a:endParaRPr lang="pt-PT" sz="2200" dirty="0" smtClean="0"/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Busca em árvore: algoritmo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425355"/>
          </a:xfrm>
        </p:spPr>
        <p:txBody>
          <a:bodyPr/>
          <a:lstStyle/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Função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BuscaEmArvore(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Problem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a, 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retorna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solução ou falha</a:t>
            </a: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Inicio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  fronteira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←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InsereNaFila(FazNó(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Problema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[EstadoInicial]), 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loop do</a:t>
            </a: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   se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FilaVazia(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então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retorna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falha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 nó ← RemovePrimeiro(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nó[Estado] for igual a 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Problema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[EstadoFinal]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então</a:t>
            </a: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	   retorna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Solução(nó)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← 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InsereNaFila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(ExpandeFronteira(nó, 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Problema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),    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Fim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Estratégia de busca não informada (cega)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dirty="0" smtClean="0"/>
              <a:t>Estratégias de </a:t>
            </a:r>
            <a:r>
              <a:rPr lang="pt-BR" sz="2400" b="1" i="1" dirty="0" smtClean="0"/>
              <a:t>busca não informada </a:t>
            </a:r>
            <a:r>
              <a:rPr lang="pt-BR" sz="2400" b="1" dirty="0" smtClean="0"/>
              <a:t>(</a:t>
            </a:r>
            <a:r>
              <a:rPr lang="pt-BR" sz="2400" b="1" i="1" dirty="0" smtClean="0"/>
              <a:t>ou busca cega – blind search</a:t>
            </a:r>
            <a:r>
              <a:rPr lang="pt-BR" sz="2400" dirty="0" smtClean="0"/>
              <a:t>)</a:t>
            </a:r>
            <a:r>
              <a:rPr lang="pt-BR" sz="2400" dirty="0" smtClean="0">
                <a:solidFill>
                  <a:srgbClr val="FF260F"/>
                </a:solidFill>
              </a:rPr>
              <a:t> </a:t>
            </a:r>
            <a:r>
              <a:rPr lang="pt-BR" sz="2400" dirty="0" smtClean="0"/>
              <a:t>usam apenas a informação disponível na definição do problema.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Apenas geram sucessores e verificam se o estado objetivo foi </a:t>
            </a:r>
            <a:r>
              <a:rPr lang="pt-BR" sz="2000" dirty="0" smtClean="0"/>
              <a:t>atingido</a:t>
            </a:r>
            <a:endParaRPr lang="pt-BR" sz="2000" dirty="0" smtClean="0"/>
          </a:p>
          <a:p>
            <a:pPr eaLnBrk="1" hangingPunct="1">
              <a:lnSpc>
                <a:spcPct val="90000"/>
              </a:lnSpc>
            </a:pPr>
            <a:r>
              <a:rPr lang="pt-BR" sz="2400" dirty="0" smtClean="0"/>
              <a:t>As estratégias de busca não informada se distinguem pela </a:t>
            </a:r>
            <a:r>
              <a:rPr lang="pt-BR" sz="2400" b="1" i="1" dirty="0" smtClean="0"/>
              <a:t>ordem</a:t>
            </a:r>
            <a:r>
              <a:rPr lang="pt-BR" sz="2400" dirty="0" smtClean="0"/>
              <a:t> em que os nós são </a:t>
            </a:r>
            <a:r>
              <a:rPr lang="pt-BR" sz="2400" dirty="0" smtClean="0"/>
              <a:t>expandidos</a:t>
            </a:r>
            <a:endParaRPr lang="pt-B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Busca em largura primeiro (</a:t>
            </a:r>
            <a:r>
              <a:rPr lang="pt-BR" sz="2000" i="1" dirty="0" smtClean="0"/>
              <a:t>breadth-first</a:t>
            </a:r>
            <a:r>
              <a:rPr lang="pt-BR" sz="20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Busca de custo uniforme (</a:t>
            </a:r>
            <a:r>
              <a:rPr lang="pt-BR" sz="2000" i="1" dirty="0" smtClean="0"/>
              <a:t>uniform-cost</a:t>
            </a:r>
            <a:r>
              <a:rPr lang="pt-BR" sz="20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Busca em profundidade primeiro (</a:t>
            </a:r>
            <a:r>
              <a:rPr lang="pt-BR" sz="2000" i="1" dirty="0" smtClean="0"/>
              <a:t>depth-first</a:t>
            </a:r>
            <a:r>
              <a:rPr lang="pt-BR" sz="20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Busca em profundidade limitada (</a:t>
            </a:r>
            <a:r>
              <a:rPr lang="pt-BR" sz="2000" i="1" dirty="0" smtClean="0"/>
              <a:t>depth-limited</a:t>
            </a:r>
            <a:r>
              <a:rPr lang="pt-BR" sz="20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Busca de aprofundamento iterativo (</a:t>
            </a:r>
            <a:r>
              <a:rPr lang="pt-BR" sz="2000" i="1" dirty="0" smtClean="0"/>
              <a:t>iterative deepening</a:t>
            </a:r>
            <a:r>
              <a:rPr lang="pt-BR" sz="2000" dirty="0" smtClean="0"/>
              <a:t>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Em largura primeiro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392488" cy="4525963"/>
          </a:xfrm>
        </p:spPr>
        <p:txBody>
          <a:bodyPr/>
          <a:lstStyle/>
          <a:p>
            <a:r>
              <a:rPr lang="pt-PT" sz="2600" dirty="0" smtClean="0"/>
              <a:t>Estratégia</a:t>
            </a:r>
          </a:p>
          <a:p>
            <a:pPr lvl="1"/>
            <a:r>
              <a:rPr lang="pt-PT" sz="2200" dirty="0" smtClean="0"/>
              <a:t>Consiste em expandir todos os nós de um nível dado da árvore de busca, n, antes de qualquer nó correspondentes ao nível seguinte da árvore, n + 1</a:t>
            </a:r>
          </a:p>
          <a:p>
            <a:r>
              <a:rPr lang="pt-PT" sz="2600" dirty="0" smtClean="0"/>
              <a:t>Implementação</a:t>
            </a:r>
          </a:p>
          <a:p>
            <a:pPr lvl="1"/>
            <a:r>
              <a:rPr lang="pt-PT" sz="2200" dirty="0" smtClean="0"/>
              <a:t>A fronteira é uma fila FIFO (</a:t>
            </a:r>
            <a:r>
              <a:rPr lang="pt-PT" sz="2200" dirty="0" err="1" smtClean="0"/>
              <a:t>first</a:t>
            </a:r>
            <a:r>
              <a:rPr lang="pt-PT" sz="2200" dirty="0" smtClean="0"/>
              <a:t>-in, </a:t>
            </a:r>
            <a:r>
              <a:rPr lang="pt-PT" sz="2200" dirty="0" err="1" smtClean="0"/>
              <a:t>first</a:t>
            </a:r>
            <a:r>
              <a:rPr lang="pt-PT" sz="2200" dirty="0" smtClean="0"/>
              <a:t>-out), os primeiros nós a ser incluídos são expandidos primeiro</a:t>
            </a:r>
          </a:p>
          <a:p>
            <a:endParaRPr lang="pt-PT" dirty="0"/>
          </a:p>
        </p:txBody>
      </p:sp>
      <p:sp>
        <p:nvSpPr>
          <p:cNvPr id="5" name="TextBox 6"/>
          <p:cNvSpPr txBox="1"/>
          <p:nvPr/>
        </p:nvSpPr>
        <p:spPr>
          <a:xfrm>
            <a:off x="6444208" y="1916832"/>
            <a:ext cx="40844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j-lt"/>
              </a:rPr>
              <a:t>A</a:t>
            </a:r>
            <a:endParaRPr lang="pt-BR" sz="1200" dirty="0">
              <a:latin typeface="+mj-lt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5628520" y="2780928"/>
            <a:ext cx="383652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B</a:t>
            </a:r>
            <a:endParaRPr lang="pt-BR" sz="1200" dirty="0">
              <a:latin typeface="+mj-lt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4901677" y="3717032"/>
            <a:ext cx="39266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D</a:t>
            </a:r>
            <a:endParaRPr lang="pt-BR" sz="1200" dirty="0">
              <a:latin typeface="+mj-lt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6076347" y="3717032"/>
            <a:ext cx="37689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E</a:t>
            </a:r>
            <a:endParaRPr lang="pt-BR" sz="1200" dirty="0">
              <a:latin typeface="+mj-lt"/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7284704" y="2780928"/>
            <a:ext cx="374636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C</a:t>
            </a:r>
            <a:endParaRPr lang="pt-BR" sz="1200" dirty="0">
              <a:latin typeface="+mj-lt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6725546" y="3717032"/>
            <a:ext cx="374635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F</a:t>
            </a:r>
            <a:endParaRPr lang="pt-BR" sz="1200" dirty="0">
              <a:latin typeface="+mj-lt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7857387" y="3717032"/>
            <a:ext cx="415211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G</a:t>
            </a:r>
            <a:endParaRPr lang="pt-BR" sz="1200" dirty="0">
              <a:latin typeface="+mj-lt"/>
            </a:endParaRPr>
          </a:p>
        </p:txBody>
      </p:sp>
      <p:cxnSp>
        <p:nvCxnSpPr>
          <p:cNvPr id="12" name="Straight Arrow Connector 16"/>
          <p:cNvCxnSpPr>
            <a:stCxn id="5" idx="3"/>
            <a:endCxn id="6" idx="0"/>
          </p:cNvCxnSpPr>
          <p:nvPr/>
        </p:nvCxnSpPr>
        <p:spPr bwMode="auto">
          <a:xfrm rot="5400000">
            <a:off x="5896372" y="2173276"/>
            <a:ext cx="531626" cy="68367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7"/>
          <p:cNvCxnSpPr>
            <a:stCxn id="5" idx="5"/>
            <a:endCxn id="9" idx="0"/>
          </p:cNvCxnSpPr>
          <p:nvPr/>
        </p:nvCxnSpPr>
        <p:spPr bwMode="auto">
          <a:xfrm>
            <a:off x="6792840" y="2249302"/>
            <a:ext cx="679182" cy="53162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9"/>
          <p:cNvCxnSpPr>
            <a:stCxn id="9" idx="5"/>
            <a:endCxn id="11" idx="0"/>
          </p:cNvCxnSpPr>
          <p:nvPr/>
        </p:nvCxnSpPr>
        <p:spPr bwMode="auto">
          <a:xfrm>
            <a:off x="7604476" y="3113398"/>
            <a:ext cx="460517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20"/>
          <p:cNvCxnSpPr>
            <a:stCxn id="9" idx="3"/>
            <a:endCxn id="10" idx="0"/>
          </p:cNvCxnSpPr>
          <p:nvPr/>
        </p:nvCxnSpPr>
        <p:spPr bwMode="auto">
          <a:xfrm flipH="1">
            <a:off x="6912864" y="3113398"/>
            <a:ext cx="426704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21"/>
          <p:cNvCxnSpPr>
            <a:stCxn id="6" idx="5"/>
            <a:endCxn id="8" idx="0"/>
          </p:cNvCxnSpPr>
          <p:nvPr/>
        </p:nvCxnSpPr>
        <p:spPr bwMode="auto">
          <a:xfrm rot="16200000" flipH="1">
            <a:off x="5808572" y="3260812"/>
            <a:ext cx="603634" cy="30880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2"/>
          <p:cNvCxnSpPr>
            <a:stCxn id="6" idx="3"/>
            <a:endCxn id="7" idx="0"/>
          </p:cNvCxnSpPr>
          <p:nvPr/>
        </p:nvCxnSpPr>
        <p:spPr bwMode="auto">
          <a:xfrm flipH="1">
            <a:off x="5098012" y="3113398"/>
            <a:ext cx="586693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55"/>
          <p:cNvCxnSpPr>
            <a:stCxn id="7" idx="3"/>
          </p:cNvCxnSpPr>
          <p:nvPr/>
        </p:nvCxnSpPr>
        <p:spPr bwMode="auto">
          <a:xfrm flipH="1">
            <a:off x="4476393" y="4049502"/>
            <a:ext cx="482789" cy="63120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57"/>
          <p:cNvCxnSpPr>
            <a:stCxn id="7" idx="4"/>
          </p:cNvCxnSpPr>
          <p:nvPr/>
        </p:nvCxnSpPr>
        <p:spPr bwMode="auto">
          <a:xfrm>
            <a:off x="5098012" y="4106545"/>
            <a:ext cx="26453" cy="61860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61"/>
          <p:cNvCxnSpPr>
            <a:stCxn id="7" idx="5"/>
          </p:cNvCxnSpPr>
          <p:nvPr/>
        </p:nvCxnSpPr>
        <p:spPr bwMode="auto">
          <a:xfrm>
            <a:off x="5236841" y="4049502"/>
            <a:ext cx="391679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64"/>
          <p:cNvCxnSpPr/>
          <p:nvPr/>
        </p:nvCxnSpPr>
        <p:spPr bwMode="auto">
          <a:xfrm rot="5400000">
            <a:off x="5646207" y="4169494"/>
            <a:ext cx="602353" cy="34969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65"/>
          <p:cNvCxnSpPr/>
          <p:nvPr/>
        </p:nvCxnSpPr>
        <p:spPr bwMode="auto">
          <a:xfrm rot="16200000" flipH="1">
            <a:off x="5968018" y="4403608"/>
            <a:ext cx="618601" cy="1180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66"/>
          <p:cNvCxnSpPr/>
          <p:nvPr/>
        </p:nvCxnSpPr>
        <p:spPr bwMode="auto">
          <a:xfrm rot="16200000" flipH="1">
            <a:off x="6338128" y="4125645"/>
            <a:ext cx="603634" cy="43867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70"/>
          <p:cNvCxnSpPr/>
          <p:nvPr/>
        </p:nvCxnSpPr>
        <p:spPr bwMode="auto">
          <a:xfrm rot="5400000">
            <a:off x="7458327" y="4176243"/>
            <a:ext cx="583685" cy="35486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71"/>
          <p:cNvCxnSpPr/>
          <p:nvPr/>
        </p:nvCxnSpPr>
        <p:spPr bwMode="auto">
          <a:xfrm rot="16200000" flipH="1">
            <a:off x="8138328" y="4124360"/>
            <a:ext cx="603634" cy="43867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74"/>
          <p:cNvCxnSpPr/>
          <p:nvPr/>
        </p:nvCxnSpPr>
        <p:spPr bwMode="auto">
          <a:xfrm rot="16200000" flipH="1">
            <a:off x="6825986" y="4266426"/>
            <a:ext cx="557398" cy="21602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Em largura primeiro: propriedades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36504"/>
          </a:xfrm>
        </p:spPr>
        <p:txBody>
          <a:bodyPr/>
          <a:lstStyle/>
          <a:p>
            <a:r>
              <a:rPr lang="pt-PT" dirty="0" smtClean="0"/>
              <a:t>Completa?</a:t>
            </a:r>
          </a:p>
          <a:p>
            <a:pPr lvl="1"/>
            <a:r>
              <a:rPr lang="pt-PT" dirty="0" smtClean="0"/>
              <a:t>Sim. Sempre encontra o </a:t>
            </a:r>
            <a:r>
              <a:rPr lang="pt-PT" dirty="0" err="1" smtClean="0"/>
              <a:t>objectivo</a:t>
            </a:r>
            <a:r>
              <a:rPr lang="pt-PT" dirty="0" smtClean="0"/>
              <a:t> que se encontra numa profundidade finita </a:t>
            </a:r>
            <a:r>
              <a:rPr lang="pt-PT" i="1" dirty="0" smtClean="0"/>
              <a:t>d</a:t>
            </a:r>
            <a:r>
              <a:rPr lang="pt-PT" dirty="0" smtClean="0"/>
              <a:t> (sempre que o </a:t>
            </a:r>
            <a:r>
              <a:rPr lang="pt-PT" dirty="0" err="1" smtClean="0"/>
              <a:t>factor</a:t>
            </a:r>
            <a:r>
              <a:rPr lang="pt-PT" dirty="0" smtClean="0"/>
              <a:t> de ramificação </a:t>
            </a:r>
            <a:r>
              <a:rPr lang="pt-PT" i="1" dirty="0" smtClean="0"/>
              <a:t>b</a:t>
            </a:r>
            <a:r>
              <a:rPr lang="pt-PT" dirty="0" smtClean="0"/>
              <a:t> seja finito)</a:t>
            </a:r>
          </a:p>
          <a:p>
            <a:r>
              <a:rPr lang="pt-PT" dirty="0" err="1" smtClean="0"/>
              <a:t>Óptima</a:t>
            </a:r>
            <a:r>
              <a:rPr lang="pt-PT" dirty="0" smtClean="0"/>
              <a:t>?</a:t>
            </a:r>
          </a:p>
          <a:p>
            <a:pPr lvl="1"/>
            <a:r>
              <a:rPr lang="pt-PT" dirty="0" smtClean="0"/>
              <a:t>O nó </a:t>
            </a:r>
            <a:r>
              <a:rPr lang="pt-PT" dirty="0" err="1" smtClean="0"/>
              <a:t>objectivo</a:t>
            </a:r>
            <a:r>
              <a:rPr lang="pt-PT" dirty="0" smtClean="0"/>
              <a:t> mais raso nem sempre é o </a:t>
            </a:r>
            <a:r>
              <a:rPr lang="pt-PT" dirty="0" err="1" smtClean="0"/>
              <a:t>óptimo</a:t>
            </a:r>
            <a:endParaRPr lang="pt-PT" dirty="0" smtClean="0"/>
          </a:p>
          <a:p>
            <a:pPr lvl="1"/>
            <a:r>
              <a:rPr lang="pt-PT" dirty="0" smtClean="0"/>
              <a:t>É </a:t>
            </a:r>
            <a:r>
              <a:rPr lang="pt-PT" dirty="0" err="1" smtClean="0"/>
              <a:t>óptimo</a:t>
            </a:r>
            <a:r>
              <a:rPr lang="pt-PT" dirty="0" smtClean="0"/>
              <a:t> se o custo do caminho for uma função não decrescente da profundidade do nó</a:t>
            </a:r>
            <a:endParaRPr lang="pt-PT" dirty="0" smtClean="0"/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Em largura primeiro: propriedades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36504"/>
          </a:xfrm>
        </p:spPr>
        <p:txBody>
          <a:bodyPr/>
          <a:lstStyle/>
          <a:p>
            <a:r>
              <a:rPr lang="pt-PT" dirty="0" smtClean="0"/>
              <a:t>Complexidade de tempo</a:t>
            </a:r>
          </a:p>
          <a:p>
            <a:pPr lvl="1"/>
            <a:r>
              <a:rPr lang="pt-PT" dirty="0" smtClean="0"/>
              <a:t>Exponencial </a:t>
            </a:r>
          </a:p>
          <a:p>
            <a:pPr lvl="1"/>
            <a:r>
              <a:rPr lang="pt-PT" i="1" dirty="0" smtClean="0"/>
              <a:t>O(b</a:t>
            </a:r>
            <a:r>
              <a:rPr lang="pt-PT" i="1" baseline="30000" dirty="0" smtClean="0"/>
              <a:t>d+1</a:t>
            </a:r>
            <a:r>
              <a:rPr lang="pt-PT" i="1" dirty="0" smtClean="0"/>
              <a:t>)</a:t>
            </a:r>
            <a:r>
              <a:rPr lang="pt-PT" dirty="0" smtClean="0"/>
              <a:t> </a:t>
            </a:r>
            <a:r>
              <a:rPr lang="pt-PT" dirty="0" smtClean="0"/>
              <a:t>, considerando que cada estado tem </a:t>
            </a:r>
            <a:r>
              <a:rPr lang="pt-PT" i="1" dirty="0" smtClean="0"/>
              <a:t>b</a:t>
            </a:r>
            <a:r>
              <a:rPr lang="pt-PT" dirty="0" smtClean="0"/>
              <a:t> sucessores e a solução se encontra a uma profundidade </a:t>
            </a:r>
            <a:r>
              <a:rPr lang="pt-PT" i="1" dirty="0" smtClean="0"/>
              <a:t>d</a:t>
            </a:r>
          </a:p>
          <a:p>
            <a:r>
              <a:rPr lang="pt-PT" dirty="0" smtClean="0"/>
              <a:t>Complexidade de espaço</a:t>
            </a:r>
          </a:p>
          <a:p>
            <a:pPr lvl="1"/>
            <a:r>
              <a:rPr lang="pt-PT" dirty="0" smtClean="0"/>
              <a:t>Exponencial</a:t>
            </a:r>
          </a:p>
          <a:p>
            <a:pPr lvl="1"/>
            <a:r>
              <a:rPr lang="pt-PT" i="1" dirty="0" smtClean="0"/>
              <a:t>O(b</a:t>
            </a:r>
            <a:r>
              <a:rPr lang="pt-PT" i="1" baseline="30000" dirty="0" smtClean="0"/>
              <a:t>d+1</a:t>
            </a:r>
            <a:r>
              <a:rPr lang="pt-PT" i="1" dirty="0" smtClean="0"/>
              <a:t>)</a:t>
            </a:r>
            <a:r>
              <a:rPr lang="pt-PT" dirty="0" smtClean="0"/>
              <a:t>, </a:t>
            </a:r>
            <a:r>
              <a:rPr lang="pt-PT" dirty="0" smtClean="0"/>
              <a:t>t</a:t>
            </a:r>
            <a:r>
              <a:rPr lang="pt-PT" dirty="0" smtClean="0"/>
              <a:t>odos os nós gerados são mantidos em memória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dirty="0" smtClean="0"/>
              <a:t>Em largura primeiro: </a:t>
            </a:r>
            <a:r>
              <a:rPr lang="pt-PT" sz="3200" dirty="0" smtClean="0"/>
              <a:t>requisitos de tempo e memória</a:t>
            </a:r>
            <a:endParaRPr lang="pt-PT" sz="3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23528" y="1484784"/>
            <a:ext cx="8363272" cy="1612775"/>
          </a:xfrm>
        </p:spPr>
        <p:txBody>
          <a:bodyPr/>
          <a:lstStyle/>
          <a:p>
            <a:r>
              <a:rPr lang="pt-PT" sz="2600" dirty="0" smtClean="0"/>
              <a:t>Considerando</a:t>
            </a:r>
          </a:p>
          <a:p>
            <a:pPr lvl="1"/>
            <a:r>
              <a:rPr lang="pt-PT" sz="2200" dirty="0" err="1" smtClean="0"/>
              <a:t>Factor</a:t>
            </a:r>
            <a:r>
              <a:rPr lang="pt-PT" sz="2200" dirty="0" smtClean="0"/>
              <a:t> de ramificação, </a:t>
            </a:r>
            <a:r>
              <a:rPr lang="pt-PT" sz="2200" i="1" dirty="0" smtClean="0"/>
              <a:t>b</a:t>
            </a:r>
            <a:r>
              <a:rPr lang="pt-PT" sz="2200" dirty="0" smtClean="0"/>
              <a:t> = 10</a:t>
            </a:r>
          </a:p>
          <a:p>
            <a:pPr lvl="1"/>
            <a:r>
              <a:rPr lang="pt-PT" sz="2200" dirty="0" smtClean="0"/>
              <a:t>Podem ser gerados 10.000 nós por segundo</a:t>
            </a:r>
          </a:p>
          <a:p>
            <a:pPr lvl="1"/>
            <a:r>
              <a:rPr lang="pt-PT" sz="2200" dirty="0" smtClean="0"/>
              <a:t>Cada nó ocupa 1000 bytes</a:t>
            </a:r>
            <a:endParaRPr lang="pt-PT" sz="2200" dirty="0"/>
          </a:p>
        </p:txBody>
      </p:sp>
      <p:graphicFrame>
        <p:nvGraphicFramePr>
          <p:cNvPr id="5" name="Marcador de Posição de Conteúdo 4"/>
          <p:cNvGraphicFramePr>
            <a:graphicFrameLocks noGrp="1"/>
          </p:cNvGraphicFramePr>
          <p:nvPr>
            <p:ph sz="half" idx="2"/>
          </p:nvPr>
        </p:nvGraphicFramePr>
        <p:xfrm>
          <a:off x="467544" y="3140968"/>
          <a:ext cx="799288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22"/>
                <a:gridCol w="1998222"/>
                <a:gridCol w="1998222"/>
                <a:gridCol w="199822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Profundidade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Nós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Tempo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Memória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0.11 segundo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 megabyte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111.100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 segundos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106 megabytes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  <a:r>
                        <a:rPr kumimoji="0" lang="pt-BR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  <a:endParaRPr kumimoji="0" lang="en-US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 minutos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 gigabytes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  <a:r>
                        <a:rPr kumimoji="0" lang="pt-B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  <a:endParaRPr kumimoji="0" lang="en-US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31 horas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 terabyte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  <a:r>
                        <a:rPr kumimoji="0" lang="pt-B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  <a:endParaRPr kumimoji="0" lang="en-US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129 dias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101 terabytes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  <a:r>
                        <a:rPr kumimoji="0" lang="pt-B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  <a:endParaRPr kumimoji="0" lang="en-US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35 anos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 petabytes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  <a:r>
                        <a:rPr kumimoji="0" lang="pt-B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  <a:endParaRPr kumimoji="0" lang="en-US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3.523 anos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 exabyte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o 14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5463</TotalTime>
  <Words>844</Words>
  <Application>Microsoft Office PowerPoint</Application>
  <PresentationFormat>Apresentação no Ecrã (4:3)</PresentationFormat>
  <Paragraphs>179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19" baseType="lpstr">
      <vt:lpstr>Tema do Office</vt:lpstr>
      <vt:lpstr>Diapositivo 1</vt:lpstr>
      <vt:lpstr>Objectivos </vt:lpstr>
      <vt:lpstr>Formulação de problemas</vt:lpstr>
      <vt:lpstr>Busca em árvore: algoritmo</vt:lpstr>
      <vt:lpstr>Estratégia de busca não informada (cega)</vt:lpstr>
      <vt:lpstr>Em largura primeiro</vt:lpstr>
      <vt:lpstr>Em largura primeiro: propriedades</vt:lpstr>
      <vt:lpstr>Em largura primeiro: propriedades</vt:lpstr>
      <vt:lpstr>Em largura primeiro: requisitos de tempo e memória</vt:lpstr>
      <vt:lpstr>Custo uniforme</vt:lpstr>
      <vt:lpstr>Custo uniforme: propriedades</vt:lpstr>
      <vt:lpstr>Custo uniforme: propriedades</vt:lpstr>
      <vt:lpstr>Em profundidade primeiro</vt:lpstr>
      <vt:lpstr>Em profundidade primeiro: propriedades</vt:lpstr>
      <vt:lpstr>Em profundidade primeiro: propriedades</vt:lpstr>
      <vt:lpstr>Em profundidade primeiro: propriedades</vt:lpstr>
      <vt:lpstr>Tarefa </vt:lpstr>
      <vt:lpstr>Bibliografia 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Makili</dc:creator>
  <cp:lastModifiedBy>Makili</cp:lastModifiedBy>
  <cp:revision>379</cp:revision>
  <dcterms:created xsi:type="dcterms:W3CDTF">2012-03-12T09:44:13Z</dcterms:created>
  <dcterms:modified xsi:type="dcterms:W3CDTF">2015-03-27T11:49:16Z</dcterms:modified>
</cp:coreProperties>
</file>