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5" r:id="rId6"/>
    <p:sldId id="296" r:id="rId7"/>
  </p:sldIdLst>
  <p:sldSz cx="9144000" cy="6858000" type="screen4x3"/>
  <p:notesSz cx="7099300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A7FD062B-258E-4ADC-ACF1-2F3ADF8FA6BF}" type="datetimeFigureOut">
              <a:rPr lang="pt-PT"/>
              <a:pPr>
                <a:defRPr/>
              </a:pPr>
              <a:t>02/06/2016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A5E46D3B-1515-4E87-81EB-355304B7F21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smtClean="0"/>
          </a:p>
        </p:txBody>
      </p:sp>
      <p:sp>
        <p:nvSpPr>
          <p:cNvPr id="2970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02836-900E-41F0-9AF8-F3B9E7CFE1D2}" type="slidenum">
              <a:rPr lang="pt-PT" smtClean="0"/>
              <a:pPr/>
              <a:t>1</a:t>
            </a:fld>
            <a:endParaRPr lang="pt-P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350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7D08B-185C-45F3-9CE3-226766DC2C52}" type="datetimeFigureOut">
              <a:rPr lang="pt-PT"/>
              <a:pPr>
                <a:defRPr/>
              </a:pPr>
              <a:t>02/06/2016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763713" y="6356350"/>
            <a:ext cx="59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7162F-1B29-47D3-B3D2-726FDA8C2A7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193CC-2066-40EE-BE4C-7620B650672C}" type="datetimeFigureOut">
              <a:rPr lang="pt-PT"/>
              <a:pPr>
                <a:defRPr/>
              </a:pPr>
              <a:t>02/06/2016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1E57-7AC7-4E6D-89B3-E81F16A6490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99EE-60F2-4B8B-A85C-ADE04CB4F879}" type="datetimeFigureOut">
              <a:rPr lang="pt-PT"/>
              <a:pPr>
                <a:defRPr/>
              </a:pPr>
              <a:t>02/06/2016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58B4C-FCC9-46A0-99A7-4E7466E645A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504056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94F55-DC9F-4701-A7C2-4CC5E6210E54}" type="datetimeFigureOut">
              <a:rPr lang="pt-PT"/>
              <a:pPr>
                <a:defRPr/>
              </a:pPr>
              <a:t>02/06/2016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6C971-86EA-4B2D-A919-5A084110BDE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B8E1-B92A-476E-A692-8EB71A9ABE7C}" type="datetimeFigureOut">
              <a:rPr lang="pt-PT"/>
              <a:pPr>
                <a:defRPr/>
              </a:pPr>
              <a:t>02/06/2016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908F-5959-452C-BEF1-CD3CF1A09BE1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D9DBD-E49D-4366-B130-6A351073FE8B}" type="datetimeFigureOut">
              <a:rPr lang="pt-PT"/>
              <a:pPr>
                <a:defRPr/>
              </a:pPr>
              <a:t>02/06/2016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DAC7-E694-4F9E-BED1-C5895CC3E9C4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2C0EC-1715-4032-B6A4-AF9F666B6E51}" type="datetimeFigureOut">
              <a:rPr lang="pt-PT"/>
              <a:pPr>
                <a:defRPr/>
              </a:pPr>
              <a:t>02/06/2016</a:t>
            </a:fld>
            <a:endParaRPr lang="pt-PT" dirty="0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2F285-F264-43FB-9519-46305895AD1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E4B5B-60DB-407E-B012-6758D3DE563B}" type="datetimeFigureOut">
              <a:rPr lang="pt-PT"/>
              <a:pPr>
                <a:defRPr/>
              </a:pPr>
              <a:t>02/06/2016</a:t>
            </a:fld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CC7F-13CF-4F01-900C-D67153A9B2A2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A71-775E-4EDC-B157-73B5200DEF3E}" type="datetimeFigureOut">
              <a:rPr lang="pt-PT"/>
              <a:pPr>
                <a:defRPr/>
              </a:pPr>
              <a:t>02/06/2016</a:t>
            </a:fld>
            <a:endParaRPr lang="pt-PT" dirty="0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3091-FE5F-4133-BD04-022E389885C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E2E9-14B2-4F4B-9E44-350C01D60D70}" type="datetimeFigureOut">
              <a:rPr lang="pt-PT"/>
              <a:pPr>
                <a:defRPr/>
              </a:pPr>
              <a:t>02/06/2016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98583-83F1-4DF9-B133-90EF660DB28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51FE-1124-4713-A3A1-4B01298E3DC1}" type="datetimeFigureOut">
              <a:rPr lang="pt-PT"/>
              <a:pPr>
                <a:defRPr/>
              </a:pPr>
              <a:t>02/06/2016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A880A-63FF-48D9-9B04-C77293AC18D6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ângulo 11"/>
          <p:cNvSpPr/>
          <p:nvPr userDrawn="1"/>
        </p:nvSpPr>
        <p:spPr>
          <a:xfrm>
            <a:off x="4572000" y="6335713"/>
            <a:ext cx="4572000" cy="5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1" name="Rectângulo 10"/>
          <p:cNvSpPr/>
          <p:nvPr userDrawn="1"/>
        </p:nvSpPr>
        <p:spPr>
          <a:xfrm>
            <a:off x="0" y="6335713"/>
            <a:ext cx="4572000" cy="522287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028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0" y="1125538"/>
            <a:ext cx="914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205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68313" y="1557338"/>
            <a:ext cx="8229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9DD7E-E394-45AD-86D0-723DA1687861}" type="datetimeFigureOut">
              <a:rPr lang="pt-PT"/>
              <a:pPr>
                <a:defRPr/>
              </a:pPr>
              <a:t>02/06/2016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A71DF-5064-4582-9592-275C097B752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  <p:sp>
        <p:nvSpPr>
          <p:cNvPr id="13" name="Rectângulo 12"/>
          <p:cNvSpPr/>
          <p:nvPr userDrawn="1"/>
        </p:nvSpPr>
        <p:spPr>
          <a:xfrm>
            <a:off x="0" y="0"/>
            <a:ext cx="4572000" cy="1125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4" name="Rectângulo 13"/>
          <p:cNvSpPr/>
          <p:nvPr userDrawn="1"/>
        </p:nvSpPr>
        <p:spPr>
          <a:xfrm>
            <a:off x="4572000" y="0"/>
            <a:ext cx="4572000" cy="1125538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1035" name="Imagem 9" descr="LogoUkb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463" y="17463"/>
            <a:ext cx="10620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640960" cy="3339133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Sumário: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Exercícios: busca informada</a:t>
            </a:r>
            <a:endParaRPr lang="pt-P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PT" dirty="0" smtClean="0"/>
              <a:t>O grafo mostrado na figura descreve um problema de busca. Suponhamos que A é o estado inicial e </a:t>
            </a:r>
            <a:r>
              <a:rPr lang="pt-PT" dirty="0" err="1" smtClean="0"/>
              <a:t>E</a:t>
            </a:r>
            <a:r>
              <a:rPr lang="pt-PT" dirty="0" smtClean="0"/>
              <a:t> </a:t>
            </a:r>
            <a:r>
              <a:rPr lang="pt-PT" dirty="0" err="1" smtClean="0"/>
              <a:t>e</a:t>
            </a:r>
            <a:r>
              <a:rPr lang="pt-PT" dirty="0" smtClean="0"/>
              <a:t> F são os estados de meta. Os arcos estão etiquetados com o custo real dos operadores.</a:t>
            </a:r>
          </a:p>
          <a:p>
            <a:pPr lvl="1">
              <a:buNone/>
            </a:pPr>
            <a:endParaRPr lang="pt-PT" dirty="0" smtClean="0"/>
          </a:p>
        </p:txBody>
      </p:sp>
      <p:pic>
        <p:nvPicPr>
          <p:cNvPr id="6" name="Marcador de Posição de Conteúdo 5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095" y="1600200"/>
            <a:ext cx="27788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5184576" cy="4752528"/>
          </a:xfrm>
        </p:spPr>
        <p:txBody>
          <a:bodyPr/>
          <a:lstStyle/>
          <a:p>
            <a:pPr lvl="1" algn="just"/>
            <a:r>
              <a:rPr lang="pt-PT" dirty="0" smtClean="0"/>
              <a:t>Atribuiu-se à função heurística os valores mostrados na tabela. Analise se a mesma é admissível e consistente.</a:t>
            </a:r>
          </a:p>
          <a:p>
            <a:pPr lvl="1" algn="just"/>
            <a:r>
              <a:rPr lang="pt-PT" dirty="0" smtClean="0"/>
              <a:t>Construa a árvore de busca que gera o algoritmo A*. É </a:t>
            </a:r>
            <a:r>
              <a:rPr lang="pt-PT" dirty="0" err="1" smtClean="0"/>
              <a:t>óptimo</a:t>
            </a:r>
            <a:r>
              <a:rPr lang="pt-PT" dirty="0" smtClean="0"/>
              <a:t> o algoritmo neste caso?</a:t>
            </a:r>
          </a:p>
          <a:p>
            <a:pPr lvl="1" algn="just"/>
            <a:r>
              <a:rPr lang="pt-PT" dirty="0" smtClean="0"/>
              <a:t>Construa a árvore que gera o algoritmo de busca gulosa pela melhor escolha.</a:t>
            </a:r>
          </a:p>
          <a:p>
            <a:pPr algn="just"/>
            <a:r>
              <a:rPr lang="pt-PT" sz="2600" dirty="0" smtClean="0"/>
              <a:t>Em ambos os casos mostre a evolução da fronteira.</a:t>
            </a:r>
            <a:endParaRPr lang="pt-PT" sz="2600" dirty="0"/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sz="half" idx="2"/>
          </p:nvPr>
        </p:nvGraphicFramePr>
        <p:xfrm>
          <a:off x="6372200" y="1772816"/>
          <a:ext cx="1800200" cy="277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i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pt-PT" sz="24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half" idx="1"/>
          </p:nvPr>
        </p:nvSpPr>
        <p:spPr>
          <a:xfrm>
            <a:off x="323528" y="1600201"/>
            <a:ext cx="8568952" cy="2764903"/>
          </a:xfrm>
        </p:spPr>
        <p:txBody>
          <a:bodyPr/>
          <a:lstStyle/>
          <a:p>
            <a:pPr lvl="0" algn="just"/>
            <a:r>
              <a:rPr lang="pt-PT" sz="2400" dirty="0" smtClean="0"/>
              <a:t>Considere o problema dos blocos cujo estado inicial e estado alvo são mostrados na figura a seguir:</a:t>
            </a:r>
          </a:p>
          <a:p>
            <a:pPr lvl="1" algn="just"/>
            <a:r>
              <a:rPr lang="pt-PT" sz="2000" dirty="0" smtClean="0"/>
              <a:t>Construa a árvore de busca gerada pelo algoritmo A*, utilizando como heurística </a:t>
            </a:r>
            <a:r>
              <a:rPr lang="pt-PT" sz="2000" b="1" i="1" dirty="0" smtClean="0"/>
              <a:t>h(n) = número de blocos descolocados</a:t>
            </a:r>
            <a:r>
              <a:rPr lang="pt-PT" sz="2000" dirty="0" smtClean="0"/>
              <a:t>. Para tal, considere que um bloco está descolocado se não tiver por baixo o elemento </a:t>
            </a:r>
            <a:r>
              <a:rPr lang="pt-PT" sz="2000" dirty="0" err="1" smtClean="0"/>
              <a:t>correcto</a:t>
            </a:r>
            <a:r>
              <a:rPr lang="pt-PT" sz="2000" dirty="0" smtClean="0"/>
              <a:t> (quer seja o bloco desejado ou a mesa). Filtre os ciclos simples, indique a ordem de expansão dos estados e mostre em cada passo os valores de </a:t>
            </a:r>
            <a:r>
              <a:rPr lang="pt-PT" sz="2000" i="1" dirty="0" smtClean="0"/>
              <a:t>f</a:t>
            </a:r>
            <a:r>
              <a:rPr lang="pt-PT" sz="2000" dirty="0" smtClean="0"/>
              <a:t>, </a:t>
            </a:r>
            <a:r>
              <a:rPr lang="pt-PT" sz="2000" i="1" dirty="0" smtClean="0"/>
              <a:t>g</a:t>
            </a:r>
            <a:r>
              <a:rPr lang="pt-PT" sz="2000" dirty="0" smtClean="0"/>
              <a:t> e </a:t>
            </a:r>
            <a:r>
              <a:rPr lang="pt-PT" sz="2000" i="1" dirty="0" smtClean="0"/>
              <a:t>h</a:t>
            </a:r>
            <a:r>
              <a:rPr lang="pt-PT" sz="2000" dirty="0" smtClean="0"/>
              <a:t>. Considere que o custo de cada operador é igual a 1.</a:t>
            </a:r>
            <a:endParaRPr lang="pt-PT" sz="2000" dirty="0"/>
          </a:p>
        </p:txBody>
      </p:sp>
      <p:pic>
        <p:nvPicPr>
          <p:cNvPr id="6" name="Marcador de Posição de Conteúdo 5" descr="ImgExBlocos.jp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771800" y="4509120"/>
            <a:ext cx="4038600" cy="1765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pPr lvl="0"/>
            <a:r>
              <a:rPr lang="pt-PT" sz="2400" dirty="0" smtClean="0"/>
              <a:t>Existe um robot num quarto quadrado de 6 x 6 compartimentos. O mesmo é capaz de deslocar-se horizontal e verticalmente e reconhecer se um obstáculo está num dos compartimentos adjacentes. Supondo que o robot utiliza algoritmos de busca para planificar os seus movimentos, responda às seguintes perguntas:</a:t>
            </a:r>
            <a:endParaRPr lang="pt-PT" sz="2400" dirty="0"/>
          </a:p>
        </p:txBody>
      </p:sp>
      <p:pic>
        <p:nvPicPr>
          <p:cNvPr id="6" name="Marcador de Posição de Conteúdo 5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556792"/>
            <a:ext cx="38637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536504"/>
          </a:xfrm>
        </p:spPr>
        <p:txBody>
          <a:bodyPr/>
          <a:lstStyle/>
          <a:p>
            <a:pPr algn="just"/>
            <a:r>
              <a:rPr lang="pt-PT" sz="2400" dirty="0" smtClean="0"/>
              <a:t>Que heurística poderia utilizar o robot para guiar-se desde a sua posição </a:t>
            </a:r>
            <a:r>
              <a:rPr lang="pt-PT" sz="2400" dirty="0" err="1" smtClean="0"/>
              <a:t>actual</a:t>
            </a:r>
            <a:r>
              <a:rPr lang="pt-PT" sz="2400" dirty="0" smtClean="0"/>
              <a:t> até ao outro extremo do quarto?</a:t>
            </a:r>
          </a:p>
          <a:p>
            <a:pPr algn="just"/>
            <a:r>
              <a:rPr lang="pt-PT" sz="2400" dirty="0" smtClean="0"/>
              <a:t>Que caminho seguiria o robot se o seu movimento estivesse determinado por um algoritmo de busca de subida de encosta com a heurística definida na alínea anterior? Suponha que os estados posteriores se geram aplicando-se os operadores de deslocamento na seguinte ordem: direita, baixo, esquerda, cima.</a:t>
            </a:r>
          </a:p>
          <a:p>
            <a:pPr algn="just"/>
            <a:r>
              <a:rPr lang="pt-PT" sz="2400" dirty="0" smtClean="0"/>
              <a:t>E </a:t>
            </a:r>
            <a:r>
              <a:rPr lang="pt-PT" sz="2400" smtClean="0"/>
              <a:t>se seguissem </a:t>
            </a:r>
            <a:r>
              <a:rPr lang="pt-PT" sz="2400" dirty="0" smtClean="0"/>
              <a:t>a ordem: cima, esquerda, abaixo, direita, que </a:t>
            </a:r>
            <a:r>
              <a:rPr lang="pt-PT" sz="2400" smtClean="0"/>
              <a:t>caminho seguiria</a:t>
            </a:r>
            <a:r>
              <a:rPr lang="pt-PT" sz="2400" dirty="0" smtClean="0"/>
              <a:t>?</a:t>
            </a:r>
          </a:p>
          <a:p>
            <a:pPr algn="just"/>
            <a:r>
              <a:rPr lang="pt-PT" sz="2400" dirty="0" smtClean="0"/>
              <a:t>Seguindo a primeira ordem dos operadores, que caminho seguiria o robot se os seus movimentos estivessem guiados por um algoritmo de busca em feixe com k = 3?</a:t>
            </a:r>
            <a:endParaRPr 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Personalizado 1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7142</TotalTime>
  <Words>395</Words>
  <Application>Microsoft Office PowerPoint</Application>
  <PresentationFormat>Apresentação na tela 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Makili</dc:creator>
  <cp:lastModifiedBy>Killa Dogg Gangster</cp:lastModifiedBy>
  <cp:revision>386</cp:revision>
  <dcterms:created xsi:type="dcterms:W3CDTF">2012-03-12T09:44:13Z</dcterms:created>
  <dcterms:modified xsi:type="dcterms:W3CDTF">2016-06-02T22:17:19Z</dcterms:modified>
</cp:coreProperties>
</file>