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313" r:id="rId2"/>
    <p:sldId id="363" r:id="rId3"/>
    <p:sldId id="294" r:id="rId4"/>
    <p:sldId id="361" r:id="rId5"/>
    <p:sldId id="316" r:id="rId6"/>
    <p:sldId id="346" r:id="rId7"/>
    <p:sldId id="289" r:id="rId8"/>
    <p:sldId id="350" r:id="rId9"/>
    <p:sldId id="362" r:id="rId10"/>
    <p:sldId id="347" r:id="rId11"/>
    <p:sldId id="348" r:id="rId12"/>
    <p:sldId id="330" r:id="rId13"/>
    <p:sldId id="331" r:id="rId14"/>
    <p:sldId id="333" r:id="rId15"/>
    <p:sldId id="349" r:id="rId16"/>
    <p:sldId id="344" r:id="rId17"/>
    <p:sldId id="329" r:id="rId18"/>
    <p:sldId id="351" r:id="rId19"/>
    <p:sldId id="352" r:id="rId20"/>
    <p:sldId id="353" r:id="rId21"/>
    <p:sldId id="354" r:id="rId22"/>
    <p:sldId id="336" r:id="rId23"/>
    <p:sldId id="355" r:id="rId24"/>
    <p:sldId id="356" r:id="rId25"/>
    <p:sldId id="358" r:id="rId26"/>
    <p:sldId id="337" r:id="rId27"/>
    <p:sldId id="359" r:id="rId28"/>
    <p:sldId id="357" r:id="rId29"/>
    <p:sldId id="360" r:id="rId30"/>
    <p:sldId id="311" r:id="rId31"/>
  </p:sldIdLst>
  <p:sldSz cx="9144000" cy="6858000" type="screen4x3"/>
  <p:notesSz cx="7104063" cy="10234613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kil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AC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A7FD062B-258E-4ADC-ACF1-2F3ADF8FA6BF}" type="datetimeFigureOut">
              <a:rPr lang="pt-PT"/>
              <a:pPr>
                <a:defRPr/>
              </a:pPr>
              <a:t>22/04/2016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PT" noProof="0" smtClean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PT" noProof="0" smtClean="0"/>
              <a:t>Clique para editar os estilos</a:t>
            </a:r>
          </a:p>
          <a:p>
            <a:pPr lvl="1"/>
            <a:r>
              <a:rPr lang="pt-PT" noProof="0" smtClean="0"/>
              <a:t>Segundo nível</a:t>
            </a:r>
          </a:p>
          <a:p>
            <a:pPr lvl="2"/>
            <a:r>
              <a:rPr lang="pt-PT" noProof="0" smtClean="0"/>
              <a:t>Terceiro nível</a:t>
            </a:r>
          </a:p>
          <a:p>
            <a:pPr lvl="3"/>
            <a:r>
              <a:rPr lang="pt-PT" noProof="0" smtClean="0"/>
              <a:t>Quarto nível</a:t>
            </a:r>
          </a:p>
          <a:p>
            <a:pPr lvl="4"/>
            <a:r>
              <a:rPr lang="pt-PT" noProof="0" smtClean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A5E46D3B-1515-4E87-81EB-355304B7F215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688215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Faça clique para editar o estilo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2350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7D08B-185C-45F3-9CE3-226766DC2C52}" type="datetimeFigureOut">
              <a:rPr lang="pt-PT"/>
              <a:pPr>
                <a:defRPr/>
              </a:pPr>
              <a:t>22/04/2016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1763713" y="6356350"/>
            <a:ext cx="59769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7812088" y="6356350"/>
            <a:ext cx="8747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7162F-1B29-47D3-B3D2-726FDA8C2A7C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193CC-2066-40EE-BE4C-7620B650672C}" type="datetimeFigureOut">
              <a:rPr lang="pt-PT"/>
              <a:pPr>
                <a:defRPr/>
              </a:pPr>
              <a:t>22/04/2016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51E57-7AC7-4E6D-89B3-E81F16A6490F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799EE-60F2-4B8B-A85C-ADE04CB4F879}" type="datetimeFigureOut">
              <a:rPr lang="pt-PT"/>
              <a:pPr>
                <a:defRPr/>
              </a:pPr>
              <a:t>22/04/2016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58B4C-FCC9-46A0-99A7-4E7466E645AA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124744"/>
            <a:ext cx="9144000" cy="504056"/>
          </a:xfrm>
        </p:spPr>
        <p:txBody>
          <a:bodyPr/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730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94F55-DC9F-4701-A7C2-4CC5E6210E54}" type="datetimeFigureOut">
              <a:rPr lang="pt-PT"/>
              <a:pPr>
                <a:defRPr/>
              </a:pPr>
              <a:t>22/04/2016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6C971-86EA-4B2D-A919-5A084110BDE2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CB8E1-B92A-476E-A692-8EB71A9ABE7C}" type="datetimeFigureOut">
              <a:rPr lang="pt-PT"/>
              <a:pPr>
                <a:defRPr/>
              </a:pPr>
              <a:t>22/04/2016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F908F-5959-452C-BEF1-CD3CF1A09BE1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D9DBD-E49D-4366-B130-6A351073FE8B}" type="datetimeFigureOut">
              <a:rPr lang="pt-PT"/>
              <a:pPr>
                <a:defRPr/>
              </a:pPr>
              <a:t>22/04/2016</a:t>
            </a:fld>
            <a:endParaRPr lang="pt-PT" dirty="0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4DAC7-E694-4F9E-BED1-C5895CC3E9C4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2C0EC-1715-4032-B6A4-AF9F666B6E51}" type="datetimeFigureOut">
              <a:rPr lang="pt-PT"/>
              <a:pPr>
                <a:defRPr/>
              </a:pPr>
              <a:t>22/04/2016</a:t>
            </a:fld>
            <a:endParaRPr lang="pt-PT" dirty="0"/>
          </a:p>
        </p:txBody>
      </p:sp>
      <p:sp>
        <p:nvSpPr>
          <p:cNvPr id="8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2F285-F264-43FB-9519-46305895AD1B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E4B5B-60DB-407E-B012-6758D3DE563B}" type="datetimeFigureOut">
              <a:rPr lang="pt-PT"/>
              <a:pPr>
                <a:defRPr/>
              </a:pPr>
              <a:t>22/04/2016</a:t>
            </a:fld>
            <a:endParaRPr lang="pt-PT" dirty="0"/>
          </a:p>
        </p:txBody>
      </p:sp>
      <p:sp>
        <p:nvSpPr>
          <p:cNvPr id="4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8CC7F-13CF-4F01-900C-D67153A9B2A2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83A71-775E-4EDC-B157-73B5200DEF3E}" type="datetimeFigureOut">
              <a:rPr lang="pt-PT"/>
              <a:pPr>
                <a:defRPr/>
              </a:pPr>
              <a:t>22/04/2016</a:t>
            </a:fld>
            <a:endParaRPr lang="pt-PT" dirty="0"/>
          </a:p>
        </p:txBody>
      </p:sp>
      <p:sp>
        <p:nvSpPr>
          <p:cNvPr id="3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63091-FE5F-4133-BD04-022E389885CC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1E2E9-14B2-4F4B-9E44-350C01D60D70}" type="datetimeFigureOut">
              <a:rPr lang="pt-PT"/>
              <a:pPr>
                <a:defRPr/>
              </a:pPr>
              <a:t>22/04/2016</a:t>
            </a:fld>
            <a:endParaRPr lang="pt-PT" dirty="0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98583-83F1-4DF9-B133-90EF660DB28F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651FE-1124-4713-A3A1-4B01298E3DC1}" type="datetimeFigureOut">
              <a:rPr lang="pt-PT"/>
              <a:pPr>
                <a:defRPr/>
              </a:pPr>
              <a:t>22/04/2016</a:t>
            </a:fld>
            <a:endParaRPr lang="pt-PT" dirty="0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A880A-63FF-48D9-9B04-C77293AC18D6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ângulo 11"/>
          <p:cNvSpPr/>
          <p:nvPr userDrawn="1"/>
        </p:nvSpPr>
        <p:spPr>
          <a:xfrm>
            <a:off x="4572000" y="6335713"/>
            <a:ext cx="4572000" cy="5222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sp>
        <p:nvSpPr>
          <p:cNvPr id="11" name="Rectângulo 10"/>
          <p:cNvSpPr/>
          <p:nvPr userDrawn="1"/>
        </p:nvSpPr>
        <p:spPr>
          <a:xfrm>
            <a:off x="0" y="6335713"/>
            <a:ext cx="4572000" cy="522287"/>
          </a:xfrm>
          <a:prstGeom prst="rect">
            <a:avLst/>
          </a:prstGeom>
          <a:solidFill>
            <a:srgbClr val="200A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sp>
        <p:nvSpPr>
          <p:cNvPr id="1028" name="Marcador de Posição do Título 1"/>
          <p:cNvSpPr>
            <a:spLocks noGrp="1"/>
          </p:cNvSpPr>
          <p:nvPr>
            <p:ph type="title"/>
          </p:nvPr>
        </p:nvSpPr>
        <p:spPr bwMode="auto">
          <a:xfrm>
            <a:off x="0" y="1125538"/>
            <a:ext cx="91440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 estilo</a:t>
            </a:r>
          </a:p>
        </p:txBody>
      </p:sp>
      <p:sp>
        <p:nvSpPr>
          <p:cNvPr id="2053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468313" y="1557338"/>
            <a:ext cx="8229600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89DD7E-E394-45AD-86D0-723DA1687861}" type="datetimeFigureOut">
              <a:rPr lang="pt-PT"/>
              <a:pPr>
                <a:defRPr/>
              </a:pPr>
              <a:t>22/04/2016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89A71DF-5064-4582-9592-275C097B752A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  <p:sp>
        <p:nvSpPr>
          <p:cNvPr id="13" name="Rectângulo 12"/>
          <p:cNvSpPr/>
          <p:nvPr userDrawn="1"/>
        </p:nvSpPr>
        <p:spPr>
          <a:xfrm>
            <a:off x="0" y="0"/>
            <a:ext cx="4572000" cy="11255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sp>
        <p:nvSpPr>
          <p:cNvPr id="14" name="Rectângulo 13"/>
          <p:cNvSpPr/>
          <p:nvPr userDrawn="1"/>
        </p:nvSpPr>
        <p:spPr>
          <a:xfrm>
            <a:off x="4572000" y="0"/>
            <a:ext cx="4572000" cy="1125538"/>
          </a:xfrm>
          <a:prstGeom prst="rect">
            <a:avLst/>
          </a:prstGeom>
          <a:solidFill>
            <a:srgbClr val="200A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pic>
        <p:nvPicPr>
          <p:cNvPr id="1035" name="Imagem 9" descr="LogoUkb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463" y="17463"/>
            <a:ext cx="1062037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st.depositphotos.com/1654249/1946/i/950/depositphotos_19467373-3d-man-sitting-with-red-question-mark.jpg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79512" y="1196753"/>
            <a:ext cx="8568952" cy="720080"/>
          </a:xfrm>
        </p:spPr>
        <p:txBody>
          <a:bodyPr/>
          <a:lstStyle/>
          <a:p>
            <a:r>
              <a:rPr lang="pt-PT" dirty="0" smtClean="0"/>
              <a:t>Sumário:</a:t>
            </a:r>
            <a:endParaRPr lang="pt-PT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395536" y="1772816"/>
            <a:ext cx="8280920" cy="3505944"/>
          </a:xfrm>
        </p:spPr>
        <p:txBody>
          <a:bodyPr/>
          <a:lstStyle/>
          <a:p>
            <a:pPr algn="l" eaLnBrk="1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pt-PT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Tratamento de listas</a:t>
            </a:r>
          </a:p>
          <a:p>
            <a:pPr algn="l" eaLnBrk="1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pt-PT" dirty="0" smtClean="0">
                <a:solidFill>
                  <a:schemeClr val="tx1"/>
                </a:solidFill>
              </a:rPr>
              <a:t> Expressões aritméticas em </a:t>
            </a:r>
            <a:r>
              <a:rPr lang="pt-PT" dirty="0" err="1" smtClean="0">
                <a:solidFill>
                  <a:schemeClr val="tx1"/>
                </a:solidFill>
              </a:rPr>
              <a:t>Prolog</a:t>
            </a:r>
            <a:endParaRPr lang="pt-PT" dirty="0" smtClean="0">
              <a:solidFill>
                <a:schemeClr val="tx1"/>
              </a:solidFill>
            </a:endParaRPr>
          </a:p>
          <a:p>
            <a:pPr algn="l" eaLnBrk="1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smtClean="0">
                <a:solidFill>
                  <a:schemeClr val="tx1"/>
                </a:solidFill>
              </a:rPr>
              <a:t>Controlo de retrocesso</a:t>
            </a:r>
          </a:p>
          <a:p>
            <a:pPr algn="l" eaLnBrk="1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smtClean="0">
                <a:solidFill>
                  <a:schemeClr val="tx1"/>
                </a:solidFill>
              </a:rPr>
              <a:t>Negação como falha</a:t>
            </a:r>
          </a:p>
          <a:p>
            <a:pPr algn="l" eaLnBrk="1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Pertença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281339"/>
          </a:xfrm>
        </p:spPr>
        <p:txBody>
          <a:bodyPr/>
          <a:lstStyle/>
          <a:p>
            <a:r>
              <a:rPr lang="pt-PT" sz="2800" dirty="0" smtClean="0"/>
              <a:t>A relação de pertença se pode definir como:</a:t>
            </a:r>
          </a:p>
          <a:p>
            <a:pPr lvl="1"/>
            <a:r>
              <a:rPr lang="pt-PT" b="1" i="1" dirty="0"/>
              <a:t>m</a:t>
            </a:r>
            <a:r>
              <a:rPr lang="pt-PT" b="1" i="1" dirty="0" smtClean="0"/>
              <a:t>embro(X, L)</a:t>
            </a:r>
          </a:p>
          <a:p>
            <a:pPr lvl="1"/>
            <a:r>
              <a:rPr lang="pt-PT" dirty="0" smtClean="0"/>
              <a:t>Onde X é um </a:t>
            </a:r>
            <a:r>
              <a:rPr lang="pt-PT" dirty="0" err="1" smtClean="0"/>
              <a:t>objecto</a:t>
            </a:r>
            <a:r>
              <a:rPr lang="pt-PT" dirty="0" smtClean="0"/>
              <a:t> e L uma lista</a:t>
            </a:r>
          </a:p>
          <a:p>
            <a:r>
              <a:rPr lang="pt-PT" sz="2800" dirty="0" smtClean="0"/>
              <a:t>O </a:t>
            </a:r>
            <a:r>
              <a:rPr lang="pt-PT" sz="2800" dirty="0" err="1" smtClean="0"/>
              <a:t>objectivo</a:t>
            </a:r>
            <a:r>
              <a:rPr lang="pt-PT" sz="2800" dirty="0" smtClean="0"/>
              <a:t> </a:t>
            </a:r>
            <a:r>
              <a:rPr lang="pt-PT" sz="2800" b="1" i="1" dirty="0" smtClean="0"/>
              <a:t>membro(X, L)</a:t>
            </a:r>
            <a:r>
              <a:rPr lang="pt-PT" sz="2800" dirty="0" smtClean="0"/>
              <a:t> é verdadeiro se X é um elemento de L</a:t>
            </a:r>
          </a:p>
          <a:p>
            <a:r>
              <a:rPr lang="pt-PT" sz="2800" dirty="0" smtClean="0"/>
              <a:t>Por exemplo:</a:t>
            </a:r>
          </a:p>
          <a:p>
            <a:pPr lvl="1"/>
            <a:r>
              <a:rPr lang="pt-PT" sz="2400" dirty="0"/>
              <a:t>m</a:t>
            </a:r>
            <a:r>
              <a:rPr lang="pt-PT" sz="2400" dirty="0" smtClean="0"/>
              <a:t>embro(b, [a, b, c]) é verdadeiro</a:t>
            </a:r>
          </a:p>
          <a:p>
            <a:pPr lvl="1"/>
            <a:r>
              <a:rPr lang="pt-PT" sz="2400" dirty="0" smtClean="0"/>
              <a:t>membro(b, [a, [b, c]]) é falso</a:t>
            </a:r>
          </a:p>
          <a:p>
            <a:pPr lvl="1"/>
            <a:r>
              <a:rPr lang="pt-PT" sz="2400" dirty="0"/>
              <a:t>m</a:t>
            </a:r>
            <a:r>
              <a:rPr lang="pt-PT" sz="2400" dirty="0" smtClean="0"/>
              <a:t>embro([b, c], </a:t>
            </a:r>
            <a:r>
              <a:rPr lang="pt-PT" sz="2400" dirty="0"/>
              <a:t>[a, [b, c</a:t>
            </a:r>
            <a:r>
              <a:rPr lang="pt-PT" sz="2400" dirty="0" smtClean="0"/>
              <a:t>]) é verdadeiro</a:t>
            </a:r>
            <a:endParaRPr lang="pt-PT" sz="2400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="" xmlns:p14="http://schemas.microsoft.com/office/powerpoint/2010/main" val="140932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Pertença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/>
          <a:lstStyle/>
          <a:p>
            <a:r>
              <a:rPr lang="pt-PT" sz="2800" dirty="0" smtClean="0"/>
              <a:t>X é um membro de L se:</a:t>
            </a:r>
          </a:p>
          <a:p>
            <a:pPr lvl="1"/>
            <a:r>
              <a:rPr lang="pt-PT" sz="2400" dirty="0" smtClean="0"/>
              <a:t>(1) X é a cabeça de L, ou</a:t>
            </a:r>
          </a:p>
          <a:p>
            <a:pPr lvl="1"/>
            <a:r>
              <a:rPr lang="pt-PT" sz="2400" dirty="0" smtClean="0"/>
              <a:t>(2) X é membro da cauda de L</a:t>
            </a:r>
          </a:p>
          <a:p>
            <a:r>
              <a:rPr lang="pt-PT" sz="2800" dirty="0" smtClean="0"/>
              <a:t>Em </a:t>
            </a:r>
            <a:r>
              <a:rPr lang="pt-PT" sz="2800" dirty="0" err="1" smtClean="0"/>
              <a:t>Prolog</a:t>
            </a:r>
            <a:r>
              <a:rPr lang="pt-PT" sz="2800" dirty="0" smtClean="0"/>
              <a:t>:</a:t>
            </a:r>
          </a:p>
          <a:p>
            <a:pPr lvl="1"/>
            <a:r>
              <a:rPr lang="pt-PT" sz="2400" dirty="0"/>
              <a:t>m</a:t>
            </a:r>
            <a:r>
              <a:rPr lang="pt-PT" sz="2400" dirty="0" smtClean="0"/>
              <a:t>embro(X, [</a:t>
            </a:r>
            <a:r>
              <a:rPr lang="pt-PT" sz="2400" dirty="0" err="1" smtClean="0"/>
              <a:t>X|Cauda</a:t>
            </a:r>
            <a:r>
              <a:rPr lang="pt-PT" sz="2400" dirty="0" smtClean="0"/>
              <a:t>]).</a:t>
            </a:r>
          </a:p>
          <a:p>
            <a:pPr lvl="1"/>
            <a:r>
              <a:rPr lang="pt-PT" sz="2400" dirty="0"/>
              <a:t>m</a:t>
            </a:r>
            <a:r>
              <a:rPr lang="pt-PT" sz="2400" dirty="0" smtClean="0"/>
              <a:t>embro(X, [</a:t>
            </a:r>
            <a:r>
              <a:rPr lang="pt-PT" sz="2400" dirty="0" err="1" smtClean="0"/>
              <a:t>Cab|Cauda</a:t>
            </a:r>
            <a:r>
              <a:rPr lang="pt-PT" sz="2400" dirty="0" smtClean="0"/>
              <a:t>]) :- membro(X, Cauda).</a:t>
            </a:r>
            <a:endParaRPr lang="pt-PT" sz="2400" dirty="0"/>
          </a:p>
        </p:txBody>
      </p:sp>
    </p:spTree>
    <p:extLst>
      <p:ext uri="{BB962C8B-B14F-4D97-AF65-F5344CB8AC3E}">
        <p14:creationId xmlns="" xmlns:p14="http://schemas.microsoft.com/office/powerpoint/2010/main" val="196904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Concatenação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r>
              <a:rPr lang="pt-PT" sz="2800" dirty="0" smtClean="0">
                <a:latin typeface="Arial" pitchFamily="34" charset="0"/>
                <a:cs typeface="Arial" pitchFamily="34" charset="0"/>
              </a:rPr>
              <a:t>A relação de concatenação se pode definir como:</a:t>
            </a:r>
          </a:p>
          <a:p>
            <a:pPr lvl="1"/>
            <a:r>
              <a:rPr lang="pt-PT" sz="2400" b="1" i="1" dirty="0" err="1">
                <a:latin typeface="Arial" pitchFamily="34" charset="0"/>
                <a:cs typeface="Arial" pitchFamily="34" charset="0"/>
              </a:rPr>
              <a:t>c</a:t>
            </a:r>
            <a:r>
              <a:rPr lang="pt-PT" sz="2400" b="1" i="1" dirty="0" err="1" smtClean="0">
                <a:latin typeface="Arial" pitchFamily="34" charset="0"/>
                <a:cs typeface="Arial" pitchFamily="34" charset="0"/>
              </a:rPr>
              <a:t>onc</a:t>
            </a:r>
            <a:r>
              <a:rPr lang="pt-PT" sz="2400" b="1" i="1" dirty="0" smtClean="0">
                <a:latin typeface="Arial" pitchFamily="34" charset="0"/>
                <a:cs typeface="Arial" pitchFamily="34" charset="0"/>
              </a:rPr>
              <a:t>(L1, L2, L3)</a:t>
            </a:r>
          </a:p>
          <a:p>
            <a:pPr lvl="1"/>
            <a:r>
              <a:rPr lang="pt-PT" sz="2400" dirty="0" smtClean="0">
                <a:latin typeface="Arial" pitchFamily="34" charset="0"/>
                <a:cs typeface="Arial" pitchFamily="34" charset="0"/>
              </a:rPr>
              <a:t>Sendo L1 e L2 duas listas e L3 a sua concatenação</a:t>
            </a:r>
          </a:p>
          <a:p>
            <a:r>
              <a:rPr lang="pt-PT" sz="2800" dirty="0" smtClean="0">
                <a:latin typeface="Arial" pitchFamily="34" charset="0"/>
                <a:cs typeface="Arial" pitchFamily="34" charset="0"/>
              </a:rPr>
              <a:t>Exemplo</a:t>
            </a:r>
          </a:p>
          <a:p>
            <a:pPr lvl="1"/>
            <a:r>
              <a:rPr lang="en-US" altLang="zh-TW" sz="2400" b="1" i="1" dirty="0" err="1">
                <a:latin typeface="Arial" pitchFamily="34" charset="0"/>
                <a:cs typeface="Arial" pitchFamily="34" charset="0"/>
              </a:rPr>
              <a:t>conc</a:t>
            </a:r>
            <a:r>
              <a:rPr lang="en-US" altLang="zh-TW" sz="2400" b="1" i="1" dirty="0">
                <a:latin typeface="Arial" pitchFamily="34" charset="0"/>
                <a:cs typeface="Arial" pitchFamily="34" charset="0"/>
              </a:rPr>
              <a:t>( [a, b], [c, d], [a, b, c, d])</a:t>
            </a:r>
            <a:r>
              <a:rPr lang="en-US" altLang="zh-TW" sz="2400" dirty="0">
                <a:latin typeface="Arial" pitchFamily="34" charset="0"/>
                <a:cs typeface="Arial" pitchFamily="34" charset="0"/>
              </a:rPr>
              <a:t> é </a:t>
            </a:r>
            <a:r>
              <a:rPr lang="en-US" altLang="zh-TW" sz="2400" dirty="0" err="1">
                <a:latin typeface="Arial" pitchFamily="34" charset="0"/>
                <a:cs typeface="Arial" pitchFamily="34" charset="0"/>
              </a:rPr>
              <a:t>verdadeiro</a:t>
            </a:r>
            <a:endParaRPr lang="en-US" altLang="zh-TW" sz="24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zh-TW" sz="2400" b="1" i="1" dirty="0" err="1">
                <a:latin typeface="Arial" pitchFamily="34" charset="0"/>
                <a:cs typeface="Arial" pitchFamily="34" charset="0"/>
              </a:rPr>
              <a:t>conc</a:t>
            </a:r>
            <a:r>
              <a:rPr lang="en-US" altLang="zh-TW" sz="2400" b="1" i="1" dirty="0">
                <a:latin typeface="Arial" pitchFamily="34" charset="0"/>
                <a:cs typeface="Arial" pitchFamily="34" charset="0"/>
              </a:rPr>
              <a:t>( [a, b], [c, d], [a, b, a, c, d])</a:t>
            </a:r>
            <a:r>
              <a:rPr lang="en-US" altLang="zh-TW" sz="2400" dirty="0">
                <a:latin typeface="Arial" pitchFamily="34" charset="0"/>
                <a:cs typeface="Arial" pitchFamily="34" charset="0"/>
              </a:rPr>
              <a:t> é </a:t>
            </a:r>
            <a:r>
              <a:rPr lang="en-US" altLang="zh-TW" sz="2400" dirty="0" err="1">
                <a:latin typeface="Arial" pitchFamily="34" charset="0"/>
                <a:cs typeface="Arial" pitchFamily="34" charset="0"/>
              </a:rPr>
              <a:t>falso</a:t>
            </a:r>
            <a:endParaRPr lang="en-US" altLang="zh-TW" sz="2400" dirty="0">
              <a:latin typeface="Arial" pitchFamily="34" charset="0"/>
              <a:cs typeface="Arial" pitchFamily="34" charset="0"/>
            </a:endParaRPr>
          </a:p>
          <a:p>
            <a:endParaRPr lang="pt-PT" dirty="0">
              <a:latin typeface="Arial" pitchFamily="34" charset="0"/>
              <a:cs typeface="Arial" pitchFamily="34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="" xmlns:p14="http://schemas.microsoft.com/office/powerpoint/2010/main" val="10200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Concatenação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29992" y="1794019"/>
            <a:ext cx="5112444" cy="4353347"/>
          </a:xfrm>
        </p:spPr>
        <p:txBody>
          <a:bodyPr/>
          <a:lstStyle/>
          <a:p>
            <a:pPr algn="just"/>
            <a:r>
              <a:rPr lang="pt-PT" sz="2800" dirty="0" smtClean="0"/>
              <a:t>Dois casos a considerar:</a:t>
            </a:r>
          </a:p>
          <a:p>
            <a:pPr lvl="1" algn="just"/>
            <a:r>
              <a:rPr lang="pt-PT" sz="2400" dirty="0" smtClean="0"/>
              <a:t>(1) se o primeiro argumento é uma lista vazia então o segundo e terceiro argumentos devem ser a mesma lista</a:t>
            </a:r>
          </a:p>
          <a:p>
            <a:pPr lvl="1" algn="just"/>
            <a:r>
              <a:rPr lang="pt-PT" sz="2400" dirty="0" smtClean="0"/>
              <a:t>(2) se o primeiro argumento é uma lista não-vazia deve ter uma cabeça e uma cauda [X|L1]; o resultado da concatenação é a lista [X|L3], onde L3 é a concatenação de L1 e L2</a:t>
            </a:r>
            <a:endParaRPr lang="pt-PT" sz="2400" dirty="0"/>
          </a:p>
        </p:txBody>
      </p:sp>
      <p:grpSp>
        <p:nvGrpSpPr>
          <p:cNvPr id="5" name="Group 11"/>
          <p:cNvGrpSpPr>
            <a:grpSpLocks noChangeAspect="1"/>
          </p:cNvGrpSpPr>
          <p:nvPr/>
        </p:nvGrpSpPr>
        <p:grpSpPr bwMode="auto">
          <a:xfrm>
            <a:off x="5631078" y="2572080"/>
            <a:ext cx="2880000" cy="1382381"/>
            <a:chOff x="1429" y="2532"/>
            <a:chExt cx="2268" cy="993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429" y="2886"/>
              <a:ext cx="272" cy="22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X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701" y="2886"/>
              <a:ext cx="998" cy="22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L1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835" y="2886"/>
              <a:ext cx="862" cy="22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L2</a:t>
              </a:r>
            </a:p>
          </p:txBody>
        </p:sp>
        <p:sp>
          <p:nvSpPr>
            <p:cNvPr id="9" name="AutoShape 7"/>
            <p:cNvSpPr>
              <a:spLocks/>
            </p:cNvSpPr>
            <p:nvPr/>
          </p:nvSpPr>
          <p:spPr bwMode="auto">
            <a:xfrm rot="16200000" flipH="1">
              <a:off x="2019" y="2160"/>
              <a:ext cx="90" cy="1270"/>
            </a:xfrm>
            <a:prstGeom prst="leftBrace">
              <a:avLst>
                <a:gd name="adj1" fmla="val 117593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0" name="AutoShape 8"/>
            <p:cNvSpPr>
              <a:spLocks/>
            </p:cNvSpPr>
            <p:nvPr/>
          </p:nvSpPr>
          <p:spPr bwMode="auto">
            <a:xfrm rot="5400000" flipH="1" flipV="1">
              <a:off x="2631" y="2228"/>
              <a:ext cx="136" cy="1995"/>
            </a:xfrm>
            <a:prstGeom prst="leftBrace">
              <a:avLst>
                <a:gd name="adj1" fmla="val 122243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solidFill>
                  <a:schemeClr val="hlink"/>
                </a:solidFill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779" y="2532"/>
              <a:ext cx="5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>
                  <a:solidFill>
                    <a:schemeClr val="hlink"/>
                  </a:solidFill>
                </a:rPr>
                <a:t>[X|L1]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562" y="329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>
                  <a:solidFill>
                    <a:schemeClr val="hlink"/>
                  </a:solidFill>
                </a:rPr>
                <a:t>L3</a:t>
              </a:r>
            </a:p>
          </p:txBody>
        </p:sp>
      </p:grpSp>
      <p:grpSp>
        <p:nvGrpSpPr>
          <p:cNvPr id="13" name="Group 11"/>
          <p:cNvGrpSpPr>
            <a:grpSpLocks noChangeAspect="1"/>
          </p:cNvGrpSpPr>
          <p:nvPr/>
        </p:nvGrpSpPr>
        <p:grpSpPr bwMode="auto">
          <a:xfrm>
            <a:off x="5651237" y="4293096"/>
            <a:ext cx="2880000" cy="1382380"/>
            <a:chOff x="1429" y="2532"/>
            <a:chExt cx="2268" cy="993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1429" y="2886"/>
              <a:ext cx="272" cy="22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X</a:t>
              </a: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701" y="2886"/>
              <a:ext cx="1996" cy="22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 smtClean="0"/>
                <a:t>L3</a:t>
              </a:r>
              <a:endParaRPr lang="en-US" altLang="zh-TW" sz="1800" dirty="0"/>
            </a:p>
          </p:txBody>
        </p:sp>
        <p:sp>
          <p:nvSpPr>
            <p:cNvPr id="17" name="AutoShape 7"/>
            <p:cNvSpPr>
              <a:spLocks/>
            </p:cNvSpPr>
            <p:nvPr/>
          </p:nvSpPr>
          <p:spPr bwMode="auto">
            <a:xfrm rot="16200000" flipH="1">
              <a:off x="2519" y="1660"/>
              <a:ext cx="53" cy="2234"/>
            </a:xfrm>
            <a:prstGeom prst="leftBrace">
              <a:avLst>
                <a:gd name="adj1" fmla="val 117593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8" name="AutoShape 8"/>
            <p:cNvSpPr>
              <a:spLocks/>
            </p:cNvSpPr>
            <p:nvPr/>
          </p:nvSpPr>
          <p:spPr bwMode="auto">
            <a:xfrm rot="5400000" flipH="1" flipV="1">
              <a:off x="2631" y="2228"/>
              <a:ext cx="136" cy="1995"/>
            </a:xfrm>
            <a:prstGeom prst="leftBrace">
              <a:avLst>
                <a:gd name="adj1" fmla="val 122243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solidFill>
                  <a:schemeClr val="hlink"/>
                </a:solidFill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2254" y="2532"/>
              <a:ext cx="5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>
                  <a:solidFill>
                    <a:schemeClr val="hlink"/>
                  </a:solidFill>
                </a:rPr>
                <a:t>[</a:t>
              </a:r>
              <a:r>
                <a:rPr lang="en-US" altLang="zh-TW" sz="1800" dirty="0" smtClean="0">
                  <a:solidFill>
                    <a:schemeClr val="hlink"/>
                  </a:solidFill>
                </a:rPr>
                <a:t>X|L3]</a:t>
              </a:r>
              <a:endParaRPr lang="en-US" altLang="zh-TW" sz="1800" dirty="0">
                <a:solidFill>
                  <a:schemeClr val="hlink"/>
                </a:solidFill>
              </a:endParaRPr>
            </a:p>
          </p:txBody>
        </p: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2562" y="329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hlink"/>
                  </a:solidFill>
                </a:rPr>
                <a:t>L3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66640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Concatenação 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209331"/>
          </a:xfrm>
        </p:spPr>
        <p:txBody>
          <a:bodyPr/>
          <a:lstStyle/>
          <a:p>
            <a:r>
              <a:rPr lang="pt-PT" sz="2800" dirty="0" smtClean="0"/>
              <a:t>Em </a:t>
            </a:r>
            <a:r>
              <a:rPr lang="pt-PT" sz="2800" dirty="0" err="1" smtClean="0"/>
              <a:t>Prolog</a:t>
            </a:r>
            <a:r>
              <a:rPr lang="pt-PT" sz="2800" dirty="0" smtClean="0"/>
              <a:t>:</a:t>
            </a:r>
          </a:p>
          <a:p>
            <a:pPr lvl="1"/>
            <a:r>
              <a:rPr lang="pt-PT" sz="2400" b="1" i="1" dirty="0" err="1">
                <a:sym typeface="Wingdings" panose="05000000000000000000" pitchFamily="2" charset="2"/>
              </a:rPr>
              <a:t>c</a:t>
            </a:r>
            <a:r>
              <a:rPr lang="pt-PT" sz="2400" b="1" i="1" dirty="0" err="1" smtClean="0">
                <a:sym typeface="Wingdings" panose="05000000000000000000" pitchFamily="2" charset="2"/>
              </a:rPr>
              <a:t>onc</a:t>
            </a:r>
            <a:r>
              <a:rPr lang="pt-PT" sz="2400" b="1" i="1" dirty="0" smtClean="0">
                <a:sym typeface="Wingdings" panose="05000000000000000000" pitchFamily="2" charset="2"/>
              </a:rPr>
              <a:t>([], L, L).</a:t>
            </a:r>
          </a:p>
          <a:p>
            <a:pPr lvl="1"/>
            <a:r>
              <a:rPr lang="pt-PT" sz="2400" b="1" i="1" dirty="0" err="1" smtClean="0">
                <a:sym typeface="Wingdings" panose="05000000000000000000" pitchFamily="2" charset="2"/>
              </a:rPr>
              <a:t>conc</a:t>
            </a:r>
            <a:r>
              <a:rPr lang="pt-PT" sz="2400" b="1" i="1" dirty="0" smtClean="0">
                <a:sym typeface="Wingdings" panose="05000000000000000000" pitchFamily="2" charset="2"/>
              </a:rPr>
              <a:t>([X|L1], L2, [X|L3]) :- </a:t>
            </a:r>
            <a:r>
              <a:rPr lang="pt-PT" sz="2400" b="1" i="1" dirty="0" err="1" smtClean="0">
                <a:sym typeface="Wingdings" panose="05000000000000000000" pitchFamily="2" charset="2"/>
              </a:rPr>
              <a:t>conc</a:t>
            </a:r>
            <a:r>
              <a:rPr lang="pt-PT" sz="2400" b="1" i="1" dirty="0" smtClean="0">
                <a:sym typeface="Wingdings" panose="05000000000000000000" pitchFamily="2" charset="2"/>
              </a:rPr>
              <a:t>(L1, L2, L3).</a:t>
            </a:r>
            <a:endParaRPr lang="pt-PT" sz="2200" b="1" i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084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Outras operações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pt-PT" sz="2800" dirty="0" smtClean="0"/>
              <a:t>Ver em </a:t>
            </a:r>
            <a:r>
              <a:rPr lang="pt-PT" sz="2800" dirty="0" err="1" smtClean="0"/>
              <a:t>Bratko</a:t>
            </a:r>
            <a:r>
              <a:rPr lang="pt-PT" sz="2800" dirty="0" smtClean="0"/>
              <a:t> operações de adição, eliminação, sublistas, etc.</a:t>
            </a:r>
          </a:p>
          <a:p>
            <a:r>
              <a:rPr lang="pt-PT" sz="2800" dirty="0" smtClean="0"/>
              <a:t>Pg. 72 – 76 </a:t>
            </a:r>
          </a:p>
          <a:p>
            <a:endParaRPr lang="pt-PT" dirty="0" smtClean="0"/>
          </a:p>
        </p:txBody>
      </p:sp>
    </p:spTree>
    <p:extLst>
      <p:ext uri="{BB962C8B-B14F-4D97-AF65-F5344CB8AC3E}">
        <p14:creationId xmlns="" xmlns:p14="http://schemas.microsoft.com/office/powerpoint/2010/main" val="229202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Expressões aritméticas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209331"/>
          </a:xfrm>
        </p:spPr>
        <p:txBody>
          <a:bodyPr/>
          <a:lstStyle/>
          <a:p>
            <a:pPr algn="just"/>
            <a:r>
              <a:rPr lang="pt-PT" sz="2800" dirty="0" smtClean="0">
                <a:sym typeface="Wingdings" panose="05000000000000000000" pitchFamily="2" charset="2"/>
              </a:rPr>
              <a:t>Prolog possui vários operadores aritméticos predefinidos.</a:t>
            </a:r>
          </a:p>
          <a:p>
            <a:pPr algn="just"/>
            <a:r>
              <a:rPr lang="pt-PT" sz="2800" dirty="0" smtClean="0">
                <a:sym typeface="Wingdings" panose="05000000000000000000" pitchFamily="2" charset="2"/>
              </a:rPr>
              <a:t>Podem ser usados para construir expressões</a:t>
            </a:r>
          </a:p>
          <a:p>
            <a:pPr lvl="1" algn="just"/>
            <a:r>
              <a:rPr lang="pt-PT" sz="2400" dirty="0" err="1" smtClean="0"/>
              <a:t>Bratko</a:t>
            </a:r>
            <a:r>
              <a:rPr lang="pt-PT" sz="2400" dirty="0" smtClean="0"/>
              <a:t>, pg. 84 – 90 </a:t>
            </a:r>
          </a:p>
          <a:p>
            <a:pPr lvl="1" algn="just"/>
            <a:r>
              <a:rPr lang="pt-PT" sz="2400" dirty="0" smtClean="0"/>
              <a:t>Teresa </a:t>
            </a:r>
            <a:r>
              <a:rPr lang="pt-PT" sz="2400" dirty="0" err="1" smtClean="0"/>
              <a:t>Escrig</a:t>
            </a:r>
            <a:r>
              <a:rPr lang="pt-PT" sz="2400" dirty="0" smtClean="0"/>
              <a:t>, pg. 27 – 29 </a:t>
            </a:r>
            <a:endParaRPr lang="pt-PT" sz="2400" dirty="0"/>
          </a:p>
        </p:txBody>
      </p:sp>
    </p:spTree>
    <p:extLst>
      <p:ext uri="{BB962C8B-B14F-4D97-AF65-F5344CB8AC3E}">
        <p14:creationId xmlns="" xmlns:p14="http://schemas.microsoft.com/office/powerpoint/2010/main" val="341739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Retrocesso (</a:t>
            </a:r>
            <a:r>
              <a:rPr lang="pt-PT" dirty="0" err="1" smtClean="0"/>
              <a:t>backtracking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281339"/>
          </a:xfrm>
        </p:spPr>
        <p:txBody>
          <a:bodyPr/>
          <a:lstStyle/>
          <a:p>
            <a:pPr algn="just"/>
            <a:r>
              <a:rPr lang="pt-PT" dirty="0" smtClean="0"/>
              <a:t>O retrocesso (</a:t>
            </a:r>
            <a:r>
              <a:rPr lang="pt-PT" dirty="0" err="1" smtClean="0"/>
              <a:t>backtracking</a:t>
            </a:r>
            <a:r>
              <a:rPr lang="pt-PT" dirty="0" smtClean="0"/>
              <a:t>) é uma tentativa de (</a:t>
            </a:r>
            <a:r>
              <a:rPr lang="pt-PT" dirty="0" err="1" smtClean="0"/>
              <a:t>re</a:t>
            </a:r>
            <a:r>
              <a:rPr lang="pt-PT" dirty="0" smtClean="0"/>
              <a:t>)satisfazer um objectivo através da exploração de vias alternativas de satisfação.</a:t>
            </a:r>
          </a:p>
          <a:p>
            <a:pPr algn="just"/>
            <a:r>
              <a:rPr lang="pt-PT" dirty="0" smtClean="0"/>
              <a:t>Mecanismo utilizado quando teclamos “;” após a resposta a uma consulta.</a:t>
            </a:r>
          </a:p>
          <a:p>
            <a:pPr algn="just"/>
            <a:r>
              <a:rPr lang="pt-PT" dirty="0" smtClean="0"/>
              <a:t>Semelhança com busca em profundidade primeiro.</a:t>
            </a:r>
          </a:p>
          <a:p>
            <a:pPr marL="0" indent="0" algn="just">
              <a:buNone/>
            </a:pPr>
            <a:endParaRPr lang="pt-PT" dirty="0"/>
          </a:p>
        </p:txBody>
      </p:sp>
    </p:spTree>
    <p:extLst>
      <p:ext uri="{BB962C8B-B14F-4D97-AF65-F5344CB8AC3E}">
        <p14:creationId xmlns="" xmlns:p14="http://schemas.microsoft.com/office/powerpoint/2010/main" val="293309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Retrocesso automático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 algn="just"/>
            <a:r>
              <a:rPr lang="pt-PT" dirty="0" smtClean="0"/>
              <a:t>É um dos princípios do funcionamento do Prolog.</a:t>
            </a:r>
          </a:p>
          <a:p>
            <a:pPr algn="just"/>
            <a:r>
              <a:rPr lang="pt-PT" dirty="0" smtClean="0"/>
              <a:t>O Prolog realiza um retrocesso automático sempre que for necessário ao tratar de satisfazer um objectivo.</a:t>
            </a:r>
          </a:p>
          <a:p>
            <a:pPr algn="just"/>
            <a:r>
              <a:rPr lang="pt-PT" dirty="0" smtClean="0"/>
              <a:t>Liberta o programador da codificação explícita do processo de retrocesso.</a:t>
            </a:r>
            <a:endParaRPr lang="pt-PT" dirty="0"/>
          </a:p>
        </p:txBody>
      </p:sp>
    </p:spTree>
    <p:extLst>
      <p:ext uri="{BB962C8B-B14F-4D97-AF65-F5344CB8AC3E}">
        <p14:creationId xmlns="" xmlns:p14="http://schemas.microsoft.com/office/powerpoint/2010/main" val="150066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Retrocesso automático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pPr algn="just"/>
            <a:r>
              <a:rPr lang="pt-PT" dirty="0" smtClean="0"/>
              <a:t>Algumas vezes provoca ineficiência nos programas.</a:t>
            </a:r>
          </a:p>
          <a:p>
            <a:pPr algn="just"/>
            <a:r>
              <a:rPr lang="pt-PT" dirty="0" smtClean="0"/>
              <a:t>Podemos necessitar de controlar ou prevenir o retrocesso automático.</a:t>
            </a:r>
            <a:endParaRPr lang="pt-PT" dirty="0"/>
          </a:p>
        </p:txBody>
      </p:sp>
    </p:spTree>
    <p:extLst>
      <p:ext uri="{BB962C8B-B14F-4D97-AF65-F5344CB8AC3E}">
        <p14:creationId xmlns="" xmlns:p14="http://schemas.microsoft.com/office/powerpoint/2010/main" val="301679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Objectivos</a:t>
            </a: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 lvl="0" algn="just"/>
            <a:r>
              <a:rPr lang="pt-PT" dirty="0" smtClean="0">
                <a:latin typeface="Arial" pitchFamily="34" charset="0"/>
                <a:cs typeface="Arial" pitchFamily="34" charset="0"/>
              </a:rPr>
              <a:t>Adquirir uma noção sobre o tratamento de listas em </a:t>
            </a:r>
            <a:r>
              <a:rPr lang="pt-PT" dirty="0" err="1" smtClean="0">
                <a:latin typeface="Arial" pitchFamily="34" charset="0"/>
                <a:cs typeface="Arial" pitchFamily="34" charset="0"/>
              </a:rPr>
              <a:t>Prolog</a:t>
            </a:r>
            <a:endParaRPr lang="pt-PT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PT" dirty="0" smtClean="0">
                <a:latin typeface="Arial" pitchFamily="34" charset="0"/>
                <a:cs typeface="Arial" pitchFamily="34" charset="0"/>
              </a:rPr>
              <a:t>Adquirir uma noção acerca dos operadores aritméticos em </a:t>
            </a:r>
            <a:r>
              <a:rPr lang="pt-PT" dirty="0" err="1" smtClean="0">
                <a:latin typeface="Arial" pitchFamily="34" charset="0"/>
                <a:cs typeface="Arial" pitchFamily="34" charset="0"/>
              </a:rPr>
              <a:t>Prolog</a:t>
            </a:r>
            <a:endParaRPr lang="pt-PT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PT" dirty="0" smtClean="0">
                <a:latin typeface="Arial" pitchFamily="34" charset="0"/>
                <a:cs typeface="Arial" pitchFamily="34" charset="0"/>
              </a:rPr>
              <a:t>Adquirir uma noção sobre o controlo de retrocesso</a:t>
            </a:r>
          </a:p>
          <a:p>
            <a:pPr algn="just"/>
            <a:r>
              <a:rPr lang="pt-PT" dirty="0" smtClean="0">
                <a:latin typeface="Arial" pitchFamily="34" charset="0"/>
                <a:cs typeface="Arial" pitchFamily="34" charset="0"/>
              </a:rPr>
              <a:t>Adquirir uma noção acerca do uso da negação como falha</a:t>
            </a:r>
          </a:p>
          <a:p>
            <a:pPr algn="just"/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Retrocesso automático: exemplo</a:t>
            </a:r>
            <a:endParaRPr lang="pt-PT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Marcador de Posição de Conteúdo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85180" y="1600201"/>
                <a:ext cx="4258816" cy="2918154"/>
              </a:xfrm>
            </p:spPr>
            <p:txBody>
              <a:bodyPr/>
              <a:lstStyle/>
              <a:p>
                <a:r>
                  <a:rPr lang="pt-PT" dirty="0" smtClean="0"/>
                  <a:t>Considerar a função</a:t>
                </a:r>
              </a:p>
              <a:p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&lt;3</m:t>
                              </m:r>
                            </m:e>
                          </m:mr>
                          <m:m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 3≤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&lt;6</m:t>
                              </m:r>
                            </m:e>
                          </m:mr>
                          <m:m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4  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 6≤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PT" dirty="0"/>
              </a:p>
            </p:txBody>
          </p:sp>
        </mc:Choice>
        <mc:Fallback>
          <p:sp>
            <p:nvSpPr>
              <p:cNvPr id="3" name="Marcador de Posição de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85180" y="1600201"/>
                <a:ext cx="4258816" cy="2918154"/>
              </a:xfrm>
              <a:blipFill rotWithShape="0">
                <a:blip r:embed="rId2"/>
                <a:stretch>
                  <a:fillRect l="-2579" t="-209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arcador de Posição de Conteúdo 6"/>
          <p:cNvSpPr>
            <a:spLocks noGrp="1"/>
          </p:cNvSpPr>
          <p:nvPr>
            <p:ph sz="half" idx="2"/>
          </p:nvPr>
        </p:nvSpPr>
        <p:spPr>
          <a:xfrm>
            <a:off x="4375150" y="1600201"/>
            <a:ext cx="4638675" cy="4525963"/>
          </a:xfrm>
        </p:spPr>
        <p:txBody>
          <a:bodyPr/>
          <a:lstStyle/>
          <a:p>
            <a:r>
              <a:rPr lang="pt-PT" dirty="0" smtClean="0"/>
              <a:t>Pode ser escrita em </a:t>
            </a:r>
            <a:r>
              <a:rPr lang="pt-PT" dirty="0" err="1" smtClean="0"/>
              <a:t>Prolog</a:t>
            </a:r>
            <a:r>
              <a:rPr lang="pt-PT" dirty="0" smtClean="0"/>
              <a:t> utilizando-se uma relação binária </a:t>
            </a:r>
            <a:r>
              <a:rPr lang="pt-PT" b="1" i="1" dirty="0" smtClean="0"/>
              <a:t>f(X, Y)</a:t>
            </a:r>
          </a:p>
          <a:p>
            <a:pPr lvl="1"/>
            <a:r>
              <a:rPr lang="en-US" altLang="zh-TW" b="1" i="1" dirty="0"/>
              <a:t>f( X, 0) :- X &lt; 3</a:t>
            </a:r>
            <a:r>
              <a:rPr lang="en-US" altLang="zh-TW" b="1" i="1" dirty="0" smtClean="0"/>
              <a:t>.</a:t>
            </a:r>
            <a:r>
              <a:rPr lang="en-US" altLang="zh-TW" dirty="0" smtClean="0"/>
              <a:t>  % </a:t>
            </a:r>
            <a:r>
              <a:rPr lang="en-US" altLang="zh-TW" dirty="0" err="1" smtClean="0"/>
              <a:t>regra</a:t>
            </a:r>
            <a:r>
              <a:rPr lang="en-US" altLang="zh-TW" dirty="0" smtClean="0"/>
              <a:t> 1</a:t>
            </a:r>
            <a:endParaRPr lang="en-US" altLang="zh-TW" dirty="0"/>
          </a:p>
          <a:p>
            <a:pPr lvl="1"/>
            <a:r>
              <a:rPr lang="en-US" altLang="zh-TW" b="1" i="1" dirty="0"/>
              <a:t>f( X, 2) :- 3=&lt;X, X&lt;6</a:t>
            </a:r>
            <a:r>
              <a:rPr lang="en-US" altLang="zh-TW" b="1" i="1" dirty="0" smtClean="0"/>
              <a:t>.</a:t>
            </a:r>
            <a:r>
              <a:rPr lang="en-US" altLang="zh-TW" dirty="0" smtClean="0"/>
              <a:t> % </a:t>
            </a:r>
            <a:r>
              <a:rPr lang="en-US" altLang="zh-TW" dirty="0" err="1" smtClean="0"/>
              <a:t>regra</a:t>
            </a:r>
            <a:r>
              <a:rPr lang="en-US" altLang="zh-TW" dirty="0" smtClean="0"/>
              <a:t> 2</a:t>
            </a:r>
            <a:endParaRPr lang="en-US" altLang="zh-TW" dirty="0"/>
          </a:p>
          <a:p>
            <a:pPr lvl="1"/>
            <a:r>
              <a:rPr lang="en-US" altLang="zh-TW" b="1" i="1" dirty="0"/>
              <a:t>f( X, 4) :- 6 =&lt; X</a:t>
            </a:r>
            <a:r>
              <a:rPr lang="en-US" altLang="zh-TW" b="1" i="1" dirty="0" smtClean="0"/>
              <a:t>.</a:t>
            </a:r>
            <a:r>
              <a:rPr lang="en-US" altLang="zh-TW" dirty="0" smtClean="0"/>
              <a:t> % </a:t>
            </a:r>
            <a:r>
              <a:rPr lang="en-US" altLang="zh-TW" dirty="0" err="1" smtClean="0"/>
              <a:t>regra</a:t>
            </a:r>
            <a:r>
              <a:rPr lang="en-US" altLang="zh-TW" dirty="0" smtClean="0"/>
              <a:t> 3</a:t>
            </a:r>
            <a:endParaRPr lang="en-US" altLang="zh-TW" dirty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827584" y="4030664"/>
            <a:ext cx="2470150" cy="2095500"/>
            <a:chOff x="3923" y="2840"/>
            <a:chExt cx="1556" cy="1320"/>
          </a:xfrm>
        </p:grpSpPr>
        <p:sp>
          <p:nvSpPr>
            <p:cNvPr id="9" name="Line 32"/>
            <p:cNvSpPr>
              <a:spLocks noChangeShapeType="1"/>
            </p:cNvSpPr>
            <p:nvPr/>
          </p:nvSpPr>
          <p:spPr bwMode="auto">
            <a:xfrm>
              <a:off x="4070" y="2944"/>
              <a:ext cx="0" cy="11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0" name="Line 33"/>
            <p:cNvSpPr>
              <a:spLocks noChangeShapeType="1"/>
            </p:cNvSpPr>
            <p:nvPr/>
          </p:nvSpPr>
          <p:spPr bwMode="auto">
            <a:xfrm>
              <a:off x="4002" y="3960"/>
              <a:ext cx="12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1" name="Text Box 34"/>
            <p:cNvSpPr txBox="1">
              <a:spLocks noChangeArrowheads="1"/>
            </p:cNvSpPr>
            <p:nvPr/>
          </p:nvSpPr>
          <p:spPr bwMode="auto">
            <a:xfrm>
              <a:off x="5296" y="3890"/>
              <a:ext cx="18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dirty="0" smtClean="0"/>
                <a:t>x</a:t>
              </a:r>
              <a:endParaRPr lang="en-US" altLang="zh-TW" sz="1400" dirty="0"/>
            </a:p>
          </p:txBody>
        </p:sp>
        <p:sp>
          <p:nvSpPr>
            <p:cNvPr id="12" name="Text Box 35"/>
            <p:cNvSpPr txBox="1">
              <a:spLocks noChangeArrowheads="1"/>
            </p:cNvSpPr>
            <p:nvPr/>
          </p:nvSpPr>
          <p:spPr bwMode="auto">
            <a:xfrm>
              <a:off x="3923" y="2840"/>
              <a:ext cx="18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dirty="0" smtClean="0"/>
                <a:t>y</a:t>
              </a:r>
              <a:endParaRPr lang="en-US" altLang="zh-TW" sz="1400" dirty="0"/>
            </a:p>
          </p:txBody>
        </p:sp>
        <p:grpSp>
          <p:nvGrpSpPr>
            <p:cNvPr id="13" name="Group 36"/>
            <p:cNvGrpSpPr>
              <a:grpSpLocks/>
            </p:cNvGrpSpPr>
            <p:nvPr/>
          </p:nvGrpSpPr>
          <p:grpSpPr bwMode="auto">
            <a:xfrm>
              <a:off x="4065" y="3935"/>
              <a:ext cx="359" cy="51"/>
              <a:chOff x="1610" y="3004"/>
              <a:chExt cx="505" cy="45"/>
            </a:xfrm>
          </p:grpSpPr>
          <p:sp>
            <p:nvSpPr>
              <p:cNvPr id="25" name="Line 37"/>
              <p:cNvSpPr>
                <a:spLocks noChangeShapeType="1"/>
              </p:cNvSpPr>
              <p:nvPr/>
            </p:nvSpPr>
            <p:spPr bwMode="auto">
              <a:xfrm>
                <a:off x="1610" y="3022"/>
                <a:ext cx="499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2070" y="3004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kumimoji="1" sz="2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5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kumimoji="1" sz="22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</p:grpSp>
        <p:sp>
          <p:nvSpPr>
            <p:cNvPr id="14" name="Line 39"/>
            <p:cNvSpPr>
              <a:spLocks noChangeShapeType="1"/>
            </p:cNvSpPr>
            <p:nvPr/>
          </p:nvSpPr>
          <p:spPr bwMode="auto">
            <a:xfrm>
              <a:off x="4400" y="3635"/>
              <a:ext cx="37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5" name="Oval 40"/>
            <p:cNvSpPr>
              <a:spLocks noChangeArrowheads="1"/>
            </p:cNvSpPr>
            <p:nvPr/>
          </p:nvSpPr>
          <p:spPr bwMode="auto">
            <a:xfrm>
              <a:off x="4748" y="3621"/>
              <a:ext cx="34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6" name="Line 41"/>
            <p:cNvSpPr>
              <a:spLocks noChangeShapeType="1"/>
            </p:cNvSpPr>
            <p:nvPr/>
          </p:nvSpPr>
          <p:spPr bwMode="auto">
            <a:xfrm>
              <a:off x="4768" y="3321"/>
              <a:ext cx="37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" name="Line 42"/>
            <p:cNvSpPr>
              <a:spLocks noChangeShapeType="1"/>
            </p:cNvSpPr>
            <p:nvPr/>
          </p:nvSpPr>
          <p:spPr bwMode="auto">
            <a:xfrm>
              <a:off x="4400" y="3637"/>
              <a:ext cx="0" cy="305"/>
            </a:xfrm>
            <a:prstGeom prst="line">
              <a:avLst/>
            </a:prstGeom>
            <a:noFill/>
            <a:ln w="19050">
              <a:solidFill>
                <a:srgbClr val="FF99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8" name="Line 43"/>
            <p:cNvSpPr>
              <a:spLocks noChangeShapeType="1"/>
            </p:cNvSpPr>
            <p:nvPr/>
          </p:nvSpPr>
          <p:spPr bwMode="auto">
            <a:xfrm>
              <a:off x="4760" y="3322"/>
              <a:ext cx="0" cy="305"/>
            </a:xfrm>
            <a:prstGeom prst="line">
              <a:avLst/>
            </a:prstGeom>
            <a:noFill/>
            <a:ln w="19050">
              <a:solidFill>
                <a:srgbClr val="FF99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9" name="Text Box 44"/>
            <p:cNvSpPr txBox="1">
              <a:spLocks noChangeArrowheads="1"/>
            </p:cNvSpPr>
            <p:nvPr/>
          </p:nvSpPr>
          <p:spPr bwMode="auto">
            <a:xfrm>
              <a:off x="4325" y="3964"/>
              <a:ext cx="1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3</a:t>
              </a:r>
            </a:p>
          </p:txBody>
        </p:sp>
        <p:sp>
          <p:nvSpPr>
            <p:cNvPr id="20" name="Text Box 45"/>
            <p:cNvSpPr txBox="1">
              <a:spLocks noChangeArrowheads="1"/>
            </p:cNvSpPr>
            <p:nvPr/>
          </p:nvSpPr>
          <p:spPr bwMode="auto">
            <a:xfrm>
              <a:off x="4711" y="3968"/>
              <a:ext cx="1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6</a:t>
              </a:r>
            </a:p>
          </p:txBody>
        </p:sp>
        <p:sp>
          <p:nvSpPr>
            <p:cNvPr id="21" name="Text Box 46"/>
            <p:cNvSpPr txBox="1">
              <a:spLocks noChangeArrowheads="1"/>
            </p:cNvSpPr>
            <p:nvPr/>
          </p:nvSpPr>
          <p:spPr bwMode="auto">
            <a:xfrm>
              <a:off x="3923" y="3560"/>
              <a:ext cx="1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2</a:t>
              </a:r>
            </a:p>
          </p:txBody>
        </p:sp>
        <p:sp>
          <p:nvSpPr>
            <p:cNvPr id="22" name="Text Box 47"/>
            <p:cNvSpPr txBox="1">
              <a:spLocks noChangeArrowheads="1"/>
            </p:cNvSpPr>
            <p:nvPr/>
          </p:nvSpPr>
          <p:spPr bwMode="auto">
            <a:xfrm>
              <a:off x="3923" y="3267"/>
              <a:ext cx="1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4</a:t>
              </a:r>
            </a:p>
          </p:txBody>
        </p:sp>
        <p:sp>
          <p:nvSpPr>
            <p:cNvPr id="23" name="Line 48"/>
            <p:cNvSpPr>
              <a:spLocks noChangeShapeType="1"/>
            </p:cNvSpPr>
            <p:nvPr/>
          </p:nvSpPr>
          <p:spPr bwMode="auto">
            <a:xfrm flipH="1">
              <a:off x="4103" y="3638"/>
              <a:ext cx="272" cy="0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Line 49"/>
            <p:cNvSpPr>
              <a:spLocks noChangeShapeType="1"/>
            </p:cNvSpPr>
            <p:nvPr/>
          </p:nvSpPr>
          <p:spPr bwMode="auto">
            <a:xfrm flipH="1">
              <a:off x="4072" y="3328"/>
              <a:ext cx="667" cy="0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</p:grpSp>
    </p:spTree>
    <p:extLst>
      <p:ext uri="{BB962C8B-B14F-4D97-AF65-F5344CB8AC3E}">
        <p14:creationId xmlns="" xmlns:p14="http://schemas.microsoft.com/office/powerpoint/2010/main" val="82240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Retrocesso automático: exemplo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285180" y="1600200"/>
            <a:ext cx="4258816" cy="4421087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pt-PT" sz="2800" dirty="0" smtClean="0"/>
              <a:t>Considerar a consulta </a:t>
            </a:r>
            <a:br>
              <a:rPr lang="pt-PT" sz="2800" dirty="0" smtClean="0"/>
            </a:br>
            <a:r>
              <a:rPr lang="en-US" altLang="zh-TW" sz="2800" dirty="0" smtClean="0"/>
              <a:t>?- </a:t>
            </a:r>
            <a:r>
              <a:rPr lang="en-US" altLang="zh-TW" sz="2800" dirty="0"/>
              <a:t>f(1, Y), 2 &lt; </a:t>
            </a:r>
            <a:r>
              <a:rPr lang="en-US" altLang="zh-TW" sz="2800" dirty="0" smtClean="0"/>
              <a:t>Y.</a:t>
            </a:r>
          </a:p>
          <a:p>
            <a:pPr marL="742950" lvl="2" indent="-342900"/>
            <a:r>
              <a:rPr lang="en-US" altLang="zh-TW" sz="2600" dirty="0" err="1" smtClean="0"/>
              <a:t>Primeiro</a:t>
            </a:r>
            <a:r>
              <a:rPr lang="en-US" altLang="zh-TW" sz="2600" dirty="0" smtClean="0"/>
              <a:t> </a:t>
            </a:r>
            <a:r>
              <a:rPr lang="en-US" altLang="zh-TW" sz="2600" dirty="0" err="1"/>
              <a:t>o</a:t>
            </a:r>
            <a:r>
              <a:rPr lang="en-US" altLang="zh-TW" sz="2600" dirty="0" err="1" smtClean="0"/>
              <a:t>bjectivo</a:t>
            </a:r>
            <a:r>
              <a:rPr lang="en-US" altLang="zh-TW" sz="2600" dirty="0" smtClean="0"/>
              <a:t>: </a:t>
            </a:r>
            <a:br>
              <a:rPr lang="en-US" altLang="zh-TW" sz="2600" dirty="0" smtClean="0"/>
            </a:br>
            <a:r>
              <a:rPr lang="en-US" altLang="zh-TW" sz="2600" dirty="0" smtClean="0"/>
              <a:t>f(1</a:t>
            </a:r>
            <a:r>
              <a:rPr lang="en-US" altLang="zh-TW" sz="2600" dirty="0"/>
              <a:t>, Y</a:t>
            </a:r>
            <a:r>
              <a:rPr lang="en-US" altLang="zh-TW" sz="2600" dirty="0" smtClean="0"/>
              <a:t>) </a:t>
            </a:r>
            <a:r>
              <a:rPr lang="en-US" altLang="zh-TW" sz="2600" dirty="0">
                <a:sym typeface="Wingdings" panose="05000000000000000000" pitchFamily="2" charset="2"/>
              </a:rPr>
              <a:t> Y = </a:t>
            </a:r>
            <a:r>
              <a:rPr lang="en-US" altLang="zh-TW" sz="2600" dirty="0" smtClean="0">
                <a:sym typeface="Wingdings" panose="05000000000000000000" pitchFamily="2" charset="2"/>
              </a:rPr>
              <a:t>0.</a:t>
            </a:r>
          </a:p>
          <a:p>
            <a:pPr marL="742950" lvl="2" indent="-342900"/>
            <a:r>
              <a:rPr lang="en-US" altLang="zh-TW" sz="2600" dirty="0" smtClean="0"/>
              <a:t>Segundo </a:t>
            </a:r>
            <a:r>
              <a:rPr lang="en-US" altLang="zh-TW" sz="2600" dirty="0" err="1" smtClean="0"/>
              <a:t>objectivo</a:t>
            </a:r>
            <a:r>
              <a:rPr lang="en-US" altLang="zh-TW" sz="2600" dirty="0" smtClean="0"/>
              <a:t>: </a:t>
            </a:r>
            <a:br>
              <a:rPr lang="en-US" altLang="zh-TW" sz="2600" dirty="0" smtClean="0"/>
            </a:br>
            <a:r>
              <a:rPr lang="en-US" altLang="zh-TW" sz="2600" dirty="0" smtClean="0"/>
              <a:t>2&lt;0</a:t>
            </a:r>
            <a:r>
              <a:rPr lang="en-US" altLang="zh-TW" sz="2600" dirty="0"/>
              <a:t>. </a:t>
            </a:r>
            <a:r>
              <a:rPr lang="en-US" altLang="zh-TW" sz="2600" dirty="0">
                <a:sym typeface="Wingdings" panose="05000000000000000000" pitchFamily="2" charset="2"/>
              </a:rPr>
              <a:t> </a:t>
            </a:r>
            <a:r>
              <a:rPr lang="en-US" altLang="zh-TW" sz="2600" dirty="0" err="1" smtClean="0">
                <a:sym typeface="Wingdings" panose="05000000000000000000" pitchFamily="2" charset="2"/>
              </a:rPr>
              <a:t>falha</a:t>
            </a:r>
            <a:endParaRPr lang="en-US" altLang="zh-TW" sz="2600" dirty="0">
              <a:sym typeface="Wingdings" panose="05000000000000000000" pitchFamily="2" charset="2"/>
            </a:endParaRPr>
          </a:p>
          <a:p>
            <a:pPr marL="342900" lvl="1" indent="-342900">
              <a:buFont typeface="Arial" charset="0"/>
              <a:buChar char="•"/>
            </a:pPr>
            <a:endParaRPr lang="en-US" altLang="zh-TW" dirty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7" name="Marcador de Posição de Conteúdo 6"/>
          <p:cNvSpPr>
            <a:spLocks noGrp="1"/>
          </p:cNvSpPr>
          <p:nvPr>
            <p:ph sz="half" idx="2"/>
          </p:nvPr>
        </p:nvSpPr>
        <p:spPr>
          <a:xfrm>
            <a:off x="4375150" y="1600201"/>
            <a:ext cx="4638675" cy="4525963"/>
          </a:xfrm>
        </p:spPr>
        <p:txBody>
          <a:bodyPr/>
          <a:lstStyle/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grpSp>
        <p:nvGrpSpPr>
          <p:cNvPr id="4" name="Grupo 3"/>
          <p:cNvGrpSpPr/>
          <p:nvPr/>
        </p:nvGrpSpPr>
        <p:grpSpPr>
          <a:xfrm>
            <a:off x="5290874" y="2132856"/>
            <a:ext cx="3343092" cy="2757289"/>
            <a:chOff x="5292725" y="3716338"/>
            <a:chExt cx="3343092" cy="2757289"/>
          </a:xfrm>
        </p:grpSpPr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6300788" y="3716338"/>
              <a:ext cx="914400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f(</a:t>
              </a:r>
              <a:r>
                <a:rPr lang="en-US" altLang="zh-TW" sz="1400">
                  <a:solidFill>
                    <a:srgbClr val="FF0000"/>
                  </a:solidFill>
                </a:rPr>
                <a:t>1</a:t>
              </a:r>
              <a:r>
                <a:rPr lang="en-US" altLang="zh-TW" sz="1400"/>
                <a:t>, Y)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0000"/>
                  </a:solidFill>
                </a:rPr>
                <a:t>2</a:t>
              </a:r>
              <a:r>
                <a:rPr lang="en-US" altLang="zh-TW" sz="1400"/>
                <a:t> &lt;Y</a:t>
              </a: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7524750" y="4868863"/>
              <a:ext cx="914400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6=&lt;</a:t>
              </a:r>
              <a:r>
                <a:rPr lang="en-US" altLang="zh-TW" sz="1400">
                  <a:solidFill>
                    <a:srgbClr val="FF0000"/>
                  </a:solidFill>
                </a:rPr>
                <a:t>1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0000"/>
                  </a:solidFill>
                </a:rPr>
                <a:t>2</a:t>
              </a:r>
              <a:r>
                <a:rPr lang="en-US" altLang="zh-TW" sz="1400"/>
                <a:t>&lt;4</a:t>
              </a: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6443663" y="4868863"/>
              <a:ext cx="914400" cy="720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dirty="0"/>
                <a:t>3=&lt;</a:t>
              </a:r>
              <a:r>
                <a:rPr lang="en-US" altLang="zh-TW" sz="1400" dirty="0">
                  <a:solidFill>
                    <a:srgbClr val="FF0000"/>
                  </a:solidFill>
                </a:rPr>
                <a:t>1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dirty="0">
                  <a:solidFill>
                    <a:srgbClr val="FF0000"/>
                  </a:solidFill>
                </a:rPr>
                <a:t>1</a:t>
              </a:r>
              <a:r>
                <a:rPr lang="en-US" altLang="zh-TW" sz="1400" dirty="0"/>
                <a:t>&lt;6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dirty="0">
                  <a:solidFill>
                    <a:srgbClr val="FF0000"/>
                  </a:solidFill>
                </a:rPr>
                <a:t>2</a:t>
              </a:r>
              <a:r>
                <a:rPr lang="en-US" altLang="zh-TW" sz="1400" dirty="0"/>
                <a:t>&lt;2</a:t>
              </a: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5435600" y="4868863"/>
              <a:ext cx="914400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0000"/>
                  </a:solidFill>
                </a:rPr>
                <a:t>1 </a:t>
              </a:r>
              <a:r>
                <a:rPr lang="en-US" altLang="zh-TW" sz="1400"/>
                <a:t>&lt;3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0000"/>
                  </a:solidFill>
                </a:rPr>
                <a:t>2</a:t>
              </a:r>
              <a:r>
                <a:rPr lang="en-US" altLang="zh-TW" sz="1400"/>
                <a:t> &lt;0</a:t>
              </a: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5435600" y="5805488"/>
              <a:ext cx="914400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0000"/>
                  </a:solidFill>
                </a:rPr>
                <a:t>2 </a:t>
              </a:r>
              <a:r>
                <a:rPr lang="en-US" altLang="zh-TW" sz="1400"/>
                <a:t>&lt;0</a:t>
              </a: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5609957" y="6165850"/>
              <a:ext cx="5148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dirty="0" err="1" smtClean="0"/>
                <a:t>não</a:t>
              </a:r>
              <a:endParaRPr lang="en-US" altLang="zh-TW" sz="1400" dirty="0"/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7724507" y="5355232"/>
              <a:ext cx="5148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dirty="0" err="1" smtClean="0"/>
                <a:t>não</a:t>
              </a:r>
              <a:endParaRPr lang="en-US" altLang="zh-TW" sz="1400" dirty="0"/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6643420" y="5589588"/>
              <a:ext cx="5148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dirty="0" err="1" smtClean="0"/>
                <a:t>não</a:t>
              </a:r>
              <a:endParaRPr lang="en-US" altLang="zh-TW" sz="1400" dirty="0"/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5292725" y="4365625"/>
              <a:ext cx="88248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dirty="0" err="1" smtClean="0"/>
                <a:t>Regra</a:t>
              </a:r>
              <a:r>
                <a:rPr lang="en-US" altLang="zh-TW" sz="1400" dirty="0" smtClean="0"/>
                <a:t> </a:t>
              </a:r>
              <a:r>
                <a:rPr lang="en-US" altLang="zh-TW" sz="1400" dirty="0"/>
                <a:t>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dirty="0"/>
                <a:t>Y = 0</a:t>
              </a:r>
            </a:p>
          </p:txBody>
        </p:sp>
        <p:sp>
          <p:nvSpPr>
            <p:cNvPr id="36" name="Text Box 39"/>
            <p:cNvSpPr txBox="1">
              <a:spLocks noChangeArrowheads="1"/>
            </p:cNvSpPr>
            <p:nvPr/>
          </p:nvSpPr>
          <p:spPr bwMode="auto">
            <a:xfrm>
              <a:off x="7753331" y="4378137"/>
              <a:ext cx="88248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dirty="0" err="1" smtClean="0"/>
                <a:t>Regra</a:t>
              </a:r>
              <a:r>
                <a:rPr lang="en-US" altLang="zh-TW" sz="1400" dirty="0" smtClean="0"/>
                <a:t> </a:t>
              </a:r>
              <a:r>
                <a:rPr lang="en-US" altLang="zh-TW" sz="1400" dirty="0"/>
                <a:t>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dirty="0"/>
                <a:t>Y = 4</a:t>
              </a:r>
            </a:p>
          </p:txBody>
        </p:sp>
        <p:sp>
          <p:nvSpPr>
            <p:cNvPr id="37" name="Line 40"/>
            <p:cNvSpPr>
              <a:spLocks noChangeShapeType="1"/>
            </p:cNvSpPr>
            <p:nvPr/>
          </p:nvSpPr>
          <p:spPr bwMode="auto">
            <a:xfrm flipV="1">
              <a:off x="6011863" y="4221163"/>
              <a:ext cx="431800" cy="57626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8" name="Line 41"/>
            <p:cNvSpPr>
              <a:spLocks noChangeShapeType="1"/>
            </p:cNvSpPr>
            <p:nvPr/>
          </p:nvSpPr>
          <p:spPr bwMode="auto">
            <a:xfrm flipV="1">
              <a:off x="6732588" y="4221163"/>
              <a:ext cx="0" cy="57626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9" name="Line 42"/>
            <p:cNvSpPr>
              <a:spLocks noChangeShapeType="1"/>
            </p:cNvSpPr>
            <p:nvPr/>
          </p:nvSpPr>
          <p:spPr bwMode="auto">
            <a:xfrm flipH="1" flipV="1">
              <a:off x="7092950" y="4221163"/>
              <a:ext cx="647700" cy="57626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0" name="Line 43"/>
            <p:cNvSpPr>
              <a:spLocks noChangeShapeType="1"/>
            </p:cNvSpPr>
            <p:nvPr/>
          </p:nvSpPr>
          <p:spPr bwMode="auto">
            <a:xfrm flipV="1">
              <a:off x="5867400" y="5373688"/>
              <a:ext cx="0" cy="43180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6732588" y="4365625"/>
              <a:ext cx="88248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dirty="0" err="1" smtClean="0"/>
                <a:t>Regra</a:t>
              </a:r>
              <a:r>
                <a:rPr lang="en-US" altLang="zh-TW" sz="1400" dirty="0" smtClean="0"/>
                <a:t> </a:t>
              </a:r>
              <a:r>
                <a:rPr lang="en-US" altLang="zh-TW" sz="1400" dirty="0"/>
                <a:t>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dirty="0"/>
                <a:t>Y = 2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03387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Retrocesso automático: exemplo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46550" cy="4525963"/>
          </a:xfrm>
        </p:spPr>
        <p:txBody>
          <a:bodyPr/>
          <a:lstStyle/>
          <a:p>
            <a:pPr algn="just"/>
            <a:r>
              <a:rPr lang="pt-PT" dirty="0" smtClean="0"/>
              <a:t>As três regras da função </a:t>
            </a:r>
            <a:r>
              <a:rPr lang="pt-PT" i="1" dirty="0" smtClean="0"/>
              <a:t>f</a:t>
            </a:r>
            <a:r>
              <a:rPr lang="pt-PT" dirty="0" smtClean="0"/>
              <a:t> são mutuamente </a:t>
            </a:r>
            <a:r>
              <a:rPr lang="pt-PT" dirty="0" err="1" smtClean="0"/>
              <a:t>excluentes</a:t>
            </a:r>
            <a:endParaRPr lang="pt-PT" dirty="0" smtClean="0"/>
          </a:p>
          <a:p>
            <a:pPr algn="just"/>
            <a:r>
              <a:rPr lang="pt-PT" dirty="0" smtClean="0"/>
              <a:t>Se uma se cumpre não há hipóteses de que se cumpra outra</a:t>
            </a:r>
          </a:p>
          <a:p>
            <a:pPr algn="just"/>
            <a:r>
              <a:rPr lang="pt-PT" dirty="0" smtClean="0"/>
              <a:t>Ao cumprir-se a regra 1 se indica explicitamente ao </a:t>
            </a:r>
            <a:r>
              <a:rPr lang="pt-PT" dirty="0" err="1" smtClean="0"/>
              <a:t>Prolog</a:t>
            </a:r>
            <a:r>
              <a:rPr lang="pt-PT" dirty="0" smtClean="0"/>
              <a:t> para não </a:t>
            </a:r>
            <a:r>
              <a:rPr lang="pt-PT" dirty="0" err="1" smtClean="0"/>
              <a:t>efectuar</a:t>
            </a:r>
            <a:r>
              <a:rPr lang="pt-PT" dirty="0" smtClean="0"/>
              <a:t> o retrocesso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 smtClean="0"/>
              <a:t>Em </a:t>
            </a:r>
            <a:r>
              <a:rPr lang="pt-PT" dirty="0" err="1" smtClean="0"/>
              <a:t>Prolog</a:t>
            </a:r>
            <a:r>
              <a:rPr lang="pt-PT" dirty="0" smtClean="0"/>
              <a:t>:</a:t>
            </a:r>
          </a:p>
          <a:p>
            <a:pPr lvl="1"/>
            <a:r>
              <a:rPr lang="en-US" altLang="zh-TW" sz="2400" dirty="0" smtClean="0"/>
              <a:t>f</a:t>
            </a:r>
            <a:r>
              <a:rPr lang="en-US" altLang="zh-TW" sz="2400" dirty="0"/>
              <a:t>( X, 0) :- X &lt; 3, </a:t>
            </a:r>
            <a:r>
              <a:rPr lang="en-US" altLang="zh-TW" sz="2400" dirty="0" smtClean="0"/>
              <a:t>!.</a:t>
            </a:r>
          </a:p>
          <a:p>
            <a:pPr lvl="1"/>
            <a:r>
              <a:rPr lang="en-US" altLang="zh-TW" sz="2400" dirty="0" smtClean="0"/>
              <a:t>f</a:t>
            </a:r>
            <a:r>
              <a:rPr lang="en-US" altLang="zh-TW" sz="2400" dirty="0"/>
              <a:t>( X, 2) :- 3=&lt;X, X&lt;6, </a:t>
            </a:r>
            <a:r>
              <a:rPr lang="en-US" altLang="zh-TW" sz="2400" dirty="0" smtClean="0"/>
              <a:t>!.</a:t>
            </a:r>
          </a:p>
          <a:p>
            <a:pPr lvl="1"/>
            <a:r>
              <a:rPr lang="en-US" altLang="zh-TW" sz="2400" dirty="0" smtClean="0"/>
              <a:t>f</a:t>
            </a:r>
            <a:r>
              <a:rPr lang="en-US" altLang="zh-TW" sz="2400" dirty="0"/>
              <a:t>( X, 4) :- 6 =&lt; X.</a:t>
            </a:r>
          </a:p>
          <a:p>
            <a:endParaRPr lang="pt-PT" dirty="0" smtClean="0"/>
          </a:p>
        </p:txBody>
      </p:sp>
      <p:sp>
        <p:nvSpPr>
          <p:cNvPr id="5" name="AutoShape 41"/>
          <p:cNvSpPr>
            <a:spLocks noChangeArrowheads="1"/>
          </p:cNvSpPr>
          <p:nvPr/>
        </p:nvSpPr>
        <p:spPr bwMode="auto">
          <a:xfrm>
            <a:off x="7380312" y="1700808"/>
            <a:ext cx="720725" cy="287338"/>
          </a:xfrm>
          <a:prstGeom prst="wedgeRectCallout">
            <a:avLst>
              <a:gd name="adj1" fmla="val -47134"/>
              <a:gd name="adj2" fmla="val 98620"/>
            </a:avLst>
          </a:prstGeom>
          <a:solidFill>
            <a:schemeClr val="accent3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 smtClean="0"/>
              <a:t>Corte </a:t>
            </a:r>
            <a:endParaRPr lang="en-US" altLang="zh-TW" sz="1400" dirty="0"/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4675187" y="3508364"/>
            <a:ext cx="4143374" cy="2757488"/>
            <a:chOff x="2867" y="2341"/>
            <a:chExt cx="2610" cy="1737"/>
          </a:xfrm>
        </p:grpSpPr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3969" y="2341"/>
              <a:ext cx="576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f(1, Y)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2 &lt;Y</a:t>
              </a:r>
            </a:p>
          </p:txBody>
        </p:sp>
        <p:sp>
          <p:nvSpPr>
            <p:cNvPr id="8" name="Rectangle 26"/>
            <p:cNvSpPr>
              <a:spLocks noChangeArrowheads="1"/>
            </p:cNvSpPr>
            <p:nvPr/>
          </p:nvSpPr>
          <p:spPr bwMode="auto">
            <a:xfrm>
              <a:off x="4740" y="3067"/>
              <a:ext cx="576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6=&lt;1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2&lt;4</a:t>
              </a:r>
            </a:p>
          </p:txBody>
        </p:sp>
        <p:sp>
          <p:nvSpPr>
            <p:cNvPr id="9" name="Rectangle 27"/>
            <p:cNvSpPr>
              <a:spLocks noChangeArrowheads="1"/>
            </p:cNvSpPr>
            <p:nvPr/>
          </p:nvSpPr>
          <p:spPr bwMode="auto">
            <a:xfrm>
              <a:off x="4059" y="3067"/>
              <a:ext cx="576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dirty="0"/>
                <a:t>3=&lt;1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dirty="0"/>
                <a:t>1&lt;6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dirty="0"/>
                <a:t>2 &lt;2</a:t>
              </a:r>
            </a:p>
          </p:txBody>
        </p:sp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3424" y="3067"/>
              <a:ext cx="576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1 &lt;3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2 &lt;0</a:t>
              </a:r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3424" y="3657"/>
              <a:ext cx="576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2 &lt;0</a:t>
              </a:r>
            </a:p>
          </p:txBody>
        </p:sp>
        <p:sp>
          <p:nvSpPr>
            <p:cNvPr id="12" name="Text Box 30"/>
            <p:cNvSpPr txBox="1">
              <a:spLocks noChangeArrowheads="1"/>
            </p:cNvSpPr>
            <p:nvPr/>
          </p:nvSpPr>
          <p:spPr bwMode="auto">
            <a:xfrm>
              <a:off x="3606" y="3884"/>
              <a:ext cx="32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dirty="0" err="1" smtClean="0"/>
                <a:t>não</a:t>
              </a:r>
              <a:endParaRPr lang="en-US" altLang="zh-TW" sz="1400" dirty="0"/>
            </a:p>
          </p:txBody>
        </p:sp>
        <p:sp>
          <p:nvSpPr>
            <p:cNvPr id="13" name="Text Box 31"/>
            <p:cNvSpPr txBox="1">
              <a:spLocks noChangeArrowheads="1"/>
            </p:cNvSpPr>
            <p:nvPr/>
          </p:nvSpPr>
          <p:spPr bwMode="auto">
            <a:xfrm>
              <a:off x="4921" y="3385"/>
              <a:ext cx="32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dirty="0" err="1" smtClean="0"/>
                <a:t>não</a:t>
              </a:r>
              <a:endParaRPr lang="en-US" altLang="zh-TW" sz="1400" dirty="0"/>
            </a:p>
          </p:txBody>
        </p:sp>
        <p:sp>
          <p:nvSpPr>
            <p:cNvPr id="14" name="Text Box 32"/>
            <p:cNvSpPr txBox="1">
              <a:spLocks noChangeArrowheads="1"/>
            </p:cNvSpPr>
            <p:nvPr/>
          </p:nvSpPr>
          <p:spPr bwMode="auto">
            <a:xfrm>
              <a:off x="4241" y="3566"/>
              <a:ext cx="32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dirty="0" err="1" smtClean="0"/>
                <a:t>não</a:t>
              </a:r>
              <a:endParaRPr lang="en-US" altLang="zh-TW" sz="1400" dirty="0"/>
            </a:p>
          </p:txBody>
        </p:sp>
        <p:sp>
          <p:nvSpPr>
            <p:cNvPr id="15" name="AutoShape 33"/>
            <p:cNvSpPr>
              <a:spLocks noChangeArrowheads="1"/>
            </p:cNvSpPr>
            <p:nvPr/>
          </p:nvSpPr>
          <p:spPr bwMode="auto">
            <a:xfrm>
              <a:off x="2867" y="3430"/>
              <a:ext cx="466" cy="227"/>
            </a:xfrm>
            <a:prstGeom prst="wedgeRectCallout">
              <a:avLst>
                <a:gd name="adj1" fmla="val 117648"/>
                <a:gd name="adj2" fmla="val 9343"/>
              </a:avLst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dirty="0" smtClean="0"/>
                <a:t>Corte</a:t>
              </a:r>
              <a:endParaRPr lang="en-US" altLang="zh-TW" sz="1400" dirty="0"/>
            </a:p>
          </p:txBody>
        </p:sp>
        <p:sp>
          <p:nvSpPr>
            <p:cNvPr id="16" name="Text Box 34"/>
            <p:cNvSpPr txBox="1">
              <a:spLocks noChangeArrowheads="1"/>
            </p:cNvSpPr>
            <p:nvPr/>
          </p:nvSpPr>
          <p:spPr bwMode="auto">
            <a:xfrm>
              <a:off x="3334" y="2750"/>
              <a:ext cx="5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dirty="0" err="1" smtClean="0"/>
                <a:t>Regra</a:t>
              </a:r>
              <a:r>
                <a:rPr lang="en-US" altLang="zh-TW" sz="1400" dirty="0" smtClean="0"/>
                <a:t> </a:t>
              </a:r>
              <a:r>
                <a:rPr lang="en-US" altLang="zh-TW" sz="1400" dirty="0"/>
                <a:t>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dirty="0"/>
                <a:t>Y = 0</a:t>
              </a:r>
            </a:p>
          </p:txBody>
        </p:sp>
        <p:sp>
          <p:nvSpPr>
            <p:cNvPr id="17" name="Text Box 35"/>
            <p:cNvSpPr txBox="1">
              <a:spLocks noChangeArrowheads="1"/>
            </p:cNvSpPr>
            <p:nvPr/>
          </p:nvSpPr>
          <p:spPr bwMode="auto">
            <a:xfrm>
              <a:off x="4921" y="2750"/>
              <a:ext cx="5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dirty="0" err="1" smtClean="0"/>
                <a:t>Regra</a:t>
              </a:r>
              <a:r>
                <a:rPr lang="en-US" altLang="zh-TW" sz="1400" dirty="0" smtClean="0"/>
                <a:t> </a:t>
              </a:r>
              <a:r>
                <a:rPr lang="en-US" altLang="zh-TW" sz="1400" dirty="0"/>
                <a:t>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dirty="0"/>
                <a:t>Y = 4</a:t>
              </a:r>
            </a:p>
          </p:txBody>
        </p:sp>
        <p:sp>
          <p:nvSpPr>
            <p:cNvPr id="18" name="Line 36"/>
            <p:cNvSpPr>
              <a:spLocks noChangeShapeType="1"/>
            </p:cNvSpPr>
            <p:nvPr/>
          </p:nvSpPr>
          <p:spPr bwMode="auto">
            <a:xfrm flipV="1">
              <a:off x="3787" y="2659"/>
              <a:ext cx="272" cy="363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9" name="Line 37"/>
            <p:cNvSpPr>
              <a:spLocks noChangeShapeType="1"/>
            </p:cNvSpPr>
            <p:nvPr/>
          </p:nvSpPr>
          <p:spPr bwMode="auto">
            <a:xfrm flipV="1">
              <a:off x="4241" y="2659"/>
              <a:ext cx="0" cy="363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" name="Line 38"/>
            <p:cNvSpPr>
              <a:spLocks noChangeShapeType="1"/>
            </p:cNvSpPr>
            <p:nvPr/>
          </p:nvSpPr>
          <p:spPr bwMode="auto">
            <a:xfrm flipH="1" flipV="1">
              <a:off x="4468" y="2659"/>
              <a:ext cx="408" cy="363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1" name="Line 39"/>
            <p:cNvSpPr>
              <a:spLocks noChangeShapeType="1"/>
            </p:cNvSpPr>
            <p:nvPr/>
          </p:nvSpPr>
          <p:spPr bwMode="auto">
            <a:xfrm flipV="1">
              <a:off x="3696" y="3385"/>
              <a:ext cx="0" cy="27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" name="Text Box 40"/>
            <p:cNvSpPr txBox="1">
              <a:spLocks noChangeArrowheads="1"/>
            </p:cNvSpPr>
            <p:nvPr/>
          </p:nvSpPr>
          <p:spPr bwMode="auto">
            <a:xfrm>
              <a:off x="4241" y="2750"/>
              <a:ext cx="5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dirty="0" err="1" smtClean="0"/>
                <a:t>Regra</a:t>
              </a:r>
              <a:r>
                <a:rPr lang="en-US" altLang="zh-TW" sz="1400" dirty="0" smtClean="0"/>
                <a:t> </a:t>
              </a:r>
              <a:r>
                <a:rPr lang="en-US" altLang="zh-TW" sz="1400" dirty="0"/>
                <a:t>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dirty="0"/>
                <a:t>Y = 2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83267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Retrocesso automático: exemplo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464496"/>
          </a:xfrm>
        </p:spPr>
        <p:txBody>
          <a:bodyPr/>
          <a:lstStyle/>
          <a:p>
            <a:r>
              <a:rPr lang="pt-PT" sz="2800" dirty="0" smtClean="0"/>
              <a:t>Considerar consulta:</a:t>
            </a:r>
          </a:p>
          <a:p>
            <a:pPr lvl="1"/>
            <a:r>
              <a:rPr lang="es-ES" altLang="zh-TW" sz="2400" dirty="0" smtClean="0"/>
              <a:t>?- </a:t>
            </a:r>
            <a:r>
              <a:rPr lang="es-ES" altLang="zh-TW" sz="2400" dirty="0"/>
              <a:t>f(7, Y</a:t>
            </a:r>
            <a:r>
              <a:rPr lang="es-ES" altLang="zh-TW" sz="2400" dirty="0" smtClean="0"/>
              <a:t>).</a:t>
            </a:r>
          </a:p>
          <a:p>
            <a:pPr lvl="1"/>
            <a:r>
              <a:rPr lang="es-ES" altLang="zh-TW" sz="2400" dirty="0" smtClean="0"/>
              <a:t>Y </a:t>
            </a:r>
            <a:r>
              <a:rPr lang="es-ES" altLang="zh-TW" sz="2400" dirty="0"/>
              <a:t>= 4</a:t>
            </a:r>
          </a:p>
          <a:p>
            <a:pPr algn="just"/>
            <a:r>
              <a:rPr lang="pt-PT" sz="2800" dirty="0" smtClean="0"/>
              <a:t>Produz a seguinte sequência de </a:t>
            </a:r>
            <a:r>
              <a:rPr lang="pt-PT" sz="2800" dirty="0" err="1" smtClean="0"/>
              <a:t>objectivos</a:t>
            </a:r>
            <a:r>
              <a:rPr lang="pt-PT" sz="2800" dirty="0" smtClean="0"/>
              <a:t>:</a:t>
            </a:r>
          </a:p>
          <a:p>
            <a:pPr lvl="1"/>
            <a:r>
              <a:rPr lang="pt-PT" sz="2400" dirty="0" smtClean="0"/>
              <a:t>Tentar </a:t>
            </a:r>
            <a:r>
              <a:rPr lang="pt-PT" sz="2400" dirty="0" smtClean="0">
                <a:solidFill>
                  <a:srgbClr val="FF0000"/>
                </a:solidFill>
              </a:rPr>
              <a:t>regra 1</a:t>
            </a:r>
            <a:r>
              <a:rPr lang="pt-PT" sz="2400" dirty="0" smtClean="0"/>
              <a:t>: 7 &lt; 3, falha, retrocede e tenta a </a:t>
            </a:r>
            <a:r>
              <a:rPr lang="pt-PT" sz="2400" dirty="0" smtClean="0">
                <a:solidFill>
                  <a:srgbClr val="FF0000"/>
                </a:solidFill>
              </a:rPr>
              <a:t>regra 2</a:t>
            </a:r>
            <a:r>
              <a:rPr lang="pt-PT" sz="2400" dirty="0" smtClean="0"/>
              <a:t> (não se alcança o corte)</a:t>
            </a:r>
          </a:p>
          <a:p>
            <a:pPr lvl="1"/>
            <a:r>
              <a:rPr lang="pt-PT" sz="2400" dirty="0" smtClean="0"/>
              <a:t>Tentar </a:t>
            </a:r>
            <a:r>
              <a:rPr lang="pt-PT" sz="2400" dirty="0" smtClean="0">
                <a:solidFill>
                  <a:srgbClr val="FF0000"/>
                </a:solidFill>
              </a:rPr>
              <a:t>regra 2</a:t>
            </a:r>
            <a:r>
              <a:rPr lang="pt-PT" sz="2400" dirty="0" smtClean="0"/>
              <a:t>: 3 =&lt; 7, sucesso, mas 7 &lt; 6 falha, retrocede e tenta </a:t>
            </a:r>
            <a:r>
              <a:rPr lang="pt-PT" sz="2400" dirty="0" smtClean="0">
                <a:solidFill>
                  <a:srgbClr val="FF0000"/>
                </a:solidFill>
              </a:rPr>
              <a:t>regra 3</a:t>
            </a:r>
            <a:r>
              <a:rPr lang="pt-PT" sz="2400" dirty="0" smtClean="0"/>
              <a:t> (não se alcança o corte)</a:t>
            </a:r>
          </a:p>
          <a:p>
            <a:pPr lvl="1"/>
            <a:r>
              <a:rPr lang="pt-PT" sz="2400" dirty="0" smtClean="0"/>
              <a:t>Tentar </a:t>
            </a:r>
            <a:r>
              <a:rPr lang="pt-PT" sz="2400" dirty="0" smtClean="0">
                <a:solidFill>
                  <a:srgbClr val="FF0000"/>
                </a:solidFill>
              </a:rPr>
              <a:t>regra 3</a:t>
            </a:r>
            <a:r>
              <a:rPr lang="pt-PT" sz="2400" dirty="0" smtClean="0"/>
              <a:t>: 6 =&lt; 7, sucesso</a:t>
            </a:r>
          </a:p>
          <a:p>
            <a:r>
              <a:rPr lang="pt-PT" dirty="0" smtClean="0"/>
              <a:t>Redundância nos testes!</a:t>
            </a:r>
            <a:endParaRPr lang="pt-PT" dirty="0"/>
          </a:p>
        </p:txBody>
      </p:sp>
    </p:spTree>
    <p:extLst>
      <p:ext uri="{BB962C8B-B14F-4D97-AF65-F5344CB8AC3E}">
        <p14:creationId xmlns="" xmlns:p14="http://schemas.microsoft.com/office/powerpoint/2010/main" val="257128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Retrocesso automático: exemplo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95536" y="1600200"/>
            <a:ext cx="4100264" cy="4525963"/>
          </a:xfrm>
        </p:spPr>
        <p:txBody>
          <a:bodyPr/>
          <a:lstStyle/>
          <a:p>
            <a:r>
              <a:rPr lang="pt-PT" dirty="0" smtClean="0"/>
              <a:t>Versão mais económica</a:t>
            </a:r>
          </a:p>
          <a:p>
            <a:pPr lvl="1"/>
            <a:r>
              <a:rPr lang="en-US" altLang="zh-TW" sz="2200" dirty="0" smtClean="0"/>
              <a:t>se </a:t>
            </a:r>
            <a:r>
              <a:rPr lang="en-US" altLang="zh-TW" sz="2200" dirty="0"/>
              <a:t>X &lt; 3 </a:t>
            </a:r>
            <a:r>
              <a:rPr lang="en-US" altLang="zh-TW" sz="2200" dirty="0" err="1" smtClean="0"/>
              <a:t>então</a:t>
            </a:r>
            <a:r>
              <a:rPr lang="en-US" altLang="zh-TW" sz="2200" dirty="0" smtClean="0"/>
              <a:t> Y </a:t>
            </a:r>
            <a:r>
              <a:rPr lang="en-US" altLang="zh-TW" sz="2200" dirty="0"/>
              <a:t>= </a:t>
            </a:r>
            <a:r>
              <a:rPr lang="en-US" altLang="zh-TW" sz="2200" dirty="0" smtClean="0"/>
              <a:t>0,</a:t>
            </a:r>
            <a:br>
              <a:rPr lang="en-US" altLang="zh-TW" sz="2200" dirty="0" smtClean="0"/>
            </a:br>
            <a:r>
              <a:rPr lang="en-US" altLang="zh-TW" sz="2200" dirty="0" err="1" smtClean="0"/>
              <a:t>senão</a:t>
            </a:r>
            <a:r>
              <a:rPr lang="en-US" altLang="zh-TW" sz="2200" dirty="0" smtClean="0"/>
              <a:t> se </a:t>
            </a:r>
            <a:r>
              <a:rPr lang="en-US" altLang="zh-TW" sz="2200" dirty="0"/>
              <a:t>X &lt; 6 </a:t>
            </a:r>
            <a:r>
              <a:rPr lang="en-US" altLang="zh-TW" sz="2200" dirty="0" err="1" smtClean="0"/>
              <a:t>então</a:t>
            </a:r>
            <a:r>
              <a:rPr lang="en-US" altLang="zh-TW" sz="2200" dirty="0" smtClean="0"/>
              <a:t> Y </a:t>
            </a:r>
            <a:r>
              <a:rPr lang="en-US" altLang="zh-TW" sz="2200" dirty="0"/>
              <a:t>= </a:t>
            </a:r>
            <a:r>
              <a:rPr lang="en-US" altLang="zh-TW" sz="2200" dirty="0" smtClean="0"/>
              <a:t>2,</a:t>
            </a:r>
            <a:br>
              <a:rPr lang="en-US" altLang="zh-TW" sz="2200" dirty="0" smtClean="0"/>
            </a:br>
            <a:r>
              <a:rPr lang="en-US" altLang="zh-TW" sz="2200" dirty="0" err="1" smtClean="0"/>
              <a:t>senão</a:t>
            </a:r>
            <a:r>
              <a:rPr lang="en-US" altLang="zh-TW" sz="2200" dirty="0" smtClean="0"/>
              <a:t> Y </a:t>
            </a:r>
            <a:r>
              <a:rPr lang="en-US" altLang="zh-TW" sz="2200" dirty="0"/>
              <a:t>= 4.</a:t>
            </a:r>
          </a:p>
          <a:p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 smtClean="0"/>
              <a:t>Em </a:t>
            </a:r>
            <a:r>
              <a:rPr lang="pt-PT" dirty="0" err="1" smtClean="0"/>
              <a:t>Prolog</a:t>
            </a:r>
            <a:r>
              <a:rPr lang="pt-PT" dirty="0" smtClean="0"/>
              <a:t>:</a:t>
            </a:r>
          </a:p>
          <a:p>
            <a:pPr lvl="1"/>
            <a:r>
              <a:rPr lang="en-US" altLang="zh-TW" sz="2400" dirty="0" smtClean="0"/>
              <a:t>f</a:t>
            </a:r>
            <a:r>
              <a:rPr lang="en-US" altLang="zh-TW" sz="2400" dirty="0"/>
              <a:t>( X, 0) :- X &lt; 3, </a:t>
            </a:r>
            <a:r>
              <a:rPr lang="en-US" altLang="zh-TW" sz="2400" dirty="0" smtClean="0"/>
              <a:t>!.</a:t>
            </a:r>
          </a:p>
          <a:p>
            <a:pPr lvl="1"/>
            <a:r>
              <a:rPr lang="en-US" altLang="zh-TW" sz="2400" dirty="0" smtClean="0"/>
              <a:t>f</a:t>
            </a:r>
            <a:r>
              <a:rPr lang="en-US" altLang="zh-TW" sz="2400" dirty="0"/>
              <a:t>( X, 2) :- X &lt; 6, </a:t>
            </a:r>
            <a:r>
              <a:rPr lang="en-US" altLang="zh-TW" sz="2400" dirty="0" smtClean="0"/>
              <a:t>!.</a:t>
            </a:r>
          </a:p>
          <a:p>
            <a:pPr lvl="1"/>
            <a:r>
              <a:rPr lang="en-US" altLang="zh-TW" sz="2400" dirty="0" smtClean="0"/>
              <a:t>f</a:t>
            </a:r>
            <a:r>
              <a:rPr lang="en-US" altLang="zh-TW" sz="2400" dirty="0"/>
              <a:t>( X, 4).</a:t>
            </a:r>
          </a:p>
          <a:p>
            <a:r>
              <a:rPr lang="pt-PT" dirty="0" smtClean="0"/>
              <a:t>O que acontece se retiramos os cortes?</a:t>
            </a:r>
            <a:endParaRPr lang="pt-PT" dirty="0"/>
          </a:p>
        </p:txBody>
      </p:sp>
    </p:spTree>
    <p:extLst>
      <p:ext uri="{BB962C8B-B14F-4D97-AF65-F5344CB8AC3E}">
        <p14:creationId xmlns="" xmlns:p14="http://schemas.microsoft.com/office/powerpoint/2010/main" val="376747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222671" y="908720"/>
            <a:ext cx="8496944" cy="1368152"/>
          </a:xfrm>
        </p:spPr>
        <p:txBody>
          <a:bodyPr/>
          <a:lstStyle/>
          <a:p>
            <a:pPr algn="ctr"/>
            <a:r>
              <a:rPr lang="pt-PT" sz="3000" dirty="0" smtClean="0"/>
              <a:t>“A Maria gosta de todos os animais </a:t>
            </a:r>
            <a:r>
              <a:rPr lang="pt-PT" sz="3000" dirty="0" err="1" smtClean="0"/>
              <a:t>excepto</a:t>
            </a:r>
            <a:r>
              <a:rPr lang="pt-PT" sz="3000" dirty="0" smtClean="0"/>
              <a:t> cobras”</a:t>
            </a:r>
            <a:br>
              <a:rPr lang="pt-PT" sz="3000" dirty="0" smtClean="0"/>
            </a:br>
            <a:r>
              <a:rPr lang="pt-PT" sz="3000" dirty="0" smtClean="0"/>
              <a:t>Como expressar em </a:t>
            </a:r>
            <a:r>
              <a:rPr lang="pt-PT" sz="3000" dirty="0" err="1" smtClean="0"/>
              <a:t>Prolog</a:t>
            </a:r>
            <a:endParaRPr lang="pt-PT" sz="3000" dirty="0"/>
          </a:p>
        </p:txBody>
      </p:sp>
      <p:sp>
        <p:nvSpPr>
          <p:cNvPr id="8" name="Marcador de Posição do Texto 7"/>
          <p:cNvSpPr>
            <a:spLocks noGrp="1"/>
          </p:cNvSpPr>
          <p:nvPr>
            <p:ph type="body" sz="half" idx="2"/>
          </p:nvPr>
        </p:nvSpPr>
        <p:spPr>
          <a:xfrm>
            <a:off x="251520" y="5805264"/>
            <a:ext cx="8496944" cy="372814"/>
          </a:xfrm>
        </p:spPr>
        <p:txBody>
          <a:bodyPr/>
          <a:lstStyle/>
          <a:p>
            <a:r>
              <a:rPr lang="pt-PT" dirty="0" smtClean="0"/>
              <a:t>Fonte imagem: </a:t>
            </a:r>
            <a:r>
              <a:rPr lang="pt-PT" u="sng" dirty="0" smtClean="0">
                <a:hlinkClick r:id="rId2"/>
              </a:rPr>
              <a:t>http://st.depositphotos.com/1654249/1946/i/950/depositphotos_19467373-3d-man-sitting-with-red-question-mark.jpg</a:t>
            </a:r>
            <a:endParaRPr lang="pt-PT" dirty="0"/>
          </a:p>
        </p:txBody>
      </p:sp>
      <p:pic>
        <p:nvPicPr>
          <p:cNvPr id="1026" name="Picture 2" descr="D:\Users\Makili\Documentos\Académica\Aulas\InteligenciaArtificial\Imagens\depositphotos_19467373-3d-man-sitting-with-red-question-mar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2496668"/>
            <a:ext cx="3088800" cy="308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442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Negação como falha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pt-PT" dirty="0" smtClean="0"/>
              <a:t>Reformulando a ideia:</a:t>
            </a:r>
          </a:p>
          <a:p>
            <a:pPr lvl="1" algn="just"/>
            <a:r>
              <a:rPr lang="pt-PT" dirty="0" smtClean="0"/>
              <a:t>Se X é uma cobra então “Maria gosta de X” não é verdadeiro, </a:t>
            </a:r>
            <a:br>
              <a:rPr lang="pt-PT" dirty="0" smtClean="0"/>
            </a:br>
            <a:r>
              <a:rPr lang="pt-PT" dirty="0" smtClean="0"/>
              <a:t>senão se X é um animal então Maria gosta de X</a:t>
            </a:r>
          </a:p>
          <a:p>
            <a:pPr algn="just"/>
            <a:r>
              <a:rPr lang="pt-PT" dirty="0" smtClean="0"/>
              <a:t>Para expressar que algo não é verdadeiro em </a:t>
            </a:r>
            <a:r>
              <a:rPr lang="pt-PT" dirty="0" err="1" smtClean="0"/>
              <a:t>Prolog</a:t>
            </a:r>
            <a:r>
              <a:rPr lang="pt-PT" dirty="0" smtClean="0"/>
              <a:t> se usa um </a:t>
            </a:r>
            <a:r>
              <a:rPr lang="pt-PT" dirty="0" err="1" smtClean="0"/>
              <a:t>objectivo</a:t>
            </a:r>
            <a:r>
              <a:rPr lang="pt-PT" dirty="0" smtClean="0"/>
              <a:t> especial, </a:t>
            </a:r>
            <a:r>
              <a:rPr lang="pt-PT" b="1" i="1" dirty="0" err="1" smtClean="0"/>
              <a:t>fail</a:t>
            </a:r>
            <a:endParaRPr lang="pt-PT" b="1" i="1" dirty="0" smtClean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211960" y="1600200"/>
            <a:ext cx="4474840" cy="4525963"/>
          </a:xfrm>
        </p:spPr>
        <p:txBody>
          <a:bodyPr/>
          <a:lstStyle/>
          <a:p>
            <a:r>
              <a:rPr lang="pt-PT" sz="2600" dirty="0" smtClean="0"/>
              <a:t>Usando </a:t>
            </a:r>
            <a:r>
              <a:rPr lang="pt-PT" sz="2600" dirty="0" err="1" smtClean="0"/>
              <a:t>fail</a:t>
            </a:r>
            <a:r>
              <a:rPr lang="pt-PT" sz="2600" dirty="0" smtClean="0"/>
              <a:t>_</a:t>
            </a:r>
          </a:p>
          <a:p>
            <a:pPr lvl="1"/>
            <a:r>
              <a:rPr lang="pt-PT" sz="2200" b="1" i="1" dirty="0"/>
              <a:t>g</a:t>
            </a:r>
            <a:r>
              <a:rPr lang="pt-PT" sz="2200" b="1" i="1" dirty="0" smtClean="0"/>
              <a:t>osta(maria, X) :- </a:t>
            </a:r>
            <a:br>
              <a:rPr lang="pt-PT" sz="2200" b="1" i="1" dirty="0" smtClean="0"/>
            </a:br>
            <a:r>
              <a:rPr lang="pt-PT" sz="2200" b="1" i="1" dirty="0" smtClean="0"/>
              <a:t>	   cobra(X), !, </a:t>
            </a:r>
            <a:r>
              <a:rPr lang="pt-PT" sz="2200" b="1" i="1" dirty="0" err="1" smtClean="0"/>
              <a:t>fail</a:t>
            </a:r>
            <a:r>
              <a:rPr lang="pt-PT" sz="2200" b="1" i="1" dirty="0" smtClean="0"/>
              <a:t>.</a:t>
            </a:r>
          </a:p>
          <a:p>
            <a:pPr lvl="1"/>
            <a:r>
              <a:rPr lang="pt-PT" sz="2200" b="1" i="1" dirty="0"/>
              <a:t>g</a:t>
            </a:r>
            <a:r>
              <a:rPr lang="pt-PT" sz="2200" b="1" i="1" dirty="0" smtClean="0"/>
              <a:t>osta(maria, X) :- </a:t>
            </a:r>
            <a:br>
              <a:rPr lang="pt-PT" sz="2200" b="1" i="1" dirty="0" smtClean="0"/>
            </a:br>
            <a:r>
              <a:rPr lang="pt-PT" sz="2200" b="1" i="1" dirty="0" smtClean="0"/>
              <a:t>	   animal(X).</a:t>
            </a:r>
          </a:p>
          <a:p>
            <a:r>
              <a:rPr lang="pt-PT" sz="2600" dirty="0" smtClean="0"/>
              <a:t>De forma mais compacta:</a:t>
            </a:r>
          </a:p>
          <a:p>
            <a:pPr lvl="1"/>
            <a:r>
              <a:rPr lang="pt-PT" sz="2200" b="1" i="1" dirty="0"/>
              <a:t>g</a:t>
            </a:r>
            <a:r>
              <a:rPr lang="pt-PT" sz="2200" b="1" i="1" dirty="0" smtClean="0"/>
              <a:t>osta(maria, X) :- </a:t>
            </a:r>
            <a:br>
              <a:rPr lang="pt-PT" sz="2200" b="1" i="1" dirty="0" smtClean="0"/>
            </a:br>
            <a:r>
              <a:rPr lang="pt-PT" sz="2200" b="1" i="1" dirty="0" smtClean="0"/>
              <a:t>	   cobra(X), !, </a:t>
            </a:r>
            <a:r>
              <a:rPr lang="pt-PT" sz="2200" b="1" i="1" dirty="0" err="1" smtClean="0"/>
              <a:t>fail</a:t>
            </a:r>
            <a:r>
              <a:rPr lang="pt-PT" sz="2200" b="1" i="1" dirty="0" smtClean="0"/>
              <a:t>;</a:t>
            </a:r>
            <a:br>
              <a:rPr lang="pt-PT" sz="2200" b="1" i="1" dirty="0" smtClean="0"/>
            </a:br>
            <a:r>
              <a:rPr lang="pt-PT" sz="2200" b="1" i="1" dirty="0" smtClean="0"/>
              <a:t>	   animal(X).</a:t>
            </a:r>
          </a:p>
        </p:txBody>
      </p:sp>
    </p:spTree>
    <p:extLst>
      <p:ext uri="{BB962C8B-B14F-4D97-AF65-F5344CB8AC3E}">
        <p14:creationId xmlns="" xmlns:p14="http://schemas.microsoft.com/office/powerpoint/2010/main" val="353984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Negação como falha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r>
              <a:rPr lang="pt-PT" sz="2800" dirty="0" smtClean="0"/>
              <a:t>A mesma ideia se pode aplicar à definição da relação </a:t>
            </a:r>
            <a:r>
              <a:rPr lang="pt-PT" sz="2800" b="1" i="1" dirty="0" smtClean="0"/>
              <a:t>diferente</a:t>
            </a:r>
          </a:p>
          <a:p>
            <a:pPr lvl="1"/>
            <a:r>
              <a:rPr lang="pt-PT" sz="2400" dirty="0" smtClean="0"/>
              <a:t>Se X e Y coincidem então </a:t>
            </a:r>
            <a:r>
              <a:rPr lang="pt-PT" sz="2400" b="1" i="1" dirty="0" smtClean="0"/>
              <a:t>diferente(X, Y)</a:t>
            </a:r>
            <a:r>
              <a:rPr lang="pt-PT" sz="2400" dirty="0" smtClean="0"/>
              <a:t> falha,</a:t>
            </a:r>
            <a:br>
              <a:rPr lang="pt-PT" sz="2400" dirty="0" smtClean="0"/>
            </a:br>
            <a:r>
              <a:rPr lang="pt-PT" sz="2400" dirty="0" smtClean="0"/>
              <a:t>senão </a:t>
            </a:r>
            <a:r>
              <a:rPr lang="pt-PT" sz="2400" b="1" i="1" dirty="0" smtClean="0"/>
              <a:t>diferente(X, Y)</a:t>
            </a:r>
            <a:r>
              <a:rPr lang="pt-PT" sz="2400" dirty="0" smtClean="0"/>
              <a:t> é verdadeiro</a:t>
            </a:r>
          </a:p>
          <a:p>
            <a:r>
              <a:rPr lang="pt-PT" sz="2800" dirty="0" smtClean="0"/>
              <a:t>Em </a:t>
            </a:r>
            <a:r>
              <a:rPr lang="pt-PT" sz="2800" dirty="0" err="1" smtClean="0"/>
              <a:t>Prolog</a:t>
            </a:r>
            <a:r>
              <a:rPr lang="pt-PT" sz="2800" dirty="0" smtClean="0"/>
              <a:t>:</a:t>
            </a:r>
          </a:p>
          <a:p>
            <a:pPr lvl="1"/>
            <a:r>
              <a:rPr lang="pt-PT" sz="2400" b="1" i="1" dirty="0"/>
              <a:t>d</a:t>
            </a:r>
            <a:r>
              <a:rPr lang="pt-PT" sz="2400" b="1" i="1" dirty="0" smtClean="0"/>
              <a:t>iferente(X, X) :- !, </a:t>
            </a:r>
            <a:r>
              <a:rPr lang="pt-PT" sz="2400" b="1" i="1" dirty="0" err="1" smtClean="0"/>
              <a:t>fail</a:t>
            </a:r>
            <a:r>
              <a:rPr lang="pt-PT" sz="2400" b="1" i="1" dirty="0" smtClean="0"/>
              <a:t>.</a:t>
            </a:r>
          </a:p>
          <a:p>
            <a:pPr lvl="1"/>
            <a:r>
              <a:rPr lang="pt-PT" sz="2400" b="1" i="1" dirty="0"/>
              <a:t>d</a:t>
            </a:r>
            <a:r>
              <a:rPr lang="pt-PT" sz="2400" b="1" i="1" dirty="0" smtClean="0"/>
              <a:t>iferente(X, Y).</a:t>
            </a:r>
          </a:p>
          <a:p>
            <a:r>
              <a:rPr lang="pt-PT" sz="2800" dirty="0" smtClean="0"/>
              <a:t>Ou</a:t>
            </a:r>
          </a:p>
          <a:p>
            <a:pPr lvl="1"/>
            <a:r>
              <a:rPr lang="pt-PT" sz="2400" b="1" i="1" dirty="0"/>
              <a:t>d</a:t>
            </a:r>
            <a:r>
              <a:rPr lang="pt-PT" sz="2400" b="1" i="1" dirty="0" smtClean="0"/>
              <a:t>iferente(X, Y) :- X = Y, !, </a:t>
            </a:r>
            <a:r>
              <a:rPr lang="pt-PT" sz="2400" b="1" i="1" dirty="0" err="1" smtClean="0"/>
              <a:t>fail</a:t>
            </a:r>
            <a:r>
              <a:rPr lang="pt-PT" sz="2400" b="1" i="1" dirty="0" smtClean="0"/>
              <a:t>;</a:t>
            </a:r>
            <a:br>
              <a:rPr lang="pt-PT" sz="2400" b="1" i="1" dirty="0" smtClean="0"/>
            </a:br>
            <a:r>
              <a:rPr lang="pt-PT" sz="2400" b="1" i="1" dirty="0" smtClean="0"/>
              <a:t>	   </a:t>
            </a:r>
            <a:r>
              <a:rPr lang="pt-PT" sz="2400" b="1" i="1" dirty="0" err="1" smtClean="0"/>
              <a:t>true</a:t>
            </a:r>
            <a:r>
              <a:rPr lang="pt-PT" sz="2400" b="1" i="1" dirty="0" smtClean="0"/>
              <a:t>.</a:t>
            </a:r>
            <a:endParaRPr lang="pt-PT" sz="2400" b="1" i="1" dirty="0"/>
          </a:p>
        </p:txBody>
      </p:sp>
    </p:spTree>
    <p:extLst>
      <p:ext uri="{BB962C8B-B14F-4D97-AF65-F5344CB8AC3E}">
        <p14:creationId xmlns="" xmlns:p14="http://schemas.microsoft.com/office/powerpoint/2010/main" val="143492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Problemas com corte </a:t>
            </a:r>
            <a:r>
              <a:rPr lang="pt-PT" smtClean="0"/>
              <a:t>e negação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pPr algn="just"/>
            <a:r>
              <a:rPr lang="pt-PT" sz="2800" dirty="0" smtClean="0"/>
              <a:t>Vantagens do corte:</a:t>
            </a:r>
          </a:p>
          <a:p>
            <a:pPr lvl="1" algn="just"/>
            <a:r>
              <a:rPr lang="pt-PT" sz="2400" dirty="0" smtClean="0"/>
              <a:t>Permite com frequência melhorar a eficiência dos programas</a:t>
            </a:r>
          </a:p>
          <a:p>
            <a:pPr lvl="1" algn="just"/>
            <a:r>
              <a:rPr lang="pt-PT" sz="2400" dirty="0" smtClean="0"/>
              <a:t>Permite especificar regras mutuamente </a:t>
            </a:r>
            <a:r>
              <a:rPr lang="pt-PT" sz="2400" dirty="0" err="1" smtClean="0"/>
              <a:t>excluentes</a:t>
            </a:r>
            <a:r>
              <a:rPr lang="pt-PT" sz="2400" dirty="0" smtClean="0"/>
              <a:t>. Podemos expressar regras da forma:</a:t>
            </a:r>
          </a:p>
          <a:p>
            <a:pPr lvl="2" algn="just"/>
            <a:r>
              <a:rPr lang="pt-PT" sz="2000" dirty="0" smtClean="0"/>
              <a:t>Se condição P então conclusão Q,</a:t>
            </a:r>
            <a:br>
              <a:rPr lang="pt-PT" sz="2000" dirty="0" smtClean="0"/>
            </a:br>
            <a:r>
              <a:rPr lang="pt-PT" sz="2000" dirty="0" smtClean="0"/>
              <a:t>senão conclusão R</a:t>
            </a:r>
          </a:p>
          <a:p>
            <a:pPr lvl="2" algn="just"/>
            <a:r>
              <a:rPr lang="pt-PT" sz="2000" dirty="0" smtClean="0"/>
              <a:t>Neste sentido, melhora a expressividade da linguagem</a:t>
            </a:r>
            <a:endParaRPr lang="pt-PT" sz="2000" dirty="0"/>
          </a:p>
        </p:txBody>
      </p:sp>
    </p:spTree>
    <p:extLst>
      <p:ext uri="{BB962C8B-B14F-4D97-AF65-F5344CB8AC3E}">
        <p14:creationId xmlns="" xmlns:p14="http://schemas.microsoft.com/office/powerpoint/2010/main" val="363653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Problemas com corte </a:t>
            </a:r>
            <a:r>
              <a:rPr lang="pt-PT" smtClean="0"/>
              <a:t>e negação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pPr algn="just"/>
            <a:r>
              <a:rPr lang="pt-PT" sz="2800" dirty="0" smtClean="0"/>
              <a:t>Desvantagens:</a:t>
            </a:r>
          </a:p>
          <a:p>
            <a:pPr lvl="1" algn="just"/>
            <a:r>
              <a:rPr lang="pt-PT" sz="2400" dirty="0" smtClean="0"/>
              <a:t>Em programas com cortes, uma mudança na ordem das cláusulas pode </a:t>
            </a:r>
            <a:r>
              <a:rPr lang="pt-PT" sz="2400" dirty="0" err="1" smtClean="0"/>
              <a:t>afectar</a:t>
            </a:r>
            <a:r>
              <a:rPr lang="pt-PT" sz="2400" dirty="0" smtClean="0"/>
              <a:t> o significado declarativo. Significa que podemos obter resultados diferentes</a:t>
            </a:r>
          </a:p>
          <a:p>
            <a:pPr lvl="1" algn="just"/>
            <a:r>
              <a:rPr lang="pt-PT" sz="2400" dirty="0" smtClean="0"/>
              <a:t>Ao utilizar o corte temos que ter mais atenção ao significado </a:t>
            </a:r>
            <a:r>
              <a:rPr lang="pt-PT" sz="2400" dirty="0" err="1" smtClean="0"/>
              <a:t>procedimental</a:t>
            </a:r>
            <a:r>
              <a:rPr lang="pt-PT" sz="2400" dirty="0" smtClean="0"/>
              <a:t> dos programas</a:t>
            </a:r>
          </a:p>
          <a:p>
            <a:pPr lvl="1" algn="just"/>
            <a:r>
              <a:rPr lang="pt-PT" sz="2400" dirty="0" smtClean="0"/>
              <a:t>Isto incrementa a probabilidade de erros de programação</a:t>
            </a:r>
          </a:p>
        </p:txBody>
      </p:sp>
    </p:spTree>
    <p:extLst>
      <p:ext uri="{BB962C8B-B14F-4D97-AF65-F5344CB8AC3E}">
        <p14:creationId xmlns="" xmlns:p14="http://schemas.microsoft.com/office/powerpoint/2010/main" val="217610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dirty="0" smtClean="0">
                <a:latin typeface="Arial" pitchFamily="34" charset="0"/>
                <a:cs typeface="Arial" pitchFamily="34" charset="0"/>
              </a:rPr>
              <a:t>Listas </a:t>
            </a:r>
          </a:p>
        </p:txBody>
      </p:sp>
      <p:sp>
        <p:nvSpPr>
          <p:cNvPr id="22531" name="Marcador de Posição de Conteúdo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36504"/>
          </a:xfrm>
        </p:spPr>
        <p:txBody>
          <a:bodyPr/>
          <a:lstStyle/>
          <a:p>
            <a:pPr algn="just">
              <a:spcBef>
                <a:spcPts val="600"/>
              </a:spcBef>
            </a:pPr>
            <a:r>
              <a:rPr lang="pt-PT" sz="2600" dirty="0" smtClean="0">
                <a:latin typeface="Arial" pitchFamily="34" charset="0"/>
                <a:cs typeface="Arial" pitchFamily="34" charset="0"/>
              </a:rPr>
              <a:t>Uma lista é uma sequência com um número indeterminado de elementos</a:t>
            </a:r>
          </a:p>
          <a:p>
            <a:pPr algn="just">
              <a:spcBef>
                <a:spcPts val="600"/>
              </a:spcBef>
            </a:pPr>
            <a:r>
              <a:rPr lang="pt-PT" sz="2600" dirty="0" smtClean="0">
                <a:latin typeface="Arial" pitchFamily="34" charset="0"/>
                <a:cs typeface="Arial" pitchFamily="34" charset="0"/>
              </a:rPr>
              <a:t>Exemplo:</a:t>
            </a:r>
          </a:p>
          <a:p>
            <a:pPr lvl="1" algn="just">
              <a:spcBef>
                <a:spcPts val="600"/>
              </a:spcBef>
            </a:pPr>
            <a:r>
              <a:rPr lang="pt-PT" sz="2400" dirty="0" smtClean="0">
                <a:latin typeface="Arial" pitchFamily="34" charset="0"/>
                <a:cs typeface="Arial" pitchFamily="34" charset="0"/>
              </a:rPr>
              <a:t>[clara, tomas, 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jose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, isabel].</a:t>
            </a:r>
          </a:p>
          <a:p>
            <a:pPr algn="just">
              <a:spcBef>
                <a:spcPts val="600"/>
              </a:spcBef>
            </a:pPr>
            <a:endParaRPr lang="pt-PT" sz="2800" dirty="0" smtClean="0">
              <a:latin typeface="Arial" pitchFamily="34" charset="0"/>
              <a:cs typeface="Arial" pitchFamily="34" charset="0"/>
            </a:endParaRPr>
          </a:p>
          <a:p>
            <a:pPr lvl="0" algn="just"/>
            <a:endParaRPr lang="es-ES_tradnl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latin typeface="Arial" pitchFamily="34" charset="0"/>
                <a:cs typeface="Arial" pitchFamily="34" charset="0"/>
              </a:rPr>
              <a:t>Referências bibliográficas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248472"/>
          </a:xfrm>
        </p:spPr>
        <p:txBody>
          <a:bodyPr/>
          <a:lstStyle/>
          <a:p>
            <a:pPr lvl="0" algn="just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Bratko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I., Prolog Programming for Artificial Intelligence, cap. 3 e 5</a:t>
            </a:r>
          </a:p>
          <a:p>
            <a:pPr lvl="0"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Toledo Lobo, F., Pacheco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Aparicio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J. 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Escrig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Monferrer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M. T., El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Lenguaje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Programación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Prolog, cap. 2 e 3</a:t>
            </a:r>
          </a:p>
          <a:p>
            <a:pPr lvl="0" algn="just"/>
            <a:endParaRPr lang="pt-PT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PT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dirty="0" smtClean="0">
                <a:latin typeface="Arial" pitchFamily="34" charset="0"/>
                <a:cs typeface="Arial" pitchFamily="34" charset="0"/>
              </a:rPr>
              <a:t>Listas </a:t>
            </a:r>
          </a:p>
        </p:txBody>
      </p:sp>
      <p:sp>
        <p:nvSpPr>
          <p:cNvPr id="22531" name="Marcador de Posição de Conteúdo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36504"/>
          </a:xfrm>
        </p:spPr>
        <p:txBody>
          <a:bodyPr/>
          <a:lstStyle/>
          <a:p>
            <a:pPr algn="just">
              <a:spcBef>
                <a:spcPts val="600"/>
              </a:spcBef>
            </a:pPr>
            <a:r>
              <a:rPr lang="pt-PT" sz="2600" dirty="0" smtClean="0">
                <a:latin typeface="Arial" pitchFamily="34" charset="0"/>
                <a:cs typeface="Arial" pitchFamily="34" charset="0"/>
              </a:rPr>
              <a:t>Se consideram dois casos: </a:t>
            </a:r>
            <a:r>
              <a:rPr lang="pt-PT" sz="2600" b="1" i="1" dirty="0" smtClean="0">
                <a:latin typeface="Arial" pitchFamily="34" charset="0"/>
                <a:cs typeface="Arial" pitchFamily="34" charset="0"/>
              </a:rPr>
              <a:t>vazia</a:t>
            </a:r>
            <a:r>
              <a:rPr lang="pt-PT" sz="2600" dirty="0" smtClean="0">
                <a:latin typeface="Arial" pitchFamily="34" charset="0"/>
                <a:cs typeface="Arial" pitchFamily="34" charset="0"/>
              </a:rPr>
              <a:t> ou </a:t>
            </a:r>
            <a:r>
              <a:rPr lang="pt-PT" sz="2600" b="1" i="1" dirty="0" smtClean="0">
                <a:latin typeface="Arial" pitchFamily="34" charset="0"/>
                <a:cs typeface="Arial" pitchFamily="34" charset="0"/>
              </a:rPr>
              <a:t>não-vazia</a:t>
            </a:r>
          </a:p>
          <a:p>
            <a:pPr lvl="1" algn="just">
              <a:spcBef>
                <a:spcPts val="600"/>
              </a:spcBef>
            </a:pPr>
            <a:r>
              <a:rPr lang="pt-PT" sz="2400" dirty="0" smtClean="0">
                <a:latin typeface="Arial" pitchFamily="34" charset="0"/>
                <a:cs typeface="Arial" pitchFamily="34" charset="0"/>
              </a:rPr>
              <a:t>Vazia: []</a:t>
            </a:r>
          </a:p>
          <a:p>
            <a:pPr lvl="1" algn="just">
              <a:spcBef>
                <a:spcPts val="600"/>
              </a:spcBef>
            </a:pPr>
            <a:r>
              <a:rPr lang="pt-PT" sz="2400" dirty="0" smtClean="0">
                <a:latin typeface="Arial" pitchFamily="34" charset="0"/>
                <a:cs typeface="Arial" pitchFamily="34" charset="0"/>
              </a:rPr>
              <a:t>Não-vazia; composta por duas partes:</a:t>
            </a:r>
          </a:p>
          <a:p>
            <a:pPr lvl="2" algn="just">
              <a:spcBef>
                <a:spcPts val="600"/>
              </a:spcBef>
            </a:pPr>
            <a:r>
              <a:rPr lang="pt-PT" sz="2000" dirty="0" smtClean="0">
                <a:latin typeface="Arial" pitchFamily="34" charset="0"/>
                <a:cs typeface="Arial" pitchFamily="34" charset="0"/>
              </a:rPr>
              <a:t>Primeiro elemento, designado </a:t>
            </a:r>
            <a:r>
              <a:rPr lang="pt-PT" sz="2000" b="1" i="1" dirty="0" smtClean="0">
                <a:latin typeface="Arial" pitchFamily="34" charset="0"/>
                <a:cs typeface="Arial" pitchFamily="34" charset="0"/>
              </a:rPr>
              <a:t>cabeça</a:t>
            </a:r>
            <a:r>
              <a:rPr lang="pt-PT" sz="2000" dirty="0" smtClean="0">
                <a:latin typeface="Arial" pitchFamily="34" charset="0"/>
                <a:cs typeface="Arial" pitchFamily="34" charset="0"/>
              </a:rPr>
              <a:t> da lista</a:t>
            </a:r>
          </a:p>
          <a:p>
            <a:pPr lvl="2" algn="just">
              <a:spcBef>
                <a:spcPts val="600"/>
              </a:spcBef>
            </a:pPr>
            <a:r>
              <a:rPr lang="pt-PT" sz="2000" dirty="0" smtClean="0">
                <a:latin typeface="Arial" pitchFamily="34" charset="0"/>
                <a:cs typeface="Arial" pitchFamily="34" charset="0"/>
              </a:rPr>
              <a:t>Resto da lista, designado </a:t>
            </a:r>
            <a:r>
              <a:rPr lang="pt-PT" sz="2000" b="1" i="1" dirty="0" smtClean="0">
                <a:latin typeface="Arial" pitchFamily="34" charset="0"/>
                <a:cs typeface="Arial" pitchFamily="34" charset="0"/>
              </a:rPr>
              <a:t>cauda</a:t>
            </a:r>
          </a:p>
          <a:p>
            <a:pPr algn="just">
              <a:spcBef>
                <a:spcPts val="600"/>
              </a:spcBef>
            </a:pPr>
            <a:r>
              <a:rPr lang="pt-PT" sz="2600" dirty="0" smtClean="0">
                <a:latin typeface="Arial" pitchFamily="34" charset="0"/>
                <a:cs typeface="Arial" pitchFamily="34" charset="0"/>
              </a:rPr>
              <a:t>Exemplo:</a:t>
            </a:r>
          </a:p>
          <a:p>
            <a:pPr lvl="1" algn="just">
              <a:spcBef>
                <a:spcPts val="600"/>
              </a:spcBef>
            </a:pPr>
            <a:r>
              <a:rPr lang="pt-PT" sz="2400" dirty="0" smtClean="0">
                <a:latin typeface="Arial" pitchFamily="34" charset="0"/>
                <a:cs typeface="Arial" pitchFamily="34" charset="0"/>
              </a:rPr>
              <a:t>Cabeça: clara</a:t>
            </a:r>
          </a:p>
          <a:p>
            <a:pPr lvl="1" algn="just">
              <a:spcBef>
                <a:spcPts val="600"/>
              </a:spcBef>
            </a:pPr>
            <a:r>
              <a:rPr lang="pt-PT" sz="2400" dirty="0" smtClean="0">
                <a:latin typeface="Arial" pitchFamily="34" charset="0"/>
                <a:cs typeface="Arial" pitchFamily="34" charset="0"/>
              </a:rPr>
              <a:t>Cauda: [tomas, 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jose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, isabel]</a:t>
            </a:r>
          </a:p>
          <a:p>
            <a:pPr algn="just">
              <a:spcBef>
                <a:spcPts val="600"/>
              </a:spcBef>
            </a:pPr>
            <a:endParaRPr lang="pt-PT" sz="2800" dirty="0" smtClean="0">
              <a:latin typeface="Arial" pitchFamily="34" charset="0"/>
              <a:cs typeface="Arial" pitchFamily="34" charset="0"/>
            </a:endParaRPr>
          </a:p>
          <a:p>
            <a:pPr lvl="0" algn="just"/>
            <a:endParaRPr lang="es-ES_tradnl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16088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dirty="0" smtClean="0">
                <a:latin typeface="Arial" pitchFamily="34" charset="0"/>
                <a:cs typeface="Arial" pitchFamily="34" charset="0"/>
              </a:rPr>
              <a:t>Lista </a:t>
            </a:r>
          </a:p>
        </p:txBody>
      </p:sp>
      <p:sp>
        <p:nvSpPr>
          <p:cNvPr id="22531" name="Marcador de Posição de Conteúdo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00594"/>
          </a:xfrm>
        </p:spPr>
        <p:txBody>
          <a:bodyPr/>
          <a:lstStyle/>
          <a:p>
            <a:pPr algn="just">
              <a:spcBef>
                <a:spcPts val="600"/>
              </a:spcBef>
            </a:pPr>
            <a:r>
              <a:rPr lang="pt-PT" sz="2800" dirty="0" smtClean="0">
                <a:latin typeface="Arial" pitchFamily="34" charset="0"/>
                <a:cs typeface="Arial" pitchFamily="34" charset="0"/>
              </a:rPr>
              <a:t>Em geral</a:t>
            </a:r>
          </a:p>
          <a:p>
            <a:pPr lvl="1" algn="just">
              <a:spcBef>
                <a:spcPts val="600"/>
              </a:spcBef>
            </a:pPr>
            <a:r>
              <a:rPr lang="pt-PT" sz="2400" dirty="0" smtClean="0">
                <a:latin typeface="Arial" pitchFamily="34" charset="0"/>
                <a:cs typeface="Arial" pitchFamily="34" charset="0"/>
              </a:rPr>
              <a:t>A cabeça pode ser qualquer 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objecto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Prolog</a:t>
            </a:r>
            <a:endParaRPr lang="pt-PT" sz="2400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spcBef>
                <a:spcPts val="600"/>
              </a:spcBef>
            </a:pPr>
            <a:r>
              <a:rPr lang="pt-PT" sz="2400" dirty="0" smtClean="0">
                <a:latin typeface="Arial" pitchFamily="34" charset="0"/>
                <a:cs typeface="Arial" pitchFamily="34" charset="0"/>
              </a:rPr>
              <a:t>A cauda deve ser uma lista</a:t>
            </a:r>
          </a:p>
          <a:p>
            <a:pPr algn="just">
              <a:spcBef>
                <a:spcPts val="600"/>
              </a:spcBef>
            </a:pPr>
            <a:r>
              <a:rPr lang="pt-PT" sz="2800" dirty="0" smtClean="0">
                <a:latin typeface="Arial" pitchFamily="34" charset="0"/>
                <a:cs typeface="Arial" pitchFamily="34" charset="0"/>
              </a:rPr>
              <a:t>A cabeça e a cauda se combinam numa estrutura através de um operador especial</a:t>
            </a:r>
          </a:p>
          <a:p>
            <a:pPr lvl="1" algn="just">
              <a:spcBef>
                <a:spcPts val="600"/>
              </a:spcBef>
            </a:pPr>
            <a:r>
              <a:rPr lang="pt-PT" sz="2400" dirty="0" smtClean="0">
                <a:latin typeface="Arial" pitchFamily="34" charset="0"/>
                <a:cs typeface="Arial" pitchFamily="34" charset="0"/>
              </a:rPr>
              <a:t>.(Cabeça, Cauda)</a:t>
            </a:r>
          </a:p>
          <a:p>
            <a:pPr algn="just">
              <a:spcBef>
                <a:spcPts val="600"/>
              </a:spcBef>
            </a:pPr>
            <a:r>
              <a:rPr lang="pt-PT" sz="2800" dirty="0" smtClean="0">
                <a:latin typeface="Arial" pitchFamily="34" charset="0"/>
                <a:cs typeface="Arial" pitchFamily="34" charset="0"/>
              </a:rPr>
              <a:t>No exemplo, são </a:t>
            </a:r>
            <a:r>
              <a:rPr lang="pt-PT" sz="2800" dirty="0" smtClean="0">
                <a:latin typeface="Arial" pitchFamily="34" charset="0"/>
                <a:cs typeface="Arial" pitchFamily="34" charset="0"/>
              </a:rPr>
              <a:t>equivalentes</a:t>
            </a:r>
          </a:p>
          <a:p>
            <a:pPr lvl="1" algn="just">
              <a:spcBef>
                <a:spcPts val="600"/>
              </a:spcBef>
              <a:buNone/>
            </a:pPr>
            <a:r>
              <a:rPr lang="pt-PT" sz="2000" dirty="0" smtClean="0">
                <a:latin typeface="Arial" pitchFamily="34" charset="0"/>
                <a:cs typeface="Arial" pitchFamily="34" charset="0"/>
              </a:rPr>
              <a:t>L </a:t>
            </a:r>
            <a:r>
              <a:rPr lang="pt-PT" sz="20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pt-PT" sz="2000" dirty="0">
                <a:latin typeface="Arial" pitchFamily="34" charset="0"/>
                <a:cs typeface="Arial" pitchFamily="34" charset="0"/>
              </a:rPr>
              <a:t>[clara, tomas, </a:t>
            </a:r>
            <a:r>
              <a:rPr lang="pt-PT" sz="2000" dirty="0" err="1">
                <a:latin typeface="Arial" pitchFamily="34" charset="0"/>
                <a:cs typeface="Arial" pitchFamily="34" charset="0"/>
              </a:rPr>
              <a:t>jose</a:t>
            </a:r>
            <a:r>
              <a:rPr lang="pt-PT" sz="2000" dirty="0">
                <a:latin typeface="Arial" pitchFamily="34" charset="0"/>
                <a:cs typeface="Arial" pitchFamily="34" charset="0"/>
              </a:rPr>
              <a:t>, isabel].</a:t>
            </a:r>
          </a:p>
          <a:p>
            <a:pPr lvl="1" algn="just">
              <a:spcBef>
                <a:spcPts val="600"/>
              </a:spcBef>
              <a:buNone/>
            </a:pPr>
            <a:r>
              <a:rPr lang="pt-PT" sz="2400" dirty="0" smtClean="0">
                <a:latin typeface="Arial" pitchFamily="34" charset="0"/>
                <a:cs typeface="Arial" pitchFamily="34" charset="0"/>
              </a:rPr>
              <a:t>lista (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.(clara, .(tomas, .(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jose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, .(isabel, 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[]))))).</a:t>
            </a:r>
            <a:endParaRPr lang="pt-PT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</a:pPr>
            <a:endParaRPr lang="pt-PT" sz="2800" dirty="0" smtClean="0">
              <a:latin typeface="Arial" pitchFamily="34" charset="0"/>
              <a:cs typeface="Arial" pitchFamily="34" charset="0"/>
            </a:endParaRPr>
          </a:p>
          <a:p>
            <a:pPr lvl="0" algn="just"/>
            <a:endParaRPr lang="es-ES_tradnl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Listas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/>
          <a:lstStyle/>
          <a:p>
            <a:pPr algn="just"/>
            <a:r>
              <a:rPr lang="pt-PT" dirty="0" smtClean="0"/>
              <a:t>Também se pode empregar a barra vertical para separar a cabeça da cauda</a:t>
            </a:r>
          </a:p>
          <a:p>
            <a:pPr algn="just"/>
            <a:r>
              <a:rPr lang="pt-PT" dirty="0" smtClean="0"/>
              <a:t>Exemplo</a:t>
            </a:r>
          </a:p>
          <a:p>
            <a:pPr lvl="1" algn="just"/>
            <a:r>
              <a:rPr lang="pt-PT" dirty="0" smtClean="0"/>
              <a:t>L = [a, b, c]</a:t>
            </a:r>
          </a:p>
          <a:p>
            <a:pPr lvl="1" algn="just"/>
            <a:r>
              <a:rPr lang="pt-PT" dirty="0" smtClean="0"/>
              <a:t>Cauda = [b, c]</a:t>
            </a:r>
          </a:p>
          <a:p>
            <a:pPr lvl="1" algn="just">
              <a:buNone/>
            </a:pPr>
            <a:r>
              <a:rPr lang="pt-PT" dirty="0" smtClean="0"/>
              <a:t>Em </a:t>
            </a:r>
            <a:r>
              <a:rPr lang="pt-PT" dirty="0" err="1" smtClean="0"/>
              <a:t>ProLog</a:t>
            </a:r>
            <a:r>
              <a:rPr lang="pt-PT" dirty="0" smtClean="0"/>
              <a:t>:</a:t>
            </a:r>
          </a:p>
          <a:p>
            <a:pPr lvl="1" algn="just">
              <a:buNone/>
            </a:pPr>
            <a:r>
              <a:rPr lang="pt-PT" dirty="0" smtClean="0"/>
              <a:t>lista2([</a:t>
            </a:r>
            <a:r>
              <a:rPr lang="pt-PT" dirty="0" err="1" smtClean="0"/>
              <a:t>a|</a:t>
            </a:r>
            <a:r>
              <a:rPr lang="pt-PT" dirty="0" smtClean="0"/>
              <a:t>[</a:t>
            </a:r>
            <a:r>
              <a:rPr lang="pt-PT" dirty="0" err="1" smtClean="0"/>
              <a:t>b|c</a:t>
            </a:r>
            <a:r>
              <a:rPr lang="pt-PT" dirty="0" smtClean="0"/>
              <a:t>]]).</a:t>
            </a:r>
            <a:endParaRPr lang="pt-PT" dirty="0" smtClean="0"/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="" xmlns:p14="http://schemas.microsoft.com/office/powerpoint/2010/main" val="113752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dirty="0" smtClean="0"/>
              <a:t>Listas </a:t>
            </a:r>
            <a:endParaRPr lang="pt-PT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Marcador de Posição de Conteúdo 1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61818" cy="4525963"/>
          </a:xfrm>
        </p:spPr>
        <p:txBody>
          <a:bodyPr/>
          <a:lstStyle/>
          <a:p>
            <a:pPr algn="just"/>
            <a:r>
              <a:rPr lang="pt-PT" dirty="0" smtClean="0"/>
              <a:t>Internamente se </a:t>
            </a:r>
            <a:r>
              <a:rPr lang="pt-PT" dirty="0" err="1" smtClean="0"/>
              <a:t>represen-tam</a:t>
            </a:r>
            <a:r>
              <a:rPr lang="pt-PT" dirty="0" smtClean="0"/>
              <a:t> como árvores binárias</a:t>
            </a:r>
            <a:endParaRPr lang="pt-PT" dirty="0"/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5292080" y="1916832"/>
            <a:ext cx="2928938" cy="3241675"/>
            <a:chOff x="113" y="2205"/>
            <a:chExt cx="1845" cy="2042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066" y="3113"/>
              <a:ext cx="270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 . 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1338" y="3566"/>
              <a:ext cx="270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 . 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793" y="2659"/>
              <a:ext cx="270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 . 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1610" y="4016"/>
              <a:ext cx="348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 [] 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521" y="2205"/>
              <a:ext cx="270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 . 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13" y="2659"/>
              <a:ext cx="465" cy="2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 err="1" smtClean="0"/>
                <a:t>clara</a:t>
              </a:r>
              <a:endParaRPr lang="en-US" altLang="zh-TW" sz="1800" dirty="0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340" y="3113"/>
              <a:ext cx="566" cy="2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 err="1" smtClean="0"/>
                <a:t>tomas</a:t>
              </a:r>
              <a:endParaRPr lang="en-US" altLang="zh-TW" sz="1800" dirty="0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703" y="3566"/>
              <a:ext cx="417" cy="2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 err="1" smtClean="0"/>
                <a:t>jose</a:t>
              </a:r>
              <a:endParaRPr lang="en-US" altLang="zh-TW" sz="1800" dirty="0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864" y="4009"/>
              <a:ext cx="537" cy="2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 err="1" smtClean="0"/>
                <a:t>isabel</a:t>
              </a:r>
              <a:endParaRPr lang="en-US" altLang="zh-TW" sz="1800" dirty="0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H="1">
              <a:off x="431" y="2432"/>
              <a:ext cx="181" cy="22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703" y="2886"/>
              <a:ext cx="181" cy="22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975" y="3339"/>
              <a:ext cx="181" cy="22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1247" y="3793"/>
              <a:ext cx="181" cy="22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703" y="2432"/>
              <a:ext cx="181" cy="22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996" y="2885"/>
              <a:ext cx="181" cy="22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264" y="3347"/>
              <a:ext cx="181" cy="22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542" y="3802"/>
              <a:ext cx="181" cy="22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Listas 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/>
          <a:lstStyle/>
          <a:p>
            <a:pPr algn="just"/>
            <a:r>
              <a:rPr lang="pt-PT" sz="2800" dirty="0" smtClean="0"/>
              <a:t>Duas listas unificam se tiverem o mesmo comprimento e os seus elementos unificarem um a um</a:t>
            </a:r>
          </a:p>
          <a:p>
            <a:pPr algn="just"/>
            <a:r>
              <a:rPr lang="pt-PT" sz="2800" dirty="0" smtClean="0"/>
              <a:t>Exemplo:</a:t>
            </a:r>
          </a:p>
          <a:p>
            <a:pPr lvl="1" algn="just"/>
            <a:r>
              <a:rPr lang="en-GB" altLang="pt-PT" sz="2200" dirty="0" smtClean="0">
                <a:latin typeface="Calibri" panose="020F0502020204030204" pitchFamily="34" charset="0"/>
              </a:rPr>
              <a:t>?-[</a:t>
            </a:r>
            <a:r>
              <a:rPr lang="en-GB" altLang="pt-PT" sz="2200" dirty="0" err="1">
                <a:latin typeface="Calibri" panose="020F0502020204030204" pitchFamily="34" charset="0"/>
              </a:rPr>
              <a:t>a,B,c,D</a:t>
            </a:r>
            <a:r>
              <a:rPr lang="en-GB" altLang="pt-PT" sz="2200" dirty="0">
                <a:latin typeface="Calibri" panose="020F0502020204030204" pitchFamily="34" charset="0"/>
              </a:rPr>
              <a:t>]=[</a:t>
            </a:r>
            <a:r>
              <a:rPr lang="en-GB" altLang="pt-PT" sz="2200" dirty="0" err="1">
                <a:latin typeface="Calibri" panose="020F0502020204030204" pitchFamily="34" charset="0"/>
              </a:rPr>
              <a:t>A,b,C,d</a:t>
            </a:r>
            <a:r>
              <a:rPr lang="en-GB" altLang="pt-PT" sz="2200" dirty="0" smtClean="0">
                <a:latin typeface="Calibri" panose="020F0502020204030204" pitchFamily="34" charset="0"/>
              </a:rPr>
              <a:t>].              ?[(</a:t>
            </a:r>
            <a:r>
              <a:rPr lang="en-GB" altLang="pt-PT" sz="2200" dirty="0" err="1">
                <a:latin typeface="Calibri" panose="020F0502020204030204" pitchFamily="34" charset="0"/>
              </a:rPr>
              <a:t>a+X</a:t>
            </a:r>
            <a:r>
              <a:rPr lang="en-GB" altLang="pt-PT" sz="2200" dirty="0">
                <a:latin typeface="Calibri" panose="020F0502020204030204" pitchFamily="34" charset="0"/>
              </a:rPr>
              <a:t>),(</a:t>
            </a:r>
            <a:r>
              <a:rPr lang="en-GB" altLang="pt-PT" sz="2200" dirty="0" err="1">
                <a:latin typeface="Calibri" panose="020F0502020204030204" pitchFamily="34" charset="0"/>
              </a:rPr>
              <a:t>Y+b</a:t>
            </a:r>
            <a:r>
              <a:rPr lang="en-GB" altLang="pt-PT" sz="2200" dirty="0">
                <a:latin typeface="Calibri" panose="020F0502020204030204" pitchFamily="34" charset="0"/>
              </a:rPr>
              <a:t>)]=[(</a:t>
            </a:r>
            <a:r>
              <a:rPr lang="en-GB" altLang="pt-PT" sz="2200" dirty="0" err="1">
                <a:latin typeface="Calibri" panose="020F0502020204030204" pitchFamily="34" charset="0"/>
              </a:rPr>
              <a:t>W+c</a:t>
            </a:r>
            <a:r>
              <a:rPr lang="en-GB" altLang="pt-PT" sz="2200" dirty="0">
                <a:latin typeface="Calibri" panose="020F0502020204030204" pitchFamily="34" charset="0"/>
              </a:rPr>
              <a:t>),(</a:t>
            </a:r>
            <a:r>
              <a:rPr lang="en-GB" altLang="pt-PT" sz="2200" dirty="0" err="1">
                <a:latin typeface="Calibri" panose="020F0502020204030204" pitchFamily="34" charset="0"/>
              </a:rPr>
              <a:t>d+b</a:t>
            </a:r>
            <a:r>
              <a:rPr lang="en-GB" altLang="pt-PT" sz="2200" dirty="0" smtClean="0">
                <a:latin typeface="Calibri" panose="020F0502020204030204" pitchFamily="34" charset="0"/>
              </a:rPr>
              <a:t>)].</a:t>
            </a:r>
          </a:p>
          <a:p>
            <a:pPr lvl="1" algn="just"/>
            <a:r>
              <a:rPr lang="en-US" altLang="pt-PT" sz="2600" dirty="0" smtClean="0">
                <a:latin typeface="Calibri" panose="020F0502020204030204" pitchFamily="34" charset="0"/>
              </a:rPr>
              <a:t>A </a:t>
            </a:r>
            <a:r>
              <a:rPr lang="en-US" altLang="pt-PT" sz="2600" dirty="0">
                <a:latin typeface="Calibri" panose="020F0502020204030204" pitchFamily="34" charset="0"/>
              </a:rPr>
              <a:t>= a,			     W = </a:t>
            </a:r>
            <a:r>
              <a:rPr lang="en-US" altLang="pt-PT" sz="2600" dirty="0" smtClean="0">
                <a:latin typeface="Calibri" panose="020F0502020204030204" pitchFamily="34" charset="0"/>
              </a:rPr>
              <a:t>a,</a:t>
            </a:r>
          </a:p>
          <a:p>
            <a:pPr lvl="1" algn="just"/>
            <a:r>
              <a:rPr lang="en-US" altLang="pt-PT" sz="2600" dirty="0" smtClean="0">
                <a:latin typeface="Calibri" panose="020F0502020204030204" pitchFamily="34" charset="0"/>
              </a:rPr>
              <a:t>B </a:t>
            </a:r>
            <a:r>
              <a:rPr lang="en-US" altLang="pt-PT" sz="2600" dirty="0">
                <a:latin typeface="Calibri" panose="020F0502020204030204" pitchFamily="34" charset="0"/>
              </a:rPr>
              <a:t>= b,			     X = </a:t>
            </a:r>
            <a:r>
              <a:rPr lang="en-US" altLang="pt-PT" sz="2600" dirty="0" smtClean="0">
                <a:latin typeface="Calibri" panose="020F0502020204030204" pitchFamily="34" charset="0"/>
              </a:rPr>
              <a:t>c,</a:t>
            </a:r>
          </a:p>
          <a:p>
            <a:pPr lvl="1" algn="just"/>
            <a:r>
              <a:rPr lang="en-US" altLang="pt-PT" sz="2600" dirty="0" smtClean="0">
                <a:latin typeface="Calibri" panose="020F0502020204030204" pitchFamily="34" charset="0"/>
              </a:rPr>
              <a:t>C </a:t>
            </a:r>
            <a:r>
              <a:rPr lang="en-US" altLang="pt-PT" sz="2600" dirty="0">
                <a:latin typeface="Calibri" panose="020F0502020204030204" pitchFamily="34" charset="0"/>
              </a:rPr>
              <a:t>= c,			     Y = </a:t>
            </a:r>
            <a:r>
              <a:rPr lang="en-US" altLang="pt-PT" sz="2600" dirty="0" smtClean="0">
                <a:latin typeface="Calibri" panose="020F0502020204030204" pitchFamily="34" charset="0"/>
              </a:rPr>
              <a:t>d</a:t>
            </a:r>
          </a:p>
          <a:p>
            <a:pPr lvl="1" algn="just"/>
            <a:r>
              <a:rPr lang="en-US" altLang="pt-PT" sz="2600" dirty="0" smtClean="0">
                <a:latin typeface="Calibri" panose="020F0502020204030204" pitchFamily="34" charset="0"/>
              </a:rPr>
              <a:t>D </a:t>
            </a:r>
            <a:r>
              <a:rPr lang="en-US" altLang="pt-PT" sz="2600" dirty="0">
                <a:latin typeface="Calibri" panose="020F0502020204030204" pitchFamily="34" charset="0"/>
              </a:rPr>
              <a:t>= </a:t>
            </a:r>
            <a:r>
              <a:rPr lang="en-US" altLang="pt-PT" sz="2600" dirty="0" smtClean="0">
                <a:latin typeface="Calibri" panose="020F0502020204030204" pitchFamily="34" charset="0"/>
              </a:rPr>
              <a:t>d </a:t>
            </a:r>
            <a:r>
              <a:rPr lang="en-US" altLang="pt-PT" sz="2600" dirty="0">
                <a:latin typeface="Calibri" panose="020F0502020204030204" pitchFamily="34" charset="0"/>
              </a:rPr>
              <a:t>		     </a:t>
            </a:r>
            <a:r>
              <a:rPr lang="en-US" altLang="pt-PT" sz="2600" dirty="0" smtClean="0">
                <a:latin typeface="Calibri" panose="020F0502020204030204" pitchFamily="34" charset="0"/>
              </a:rPr>
              <a:t>	     Yes</a:t>
            </a:r>
          </a:p>
          <a:p>
            <a:pPr lvl="1" algn="just"/>
            <a:r>
              <a:rPr lang="en-US" altLang="pt-PT" sz="2600" dirty="0" smtClean="0">
                <a:latin typeface="Calibri" panose="020F0502020204030204" pitchFamily="34" charset="0"/>
              </a:rPr>
              <a:t>yes</a:t>
            </a:r>
            <a:endParaRPr lang="en-US" altLang="pt-PT" sz="2600" dirty="0">
              <a:latin typeface="Calibri" panose="020F0502020204030204" pitchFamily="34" charset="0"/>
            </a:endParaRPr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="" xmlns:p14="http://schemas.microsoft.com/office/powerpoint/2010/main" val="276489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Listas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r>
              <a:rPr lang="pt-PT" dirty="0" smtClean="0"/>
              <a:t>Ao trabalhar com listas podem ser definidas diversas operações:</a:t>
            </a:r>
          </a:p>
          <a:p>
            <a:r>
              <a:rPr lang="pt-PT" dirty="0" smtClean="0"/>
              <a:t>As mais frequentes:</a:t>
            </a:r>
          </a:p>
          <a:p>
            <a:pPr lvl="1"/>
            <a:r>
              <a:rPr lang="pt-PT" dirty="0" smtClean="0"/>
              <a:t>Pertença </a:t>
            </a:r>
          </a:p>
          <a:p>
            <a:pPr lvl="1"/>
            <a:r>
              <a:rPr lang="pt-PT" dirty="0" smtClean="0"/>
              <a:t>Concatenação</a:t>
            </a:r>
          </a:p>
          <a:p>
            <a:pPr lvl="1"/>
            <a:r>
              <a:rPr lang="pt-PT" dirty="0" smtClean="0"/>
              <a:t>Adição e eliminação de elementos</a:t>
            </a:r>
          </a:p>
          <a:p>
            <a:pPr lvl="1"/>
            <a:r>
              <a:rPr lang="pt-PT" dirty="0" smtClean="0"/>
              <a:t>Sublistas</a:t>
            </a:r>
          </a:p>
          <a:p>
            <a:pPr lvl="1"/>
            <a:r>
              <a:rPr lang="pt-PT" dirty="0" smtClean="0"/>
              <a:t>…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="" xmlns:p14="http://schemas.microsoft.com/office/powerpoint/2010/main" val="71733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ema do Office">
  <a:themeElements>
    <a:clrScheme name="Personalizado 14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7431</TotalTime>
  <Words>1373</Words>
  <Application>Microsoft Office PowerPoint</Application>
  <PresentationFormat>Apresentação no Ecrã (4:3)</PresentationFormat>
  <Paragraphs>244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30</vt:i4>
      </vt:variant>
    </vt:vector>
  </HeadingPairs>
  <TitlesOfParts>
    <vt:vector size="31" baseType="lpstr">
      <vt:lpstr>Tema do Office</vt:lpstr>
      <vt:lpstr>Sumário:</vt:lpstr>
      <vt:lpstr>Objectivos </vt:lpstr>
      <vt:lpstr>Listas </vt:lpstr>
      <vt:lpstr>Listas </vt:lpstr>
      <vt:lpstr>Lista </vt:lpstr>
      <vt:lpstr>Listas </vt:lpstr>
      <vt:lpstr>Listas </vt:lpstr>
      <vt:lpstr>Listas </vt:lpstr>
      <vt:lpstr>Listas </vt:lpstr>
      <vt:lpstr>Pertença </vt:lpstr>
      <vt:lpstr>Pertença </vt:lpstr>
      <vt:lpstr>Concatenação </vt:lpstr>
      <vt:lpstr>Concatenação </vt:lpstr>
      <vt:lpstr>Concatenação </vt:lpstr>
      <vt:lpstr>Outras operações</vt:lpstr>
      <vt:lpstr>Expressões aritméticas</vt:lpstr>
      <vt:lpstr>Retrocesso (backtracking)</vt:lpstr>
      <vt:lpstr>Retrocesso automático</vt:lpstr>
      <vt:lpstr>Retrocesso automático</vt:lpstr>
      <vt:lpstr>Retrocesso automático: exemplo</vt:lpstr>
      <vt:lpstr>Retrocesso automático: exemplo</vt:lpstr>
      <vt:lpstr>Retrocesso automático: exemplo</vt:lpstr>
      <vt:lpstr>Retrocesso automático: exemplo</vt:lpstr>
      <vt:lpstr>Retrocesso automático: exemplo</vt:lpstr>
      <vt:lpstr>“A Maria gosta de todos os animais excepto cobras” Como expressar em Prolog</vt:lpstr>
      <vt:lpstr>Negação como falha</vt:lpstr>
      <vt:lpstr>Negação como falha</vt:lpstr>
      <vt:lpstr>Problemas com corte e negação</vt:lpstr>
      <vt:lpstr>Problemas com corte e negação</vt:lpstr>
      <vt:lpstr>Referências bibliográficas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Makili</dc:creator>
  <cp:lastModifiedBy>Maria Cunha</cp:lastModifiedBy>
  <cp:revision>462</cp:revision>
  <cp:lastPrinted>2016-04-07T16:29:05Z</cp:lastPrinted>
  <dcterms:created xsi:type="dcterms:W3CDTF">2012-03-12T09:44:13Z</dcterms:created>
  <dcterms:modified xsi:type="dcterms:W3CDTF">2016-04-22T14:37:03Z</dcterms:modified>
</cp:coreProperties>
</file>