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88" r:id="rId2"/>
    <p:sldId id="293" r:id="rId3"/>
    <p:sldId id="294" r:id="rId4"/>
    <p:sldId id="289" r:id="rId5"/>
    <p:sldId id="313" r:id="rId6"/>
    <p:sldId id="290" r:id="rId7"/>
    <p:sldId id="314" r:id="rId8"/>
    <p:sldId id="304" r:id="rId9"/>
    <p:sldId id="291" r:id="rId10"/>
    <p:sldId id="295" r:id="rId11"/>
    <p:sldId id="296" r:id="rId12"/>
    <p:sldId id="297" r:id="rId13"/>
    <p:sldId id="298" r:id="rId14"/>
    <p:sldId id="315" r:id="rId15"/>
    <p:sldId id="299" r:id="rId16"/>
    <p:sldId id="301" r:id="rId17"/>
    <p:sldId id="302" r:id="rId18"/>
    <p:sldId id="320" r:id="rId19"/>
    <p:sldId id="316" r:id="rId20"/>
    <p:sldId id="317" r:id="rId21"/>
    <p:sldId id="318" r:id="rId22"/>
    <p:sldId id="319" r:id="rId23"/>
    <p:sldId id="321" r:id="rId24"/>
    <p:sldId id="322" r:id="rId25"/>
    <p:sldId id="312" r:id="rId26"/>
    <p:sldId id="311" r:id="rId27"/>
  </p:sldIdLst>
  <p:sldSz cx="9144000" cy="6858000" type="screen4x3"/>
  <p:notesSz cx="7099300" cy="10234613"/>
  <p:defaultTextStyle>
    <a:defPPr>
      <a:defRPr lang="pt-PT"/>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0AC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pPr>
              <a:defRPr/>
            </a:pPr>
            <a:endParaRPr lang="pt-PT"/>
          </a:p>
        </p:txBody>
      </p:sp>
      <p:sp>
        <p:nvSpPr>
          <p:cNvPr id="3" name="Marcador de Posição da Data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pPr>
              <a:defRPr/>
            </a:pPr>
            <a:fld id="{A7FD062B-258E-4ADC-ACF1-2F3ADF8FA6BF}" type="datetimeFigureOut">
              <a:rPr lang="pt-PT"/>
              <a:pPr>
                <a:defRPr/>
              </a:pPr>
              <a:t>11/03/2016</a:t>
            </a:fld>
            <a:endParaRPr lang="pt-PT"/>
          </a:p>
        </p:txBody>
      </p:sp>
      <p:sp>
        <p:nvSpPr>
          <p:cNvPr id="4" name="Marcador de Posição da Imagem do Diapositivo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pt-PT" noProof="0" smtClean="0"/>
          </a:p>
        </p:txBody>
      </p:sp>
      <p:sp>
        <p:nvSpPr>
          <p:cNvPr id="5" name="Marcador de Posição de Nota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pt-PT" noProof="0" smtClean="0"/>
              <a:t>Clique para editar os estilos</a:t>
            </a:r>
          </a:p>
          <a:p>
            <a:pPr lvl="1"/>
            <a:r>
              <a:rPr lang="pt-PT" noProof="0" smtClean="0"/>
              <a:t>Segundo nível</a:t>
            </a:r>
          </a:p>
          <a:p>
            <a:pPr lvl="2"/>
            <a:r>
              <a:rPr lang="pt-PT" noProof="0" smtClean="0"/>
              <a:t>Terceiro nível</a:t>
            </a:r>
          </a:p>
          <a:p>
            <a:pPr lvl="3"/>
            <a:r>
              <a:rPr lang="pt-PT" noProof="0" smtClean="0"/>
              <a:t>Quarto nível</a:t>
            </a:r>
          </a:p>
          <a:p>
            <a:pPr lvl="4"/>
            <a:r>
              <a:rPr lang="pt-PT" noProof="0" smtClean="0"/>
              <a:t>Quinto nível</a:t>
            </a:r>
          </a:p>
        </p:txBody>
      </p:sp>
      <p:sp>
        <p:nvSpPr>
          <p:cNvPr id="6" name="Marcador de Posição do Rodapé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pPr>
              <a:defRPr/>
            </a:pPr>
            <a:endParaRPr lang="pt-PT"/>
          </a:p>
        </p:txBody>
      </p:sp>
      <p:sp>
        <p:nvSpPr>
          <p:cNvPr id="7" name="Marcador de Posição do Número do Diapositivo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pPr>
              <a:defRPr/>
            </a:pPr>
            <a:fld id="{A5E46D3B-1515-4E87-81EB-355304B7F215}" type="slidenum">
              <a:rPr lang="pt-PT"/>
              <a:pPr>
                <a:defRPr/>
              </a:pPr>
              <a:t>‹nº›</a:t>
            </a:fld>
            <a:endParaRPr lang="pt-P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PT" smtClean="0"/>
              <a:t>Clique para editar o estilo</a:t>
            </a:r>
            <a:endParaRPr lang="pt-PT"/>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dirty="0" smtClean="0"/>
              <a:t>Faça clique para editar o estilo</a:t>
            </a:r>
            <a:endParaRPr lang="pt-PT" dirty="0"/>
          </a:p>
        </p:txBody>
      </p:sp>
      <p:sp>
        <p:nvSpPr>
          <p:cNvPr id="4" name="Marcador de Posição da Data 3"/>
          <p:cNvSpPr>
            <a:spLocks noGrp="1"/>
          </p:cNvSpPr>
          <p:nvPr>
            <p:ph type="dt" sz="half" idx="10"/>
          </p:nvPr>
        </p:nvSpPr>
        <p:spPr>
          <a:xfrm>
            <a:off x="457200" y="6356350"/>
            <a:ext cx="1235075" cy="365125"/>
          </a:xfrm>
        </p:spPr>
        <p:txBody>
          <a:bodyPr/>
          <a:lstStyle>
            <a:lvl1pPr>
              <a:defRPr/>
            </a:lvl1pPr>
          </a:lstStyle>
          <a:p>
            <a:pPr>
              <a:defRPr/>
            </a:pPr>
            <a:fld id="{75F7D08B-185C-45F3-9CE3-226766DC2C52}" type="datetimeFigureOut">
              <a:rPr lang="pt-PT"/>
              <a:pPr>
                <a:defRPr/>
              </a:pPr>
              <a:t>11/03/2016</a:t>
            </a:fld>
            <a:endParaRPr lang="pt-PT"/>
          </a:p>
        </p:txBody>
      </p:sp>
      <p:sp>
        <p:nvSpPr>
          <p:cNvPr id="5" name="Marcador de Posição do Rodapé 4"/>
          <p:cNvSpPr>
            <a:spLocks noGrp="1"/>
          </p:cNvSpPr>
          <p:nvPr>
            <p:ph type="ftr" sz="quarter" idx="11"/>
          </p:nvPr>
        </p:nvSpPr>
        <p:spPr>
          <a:xfrm>
            <a:off x="1763713" y="6356350"/>
            <a:ext cx="5976937" cy="365125"/>
          </a:xfrm>
        </p:spPr>
        <p:txBody>
          <a:bodyPr/>
          <a:lstStyle>
            <a:lvl1pPr>
              <a:defRPr/>
            </a:lvl1pPr>
          </a:lstStyle>
          <a:p>
            <a:pPr>
              <a:defRPr/>
            </a:pPr>
            <a:endParaRPr lang="pt-PT"/>
          </a:p>
        </p:txBody>
      </p:sp>
      <p:sp>
        <p:nvSpPr>
          <p:cNvPr id="6" name="Marcador de Posição do Número do Diapositivo 5"/>
          <p:cNvSpPr>
            <a:spLocks noGrp="1"/>
          </p:cNvSpPr>
          <p:nvPr>
            <p:ph type="sldNum" sz="quarter" idx="12"/>
          </p:nvPr>
        </p:nvSpPr>
        <p:spPr>
          <a:xfrm>
            <a:off x="7812088" y="6356350"/>
            <a:ext cx="874712" cy="365125"/>
          </a:xfrm>
        </p:spPr>
        <p:txBody>
          <a:bodyPr/>
          <a:lstStyle>
            <a:lvl1pPr>
              <a:defRPr/>
            </a:lvl1pPr>
          </a:lstStyle>
          <a:p>
            <a:pPr>
              <a:defRPr/>
            </a:pPr>
            <a:fld id="{E777162F-1B29-47D3-B3D2-726FDA8C2A7C}" type="slidenum">
              <a:rPr lang="pt-PT"/>
              <a:pPr>
                <a:defRPr/>
              </a:pPr>
              <a:t>‹nº›</a:t>
            </a:fld>
            <a:endParaRPr lang="pt-P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Texto Vertical 2"/>
          <p:cNvSpPr>
            <a:spLocks noGrp="1"/>
          </p:cNvSpPr>
          <p:nvPr>
            <p:ph type="body" orient="vert" idx="1"/>
          </p:nvPr>
        </p:nvSpPr>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lvl1pPr>
              <a:defRPr/>
            </a:lvl1pPr>
          </a:lstStyle>
          <a:p>
            <a:pPr>
              <a:defRPr/>
            </a:pPr>
            <a:fld id="{1D4193CC-2066-40EE-BE4C-7620B650672C}" type="datetimeFigureOut">
              <a:rPr lang="pt-PT"/>
              <a:pPr>
                <a:defRPr/>
              </a:pPr>
              <a:t>11/03/2016</a:t>
            </a:fld>
            <a:endParaRPr lang="pt-PT" dirty="0"/>
          </a:p>
        </p:txBody>
      </p:sp>
      <p:sp>
        <p:nvSpPr>
          <p:cNvPr id="5" name="Marcador de Posição do Rodapé 4"/>
          <p:cNvSpPr>
            <a:spLocks noGrp="1"/>
          </p:cNvSpPr>
          <p:nvPr>
            <p:ph type="ftr" sz="quarter" idx="11"/>
          </p:nvPr>
        </p:nvSpPr>
        <p:spPr/>
        <p:txBody>
          <a:bodyPr/>
          <a:lstStyle>
            <a:lvl1pPr>
              <a:defRPr/>
            </a:lvl1pPr>
          </a:lstStyle>
          <a:p>
            <a:pPr>
              <a:defRPr/>
            </a:pPr>
            <a:endParaRPr lang="pt-PT"/>
          </a:p>
        </p:txBody>
      </p:sp>
      <p:sp>
        <p:nvSpPr>
          <p:cNvPr id="6" name="Marcador de Posição do Número do Diapositivo 5"/>
          <p:cNvSpPr>
            <a:spLocks noGrp="1"/>
          </p:cNvSpPr>
          <p:nvPr>
            <p:ph type="sldNum" sz="quarter" idx="12"/>
          </p:nvPr>
        </p:nvSpPr>
        <p:spPr/>
        <p:txBody>
          <a:bodyPr/>
          <a:lstStyle>
            <a:lvl1pPr>
              <a:defRPr/>
            </a:lvl1pPr>
          </a:lstStyle>
          <a:p>
            <a:pPr>
              <a:defRPr/>
            </a:pPr>
            <a:fld id="{B6651E57-7AC7-4E6D-89B3-E81F16A6490F}" type="slidenum">
              <a:rPr lang="pt-PT"/>
              <a:pPr>
                <a:defRPr/>
              </a:pPr>
              <a:t>‹nº›</a:t>
            </a:fld>
            <a:endParaRPr lang="pt-P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PT" smtClean="0"/>
              <a:t>Clique para editar o estilo</a:t>
            </a:r>
            <a:endParaRPr lang="pt-PT"/>
          </a:p>
        </p:txBody>
      </p:sp>
      <p:sp>
        <p:nvSpPr>
          <p:cNvPr id="3" name="Marcador de Posição de Texto Vertical 2"/>
          <p:cNvSpPr>
            <a:spLocks noGrp="1"/>
          </p:cNvSpPr>
          <p:nvPr>
            <p:ph type="body" orient="vert" idx="1"/>
          </p:nvPr>
        </p:nvSpPr>
        <p:spPr>
          <a:xfrm>
            <a:off x="457200" y="274638"/>
            <a:ext cx="6019800" cy="5851525"/>
          </a:xfrm>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lvl1pPr>
              <a:defRPr/>
            </a:lvl1pPr>
          </a:lstStyle>
          <a:p>
            <a:pPr>
              <a:defRPr/>
            </a:pPr>
            <a:fld id="{308799EE-60F2-4B8B-A85C-ADE04CB4F879}" type="datetimeFigureOut">
              <a:rPr lang="pt-PT"/>
              <a:pPr>
                <a:defRPr/>
              </a:pPr>
              <a:t>11/03/2016</a:t>
            </a:fld>
            <a:endParaRPr lang="pt-PT" dirty="0"/>
          </a:p>
        </p:txBody>
      </p:sp>
      <p:sp>
        <p:nvSpPr>
          <p:cNvPr id="5" name="Marcador de Posição do Rodapé 4"/>
          <p:cNvSpPr>
            <a:spLocks noGrp="1"/>
          </p:cNvSpPr>
          <p:nvPr>
            <p:ph type="ftr" sz="quarter" idx="11"/>
          </p:nvPr>
        </p:nvSpPr>
        <p:spPr/>
        <p:txBody>
          <a:bodyPr/>
          <a:lstStyle>
            <a:lvl1pPr>
              <a:defRPr/>
            </a:lvl1pPr>
          </a:lstStyle>
          <a:p>
            <a:pPr>
              <a:defRPr/>
            </a:pPr>
            <a:endParaRPr lang="pt-PT"/>
          </a:p>
        </p:txBody>
      </p:sp>
      <p:sp>
        <p:nvSpPr>
          <p:cNvPr id="6" name="Marcador de Posição do Número do Diapositivo 5"/>
          <p:cNvSpPr>
            <a:spLocks noGrp="1"/>
          </p:cNvSpPr>
          <p:nvPr>
            <p:ph type="sldNum" sz="quarter" idx="12"/>
          </p:nvPr>
        </p:nvSpPr>
        <p:spPr/>
        <p:txBody>
          <a:bodyPr/>
          <a:lstStyle>
            <a:lvl1pPr>
              <a:defRPr/>
            </a:lvl1pPr>
          </a:lstStyle>
          <a:p>
            <a:pPr>
              <a:defRPr/>
            </a:pPr>
            <a:fld id="{87858B4C-FCC9-46A0-99A7-4E7466E645AA}" type="slidenum">
              <a:rPr lang="pt-PT"/>
              <a:pPr>
                <a:defRPr/>
              </a:pPr>
              <a:t>‹nº›</a:t>
            </a:fld>
            <a:endParaRPr lang="pt-P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a:xfrm>
            <a:off x="0" y="1124744"/>
            <a:ext cx="9144000" cy="504056"/>
          </a:xfrm>
        </p:spPr>
        <p:txBody>
          <a:bodyPr/>
          <a:lstStyle/>
          <a:p>
            <a:r>
              <a:rPr lang="pt-PT" dirty="0" smtClean="0"/>
              <a:t>Clique para editar o estilo</a:t>
            </a:r>
            <a:endParaRPr lang="pt-PT" dirty="0"/>
          </a:p>
        </p:txBody>
      </p:sp>
      <p:sp>
        <p:nvSpPr>
          <p:cNvPr id="3" name="Marcador de Posição de Conteúdo 2"/>
          <p:cNvSpPr>
            <a:spLocks noGrp="1"/>
          </p:cNvSpPr>
          <p:nvPr>
            <p:ph idx="1"/>
          </p:nvPr>
        </p:nvSpPr>
        <p:spPr>
          <a:xfrm>
            <a:off x="457200" y="2204864"/>
            <a:ext cx="8229600" cy="3921299"/>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a:xfrm>
            <a:off x="457200" y="6356350"/>
            <a:ext cx="730250" cy="365125"/>
          </a:xfrm>
        </p:spPr>
        <p:txBody>
          <a:bodyPr/>
          <a:lstStyle>
            <a:lvl1pPr>
              <a:defRPr/>
            </a:lvl1pPr>
          </a:lstStyle>
          <a:p>
            <a:pPr>
              <a:defRPr/>
            </a:pPr>
            <a:fld id="{C7994F55-DC9F-4701-A7C2-4CC5E6210E54}" type="datetimeFigureOut">
              <a:rPr lang="pt-PT"/>
              <a:pPr>
                <a:defRPr/>
              </a:pPr>
              <a:t>11/03/2016</a:t>
            </a:fld>
            <a:endParaRPr lang="pt-PT"/>
          </a:p>
        </p:txBody>
      </p:sp>
      <p:sp>
        <p:nvSpPr>
          <p:cNvPr id="5" name="Marcador de Posição do Rodapé 4"/>
          <p:cNvSpPr>
            <a:spLocks noGrp="1"/>
          </p:cNvSpPr>
          <p:nvPr>
            <p:ph type="ftr" sz="quarter" idx="11"/>
          </p:nvPr>
        </p:nvSpPr>
        <p:spPr/>
        <p:txBody>
          <a:bodyPr/>
          <a:lstStyle>
            <a:lvl1pPr>
              <a:defRPr/>
            </a:lvl1pPr>
          </a:lstStyle>
          <a:p>
            <a:pPr>
              <a:defRPr/>
            </a:pPr>
            <a:endParaRPr lang="pt-PT"/>
          </a:p>
        </p:txBody>
      </p:sp>
      <p:sp>
        <p:nvSpPr>
          <p:cNvPr id="6" name="Marcador de Posição do Número do Diapositivo 5"/>
          <p:cNvSpPr>
            <a:spLocks noGrp="1"/>
          </p:cNvSpPr>
          <p:nvPr>
            <p:ph type="sldNum" sz="quarter" idx="12"/>
          </p:nvPr>
        </p:nvSpPr>
        <p:spPr/>
        <p:txBody>
          <a:bodyPr/>
          <a:lstStyle>
            <a:lvl1pPr>
              <a:defRPr/>
            </a:lvl1pPr>
          </a:lstStyle>
          <a:p>
            <a:pPr>
              <a:defRPr/>
            </a:pPr>
            <a:fld id="{92C6C971-86EA-4B2D-A919-5A084110BDE2}" type="slidenum">
              <a:rPr lang="pt-PT"/>
              <a:pPr>
                <a:defRPr/>
              </a:pPr>
              <a:t>‹nº›</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PT" dirty="0" smtClean="0"/>
              <a:t>Clique para editar o estilo</a:t>
            </a:r>
            <a:endParaRPr lang="pt-PT" dirty="0"/>
          </a:p>
        </p:txBody>
      </p:sp>
      <p:sp>
        <p:nvSpPr>
          <p:cNvPr id="3" name="Marcador de Posição do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4" name="Marcador de Posição da Data 3"/>
          <p:cNvSpPr>
            <a:spLocks noGrp="1"/>
          </p:cNvSpPr>
          <p:nvPr>
            <p:ph type="dt" sz="half" idx="10"/>
          </p:nvPr>
        </p:nvSpPr>
        <p:spPr/>
        <p:txBody>
          <a:bodyPr/>
          <a:lstStyle>
            <a:lvl1pPr>
              <a:defRPr/>
            </a:lvl1pPr>
          </a:lstStyle>
          <a:p>
            <a:pPr>
              <a:defRPr/>
            </a:pPr>
            <a:fld id="{66FCB8E1-B92A-476E-A692-8EB71A9ABE7C}" type="datetimeFigureOut">
              <a:rPr lang="pt-PT"/>
              <a:pPr>
                <a:defRPr/>
              </a:pPr>
              <a:t>11/03/2016</a:t>
            </a:fld>
            <a:endParaRPr lang="pt-PT" dirty="0"/>
          </a:p>
        </p:txBody>
      </p:sp>
      <p:sp>
        <p:nvSpPr>
          <p:cNvPr id="5" name="Marcador de Posição do Rodapé 4"/>
          <p:cNvSpPr>
            <a:spLocks noGrp="1"/>
          </p:cNvSpPr>
          <p:nvPr>
            <p:ph type="ftr" sz="quarter" idx="11"/>
          </p:nvPr>
        </p:nvSpPr>
        <p:spPr/>
        <p:txBody>
          <a:bodyPr/>
          <a:lstStyle>
            <a:lvl1pPr>
              <a:defRPr/>
            </a:lvl1pPr>
          </a:lstStyle>
          <a:p>
            <a:pPr>
              <a:defRPr/>
            </a:pPr>
            <a:endParaRPr lang="pt-PT"/>
          </a:p>
        </p:txBody>
      </p:sp>
      <p:sp>
        <p:nvSpPr>
          <p:cNvPr id="6" name="Marcador de Posição do Número do Diapositivo 5"/>
          <p:cNvSpPr>
            <a:spLocks noGrp="1"/>
          </p:cNvSpPr>
          <p:nvPr>
            <p:ph type="sldNum" sz="quarter" idx="12"/>
          </p:nvPr>
        </p:nvSpPr>
        <p:spPr/>
        <p:txBody>
          <a:bodyPr/>
          <a:lstStyle>
            <a:lvl1pPr>
              <a:defRPr/>
            </a:lvl1pPr>
          </a:lstStyle>
          <a:p>
            <a:pPr>
              <a:defRPr/>
            </a:pPr>
            <a:fld id="{56CF908F-5959-452C-BEF1-CD3CF1A09BE1}" type="slidenum">
              <a:rPr lang="pt-PT"/>
              <a:pPr>
                <a:defRPr/>
              </a:pPr>
              <a:t>‹nº›</a:t>
            </a:fld>
            <a:endParaRPr lang="pt-P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e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a Data 3"/>
          <p:cNvSpPr>
            <a:spLocks noGrp="1"/>
          </p:cNvSpPr>
          <p:nvPr>
            <p:ph type="dt" sz="half" idx="10"/>
          </p:nvPr>
        </p:nvSpPr>
        <p:spPr/>
        <p:txBody>
          <a:bodyPr/>
          <a:lstStyle>
            <a:lvl1pPr>
              <a:defRPr/>
            </a:lvl1pPr>
          </a:lstStyle>
          <a:p>
            <a:pPr>
              <a:defRPr/>
            </a:pPr>
            <a:fld id="{D63D9DBD-E49D-4366-B130-6A351073FE8B}" type="datetimeFigureOut">
              <a:rPr lang="pt-PT"/>
              <a:pPr>
                <a:defRPr/>
              </a:pPr>
              <a:t>11/03/2016</a:t>
            </a:fld>
            <a:endParaRPr lang="pt-PT" dirty="0"/>
          </a:p>
        </p:txBody>
      </p:sp>
      <p:sp>
        <p:nvSpPr>
          <p:cNvPr id="6" name="Marcador de Posição do Rodapé 4"/>
          <p:cNvSpPr>
            <a:spLocks noGrp="1"/>
          </p:cNvSpPr>
          <p:nvPr>
            <p:ph type="ftr" sz="quarter" idx="11"/>
          </p:nvPr>
        </p:nvSpPr>
        <p:spPr/>
        <p:txBody>
          <a:bodyPr/>
          <a:lstStyle>
            <a:lvl1pPr>
              <a:defRPr/>
            </a:lvl1pPr>
          </a:lstStyle>
          <a:p>
            <a:pPr>
              <a:defRPr/>
            </a:pPr>
            <a:endParaRPr lang="pt-PT"/>
          </a:p>
        </p:txBody>
      </p:sp>
      <p:sp>
        <p:nvSpPr>
          <p:cNvPr id="7" name="Marcador de Posição do Número do Diapositivo 5"/>
          <p:cNvSpPr>
            <a:spLocks noGrp="1"/>
          </p:cNvSpPr>
          <p:nvPr>
            <p:ph type="sldNum" sz="quarter" idx="12"/>
          </p:nvPr>
        </p:nvSpPr>
        <p:spPr/>
        <p:txBody>
          <a:bodyPr/>
          <a:lstStyle>
            <a:lvl1pPr>
              <a:defRPr/>
            </a:lvl1pPr>
          </a:lstStyle>
          <a:p>
            <a:pPr>
              <a:defRPr/>
            </a:pPr>
            <a:fld id="{C064DAC7-E694-4F9E-BED1-C5895CC3E9C4}" type="slidenum">
              <a:rPr lang="pt-PT"/>
              <a:pPr>
                <a:defRPr/>
              </a:pPr>
              <a:t>‹nº›</a:t>
            </a:fld>
            <a:endParaRPr lang="pt-P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smtClean="0"/>
              <a:t>Clique para editar o estilo</a:t>
            </a:r>
            <a:endParaRPr lang="pt-PT"/>
          </a:p>
        </p:txBody>
      </p:sp>
      <p:sp>
        <p:nvSpPr>
          <p:cNvPr id="3" name="Marcador de Posição do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o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7" name="Marcador de Posição da Data 3"/>
          <p:cNvSpPr>
            <a:spLocks noGrp="1"/>
          </p:cNvSpPr>
          <p:nvPr>
            <p:ph type="dt" sz="half" idx="10"/>
          </p:nvPr>
        </p:nvSpPr>
        <p:spPr/>
        <p:txBody>
          <a:bodyPr/>
          <a:lstStyle>
            <a:lvl1pPr>
              <a:defRPr/>
            </a:lvl1pPr>
          </a:lstStyle>
          <a:p>
            <a:pPr>
              <a:defRPr/>
            </a:pPr>
            <a:fld id="{7732C0EC-1715-4032-B6A4-AF9F666B6E51}" type="datetimeFigureOut">
              <a:rPr lang="pt-PT"/>
              <a:pPr>
                <a:defRPr/>
              </a:pPr>
              <a:t>11/03/2016</a:t>
            </a:fld>
            <a:endParaRPr lang="pt-PT" dirty="0"/>
          </a:p>
        </p:txBody>
      </p:sp>
      <p:sp>
        <p:nvSpPr>
          <p:cNvPr id="8" name="Marcador de Posição do Rodapé 4"/>
          <p:cNvSpPr>
            <a:spLocks noGrp="1"/>
          </p:cNvSpPr>
          <p:nvPr>
            <p:ph type="ftr" sz="quarter" idx="11"/>
          </p:nvPr>
        </p:nvSpPr>
        <p:spPr/>
        <p:txBody>
          <a:bodyPr/>
          <a:lstStyle>
            <a:lvl1pPr>
              <a:defRPr/>
            </a:lvl1pPr>
          </a:lstStyle>
          <a:p>
            <a:pPr>
              <a:defRPr/>
            </a:pPr>
            <a:endParaRPr lang="pt-PT"/>
          </a:p>
        </p:txBody>
      </p:sp>
      <p:sp>
        <p:nvSpPr>
          <p:cNvPr id="9" name="Marcador de Posição do Número do Diapositivo 5"/>
          <p:cNvSpPr>
            <a:spLocks noGrp="1"/>
          </p:cNvSpPr>
          <p:nvPr>
            <p:ph type="sldNum" sz="quarter" idx="12"/>
          </p:nvPr>
        </p:nvSpPr>
        <p:spPr/>
        <p:txBody>
          <a:bodyPr/>
          <a:lstStyle>
            <a:lvl1pPr>
              <a:defRPr/>
            </a:lvl1pPr>
          </a:lstStyle>
          <a:p>
            <a:pPr>
              <a:defRPr/>
            </a:pPr>
            <a:fld id="{3F32F285-F264-43FB-9519-46305895AD1B}" type="slidenum">
              <a:rPr lang="pt-PT"/>
              <a:pPr>
                <a:defRPr/>
              </a:pPr>
              <a:t>‹nº›</a:t>
            </a:fld>
            <a:endParaRPr lang="pt-PT"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a Data 3"/>
          <p:cNvSpPr>
            <a:spLocks noGrp="1"/>
          </p:cNvSpPr>
          <p:nvPr>
            <p:ph type="dt" sz="half" idx="10"/>
          </p:nvPr>
        </p:nvSpPr>
        <p:spPr/>
        <p:txBody>
          <a:bodyPr/>
          <a:lstStyle>
            <a:lvl1pPr>
              <a:defRPr/>
            </a:lvl1pPr>
          </a:lstStyle>
          <a:p>
            <a:pPr>
              <a:defRPr/>
            </a:pPr>
            <a:fld id="{7B5E4B5B-60DB-407E-B012-6758D3DE563B}" type="datetimeFigureOut">
              <a:rPr lang="pt-PT"/>
              <a:pPr>
                <a:defRPr/>
              </a:pPr>
              <a:t>11/03/2016</a:t>
            </a:fld>
            <a:endParaRPr lang="pt-PT" dirty="0"/>
          </a:p>
        </p:txBody>
      </p:sp>
      <p:sp>
        <p:nvSpPr>
          <p:cNvPr id="4" name="Marcador de Posição do Rodapé 4"/>
          <p:cNvSpPr>
            <a:spLocks noGrp="1"/>
          </p:cNvSpPr>
          <p:nvPr>
            <p:ph type="ftr" sz="quarter" idx="11"/>
          </p:nvPr>
        </p:nvSpPr>
        <p:spPr/>
        <p:txBody>
          <a:bodyPr/>
          <a:lstStyle>
            <a:lvl1pPr>
              <a:defRPr/>
            </a:lvl1pPr>
          </a:lstStyle>
          <a:p>
            <a:pPr>
              <a:defRPr/>
            </a:pPr>
            <a:endParaRPr lang="pt-PT"/>
          </a:p>
        </p:txBody>
      </p:sp>
      <p:sp>
        <p:nvSpPr>
          <p:cNvPr id="5" name="Marcador de Posição do Número do Diapositivo 5"/>
          <p:cNvSpPr>
            <a:spLocks noGrp="1"/>
          </p:cNvSpPr>
          <p:nvPr>
            <p:ph type="sldNum" sz="quarter" idx="12"/>
          </p:nvPr>
        </p:nvSpPr>
        <p:spPr/>
        <p:txBody>
          <a:bodyPr/>
          <a:lstStyle>
            <a:lvl1pPr>
              <a:defRPr/>
            </a:lvl1pPr>
          </a:lstStyle>
          <a:p>
            <a:pPr>
              <a:defRPr/>
            </a:pPr>
            <a:fld id="{55A8CC7F-13CF-4F01-900C-D67153A9B2A2}" type="slidenum">
              <a:rPr lang="pt-PT"/>
              <a:pPr>
                <a:defRPr/>
              </a:pPr>
              <a:t>‹nº›</a:t>
            </a:fld>
            <a:endParaRPr lang="pt-P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3"/>
          <p:cNvSpPr>
            <a:spLocks noGrp="1"/>
          </p:cNvSpPr>
          <p:nvPr>
            <p:ph type="dt" sz="half" idx="10"/>
          </p:nvPr>
        </p:nvSpPr>
        <p:spPr/>
        <p:txBody>
          <a:bodyPr/>
          <a:lstStyle>
            <a:lvl1pPr>
              <a:defRPr/>
            </a:lvl1pPr>
          </a:lstStyle>
          <a:p>
            <a:pPr>
              <a:defRPr/>
            </a:pPr>
            <a:fld id="{37983A71-775E-4EDC-B157-73B5200DEF3E}" type="datetimeFigureOut">
              <a:rPr lang="pt-PT"/>
              <a:pPr>
                <a:defRPr/>
              </a:pPr>
              <a:t>11/03/2016</a:t>
            </a:fld>
            <a:endParaRPr lang="pt-PT" dirty="0"/>
          </a:p>
        </p:txBody>
      </p:sp>
      <p:sp>
        <p:nvSpPr>
          <p:cNvPr id="3" name="Marcador de Posição do Rodapé 4"/>
          <p:cNvSpPr>
            <a:spLocks noGrp="1"/>
          </p:cNvSpPr>
          <p:nvPr>
            <p:ph type="ftr" sz="quarter" idx="11"/>
          </p:nvPr>
        </p:nvSpPr>
        <p:spPr/>
        <p:txBody>
          <a:bodyPr/>
          <a:lstStyle>
            <a:lvl1pPr>
              <a:defRPr/>
            </a:lvl1pPr>
          </a:lstStyle>
          <a:p>
            <a:pPr>
              <a:defRPr/>
            </a:pPr>
            <a:endParaRPr lang="pt-PT"/>
          </a:p>
        </p:txBody>
      </p:sp>
      <p:sp>
        <p:nvSpPr>
          <p:cNvPr id="4" name="Marcador de Posição do Número do Diapositivo 5"/>
          <p:cNvSpPr>
            <a:spLocks noGrp="1"/>
          </p:cNvSpPr>
          <p:nvPr>
            <p:ph type="sldNum" sz="quarter" idx="12"/>
          </p:nvPr>
        </p:nvSpPr>
        <p:spPr/>
        <p:txBody>
          <a:bodyPr/>
          <a:lstStyle>
            <a:lvl1pPr>
              <a:defRPr/>
            </a:lvl1pPr>
          </a:lstStyle>
          <a:p>
            <a:pPr>
              <a:defRPr/>
            </a:pPr>
            <a:fld id="{F8363091-FE5F-4133-BD04-022E389885CC}" type="slidenum">
              <a:rPr lang="pt-PT"/>
              <a:pPr>
                <a:defRPr/>
              </a:pPr>
              <a:t>‹nº›</a:t>
            </a:fld>
            <a:endParaRPr lang="pt-P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PT" smtClean="0"/>
              <a:t>Clique para editar o estilo</a:t>
            </a:r>
            <a:endParaRPr lang="pt-PT"/>
          </a:p>
        </p:txBody>
      </p:sp>
      <p:sp>
        <p:nvSpPr>
          <p:cNvPr id="3" name="Marcador de Posição de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o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Marcador de Posição da Data 3"/>
          <p:cNvSpPr>
            <a:spLocks noGrp="1"/>
          </p:cNvSpPr>
          <p:nvPr>
            <p:ph type="dt" sz="half" idx="10"/>
          </p:nvPr>
        </p:nvSpPr>
        <p:spPr/>
        <p:txBody>
          <a:bodyPr/>
          <a:lstStyle>
            <a:lvl1pPr>
              <a:defRPr/>
            </a:lvl1pPr>
          </a:lstStyle>
          <a:p>
            <a:pPr>
              <a:defRPr/>
            </a:pPr>
            <a:fld id="{3B81E2E9-14B2-4F4B-9E44-350C01D60D70}" type="datetimeFigureOut">
              <a:rPr lang="pt-PT"/>
              <a:pPr>
                <a:defRPr/>
              </a:pPr>
              <a:t>11/03/2016</a:t>
            </a:fld>
            <a:endParaRPr lang="pt-PT" dirty="0"/>
          </a:p>
        </p:txBody>
      </p:sp>
      <p:sp>
        <p:nvSpPr>
          <p:cNvPr id="6" name="Marcador de Posição do Rodapé 4"/>
          <p:cNvSpPr>
            <a:spLocks noGrp="1"/>
          </p:cNvSpPr>
          <p:nvPr>
            <p:ph type="ftr" sz="quarter" idx="11"/>
          </p:nvPr>
        </p:nvSpPr>
        <p:spPr/>
        <p:txBody>
          <a:bodyPr/>
          <a:lstStyle>
            <a:lvl1pPr>
              <a:defRPr/>
            </a:lvl1pPr>
          </a:lstStyle>
          <a:p>
            <a:pPr>
              <a:defRPr/>
            </a:pPr>
            <a:endParaRPr lang="pt-PT"/>
          </a:p>
        </p:txBody>
      </p:sp>
      <p:sp>
        <p:nvSpPr>
          <p:cNvPr id="7" name="Marcador de Posição do Número do Diapositivo 5"/>
          <p:cNvSpPr>
            <a:spLocks noGrp="1"/>
          </p:cNvSpPr>
          <p:nvPr>
            <p:ph type="sldNum" sz="quarter" idx="12"/>
          </p:nvPr>
        </p:nvSpPr>
        <p:spPr/>
        <p:txBody>
          <a:bodyPr/>
          <a:lstStyle>
            <a:lvl1pPr>
              <a:defRPr/>
            </a:lvl1pPr>
          </a:lstStyle>
          <a:p>
            <a:pPr>
              <a:defRPr/>
            </a:pPr>
            <a:fld id="{70898583-83F1-4DF9-B133-90EF660DB28F}" type="slidenum">
              <a:rPr lang="pt-PT"/>
              <a:pPr>
                <a:defRPr/>
              </a:pPr>
              <a:t>‹nº›</a:t>
            </a:fld>
            <a:endParaRPr lang="pt-PT"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PT" smtClean="0"/>
              <a:t>Clique para editar o estilo</a:t>
            </a:r>
            <a:endParaRPr lang="pt-PT"/>
          </a:p>
        </p:txBody>
      </p:sp>
      <p:sp>
        <p:nvSpPr>
          <p:cNvPr id="3" name="Marcador de Posição da Imagem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PT" noProof="0"/>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Marcador de Posição da Data 3"/>
          <p:cNvSpPr>
            <a:spLocks noGrp="1"/>
          </p:cNvSpPr>
          <p:nvPr>
            <p:ph type="dt" sz="half" idx="10"/>
          </p:nvPr>
        </p:nvSpPr>
        <p:spPr/>
        <p:txBody>
          <a:bodyPr/>
          <a:lstStyle>
            <a:lvl1pPr>
              <a:defRPr/>
            </a:lvl1pPr>
          </a:lstStyle>
          <a:p>
            <a:pPr>
              <a:defRPr/>
            </a:pPr>
            <a:fld id="{44B651FE-1124-4713-A3A1-4B01298E3DC1}" type="datetimeFigureOut">
              <a:rPr lang="pt-PT"/>
              <a:pPr>
                <a:defRPr/>
              </a:pPr>
              <a:t>11/03/2016</a:t>
            </a:fld>
            <a:endParaRPr lang="pt-PT" dirty="0"/>
          </a:p>
        </p:txBody>
      </p:sp>
      <p:sp>
        <p:nvSpPr>
          <p:cNvPr id="6" name="Marcador de Posição do Rodapé 4"/>
          <p:cNvSpPr>
            <a:spLocks noGrp="1"/>
          </p:cNvSpPr>
          <p:nvPr>
            <p:ph type="ftr" sz="quarter" idx="11"/>
          </p:nvPr>
        </p:nvSpPr>
        <p:spPr/>
        <p:txBody>
          <a:bodyPr/>
          <a:lstStyle>
            <a:lvl1pPr>
              <a:defRPr/>
            </a:lvl1pPr>
          </a:lstStyle>
          <a:p>
            <a:pPr>
              <a:defRPr/>
            </a:pPr>
            <a:endParaRPr lang="pt-PT"/>
          </a:p>
        </p:txBody>
      </p:sp>
      <p:sp>
        <p:nvSpPr>
          <p:cNvPr id="7" name="Marcador de Posição do Número do Diapositivo 5"/>
          <p:cNvSpPr>
            <a:spLocks noGrp="1"/>
          </p:cNvSpPr>
          <p:nvPr>
            <p:ph type="sldNum" sz="quarter" idx="12"/>
          </p:nvPr>
        </p:nvSpPr>
        <p:spPr/>
        <p:txBody>
          <a:bodyPr/>
          <a:lstStyle>
            <a:lvl1pPr>
              <a:defRPr/>
            </a:lvl1pPr>
          </a:lstStyle>
          <a:p>
            <a:pPr>
              <a:defRPr/>
            </a:pPr>
            <a:fld id="{ED2A880A-63FF-48D9-9B04-C77293AC18D6}" type="slidenum">
              <a:rPr lang="pt-PT"/>
              <a:pPr>
                <a:defRPr/>
              </a:pPr>
              <a:t>‹nº›</a:t>
            </a:fld>
            <a:endParaRPr lang="pt-PT"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ângulo 11"/>
          <p:cNvSpPr/>
          <p:nvPr userDrawn="1"/>
        </p:nvSpPr>
        <p:spPr>
          <a:xfrm>
            <a:off x="4572000" y="6335713"/>
            <a:ext cx="4572000" cy="5222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PT"/>
          </a:p>
        </p:txBody>
      </p:sp>
      <p:sp>
        <p:nvSpPr>
          <p:cNvPr id="11" name="Rectângulo 10"/>
          <p:cNvSpPr/>
          <p:nvPr userDrawn="1"/>
        </p:nvSpPr>
        <p:spPr>
          <a:xfrm>
            <a:off x="0" y="6335713"/>
            <a:ext cx="4572000" cy="522287"/>
          </a:xfrm>
          <a:prstGeom prst="rect">
            <a:avLst/>
          </a:prstGeom>
          <a:solidFill>
            <a:srgbClr val="200AC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PT"/>
          </a:p>
        </p:txBody>
      </p:sp>
      <p:sp>
        <p:nvSpPr>
          <p:cNvPr id="1028" name="Marcador de Posição do Título 1"/>
          <p:cNvSpPr>
            <a:spLocks noGrp="1"/>
          </p:cNvSpPr>
          <p:nvPr>
            <p:ph type="title"/>
          </p:nvPr>
        </p:nvSpPr>
        <p:spPr bwMode="auto">
          <a:xfrm>
            <a:off x="0" y="1125538"/>
            <a:ext cx="9144000" cy="422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pt-PT" smtClean="0"/>
              <a:t>Clique para editar o estilo</a:t>
            </a:r>
          </a:p>
        </p:txBody>
      </p:sp>
      <p:sp>
        <p:nvSpPr>
          <p:cNvPr id="2053" name="Marcador de Posição do Texto 2"/>
          <p:cNvSpPr>
            <a:spLocks noGrp="1"/>
          </p:cNvSpPr>
          <p:nvPr>
            <p:ph type="body" idx="1"/>
          </p:nvPr>
        </p:nvSpPr>
        <p:spPr bwMode="auto">
          <a:xfrm>
            <a:off x="468313" y="1557338"/>
            <a:ext cx="8229600" cy="4568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p>
        </p:txBody>
      </p:sp>
      <p:sp>
        <p:nvSpPr>
          <p:cNvPr id="4" name="Marcador de Posição d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7189DD7E-E394-45AD-86D0-723DA1687861}" type="datetimeFigureOut">
              <a:rPr lang="pt-PT"/>
              <a:pPr>
                <a:defRPr/>
              </a:pPr>
              <a:t>11/03/2016</a:t>
            </a:fld>
            <a:endParaRPr lang="pt-PT" dirty="0"/>
          </a:p>
        </p:txBody>
      </p:sp>
      <p:sp>
        <p:nvSpPr>
          <p:cNvPr id="5" name="Marcador de Posição do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pt-PT"/>
          </a:p>
        </p:txBody>
      </p:sp>
      <p:sp>
        <p:nvSpPr>
          <p:cNvPr id="6" name="Marcador de Posição do Número do Diapositivo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589A71DF-5064-4582-9592-275C097B752A}" type="slidenum">
              <a:rPr lang="pt-PT"/>
              <a:pPr>
                <a:defRPr/>
              </a:pPr>
              <a:t>‹nº›</a:t>
            </a:fld>
            <a:endParaRPr lang="pt-PT" dirty="0"/>
          </a:p>
        </p:txBody>
      </p:sp>
      <p:sp>
        <p:nvSpPr>
          <p:cNvPr id="13" name="Rectângulo 12"/>
          <p:cNvSpPr/>
          <p:nvPr userDrawn="1"/>
        </p:nvSpPr>
        <p:spPr>
          <a:xfrm>
            <a:off x="0" y="0"/>
            <a:ext cx="4572000" cy="11255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PT"/>
          </a:p>
        </p:txBody>
      </p:sp>
      <p:sp>
        <p:nvSpPr>
          <p:cNvPr id="14" name="Rectângulo 13"/>
          <p:cNvSpPr/>
          <p:nvPr userDrawn="1"/>
        </p:nvSpPr>
        <p:spPr>
          <a:xfrm>
            <a:off x="4572000" y="0"/>
            <a:ext cx="4572000" cy="1125538"/>
          </a:xfrm>
          <a:prstGeom prst="rect">
            <a:avLst/>
          </a:prstGeom>
          <a:solidFill>
            <a:srgbClr val="200AC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PT"/>
          </a:p>
        </p:txBody>
      </p:sp>
      <p:pic>
        <p:nvPicPr>
          <p:cNvPr id="1035" name="Imagem 9" descr="LogoUkb.jpg"/>
          <p:cNvPicPr>
            <a:picLocks noChangeAspect="1"/>
          </p:cNvPicPr>
          <p:nvPr userDrawn="1"/>
        </p:nvPicPr>
        <p:blipFill>
          <a:blip r:embed="rId13" cstate="print"/>
          <a:srcRect/>
          <a:stretch>
            <a:fillRect/>
          </a:stretch>
        </p:blipFill>
        <p:spPr bwMode="auto">
          <a:xfrm>
            <a:off x="17463" y="17463"/>
            <a:ext cx="1062037" cy="1098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16" r:id="rId1"/>
    <p:sldLayoutId id="2147483917"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5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5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5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tmplLst>
          <p:tmpl lvl="1">
            <p:tnLst>
              <p:par>
                <p:cTn presetID="1" presetClass="entr" presetSubtype="0" fill="hold" nodeType="clickEffect">
                  <p:stCondLst>
                    <p:cond delay="0"/>
                  </p:stCondLst>
                  <p:childTnLst>
                    <p:set>
                      <p:cBhvr>
                        <p:cTn dur="1" fill="hold">
                          <p:stCondLst>
                            <p:cond delay="0"/>
                          </p:stCondLst>
                        </p:cTn>
                        <p:tgtEl>
                          <p:spTgt spid="205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205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205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205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2053"/>
                        </p:tgtEl>
                        <p:attrNameLst>
                          <p:attrName>style.visibility</p:attrName>
                        </p:attrNameLst>
                      </p:cBhvr>
                      <p:to>
                        <p:strVal val="visible"/>
                      </p:to>
                    </p:set>
                  </p:childTnLst>
                </p:cTn>
              </p:par>
            </p:tnLst>
          </p:tmpl>
        </p:tmplLst>
      </p:bldP>
    </p:bldLst>
  </p:timing>
  <p:txStyles>
    <p:titleStyle>
      <a:lvl1pPr algn="l" rtl="0" eaLnBrk="0" fontAlgn="base" hangingPunct="0">
        <a:spcBef>
          <a:spcPct val="0"/>
        </a:spcBef>
        <a:spcAft>
          <a:spcPct val="0"/>
        </a:spcAft>
        <a:defRPr sz="3600" kern="12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Calibri" pitchFamily="34" charset="0"/>
        </a:defRPr>
      </a:lvl2pPr>
      <a:lvl3pPr algn="l" rtl="0" eaLnBrk="0" fontAlgn="base" hangingPunct="0">
        <a:spcBef>
          <a:spcPct val="0"/>
        </a:spcBef>
        <a:spcAft>
          <a:spcPct val="0"/>
        </a:spcAft>
        <a:defRPr sz="3600">
          <a:solidFill>
            <a:schemeClr val="tx1"/>
          </a:solidFill>
          <a:latin typeface="Calibri" pitchFamily="34" charset="0"/>
        </a:defRPr>
      </a:lvl3pPr>
      <a:lvl4pPr algn="l" rtl="0" eaLnBrk="0" fontAlgn="base" hangingPunct="0">
        <a:spcBef>
          <a:spcPct val="0"/>
        </a:spcBef>
        <a:spcAft>
          <a:spcPct val="0"/>
        </a:spcAft>
        <a:defRPr sz="3600">
          <a:solidFill>
            <a:schemeClr val="tx1"/>
          </a:solidFill>
          <a:latin typeface="Calibri" pitchFamily="34" charset="0"/>
        </a:defRPr>
      </a:lvl4pPr>
      <a:lvl5pPr algn="l" rtl="0" eaLnBrk="0" fontAlgn="base" hangingPunct="0">
        <a:spcBef>
          <a:spcPct val="0"/>
        </a:spcBef>
        <a:spcAft>
          <a:spcPct val="0"/>
        </a:spcAft>
        <a:defRPr sz="3600">
          <a:solidFill>
            <a:schemeClr val="tx1"/>
          </a:solidFill>
          <a:latin typeface="Calibri" pitchFamily="34" charset="0"/>
        </a:defRPr>
      </a:lvl5pPr>
      <a:lvl6pPr marL="457200" algn="l" rtl="0" fontAlgn="base">
        <a:spcBef>
          <a:spcPct val="0"/>
        </a:spcBef>
        <a:spcAft>
          <a:spcPct val="0"/>
        </a:spcAft>
        <a:defRPr sz="3600">
          <a:solidFill>
            <a:schemeClr val="tx1"/>
          </a:solidFill>
          <a:latin typeface="Calibri" pitchFamily="34" charset="0"/>
        </a:defRPr>
      </a:lvl6pPr>
      <a:lvl7pPr marL="914400" algn="l" rtl="0" fontAlgn="base">
        <a:spcBef>
          <a:spcPct val="0"/>
        </a:spcBef>
        <a:spcAft>
          <a:spcPct val="0"/>
        </a:spcAft>
        <a:defRPr sz="3600">
          <a:solidFill>
            <a:schemeClr val="tx1"/>
          </a:solidFill>
          <a:latin typeface="Calibri" pitchFamily="34" charset="0"/>
        </a:defRPr>
      </a:lvl7pPr>
      <a:lvl8pPr marL="1371600" algn="l" rtl="0" fontAlgn="base">
        <a:spcBef>
          <a:spcPct val="0"/>
        </a:spcBef>
        <a:spcAft>
          <a:spcPct val="0"/>
        </a:spcAft>
        <a:defRPr sz="3600">
          <a:solidFill>
            <a:schemeClr val="tx1"/>
          </a:solidFill>
          <a:latin typeface="Calibri" pitchFamily="34" charset="0"/>
        </a:defRPr>
      </a:lvl8pPr>
      <a:lvl9pPr marL="1828800" algn="l" rtl="0" fontAlgn="base">
        <a:spcBef>
          <a:spcPct val="0"/>
        </a:spcBef>
        <a:spcAft>
          <a:spcPct val="0"/>
        </a:spcAft>
        <a:defRPr sz="36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pt.wikipedia.org/wiki/Underscor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pt.wikipedia.org/wiki/Unifica%C3%A7%C3%A3o" TargetMode="External"/><Relationship Id="rId2" Type="http://schemas.openxmlformats.org/officeDocument/2006/relationships/hyperlink" Target="http://pt.wikipedia.org/wiki/Programa%C3%A7%C3%A3o_imperativ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pt.wikipedia.org/wiki/Tipos_de_dado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Título 1"/>
          <p:cNvSpPr>
            <a:spLocks noGrp="1"/>
          </p:cNvSpPr>
          <p:nvPr>
            <p:ph type="title"/>
          </p:nvPr>
        </p:nvSpPr>
        <p:spPr/>
        <p:txBody>
          <a:bodyPr/>
          <a:lstStyle/>
          <a:p>
            <a:pPr eaLnBrk="1" hangingPunct="1"/>
            <a:r>
              <a:rPr lang="pt-PT" b="1" dirty="0" smtClean="0">
                <a:latin typeface="Arial" pitchFamily="34" charset="0"/>
                <a:cs typeface="Arial" pitchFamily="34" charset="0"/>
              </a:rPr>
              <a:t>INTRODUÇÃO AO LABORATÓRIO</a:t>
            </a:r>
          </a:p>
        </p:txBody>
      </p:sp>
      <p:sp>
        <p:nvSpPr>
          <p:cNvPr id="22531" name="Marcador de Posição de Conteúdo 2"/>
          <p:cNvSpPr>
            <a:spLocks noGrp="1"/>
          </p:cNvSpPr>
          <p:nvPr>
            <p:ph idx="1"/>
          </p:nvPr>
        </p:nvSpPr>
        <p:spPr>
          <a:xfrm>
            <a:off x="467544" y="2000240"/>
            <a:ext cx="8229600" cy="4357718"/>
          </a:xfrm>
        </p:spPr>
        <p:txBody>
          <a:bodyPr/>
          <a:lstStyle/>
          <a:p>
            <a:pPr eaLnBrk="1" hangingPunct="1">
              <a:spcBef>
                <a:spcPts val="0"/>
              </a:spcBef>
              <a:spcAft>
                <a:spcPts val="600"/>
              </a:spcAft>
              <a:buFont typeface="Arial" pitchFamily="34" charset="0"/>
              <a:buChar char="•"/>
            </a:pPr>
            <a:r>
              <a:rPr lang="pt-PT" dirty="0" smtClean="0">
                <a:latin typeface="Arial" pitchFamily="34" charset="0"/>
                <a:cs typeface="Arial" pitchFamily="34" charset="0"/>
              </a:rPr>
              <a:t>Introdução ao </a:t>
            </a:r>
            <a:r>
              <a:rPr lang="pt-PT" dirty="0" err="1" smtClean="0">
                <a:latin typeface="Arial" pitchFamily="34" charset="0"/>
                <a:cs typeface="Arial" pitchFamily="34" charset="0"/>
              </a:rPr>
              <a:t>ProLog</a:t>
            </a:r>
            <a:r>
              <a:rPr lang="pt-PT" dirty="0" smtClean="0">
                <a:latin typeface="Arial" pitchFamily="34" charset="0"/>
                <a:cs typeface="Arial" pitchFamily="34" charset="0"/>
              </a:rPr>
              <a:t>.</a:t>
            </a:r>
          </a:p>
          <a:p>
            <a:pPr eaLnBrk="1" hangingPunct="1">
              <a:spcBef>
                <a:spcPts val="0"/>
              </a:spcBef>
              <a:spcAft>
                <a:spcPts val="600"/>
              </a:spcAft>
              <a:buFont typeface="Arial" pitchFamily="34" charset="0"/>
              <a:buChar char="•"/>
            </a:pPr>
            <a:r>
              <a:rPr lang="pt-PT" dirty="0" smtClean="0">
                <a:latin typeface="Arial" pitchFamily="34" charset="0"/>
                <a:cs typeface="Arial" pitchFamily="34" charset="0"/>
              </a:rPr>
              <a:t>Factos </a:t>
            </a:r>
            <a:r>
              <a:rPr lang="pt-PT" dirty="0" smtClean="0">
                <a:latin typeface="Arial" pitchFamily="34" charset="0"/>
                <a:cs typeface="Arial" pitchFamily="34" charset="0"/>
              </a:rPr>
              <a:t>(Predicados).</a:t>
            </a:r>
          </a:p>
          <a:p>
            <a:pPr eaLnBrk="1" hangingPunct="1">
              <a:spcBef>
                <a:spcPts val="0"/>
              </a:spcBef>
              <a:spcAft>
                <a:spcPts val="600"/>
              </a:spcAft>
              <a:buFont typeface="Arial" pitchFamily="34" charset="0"/>
              <a:buChar char="•"/>
            </a:pPr>
            <a:r>
              <a:rPr lang="pt-PT" dirty="0" smtClean="0">
                <a:latin typeface="Arial" pitchFamily="34" charset="0"/>
                <a:cs typeface="Arial" pitchFamily="34" charset="0"/>
              </a:rPr>
              <a:t>Regras.</a:t>
            </a:r>
          </a:p>
          <a:p>
            <a:pPr eaLnBrk="1" hangingPunct="1">
              <a:buFont typeface="Arial" pitchFamily="34" charset="0"/>
              <a:buChar char="•"/>
            </a:pPr>
            <a:endParaRPr lang="pt-PT" dirty="0" smtClean="0">
              <a:latin typeface="Arial" pitchFamily="34" charset="0"/>
              <a:cs typeface="Arial" pitchFamily="34" charset="0"/>
            </a:endParaRPr>
          </a:p>
          <a:p>
            <a:pPr eaLnBrk="1" hangingPunct="1">
              <a:buFont typeface="Arial" pitchFamily="34" charset="0"/>
              <a:buChar char="•"/>
            </a:pPr>
            <a:endParaRPr lang="pt-PT" b="1" dirty="0" smtClean="0">
              <a:latin typeface="Arial" pitchFamily="34" charset="0"/>
              <a:cs typeface="Arial" pitchFamily="34" charset="0"/>
            </a:endParaRPr>
          </a:p>
          <a:p>
            <a:pPr eaLnBrk="1" hangingPunct="1">
              <a:buFont typeface="Arial" pitchFamily="34" charset="0"/>
              <a:buChar char="•"/>
            </a:pPr>
            <a:endParaRPr lang="pt-PT" b="1" dirty="0" smtClean="0">
              <a:latin typeface="Arial" pitchFamily="34" charset="0"/>
              <a:cs typeface="Arial" pitchFamily="34" charset="0"/>
            </a:endParaRPr>
          </a:p>
          <a:p>
            <a:pPr eaLnBrk="1" hangingPunct="1">
              <a:buFont typeface="Arial" pitchFamily="34" charset="0"/>
              <a:buChar char="•"/>
            </a:pPr>
            <a:endParaRPr lang="pt-PT" b="1" dirty="0" smtClean="0">
              <a:latin typeface="Arial" pitchFamily="34" charset="0"/>
              <a:cs typeface="Arial" pitchFamily="34" charset="0"/>
            </a:endParaRPr>
          </a:p>
          <a:p>
            <a:pPr eaLnBrk="1" hangingPunct="1">
              <a:buFont typeface="Arial" pitchFamily="34" charset="0"/>
              <a:buChar char="•"/>
            </a:pPr>
            <a:endParaRPr lang="pt-PT" dirty="0" smtClean="0">
              <a:latin typeface="Arial" pitchFamily="34" charset="0"/>
              <a:cs typeface="Arial" pitchFamily="34" charset="0"/>
            </a:endParaRPr>
          </a:p>
          <a:p>
            <a:pPr eaLnBrk="1" hangingPunct="1">
              <a:buFont typeface="Arial" pitchFamily="34" charset="0"/>
              <a:buChar char="•"/>
            </a:pPr>
            <a:endParaRPr lang="pt-PT" dirty="0" smtClean="0">
              <a:latin typeface="Arial" pitchFamily="34" charset="0"/>
              <a:cs typeface="Arial" pitchFamily="34" charset="0"/>
            </a:endParaRPr>
          </a:p>
          <a:p>
            <a:pPr eaLnBrk="1" hangingPunct="1">
              <a:buFont typeface="Arial" pitchFamily="34" charset="0"/>
              <a:buChar char="•"/>
            </a:pPr>
            <a:endParaRPr lang="pt-PT" dirty="0" smtClean="0">
              <a:latin typeface="Arial" pitchFamily="34" charset="0"/>
              <a:cs typeface="Arial" pitchFamily="34" charset="0"/>
            </a:endParaRPr>
          </a:p>
          <a:p>
            <a:pPr eaLnBrk="1" hangingPunct="1">
              <a:buFont typeface="Arial" pitchFamily="34" charset="0"/>
              <a:buChar char="•"/>
            </a:pPr>
            <a:endParaRPr lang="pt-PT" dirty="0" smtClean="0">
              <a:latin typeface="Arial" pitchFamily="34" charset="0"/>
              <a:cs typeface="Arial" pitchFamily="34" charset="0"/>
            </a:endParaRPr>
          </a:p>
          <a:p>
            <a:pPr eaLnBrk="1" hangingPunct="1">
              <a:buFont typeface="Arial" pitchFamily="34" charset="0"/>
              <a:buChar char="•"/>
            </a:pPr>
            <a:endParaRPr lang="pt-PT" dirty="0" smtClean="0">
              <a:latin typeface="Arial" pitchFamily="34" charset="0"/>
              <a:cs typeface="Arial" pitchFamily="34" charset="0"/>
            </a:endParaRPr>
          </a:p>
          <a:p>
            <a:pPr eaLnBrk="1" hangingPunct="1">
              <a:buNone/>
            </a:pPr>
            <a:endParaRPr lang="pt-PT" dirty="0" smtClean="0">
              <a:latin typeface="Arial" pitchFamily="34" charset="0"/>
              <a:cs typeface="Arial" pitchFamily="34" charset="0"/>
            </a:endParaRPr>
          </a:p>
          <a:p>
            <a:pPr eaLnBrk="1" hangingPunct="1">
              <a:buNone/>
            </a:pPr>
            <a:endParaRPr lang="pt-PT" dirty="0" smtClean="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Título 1"/>
          <p:cNvSpPr>
            <a:spLocks noGrp="1"/>
          </p:cNvSpPr>
          <p:nvPr>
            <p:ph type="title"/>
          </p:nvPr>
        </p:nvSpPr>
        <p:spPr/>
        <p:txBody>
          <a:bodyPr/>
          <a:lstStyle/>
          <a:p>
            <a:pPr eaLnBrk="1" hangingPunct="1"/>
            <a:r>
              <a:rPr lang="pt-PT" b="1" dirty="0" smtClean="0">
                <a:latin typeface="Arial" pitchFamily="34" charset="0"/>
                <a:cs typeface="Arial" pitchFamily="34" charset="0"/>
              </a:rPr>
              <a:t>ALCANCE DOS IDENTIFICADORES</a:t>
            </a:r>
            <a:endParaRPr lang="pt-PT" b="1" dirty="0" smtClean="0"/>
          </a:p>
        </p:txBody>
      </p:sp>
      <p:sp>
        <p:nvSpPr>
          <p:cNvPr id="22531" name="Marcador de Posição de Conteúdo 2"/>
          <p:cNvSpPr>
            <a:spLocks noGrp="1"/>
          </p:cNvSpPr>
          <p:nvPr>
            <p:ph idx="1"/>
          </p:nvPr>
        </p:nvSpPr>
        <p:spPr>
          <a:xfrm>
            <a:off x="467544" y="1928802"/>
            <a:ext cx="8229600" cy="4357718"/>
          </a:xfrm>
        </p:spPr>
        <p:txBody>
          <a:bodyPr/>
          <a:lstStyle/>
          <a:p>
            <a:pPr lvl="0" algn="just">
              <a:spcBef>
                <a:spcPts val="600"/>
              </a:spcBef>
              <a:spcAft>
                <a:spcPts val="600"/>
              </a:spcAft>
              <a:buFont typeface="Arial" pitchFamily="34" charset="0"/>
              <a:buChar char="•"/>
            </a:pPr>
            <a:r>
              <a:rPr lang="pt-PT" sz="2700" dirty="0" smtClean="0">
                <a:latin typeface="Arial" pitchFamily="34" charset="0"/>
                <a:cs typeface="Arial" pitchFamily="34" charset="0"/>
              </a:rPr>
              <a:t>O alcance de uma variável é a asserção (facto, regra, ou consulta) na qual aparece.</a:t>
            </a:r>
          </a:p>
          <a:p>
            <a:pPr lvl="0" algn="just">
              <a:spcBef>
                <a:spcPts val="600"/>
              </a:spcBef>
              <a:spcAft>
                <a:spcPts val="600"/>
              </a:spcAft>
              <a:buFont typeface="Arial" pitchFamily="34" charset="0"/>
              <a:buChar char="•"/>
            </a:pPr>
            <a:r>
              <a:rPr lang="pt-PT" sz="2700" dirty="0" smtClean="0">
                <a:latin typeface="Arial" pitchFamily="34" charset="0"/>
                <a:cs typeface="Arial" pitchFamily="34" charset="0"/>
              </a:rPr>
              <a:t>O alcance de qualquer outro nome (constante, nome de função, ou nome de predicado) é todo o programa.</a:t>
            </a:r>
          </a:p>
          <a:p>
            <a:pPr algn="just">
              <a:spcBef>
                <a:spcPts val="600"/>
              </a:spcBef>
              <a:spcAft>
                <a:spcPts val="600"/>
              </a:spcAft>
              <a:buFont typeface="Arial" pitchFamily="34" charset="0"/>
              <a:buChar char="•"/>
            </a:pPr>
            <a:r>
              <a:rPr lang="pt-PT" sz="2700" dirty="0" smtClean="0">
                <a:latin typeface="Arial" pitchFamily="34" charset="0"/>
                <a:cs typeface="Arial" pitchFamily="34" charset="0"/>
              </a:rPr>
              <a:t>Isto significa que um nome de variável pode ser utilizado e reutilizado a vontade no programa para denotar variáveis diferentes, enquanto qualquer outra notação é o mesmo objecto para o programa todo.</a:t>
            </a:r>
          </a:p>
          <a:p>
            <a:pPr eaLnBrk="1" hangingPunct="1">
              <a:buFont typeface="Arial" pitchFamily="34" charset="0"/>
              <a:buChar char="•"/>
            </a:pPr>
            <a:endParaRPr lang="pt-PT" sz="27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smtClean="0">
                <a:latin typeface="Arial" pitchFamily="34" charset="0"/>
                <a:cs typeface="Arial" pitchFamily="34" charset="0"/>
              </a:rPr>
              <a:t>ÁTOMOS</a:t>
            </a:r>
            <a:endParaRPr lang="pt-PT" b="1" dirty="0"/>
          </a:p>
        </p:txBody>
      </p:sp>
      <p:sp>
        <p:nvSpPr>
          <p:cNvPr id="3" name="Marcador de Posição de Conteúdo 2"/>
          <p:cNvSpPr>
            <a:spLocks noGrp="1"/>
          </p:cNvSpPr>
          <p:nvPr>
            <p:ph idx="1"/>
          </p:nvPr>
        </p:nvSpPr>
        <p:spPr>
          <a:xfrm>
            <a:off x="457200" y="1785926"/>
            <a:ext cx="8229600" cy="4500594"/>
          </a:xfrm>
        </p:spPr>
        <p:txBody>
          <a:bodyPr/>
          <a:lstStyle/>
          <a:p>
            <a:pPr algn="just">
              <a:spcBef>
                <a:spcPts val="600"/>
              </a:spcBef>
              <a:spcAft>
                <a:spcPts val="600"/>
              </a:spcAft>
            </a:pPr>
            <a:r>
              <a:rPr lang="pt-PT" sz="2400" dirty="0" smtClean="0">
                <a:latin typeface="Arial" pitchFamily="34" charset="0"/>
                <a:cs typeface="Arial" pitchFamily="34" charset="0"/>
              </a:rPr>
              <a:t>As constantes de texto são introduzidas por meio de átomos. Um átomo é uma sequência constituída de letras, números ou </a:t>
            </a:r>
            <a:r>
              <a:rPr lang="pt-PT" sz="2400" dirty="0" err="1" smtClean="0">
                <a:latin typeface="Arial" pitchFamily="34" charset="0"/>
                <a:cs typeface="Arial" pitchFamily="34" charset="0"/>
                <a:hlinkClick r:id="rId2" tooltip="Underscore"/>
              </a:rPr>
              <a:t>underscore</a:t>
            </a:r>
            <a:r>
              <a:rPr lang="pt-PT" sz="2400" dirty="0" smtClean="0">
                <a:latin typeface="Arial" pitchFamily="34" charset="0"/>
                <a:cs typeface="Arial" pitchFamily="34" charset="0"/>
              </a:rPr>
              <a:t>, mas iniciando com uma letra minúscula. Se um átomo não alfanumérico é necessário, pode-se usar qualquer sequência entre aspas simples (ex: 'um átomo contendo espaços').</a:t>
            </a:r>
          </a:p>
          <a:p>
            <a:pPr algn="just">
              <a:spcBef>
                <a:spcPts val="600"/>
              </a:spcBef>
              <a:spcAft>
                <a:spcPts val="600"/>
              </a:spcAft>
            </a:pPr>
            <a:r>
              <a:rPr lang="pt-PT" sz="2400" dirty="0" smtClean="0">
                <a:latin typeface="Arial" pitchFamily="34" charset="0"/>
                <a:cs typeface="Arial" pitchFamily="34" charset="0"/>
              </a:rPr>
              <a:t>Um átomo pode ser definido das seguintes maneiras:</a:t>
            </a:r>
          </a:p>
          <a:p>
            <a:pPr lvl="0" algn="just">
              <a:spcBef>
                <a:spcPts val="600"/>
              </a:spcBef>
              <a:spcAft>
                <a:spcPts val="600"/>
              </a:spcAft>
            </a:pPr>
            <a:r>
              <a:rPr lang="pt-PT" sz="2400" dirty="0" smtClean="0">
                <a:latin typeface="Arial" pitchFamily="34" charset="0"/>
                <a:cs typeface="Arial" pitchFamily="34" charset="0"/>
              </a:rPr>
              <a:t>Começando com letra minúscula mas sem espaçamento: Ex: </a:t>
            </a:r>
            <a:r>
              <a:rPr lang="pt-PT" sz="2400" dirty="0" err="1" smtClean="0">
                <a:latin typeface="Arial" pitchFamily="34" charset="0"/>
                <a:cs typeface="Arial" pitchFamily="34" charset="0"/>
              </a:rPr>
              <a:t>moises</a:t>
            </a:r>
            <a:r>
              <a:rPr lang="pt-PT" sz="2400" dirty="0" smtClean="0">
                <a:latin typeface="Arial" pitchFamily="34" charset="0"/>
                <a:cs typeface="Arial" pitchFamily="34" charset="0"/>
              </a:rPr>
              <a:t>; </a:t>
            </a:r>
            <a:r>
              <a:rPr lang="pt-PT" sz="2400" dirty="0" err="1" smtClean="0">
                <a:latin typeface="Arial" pitchFamily="34" charset="0"/>
                <a:cs typeface="Arial" pitchFamily="34" charset="0"/>
              </a:rPr>
              <a:t>lazaro_maquili</a:t>
            </a:r>
            <a:r>
              <a:rPr lang="pt-PT" sz="2400" dirty="0" smtClean="0">
                <a:latin typeface="Arial" pitchFamily="34" charset="0"/>
                <a:cs typeface="Arial" pitchFamily="34" charset="0"/>
              </a:rPr>
              <a:t>.</a:t>
            </a:r>
          </a:p>
          <a:p>
            <a:pPr lvl="0" algn="just">
              <a:spcBef>
                <a:spcPts val="600"/>
              </a:spcBef>
              <a:spcAft>
                <a:spcPts val="600"/>
              </a:spcAft>
            </a:pPr>
            <a:r>
              <a:rPr lang="pt-PT" sz="2400" dirty="0" smtClean="0">
                <a:latin typeface="Arial" pitchFamily="34" charset="0"/>
                <a:cs typeface="Arial" pitchFamily="34" charset="0"/>
              </a:rPr>
              <a:t>Como uma sequência de caracteres entre aspas simples: ‘Moisés Ferreira’; ‘Alguma coisa’.</a:t>
            </a:r>
          </a:p>
          <a:p>
            <a:endParaRPr lang="pt-PT"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smtClean="0">
                <a:latin typeface="Arial" pitchFamily="34" charset="0"/>
                <a:cs typeface="Arial" pitchFamily="34" charset="0"/>
              </a:rPr>
              <a:t>NÚMEROS</a:t>
            </a:r>
            <a:endParaRPr lang="pt-PT" b="1" dirty="0"/>
          </a:p>
        </p:txBody>
      </p:sp>
      <p:sp>
        <p:nvSpPr>
          <p:cNvPr id="3" name="Marcador de Posição de Conteúdo 2"/>
          <p:cNvSpPr>
            <a:spLocks noGrp="1"/>
          </p:cNvSpPr>
          <p:nvPr>
            <p:ph idx="1"/>
          </p:nvPr>
        </p:nvSpPr>
        <p:spPr>
          <a:xfrm>
            <a:off x="457200" y="2071678"/>
            <a:ext cx="8229600" cy="4054485"/>
          </a:xfrm>
        </p:spPr>
        <p:txBody>
          <a:bodyPr/>
          <a:lstStyle/>
          <a:p>
            <a:pPr algn="just">
              <a:lnSpc>
                <a:spcPct val="150000"/>
              </a:lnSpc>
              <a:spcBef>
                <a:spcPts val="600"/>
              </a:spcBef>
              <a:spcAft>
                <a:spcPts val="600"/>
              </a:spcAft>
            </a:pPr>
            <a:r>
              <a:rPr lang="pt-PT" sz="2800" dirty="0" smtClean="0">
                <a:latin typeface="Arial" pitchFamily="34" charset="0"/>
                <a:cs typeface="Arial" pitchFamily="34" charset="0"/>
              </a:rPr>
              <a:t>Um número é uma sequência de dígitos, permitindo também os sinais de </a:t>
            </a:r>
            <a:r>
              <a:rPr lang="pt-PT" sz="2800" b="1" dirty="0" smtClean="0">
                <a:latin typeface="Arial" pitchFamily="34" charset="0"/>
                <a:cs typeface="Arial" pitchFamily="34" charset="0"/>
              </a:rPr>
              <a:t>.</a:t>
            </a:r>
            <a:r>
              <a:rPr lang="pt-PT" sz="2800" dirty="0" smtClean="0">
                <a:latin typeface="Arial" pitchFamily="34" charset="0"/>
                <a:cs typeface="Arial" pitchFamily="34" charset="0"/>
              </a:rPr>
              <a:t>  (para números reais),  - (número negativo) e </a:t>
            </a:r>
            <a:r>
              <a:rPr lang="pt-PT" sz="2800" b="1" dirty="0" err="1" smtClean="0">
                <a:latin typeface="Arial" pitchFamily="34" charset="0"/>
                <a:cs typeface="Arial" pitchFamily="34" charset="0"/>
              </a:rPr>
              <a:t>e</a:t>
            </a:r>
            <a:r>
              <a:rPr lang="pt-PT" sz="2800" dirty="0" smtClean="0">
                <a:latin typeface="Arial" pitchFamily="34" charset="0"/>
                <a:cs typeface="Arial" pitchFamily="34" charset="0"/>
              </a:rPr>
              <a:t>  (notação científica). Exemplos: 512; 10.2.</a:t>
            </a:r>
          </a:p>
          <a:p>
            <a:pPr algn="just">
              <a:lnSpc>
                <a:spcPct val="150000"/>
              </a:lnSpc>
              <a:spcBef>
                <a:spcPts val="600"/>
              </a:spcBef>
              <a:spcAft>
                <a:spcPts val="600"/>
              </a:spcAft>
            </a:pPr>
            <a:r>
              <a:rPr lang="pt-PT" sz="2800" dirty="0" smtClean="0">
                <a:latin typeface="Arial" pitchFamily="34" charset="0"/>
                <a:cs typeface="Arial" pitchFamily="34" charset="0"/>
              </a:rPr>
              <a:t>Obs. Algumas implementações do Prolog não fazem distinção entre números inteiros e reais.</a:t>
            </a:r>
          </a:p>
          <a:p>
            <a:endParaRPr lang="pt-PT"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smtClean="0">
                <a:latin typeface="Arial" pitchFamily="34" charset="0"/>
                <a:cs typeface="Arial" pitchFamily="34" charset="0"/>
              </a:rPr>
              <a:t>VARIÁVEIS</a:t>
            </a:r>
            <a:endParaRPr lang="pt-PT" b="1" dirty="0"/>
          </a:p>
        </p:txBody>
      </p:sp>
      <p:sp>
        <p:nvSpPr>
          <p:cNvPr id="3" name="Marcador de Posição de Conteúdo 2"/>
          <p:cNvSpPr>
            <a:spLocks noGrp="1"/>
          </p:cNvSpPr>
          <p:nvPr>
            <p:ph idx="1"/>
          </p:nvPr>
        </p:nvSpPr>
        <p:spPr>
          <a:xfrm>
            <a:off x="457200" y="1785926"/>
            <a:ext cx="8229600" cy="4572032"/>
          </a:xfrm>
        </p:spPr>
        <p:txBody>
          <a:bodyPr/>
          <a:lstStyle/>
          <a:p>
            <a:pPr algn="just">
              <a:spcBef>
                <a:spcPts val="600"/>
              </a:spcBef>
              <a:spcAft>
                <a:spcPts val="600"/>
              </a:spcAft>
            </a:pPr>
            <a:r>
              <a:rPr lang="pt-PT" dirty="0" smtClean="0">
                <a:latin typeface="Arial" pitchFamily="34" charset="0"/>
                <a:cs typeface="Arial" pitchFamily="34" charset="0"/>
              </a:rPr>
              <a:t>As variáveis são declaradas da mesma forma que os átomos, porém iniciando com uma letra maiúscula ou </a:t>
            </a:r>
            <a:r>
              <a:rPr lang="pt-PT" dirty="0" err="1" smtClean="0">
                <a:latin typeface="Arial" pitchFamily="34" charset="0"/>
                <a:cs typeface="Arial" pitchFamily="34" charset="0"/>
              </a:rPr>
              <a:t>underscore</a:t>
            </a:r>
            <a:r>
              <a:rPr lang="pt-PT" dirty="0" smtClean="0">
                <a:latin typeface="Arial" pitchFamily="34" charset="0"/>
                <a:cs typeface="Arial" pitchFamily="34" charset="0"/>
              </a:rPr>
              <a:t>. O conteúdo de uma variável não pode ser atribuído (como ocorre nas </a:t>
            </a:r>
            <a:r>
              <a:rPr lang="pt-PT" dirty="0" smtClean="0">
                <a:latin typeface="Arial" pitchFamily="34" charset="0"/>
                <a:cs typeface="Arial" pitchFamily="34" charset="0"/>
                <a:hlinkClick r:id="rId2" tooltip="Programação imperativa"/>
              </a:rPr>
              <a:t>linguagens imperativas</a:t>
            </a:r>
            <a:r>
              <a:rPr lang="pt-PT" dirty="0" smtClean="0">
                <a:latin typeface="Arial" pitchFamily="34" charset="0"/>
                <a:cs typeface="Arial" pitchFamily="34" charset="0"/>
              </a:rPr>
              <a:t>). O seu comportamento é mais próximo de um padrão, que é incrementalmente especificado pela </a:t>
            </a:r>
            <a:r>
              <a:rPr lang="pt-PT" dirty="0" smtClean="0">
                <a:latin typeface="Arial" pitchFamily="34" charset="0"/>
                <a:cs typeface="Arial" pitchFamily="34" charset="0"/>
                <a:hlinkClick r:id="rId3" tooltip="Unificação"/>
              </a:rPr>
              <a:t>unificação</a:t>
            </a:r>
            <a:r>
              <a:rPr lang="pt-PT" dirty="0" smtClean="0">
                <a:latin typeface="Arial" pitchFamily="34" charset="0"/>
                <a:cs typeface="Arial" pitchFamily="34" charset="0"/>
              </a:rPr>
              <a:t>. </a:t>
            </a:r>
            <a:endParaRPr lang="pt-PT"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smtClean="0">
                <a:latin typeface="Arial" pitchFamily="34" charset="0"/>
                <a:cs typeface="Arial" pitchFamily="34" charset="0"/>
              </a:rPr>
              <a:t>VARIÁVEIS</a:t>
            </a:r>
            <a:endParaRPr lang="pt-PT" dirty="0"/>
          </a:p>
        </p:txBody>
      </p:sp>
      <p:sp>
        <p:nvSpPr>
          <p:cNvPr id="3" name="Marcador de Posição de Conteúdo 2"/>
          <p:cNvSpPr>
            <a:spLocks noGrp="1"/>
          </p:cNvSpPr>
          <p:nvPr>
            <p:ph idx="1"/>
          </p:nvPr>
        </p:nvSpPr>
        <p:spPr/>
        <p:txBody>
          <a:bodyPr/>
          <a:lstStyle/>
          <a:p>
            <a:pPr algn="just">
              <a:spcBef>
                <a:spcPts val="600"/>
              </a:spcBef>
              <a:spcAft>
                <a:spcPts val="600"/>
              </a:spcAft>
            </a:pPr>
            <a:r>
              <a:rPr lang="pt-PT" dirty="0" smtClean="0">
                <a:latin typeface="Arial" pitchFamily="34" charset="0"/>
                <a:cs typeface="Arial" pitchFamily="34" charset="0"/>
              </a:rPr>
              <a:t>Uma variável Prolog é como uma incógnita cujo valor é desconhecido a princípio mas, após descoberto, não sofre mais mudanças.</a:t>
            </a:r>
          </a:p>
          <a:p>
            <a:pPr algn="just">
              <a:spcBef>
                <a:spcPts val="600"/>
              </a:spcBef>
              <a:spcAft>
                <a:spcPts val="600"/>
              </a:spcAft>
            </a:pPr>
            <a:r>
              <a:rPr lang="pt-PT" dirty="0" smtClean="0">
                <a:latin typeface="Arial" pitchFamily="34" charset="0"/>
                <a:cs typeface="Arial" pitchFamily="34" charset="0"/>
              </a:rPr>
              <a:t>Um tipo especial de variável é a </a:t>
            </a:r>
            <a:r>
              <a:rPr lang="pt-PT" i="1" dirty="0" smtClean="0">
                <a:latin typeface="Arial" pitchFamily="34" charset="0"/>
                <a:cs typeface="Arial" pitchFamily="34" charset="0"/>
              </a:rPr>
              <a:t>variável anónima</a:t>
            </a:r>
            <a:r>
              <a:rPr lang="pt-PT" dirty="0" smtClean="0">
                <a:latin typeface="Arial" pitchFamily="34" charset="0"/>
                <a:cs typeface="Arial" pitchFamily="34" charset="0"/>
              </a:rPr>
              <a:t>  que significa 'qualquer variável', e é escrita como um </a:t>
            </a:r>
            <a:r>
              <a:rPr lang="pt-PT" dirty="0" err="1" smtClean="0">
                <a:latin typeface="Arial" pitchFamily="34" charset="0"/>
                <a:cs typeface="Arial" pitchFamily="34" charset="0"/>
              </a:rPr>
              <a:t>subtraço</a:t>
            </a:r>
            <a:r>
              <a:rPr lang="pt-PT" dirty="0" smtClean="0">
                <a:latin typeface="Arial" pitchFamily="34" charset="0"/>
                <a:cs typeface="Arial" pitchFamily="34" charset="0"/>
              </a:rPr>
              <a:t> (_). Ex: X; </a:t>
            </a:r>
            <a:r>
              <a:rPr lang="pt-PT" dirty="0" err="1" smtClean="0">
                <a:latin typeface="Arial" pitchFamily="34" charset="0"/>
                <a:cs typeface="Arial" pitchFamily="34" charset="0"/>
              </a:rPr>
              <a:t>Alguem</a:t>
            </a:r>
            <a:r>
              <a:rPr lang="pt-PT" dirty="0" smtClean="0">
                <a:latin typeface="Arial" pitchFamily="34" charset="0"/>
                <a:cs typeface="Arial" pitchFamily="34" charset="0"/>
              </a:rPr>
              <a:t>; </a:t>
            </a:r>
            <a:r>
              <a:rPr lang="pt-PT" dirty="0" err="1" smtClean="0">
                <a:latin typeface="Arial" pitchFamily="34" charset="0"/>
                <a:cs typeface="Arial" pitchFamily="34" charset="0"/>
              </a:rPr>
              <a:t>Notas_Estudante</a:t>
            </a:r>
            <a:r>
              <a:rPr lang="pt-PT" dirty="0" smtClean="0">
                <a:latin typeface="Arial" pitchFamily="34" charset="0"/>
                <a:cs typeface="Arial" pitchFamily="34" charset="0"/>
              </a:rPr>
              <a:t>.</a:t>
            </a:r>
          </a:p>
          <a:p>
            <a:pPr algn="just"/>
            <a:endParaRPr lang="pt-PT" dirty="0" smtClean="0">
              <a:latin typeface="Arial" pitchFamily="34" charset="0"/>
              <a:cs typeface="Arial" pitchFamily="34" charset="0"/>
            </a:endParaRPr>
          </a:p>
          <a:p>
            <a:endParaRPr lang="pt-PT"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smtClean="0">
                <a:latin typeface="Arial" pitchFamily="34" charset="0"/>
                <a:cs typeface="Arial" pitchFamily="34" charset="0"/>
              </a:rPr>
              <a:t>TERMOS COMPOSTOS</a:t>
            </a:r>
            <a:endParaRPr lang="pt-PT" b="1" dirty="0"/>
          </a:p>
        </p:txBody>
      </p:sp>
      <p:sp>
        <p:nvSpPr>
          <p:cNvPr id="3" name="Marcador de Posição de Conteúdo 2"/>
          <p:cNvSpPr>
            <a:spLocks noGrp="1"/>
          </p:cNvSpPr>
          <p:nvPr>
            <p:ph idx="1"/>
          </p:nvPr>
        </p:nvSpPr>
        <p:spPr>
          <a:xfrm>
            <a:off x="457200" y="1785926"/>
            <a:ext cx="8229600" cy="4500594"/>
          </a:xfrm>
        </p:spPr>
        <p:txBody>
          <a:bodyPr/>
          <a:lstStyle/>
          <a:p>
            <a:pPr algn="just">
              <a:spcBef>
                <a:spcPts val="600"/>
              </a:spcBef>
              <a:spcAft>
                <a:spcPts val="600"/>
              </a:spcAft>
            </a:pPr>
            <a:r>
              <a:rPr lang="pt-PT" sz="2800" dirty="0" smtClean="0">
                <a:latin typeface="Arial" pitchFamily="34" charset="0"/>
                <a:cs typeface="Arial" pitchFamily="34" charset="0"/>
              </a:rPr>
              <a:t>Termos compostos são a única forma de se expressar estruturas de dados complexas em Prolog. Um termo composto consiste de uma cabeça (que é obrigatoriamente um átomo) e parâmetros listados entre parênteses e separados por vírgulas.</a:t>
            </a:r>
          </a:p>
          <a:p>
            <a:pPr algn="just">
              <a:spcBef>
                <a:spcPts val="600"/>
              </a:spcBef>
              <a:spcAft>
                <a:spcPts val="600"/>
              </a:spcAft>
            </a:pPr>
            <a:r>
              <a:rPr lang="pt-PT" sz="2800" dirty="0" smtClean="0">
                <a:latin typeface="Arial" pitchFamily="34" charset="0"/>
                <a:cs typeface="Arial" pitchFamily="34" charset="0"/>
              </a:rPr>
              <a:t>O número de parâmetros é significativo. Um termo é identificado por sua cabeça e parâmetros. </a:t>
            </a:r>
          </a:p>
          <a:p>
            <a:pPr algn="just">
              <a:spcBef>
                <a:spcPts val="600"/>
              </a:spcBef>
              <a:spcAft>
                <a:spcPts val="600"/>
              </a:spcAft>
            </a:pPr>
            <a:r>
              <a:rPr lang="pt-PT" sz="2800" dirty="0" smtClean="0">
                <a:latin typeface="Arial" pitchFamily="34" charset="0"/>
                <a:cs typeface="Arial" pitchFamily="34" charset="0"/>
              </a:rPr>
              <a:t>Exemplo: data (dia, mes, ano).</a:t>
            </a:r>
          </a:p>
          <a:p>
            <a:pPr algn="just"/>
            <a:endParaRPr lang="pt-PT"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smtClean="0">
                <a:latin typeface="Arial" pitchFamily="34" charset="0"/>
                <a:cs typeface="Arial" pitchFamily="34" charset="0"/>
              </a:rPr>
              <a:t>FACTOS (PREDICADOS)</a:t>
            </a:r>
            <a:endParaRPr lang="pt-PT" b="1" dirty="0"/>
          </a:p>
        </p:txBody>
      </p:sp>
      <p:sp>
        <p:nvSpPr>
          <p:cNvPr id="3" name="Marcador de Posição de Conteúdo 2"/>
          <p:cNvSpPr>
            <a:spLocks noGrp="1"/>
          </p:cNvSpPr>
          <p:nvPr>
            <p:ph idx="1"/>
          </p:nvPr>
        </p:nvSpPr>
        <p:spPr>
          <a:xfrm>
            <a:off x="457200" y="1928802"/>
            <a:ext cx="8229600" cy="4197361"/>
          </a:xfrm>
        </p:spPr>
        <p:txBody>
          <a:bodyPr/>
          <a:lstStyle/>
          <a:p>
            <a:pPr algn="just">
              <a:spcBef>
                <a:spcPts val="600"/>
              </a:spcBef>
              <a:spcAft>
                <a:spcPts val="600"/>
              </a:spcAft>
            </a:pPr>
            <a:r>
              <a:rPr lang="pt-PT" sz="2800" dirty="0" smtClean="0">
                <a:latin typeface="Arial" pitchFamily="34" charset="0"/>
                <a:cs typeface="Arial" pitchFamily="34" charset="0"/>
              </a:rPr>
              <a:t>Programar em Prolog é bem diferente de programar em uma linguagem </a:t>
            </a:r>
            <a:r>
              <a:rPr lang="pt-PT" sz="2800" dirty="0" err="1" smtClean="0">
                <a:latin typeface="Arial" pitchFamily="34" charset="0"/>
                <a:cs typeface="Arial" pitchFamily="34" charset="0"/>
              </a:rPr>
              <a:t>procedimental</a:t>
            </a:r>
            <a:r>
              <a:rPr lang="pt-PT" sz="2800" dirty="0" smtClean="0">
                <a:latin typeface="Arial" pitchFamily="34" charset="0"/>
                <a:cs typeface="Arial" pitchFamily="34" charset="0"/>
              </a:rPr>
              <a:t>. Em Prolog se fornece </a:t>
            </a:r>
            <a:r>
              <a:rPr lang="pt-PT" sz="2800" b="1" dirty="0" smtClean="0">
                <a:latin typeface="Arial" pitchFamily="34" charset="0"/>
                <a:cs typeface="Arial" pitchFamily="34" charset="0"/>
              </a:rPr>
              <a:t>factos</a:t>
            </a:r>
            <a:r>
              <a:rPr lang="pt-PT" sz="2800" dirty="0" smtClean="0">
                <a:latin typeface="Arial" pitchFamily="34" charset="0"/>
                <a:cs typeface="Arial" pitchFamily="34" charset="0"/>
              </a:rPr>
              <a:t> e </a:t>
            </a:r>
            <a:r>
              <a:rPr lang="pt-PT" sz="2800" b="1" dirty="0" smtClean="0">
                <a:latin typeface="Arial" pitchFamily="34" charset="0"/>
                <a:cs typeface="Arial" pitchFamily="34" charset="0"/>
              </a:rPr>
              <a:t>regras</a:t>
            </a:r>
            <a:r>
              <a:rPr lang="pt-PT" sz="2800" dirty="0" smtClean="0">
                <a:latin typeface="Arial" pitchFamily="34" charset="0"/>
                <a:cs typeface="Arial" pitchFamily="34" charset="0"/>
              </a:rPr>
              <a:t> para uma base de dados; então se executam consultas (</a:t>
            </a:r>
            <a:r>
              <a:rPr lang="pt-PT" sz="2800" i="1" dirty="0" err="1" smtClean="0">
                <a:latin typeface="Arial" pitchFamily="34" charset="0"/>
                <a:cs typeface="Arial" pitchFamily="34" charset="0"/>
              </a:rPr>
              <a:t>queries</a:t>
            </a:r>
            <a:r>
              <a:rPr lang="pt-PT" sz="2800" dirty="0" smtClean="0">
                <a:latin typeface="Arial" pitchFamily="34" charset="0"/>
                <a:cs typeface="Arial" pitchFamily="34" charset="0"/>
              </a:rPr>
              <a:t>) a essa base de dados. A unidade básica do Prolog é o </a:t>
            </a:r>
            <a:r>
              <a:rPr lang="pt-PT" sz="2800" b="1" dirty="0" smtClean="0">
                <a:latin typeface="Arial" pitchFamily="34" charset="0"/>
                <a:cs typeface="Arial" pitchFamily="34" charset="0"/>
              </a:rPr>
              <a:t>predicado</a:t>
            </a:r>
            <a:r>
              <a:rPr lang="pt-PT" sz="2800" dirty="0" smtClean="0">
                <a:latin typeface="Arial" pitchFamily="34" charset="0"/>
                <a:cs typeface="Arial" pitchFamily="34" charset="0"/>
              </a:rPr>
              <a:t>, que é postulado verdadeiro. Um predicado consiste de uma cabeça e um número de argumentos. Ex: gato(tom). pai (</a:t>
            </a:r>
            <a:r>
              <a:rPr lang="pt-PT" sz="2800" dirty="0" err="1" smtClean="0">
                <a:latin typeface="Arial" pitchFamily="34" charset="0"/>
                <a:cs typeface="Arial" pitchFamily="34" charset="0"/>
              </a:rPr>
              <a:t>joao</a:t>
            </a:r>
            <a:r>
              <a:rPr lang="pt-PT" sz="2800" dirty="0" smtClean="0">
                <a:latin typeface="Arial" pitchFamily="34" charset="0"/>
                <a:cs typeface="Arial" pitchFamily="34" charset="0"/>
              </a:rPr>
              <a:t>, </a:t>
            </a:r>
            <a:r>
              <a:rPr lang="pt-PT" sz="2800" dirty="0" err="1" smtClean="0">
                <a:latin typeface="Arial" pitchFamily="34" charset="0"/>
                <a:cs typeface="Arial" pitchFamily="34" charset="0"/>
              </a:rPr>
              <a:t>ana</a:t>
            </a:r>
            <a:r>
              <a:rPr lang="pt-PT" sz="2800" dirty="0" smtClean="0">
                <a:latin typeface="Arial" pitchFamily="34" charset="0"/>
                <a:cs typeface="Arial" pitchFamily="34" charset="0"/>
              </a:rPr>
              <a:t>). </a:t>
            </a:r>
            <a:r>
              <a:rPr lang="pt-PT" sz="2800" dirty="0" err="1" smtClean="0">
                <a:latin typeface="Arial" pitchFamily="34" charset="0"/>
                <a:cs typeface="Arial" pitchFamily="34" charset="0"/>
              </a:rPr>
              <a:t>irmaos</a:t>
            </a:r>
            <a:r>
              <a:rPr lang="pt-PT" sz="2800" dirty="0" smtClean="0">
                <a:latin typeface="Arial" pitchFamily="34" charset="0"/>
                <a:cs typeface="Arial" pitchFamily="34" charset="0"/>
              </a:rPr>
              <a:t> (</a:t>
            </a:r>
            <a:r>
              <a:rPr lang="pt-PT" sz="2800" dirty="0" err="1" smtClean="0">
                <a:latin typeface="Arial" pitchFamily="34" charset="0"/>
                <a:cs typeface="Arial" pitchFamily="34" charset="0"/>
              </a:rPr>
              <a:t>edi</a:t>
            </a:r>
            <a:r>
              <a:rPr lang="pt-PT" sz="2800" dirty="0" smtClean="0">
                <a:latin typeface="Arial" pitchFamily="34" charset="0"/>
                <a:cs typeface="Arial" pitchFamily="34" charset="0"/>
              </a:rPr>
              <a:t>, </a:t>
            </a:r>
            <a:r>
              <a:rPr lang="pt-PT" sz="2800" dirty="0" err="1" smtClean="0">
                <a:latin typeface="Arial" pitchFamily="34" charset="0"/>
                <a:cs typeface="Arial" pitchFamily="34" charset="0"/>
              </a:rPr>
              <a:t>ana</a:t>
            </a:r>
            <a:r>
              <a:rPr lang="pt-PT" sz="2800" dirty="0" smtClean="0">
                <a:latin typeface="Arial" pitchFamily="34" charset="0"/>
                <a:cs typeface="Arial" pitchFamily="34" charset="0"/>
              </a:rPr>
              <a:t>).</a:t>
            </a:r>
          </a:p>
          <a:p>
            <a:endParaRPr lang="pt-PT"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smtClean="0">
                <a:latin typeface="Arial" pitchFamily="34" charset="0"/>
                <a:cs typeface="Arial" pitchFamily="34" charset="0"/>
              </a:rPr>
              <a:t>REGRAS</a:t>
            </a:r>
            <a:endParaRPr lang="pt-PT" b="1" dirty="0"/>
          </a:p>
        </p:txBody>
      </p:sp>
      <p:sp>
        <p:nvSpPr>
          <p:cNvPr id="3" name="Marcador de Posição de Conteúdo 2"/>
          <p:cNvSpPr>
            <a:spLocks noGrp="1"/>
          </p:cNvSpPr>
          <p:nvPr>
            <p:ph idx="1"/>
          </p:nvPr>
        </p:nvSpPr>
        <p:spPr>
          <a:xfrm>
            <a:off x="457200" y="1785926"/>
            <a:ext cx="8229600" cy="4500594"/>
          </a:xfrm>
        </p:spPr>
        <p:txBody>
          <a:bodyPr/>
          <a:lstStyle/>
          <a:p>
            <a:pPr algn="just"/>
            <a:r>
              <a:rPr lang="pt-PT" sz="2800" dirty="0" smtClean="0">
                <a:latin typeface="Arial" pitchFamily="34" charset="0"/>
                <a:cs typeface="Arial" pitchFamily="34" charset="0"/>
              </a:rPr>
              <a:t>O segundo tipo de predicado no Prolog é a regra, também chamada de "cláusula". Um exemplo de uma regra é:</a:t>
            </a:r>
          </a:p>
          <a:p>
            <a:pPr algn="just"/>
            <a:r>
              <a:rPr lang="pt-PT" sz="2800" dirty="0" smtClean="0">
                <a:latin typeface="Arial" pitchFamily="34" charset="0"/>
                <a:cs typeface="Arial" pitchFamily="34" charset="0"/>
              </a:rPr>
              <a:t> Luz (acesa): - interruptor (ligado). O </a:t>
            </a:r>
            <a:r>
              <a:rPr lang="pt-PT" sz="2800" b="1" dirty="0" smtClean="0">
                <a:latin typeface="Arial" pitchFamily="34" charset="0"/>
                <a:cs typeface="Arial" pitchFamily="34" charset="0"/>
              </a:rPr>
              <a:t>": -" significa "se"</a:t>
            </a:r>
            <a:r>
              <a:rPr lang="pt-PT" sz="2800" dirty="0" smtClean="0">
                <a:latin typeface="Arial" pitchFamily="34" charset="0"/>
                <a:cs typeface="Arial" pitchFamily="34" charset="0"/>
              </a:rPr>
              <a:t>; essa regra significa que luz (acesa) é verdadeira se interruptor (ligado) é verdadeiro. Regras podem também fazer uso de variáveis, como por exemplo,</a:t>
            </a:r>
          </a:p>
          <a:p>
            <a:pPr algn="just"/>
            <a:r>
              <a:rPr lang="pt-PT" sz="2800" dirty="0" smtClean="0">
                <a:latin typeface="Arial" pitchFamily="34" charset="0"/>
                <a:cs typeface="Arial" pitchFamily="34" charset="0"/>
              </a:rPr>
              <a:t> avo (X, Z): - pai (X, Y), pai (Y, Z). (X é avô de Z se X é pai de Y e Y é pai de Z).</a:t>
            </a:r>
          </a:p>
          <a:p>
            <a:pPr algn="just"/>
            <a:endParaRPr lang="pt-PT"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smtClean="0">
                <a:latin typeface="Arial" pitchFamily="34" charset="0"/>
                <a:cs typeface="Arial" pitchFamily="34" charset="0"/>
              </a:rPr>
              <a:t>OPERADORES</a:t>
            </a:r>
            <a:endParaRPr lang="pt-PT" b="1" dirty="0">
              <a:latin typeface="Arial" pitchFamily="34" charset="0"/>
              <a:cs typeface="Arial" pitchFamily="34" charset="0"/>
            </a:endParaRPr>
          </a:p>
        </p:txBody>
      </p:sp>
      <p:sp>
        <p:nvSpPr>
          <p:cNvPr id="3" name="Marcador de Posição de Conteúdo 2"/>
          <p:cNvSpPr>
            <a:spLocks noGrp="1"/>
          </p:cNvSpPr>
          <p:nvPr>
            <p:ph idx="1"/>
          </p:nvPr>
        </p:nvSpPr>
        <p:spPr>
          <a:xfrm>
            <a:off x="457200" y="1643050"/>
            <a:ext cx="8229600" cy="4483113"/>
          </a:xfrm>
        </p:spPr>
        <p:txBody>
          <a:bodyPr/>
          <a:lstStyle/>
          <a:p>
            <a:pPr algn="just"/>
            <a:r>
              <a:rPr lang="pt-PT" sz="2700" dirty="0" smtClean="0">
                <a:latin typeface="Arial" pitchFamily="34" charset="0"/>
                <a:cs typeface="Arial" pitchFamily="34" charset="0"/>
              </a:rPr>
              <a:t>A condição é representada por -:</a:t>
            </a:r>
          </a:p>
          <a:p>
            <a:pPr algn="just"/>
            <a:r>
              <a:rPr lang="pt-PT" sz="2700" dirty="0" smtClean="0">
                <a:latin typeface="Arial" pitchFamily="34" charset="0"/>
                <a:cs typeface="Arial" pitchFamily="34" charset="0"/>
              </a:rPr>
              <a:t>A conjunção (e) é representada por uma vírgula (,).</a:t>
            </a:r>
          </a:p>
          <a:p>
            <a:pPr algn="just"/>
            <a:r>
              <a:rPr lang="pt-PT" sz="2700" dirty="0" smtClean="0">
                <a:latin typeface="Arial" pitchFamily="34" charset="0"/>
                <a:cs typeface="Arial" pitchFamily="34" charset="0"/>
              </a:rPr>
              <a:t>A disjunção (ou) é representada por ponto e vírgula (;).</a:t>
            </a:r>
          </a:p>
          <a:p>
            <a:pPr algn="just"/>
            <a:r>
              <a:rPr lang="pt-PT" sz="2700" dirty="0" smtClean="0">
                <a:latin typeface="Arial" pitchFamily="34" charset="0"/>
                <a:cs typeface="Arial" pitchFamily="34" charset="0"/>
              </a:rPr>
              <a:t>A negação (não) é representada por </a:t>
            </a:r>
            <a:r>
              <a:rPr lang="pt-PT" sz="2700" dirty="0" err="1" smtClean="0">
                <a:latin typeface="Arial" pitchFamily="34" charset="0"/>
                <a:cs typeface="Arial" pitchFamily="34" charset="0"/>
              </a:rPr>
              <a:t>not</a:t>
            </a:r>
            <a:r>
              <a:rPr lang="pt-PT" sz="2700" dirty="0" smtClean="0">
                <a:latin typeface="Arial" pitchFamily="34" charset="0"/>
                <a:cs typeface="Arial" pitchFamily="34" charset="0"/>
              </a:rPr>
              <a:t> ou por </a:t>
            </a:r>
            <a:r>
              <a:rPr lang="en-US" sz="2700" dirty="0" smtClean="0">
                <a:latin typeface="Arial" pitchFamily="34" charset="0"/>
                <a:cs typeface="Arial" pitchFamily="34" charset="0"/>
              </a:rPr>
              <a:t>\+.</a:t>
            </a:r>
            <a:endParaRPr lang="pt-PT" sz="2700" dirty="0" smtClean="0">
              <a:latin typeface="Arial" pitchFamily="34" charset="0"/>
              <a:cs typeface="Arial" pitchFamily="34" charset="0"/>
            </a:endParaRPr>
          </a:p>
          <a:p>
            <a:r>
              <a:rPr lang="pt-PT" sz="2700" dirty="0" smtClean="0">
                <a:latin typeface="Arial" pitchFamily="34" charset="0"/>
                <a:cs typeface="Arial" pitchFamily="34" charset="0"/>
              </a:rPr>
              <a:t>Soma, subtracção, multiplicação, divisão, igualdade, maior, menor, maior ou igual, menor ou igual (+, -, *, /, </a:t>
            </a:r>
            <a:r>
              <a:rPr lang="pt-PT" sz="2700" dirty="0" err="1" smtClean="0">
                <a:latin typeface="Arial" pitchFamily="34" charset="0"/>
                <a:cs typeface="Arial" pitchFamily="34" charset="0"/>
              </a:rPr>
              <a:t>is</a:t>
            </a:r>
            <a:r>
              <a:rPr lang="pt-PT" sz="2700" dirty="0" smtClean="0">
                <a:latin typeface="Arial" pitchFamily="34" charset="0"/>
                <a:cs typeface="Arial" pitchFamily="34" charset="0"/>
              </a:rPr>
              <a:t>, &gt;, &lt;, =&gt;, &lt;=).</a:t>
            </a:r>
          </a:p>
          <a:p>
            <a:pPr>
              <a:buNone/>
            </a:pPr>
            <a:endParaRPr lang="pt-PT" sz="27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z="2600" b="1" dirty="0" smtClean="0">
                <a:latin typeface="Arial" pitchFamily="34" charset="0"/>
                <a:cs typeface="Arial" pitchFamily="34" charset="0"/>
              </a:rPr>
              <a:t>EXEMPLO DE PROGRAMA DE RELAÇÕES FAMILIARES</a:t>
            </a:r>
            <a:endParaRPr lang="pt-PT" sz="2600" b="1" dirty="0">
              <a:latin typeface="Arial" pitchFamily="34" charset="0"/>
              <a:cs typeface="Arial" pitchFamily="34" charset="0"/>
            </a:endParaRPr>
          </a:p>
        </p:txBody>
      </p:sp>
      <p:pic>
        <p:nvPicPr>
          <p:cNvPr id="1026" name="Picture 2"/>
          <p:cNvPicPr>
            <a:picLocks noGrp="1" noChangeAspect="1" noChangeArrowheads="1"/>
          </p:cNvPicPr>
          <p:nvPr>
            <p:ph idx="1"/>
          </p:nvPr>
        </p:nvPicPr>
        <p:blipFill>
          <a:blip r:embed="rId2"/>
          <a:srcRect l="28639" t="12996" r="36407"/>
          <a:stretch>
            <a:fillRect/>
          </a:stretch>
        </p:blipFill>
        <p:spPr bwMode="auto">
          <a:xfrm>
            <a:off x="2000232" y="1643050"/>
            <a:ext cx="5357850" cy="46434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Título 1"/>
          <p:cNvSpPr>
            <a:spLocks noGrp="1"/>
          </p:cNvSpPr>
          <p:nvPr>
            <p:ph type="title"/>
          </p:nvPr>
        </p:nvSpPr>
        <p:spPr>
          <a:xfrm>
            <a:off x="0" y="1124744"/>
            <a:ext cx="9144000" cy="432048"/>
          </a:xfrm>
        </p:spPr>
        <p:txBody>
          <a:bodyPr/>
          <a:lstStyle/>
          <a:p>
            <a:pPr eaLnBrk="1" hangingPunct="1"/>
            <a:r>
              <a:rPr lang="pt-PT" b="1" dirty="0" smtClean="0">
                <a:latin typeface="Arial" pitchFamily="34" charset="0"/>
                <a:cs typeface="Arial" pitchFamily="34" charset="0"/>
              </a:rPr>
              <a:t>OBJECTIVOS</a:t>
            </a:r>
          </a:p>
        </p:txBody>
      </p:sp>
      <p:sp>
        <p:nvSpPr>
          <p:cNvPr id="22531" name="Marcador de Posição de Conteúdo 2"/>
          <p:cNvSpPr>
            <a:spLocks noGrp="1"/>
          </p:cNvSpPr>
          <p:nvPr>
            <p:ph idx="1"/>
          </p:nvPr>
        </p:nvSpPr>
        <p:spPr>
          <a:xfrm>
            <a:off x="539552" y="2000240"/>
            <a:ext cx="8229600" cy="4286280"/>
          </a:xfrm>
        </p:spPr>
        <p:txBody>
          <a:bodyPr/>
          <a:lstStyle/>
          <a:p>
            <a:pPr lvl="0" algn="just">
              <a:lnSpc>
                <a:spcPct val="150000"/>
              </a:lnSpc>
              <a:spcBef>
                <a:spcPts val="0"/>
              </a:spcBef>
              <a:buFont typeface="Arial" pitchFamily="34" charset="0"/>
              <a:buChar char="•"/>
            </a:pPr>
            <a:r>
              <a:rPr lang="pt-PT" sz="2400" dirty="0" smtClean="0">
                <a:latin typeface="Arial" pitchFamily="34" charset="0"/>
                <a:cs typeface="Arial" pitchFamily="34" charset="0"/>
              </a:rPr>
              <a:t>Adquirir conhecimentos básicos sobre o </a:t>
            </a:r>
            <a:r>
              <a:rPr lang="pt-PT" sz="2400" dirty="0" err="1" smtClean="0">
                <a:latin typeface="Arial" pitchFamily="34" charset="0"/>
                <a:cs typeface="Arial" pitchFamily="34" charset="0"/>
              </a:rPr>
              <a:t>ProLog</a:t>
            </a:r>
            <a:r>
              <a:rPr lang="pt-PT" sz="2400" dirty="0" smtClean="0">
                <a:latin typeface="Arial" pitchFamily="34" charset="0"/>
                <a:cs typeface="Arial" pitchFamily="34" charset="0"/>
              </a:rPr>
              <a:t> como: características, identificadores e variáveis.</a:t>
            </a:r>
          </a:p>
          <a:p>
            <a:pPr eaLnBrk="1" hangingPunct="1">
              <a:lnSpc>
                <a:spcPct val="150000"/>
              </a:lnSpc>
              <a:spcBef>
                <a:spcPts val="0"/>
              </a:spcBef>
              <a:buFont typeface="Arial" pitchFamily="34" charset="0"/>
              <a:buChar char="•"/>
            </a:pPr>
            <a:r>
              <a:rPr lang="pt-PT" sz="2400" dirty="0" smtClean="0">
                <a:latin typeface="Arial" pitchFamily="34" charset="0"/>
                <a:cs typeface="Arial" pitchFamily="34" charset="0"/>
              </a:rPr>
              <a:t>Identificar os tipos de dados simples: cadeias de caracteres, números e termos compostos (estruturas).</a:t>
            </a:r>
          </a:p>
          <a:p>
            <a:pPr eaLnBrk="1" hangingPunct="1">
              <a:lnSpc>
                <a:spcPct val="150000"/>
              </a:lnSpc>
              <a:spcBef>
                <a:spcPts val="0"/>
              </a:spcBef>
              <a:buFont typeface="Arial" pitchFamily="34" charset="0"/>
              <a:buChar char="•"/>
            </a:pPr>
            <a:r>
              <a:rPr lang="pt-PT" sz="2400" dirty="0" smtClean="0">
                <a:latin typeface="Arial" pitchFamily="34" charset="0"/>
                <a:cs typeface="Arial" pitchFamily="34" charset="0"/>
              </a:rPr>
              <a:t>Definir Factos (Predicados) e efectuar perguntas sobre os mesmos.</a:t>
            </a:r>
          </a:p>
          <a:p>
            <a:pPr eaLnBrk="1" hangingPunct="1">
              <a:lnSpc>
                <a:spcPct val="150000"/>
              </a:lnSpc>
              <a:spcBef>
                <a:spcPts val="0"/>
              </a:spcBef>
              <a:buFont typeface="Arial" pitchFamily="34" charset="0"/>
              <a:buChar char="•"/>
            </a:pPr>
            <a:r>
              <a:rPr lang="pt-PT" sz="2400" dirty="0" smtClean="0">
                <a:latin typeface="Arial" pitchFamily="34" charset="0"/>
                <a:cs typeface="Arial" pitchFamily="34" charset="0"/>
              </a:rPr>
              <a:t>Implementar Regras, envolvendo condição, conjunção, disjunção e negação).</a:t>
            </a:r>
          </a:p>
          <a:p>
            <a:pPr eaLnBrk="1" hangingPunct="1">
              <a:lnSpc>
                <a:spcPct val="150000"/>
              </a:lnSpc>
              <a:spcBef>
                <a:spcPts val="0"/>
              </a:spcBef>
              <a:buFont typeface="Arial" pitchFamily="34" charset="0"/>
              <a:buChar char="•"/>
            </a:pPr>
            <a:endParaRPr lang="pt-PT" sz="2400" dirty="0" smtClean="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smtClean="0">
                <a:latin typeface="Arial" pitchFamily="34" charset="0"/>
                <a:cs typeface="Arial" pitchFamily="34" charset="0"/>
              </a:rPr>
              <a:t>DEFINIÇÃO DOS FACTOS</a:t>
            </a:r>
            <a:endParaRPr lang="pt-PT" b="1" dirty="0">
              <a:latin typeface="Arial" pitchFamily="34" charset="0"/>
              <a:cs typeface="Arial" pitchFamily="34" charset="0"/>
            </a:endParaRPr>
          </a:p>
        </p:txBody>
      </p:sp>
      <p:sp>
        <p:nvSpPr>
          <p:cNvPr id="3" name="Marcador de Posição de Conteúdo 2"/>
          <p:cNvSpPr>
            <a:spLocks noGrp="1"/>
          </p:cNvSpPr>
          <p:nvPr>
            <p:ph idx="1"/>
          </p:nvPr>
        </p:nvSpPr>
        <p:spPr>
          <a:xfrm>
            <a:off x="457200" y="1643050"/>
            <a:ext cx="8229600" cy="4714908"/>
          </a:xfrm>
        </p:spPr>
        <p:txBody>
          <a:bodyPr/>
          <a:lstStyle/>
          <a:p>
            <a:r>
              <a:rPr lang="pt-PT" sz="2600" dirty="0" smtClean="0">
                <a:latin typeface="Arial" pitchFamily="34" charset="0"/>
                <a:cs typeface="Arial" pitchFamily="34" charset="0"/>
              </a:rPr>
              <a:t>progenitor( </a:t>
            </a:r>
            <a:r>
              <a:rPr lang="pt-PT" sz="2600" dirty="0" err="1" smtClean="0">
                <a:latin typeface="Arial" pitchFamily="34" charset="0"/>
                <a:cs typeface="Arial" pitchFamily="34" charset="0"/>
              </a:rPr>
              <a:t>pam</a:t>
            </a:r>
            <a:r>
              <a:rPr lang="pt-PT" sz="2600" dirty="0" smtClean="0">
                <a:latin typeface="Arial" pitchFamily="34" charset="0"/>
                <a:cs typeface="Arial" pitchFamily="34" charset="0"/>
              </a:rPr>
              <a:t>, </a:t>
            </a:r>
            <a:r>
              <a:rPr lang="pt-PT" sz="2600" dirty="0" err="1" smtClean="0">
                <a:latin typeface="Arial" pitchFamily="34" charset="0"/>
                <a:cs typeface="Arial" pitchFamily="34" charset="0"/>
              </a:rPr>
              <a:t>bob</a:t>
            </a:r>
            <a:r>
              <a:rPr lang="pt-PT" sz="2600" dirty="0" smtClean="0">
                <a:latin typeface="Arial" pitchFamily="34" charset="0"/>
                <a:cs typeface="Arial" pitchFamily="34" charset="0"/>
              </a:rPr>
              <a:t>).</a:t>
            </a:r>
          </a:p>
          <a:p>
            <a:r>
              <a:rPr lang="pt-PT" sz="2600" dirty="0" smtClean="0">
                <a:latin typeface="Arial" pitchFamily="34" charset="0"/>
                <a:cs typeface="Arial" pitchFamily="34" charset="0"/>
              </a:rPr>
              <a:t>progenitor( tom, </a:t>
            </a:r>
            <a:r>
              <a:rPr lang="pt-PT" sz="2600" dirty="0" err="1" smtClean="0">
                <a:latin typeface="Arial" pitchFamily="34" charset="0"/>
                <a:cs typeface="Arial" pitchFamily="34" charset="0"/>
              </a:rPr>
              <a:t>bob</a:t>
            </a:r>
            <a:r>
              <a:rPr lang="pt-PT" sz="2600" dirty="0" smtClean="0">
                <a:latin typeface="Arial" pitchFamily="34" charset="0"/>
                <a:cs typeface="Arial" pitchFamily="34" charset="0"/>
              </a:rPr>
              <a:t>).</a:t>
            </a:r>
          </a:p>
          <a:p>
            <a:r>
              <a:rPr lang="pt-PT" sz="2600" dirty="0" smtClean="0">
                <a:latin typeface="Arial" pitchFamily="34" charset="0"/>
                <a:cs typeface="Arial" pitchFamily="34" charset="0"/>
              </a:rPr>
              <a:t>progenitor( tom, </a:t>
            </a:r>
            <a:r>
              <a:rPr lang="pt-PT" sz="2600" dirty="0" err="1" smtClean="0">
                <a:latin typeface="Arial" pitchFamily="34" charset="0"/>
                <a:cs typeface="Arial" pitchFamily="34" charset="0"/>
              </a:rPr>
              <a:t>liz</a:t>
            </a:r>
            <a:r>
              <a:rPr lang="pt-PT" sz="2600" dirty="0" smtClean="0">
                <a:latin typeface="Arial" pitchFamily="34" charset="0"/>
                <a:cs typeface="Arial" pitchFamily="34" charset="0"/>
              </a:rPr>
              <a:t>).</a:t>
            </a:r>
          </a:p>
          <a:p>
            <a:r>
              <a:rPr lang="pt-PT" sz="2600" dirty="0" smtClean="0">
                <a:latin typeface="Arial" pitchFamily="34" charset="0"/>
                <a:cs typeface="Arial" pitchFamily="34" charset="0"/>
              </a:rPr>
              <a:t>progenitor( </a:t>
            </a:r>
            <a:r>
              <a:rPr lang="pt-PT" sz="2600" dirty="0" err="1" smtClean="0">
                <a:latin typeface="Arial" pitchFamily="34" charset="0"/>
                <a:cs typeface="Arial" pitchFamily="34" charset="0"/>
              </a:rPr>
              <a:t>bob</a:t>
            </a:r>
            <a:r>
              <a:rPr lang="pt-PT" sz="2600" dirty="0" smtClean="0">
                <a:latin typeface="Arial" pitchFamily="34" charset="0"/>
                <a:cs typeface="Arial" pitchFamily="34" charset="0"/>
              </a:rPr>
              <a:t>, </a:t>
            </a:r>
            <a:r>
              <a:rPr lang="pt-PT" sz="2600" dirty="0" err="1" smtClean="0">
                <a:latin typeface="Arial" pitchFamily="34" charset="0"/>
                <a:cs typeface="Arial" pitchFamily="34" charset="0"/>
              </a:rPr>
              <a:t>ann</a:t>
            </a:r>
            <a:r>
              <a:rPr lang="pt-PT" sz="2600" dirty="0" smtClean="0">
                <a:latin typeface="Arial" pitchFamily="34" charset="0"/>
                <a:cs typeface="Arial" pitchFamily="34" charset="0"/>
              </a:rPr>
              <a:t>).</a:t>
            </a:r>
          </a:p>
          <a:p>
            <a:r>
              <a:rPr lang="pt-PT" sz="2600" dirty="0" smtClean="0">
                <a:latin typeface="Arial" pitchFamily="34" charset="0"/>
                <a:cs typeface="Arial" pitchFamily="34" charset="0"/>
              </a:rPr>
              <a:t>progenitor( </a:t>
            </a:r>
            <a:r>
              <a:rPr lang="pt-PT" sz="2600" dirty="0" err="1" smtClean="0">
                <a:latin typeface="Arial" pitchFamily="34" charset="0"/>
                <a:cs typeface="Arial" pitchFamily="34" charset="0"/>
              </a:rPr>
              <a:t>bob</a:t>
            </a:r>
            <a:r>
              <a:rPr lang="pt-PT" sz="2600" dirty="0" smtClean="0">
                <a:latin typeface="Arial" pitchFamily="34" charset="0"/>
                <a:cs typeface="Arial" pitchFamily="34" charset="0"/>
              </a:rPr>
              <a:t>, </a:t>
            </a:r>
            <a:r>
              <a:rPr lang="pt-PT" sz="2600" dirty="0" err="1" smtClean="0">
                <a:latin typeface="Arial" pitchFamily="34" charset="0"/>
                <a:cs typeface="Arial" pitchFamily="34" charset="0"/>
              </a:rPr>
              <a:t>pat</a:t>
            </a:r>
            <a:r>
              <a:rPr lang="pt-PT" sz="2600" dirty="0" smtClean="0">
                <a:latin typeface="Arial" pitchFamily="34" charset="0"/>
                <a:cs typeface="Arial" pitchFamily="34" charset="0"/>
              </a:rPr>
              <a:t>).</a:t>
            </a:r>
          </a:p>
          <a:p>
            <a:r>
              <a:rPr lang="pt-PT" sz="2600" dirty="0" smtClean="0">
                <a:latin typeface="Arial" pitchFamily="34" charset="0"/>
                <a:cs typeface="Arial" pitchFamily="34" charset="0"/>
              </a:rPr>
              <a:t>progenitor( </a:t>
            </a:r>
            <a:r>
              <a:rPr lang="pt-PT" sz="2600" dirty="0" err="1" smtClean="0">
                <a:latin typeface="Arial" pitchFamily="34" charset="0"/>
                <a:cs typeface="Arial" pitchFamily="34" charset="0"/>
              </a:rPr>
              <a:t>pat</a:t>
            </a:r>
            <a:r>
              <a:rPr lang="pt-PT" sz="2600" dirty="0" smtClean="0">
                <a:latin typeface="Arial" pitchFamily="34" charset="0"/>
                <a:cs typeface="Arial" pitchFamily="34" charset="0"/>
              </a:rPr>
              <a:t>, </a:t>
            </a:r>
            <a:r>
              <a:rPr lang="pt-PT" sz="2600" dirty="0" err="1" smtClean="0">
                <a:latin typeface="Arial" pitchFamily="34" charset="0"/>
                <a:cs typeface="Arial" pitchFamily="34" charset="0"/>
              </a:rPr>
              <a:t>jim</a:t>
            </a:r>
            <a:r>
              <a:rPr lang="pt-PT" sz="2600" dirty="0" smtClean="0">
                <a:latin typeface="Arial" pitchFamily="34" charset="0"/>
                <a:cs typeface="Arial" pitchFamily="34" charset="0"/>
              </a:rPr>
              <a:t>).</a:t>
            </a:r>
          </a:p>
          <a:p>
            <a:r>
              <a:rPr lang="pt-PT" sz="2600" dirty="0" smtClean="0">
                <a:latin typeface="Arial" pitchFamily="34" charset="0"/>
                <a:cs typeface="Arial" pitchFamily="34" charset="0"/>
              </a:rPr>
              <a:t>sexo( </a:t>
            </a:r>
            <a:r>
              <a:rPr lang="pt-PT" sz="2600" dirty="0" err="1" smtClean="0">
                <a:latin typeface="Arial" pitchFamily="34" charset="0"/>
                <a:cs typeface="Arial" pitchFamily="34" charset="0"/>
              </a:rPr>
              <a:t>pam</a:t>
            </a:r>
            <a:r>
              <a:rPr lang="pt-PT" sz="2600" dirty="0" smtClean="0">
                <a:latin typeface="Arial" pitchFamily="34" charset="0"/>
                <a:cs typeface="Arial" pitchFamily="34" charset="0"/>
              </a:rPr>
              <a:t>, feminino).</a:t>
            </a:r>
          </a:p>
          <a:p>
            <a:r>
              <a:rPr lang="pt-PT" sz="2600" dirty="0" smtClean="0">
                <a:latin typeface="Arial" pitchFamily="34" charset="0"/>
                <a:cs typeface="Arial" pitchFamily="34" charset="0"/>
              </a:rPr>
              <a:t>sexo( tom, masculino).</a:t>
            </a:r>
          </a:p>
          <a:p>
            <a:r>
              <a:rPr lang="pt-PT" sz="2600" dirty="0" smtClean="0">
                <a:latin typeface="Arial" pitchFamily="34" charset="0"/>
                <a:cs typeface="Arial" pitchFamily="34" charset="0"/>
              </a:rPr>
              <a:t>sexo( </a:t>
            </a:r>
            <a:r>
              <a:rPr lang="pt-PT" sz="2600" dirty="0" err="1" smtClean="0">
                <a:latin typeface="Arial" pitchFamily="34" charset="0"/>
                <a:cs typeface="Arial" pitchFamily="34" charset="0"/>
              </a:rPr>
              <a:t>bob</a:t>
            </a:r>
            <a:r>
              <a:rPr lang="pt-PT" sz="2600" dirty="0" smtClean="0">
                <a:latin typeface="Arial" pitchFamily="34" charset="0"/>
                <a:cs typeface="Arial" pitchFamily="34" charset="0"/>
              </a:rPr>
              <a:t>, masculino).</a:t>
            </a:r>
          </a:p>
          <a:p>
            <a:r>
              <a:rPr lang="pt-PT" sz="2600" dirty="0" smtClean="0">
                <a:latin typeface="Arial" pitchFamily="34" charset="0"/>
                <a:cs typeface="Arial" pitchFamily="34" charset="0"/>
              </a:rPr>
              <a:t>…</a:t>
            </a:r>
            <a:endParaRPr lang="pt-PT" sz="2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smtClean="0">
                <a:latin typeface="Arial" pitchFamily="34" charset="0"/>
                <a:cs typeface="Arial" pitchFamily="34" charset="0"/>
              </a:rPr>
              <a:t>FORMULAÇÃO DE PERGUNTAS</a:t>
            </a:r>
            <a:endParaRPr lang="pt-PT" b="1" dirty="0">
              <a:latin typeface="Arial" pitchFamily="34" charset="0"/>
              <a:cs typeface="Arial" pitchFamily="34" charset="0"/>
            </a:endParaRPr>
          </a:p>
        </p:txBody>
      </p:sp>
      <p:sp>
        <p:nvSpPr>
          <p:cNvPr id="3" name="Marcador de Posição de Conteúdo 2"/>
          <p:cNvSpPr>
            <a:spLocks noGrp="1"/>
          </p:cNvSpPr>
          <p:nvPr>
            <p:ph idx="1"/>
          </p:nvPr>
        </p:nvSpPr>
        <p:spPr/>
        <p:txBody>
          <a:bodyPr/>
          <a:lstStyle/>
          <a:p>
            <a:r>
              <a:rPr lang="pt-PT" sz="2500" dirty="0" smtClean="0">
                <a:latin typeface="Arial" pitchFamily="34" charset="0"/>
                <a:cs typeface="Arial" pitchFamily="34" charset="0"/>
              </a:rPr>
              <a:t>?- progenitor( </a:t>
            </a:r>
            <a:r>
              <a:rPr lang="pt-PT" sz="2500" dirty="0" err="1" smtClean="0">
                <a:latin typeface="Arial" pitchFamily="34" charset="0"/>
                <a:cs typeface="Arial" pitchFamily="34" charset="0"/>
              </a:rPr>
              <a:t>bob</a:t>
            </a:r>
            <a:r>
              <a:rPr lang="pt-PT" sz="2500" dirty="0" smtClean="0">
                <a:latin typeface="Arial" pitchFamily="34" charset="0"/>
                <a:cs typeface="Arial" pitchFamily="34" charset="0"/>
              </a:rPr>
              <a:t>, </a:t>
            </a:r>
            <a:r>
              <a:rPr lang="pt-PT" sz="2500" dirty="0" err="1" smtClean="0">
                <a:latin typeface="Arial" pitchFamily="34" charset="0"/>
                <a:cs typeface="Arial" pitchFamily="34" charset="0"/>
              </a:rPr>
              <a:t>pat</a:t>
            </a:r>
            <a:r>
              <a:rPr lang="pt-PT" sz="2500" dirty="0" smtClean="0">
                <a:latin typeface="Arial" pitchFamily="34" charset="0"/>
                <a:cs typeface="Arial" pitchFamily="34" charset="0"/>
              </a:rPr>
              <a:t>).</a:t>
            </a:r>
          </a:p>
          <a:p>
            <a:pPr>
              <a:buNone/>
            </a:pPr>
            <a:r>
              <a:rPr lang="pt-PT" sz="2500" dirty="0" smtClean="0">
                <a:latin typeface="Arial" pitchFamily="34" charset="0"/>
                <a:cs typeface="Arial" pitchFamily="34" charset="0"/>
              </a:rPr>
              <a:t> 	A resposta será </a:t>
            </a:r>
            <a:r>
              <a:rPr lang="pt-PT" sz="2500" i="1" dirty="0" err="1" smtClean="0">
                <a:latin typeface="Arial" pitchFamily="34" charset="0"/>
                <a:cs typeface="Arial" pitchFamily="34" charset="0"/>
              </a:rPr>
              <a:t>yes</a:t>
            </a:r>
            <a:r>
              <a:rPr lang="pt-PT" sz="2500" dirty="0" smtClean="0">
                <a:latin typeface="Arial" pitchFamily="34" charset="0"/>
                <a:cs typeface="Arial" pitchFamily="34" charset="0"/>
              </a:rPr>
              <a:t>.</a:t>
            </a:r>
          </a:p>
          <a:p>
            <a:r>
              <a:rPr lang="pt-PT" sz="2500" dirty="0" smtClean="0">
                <a:latin typeface="Arial" pitchFamily="34" charset="0"/>
                <a:cs typeface="Arial" pitchFamily="34" charset="0"/>
              </a:rPr>
              <a:t>?- progenitor( </a:t>
            </a:r>
            <a:r>
              <a:rPr lang="pt-PT" sz="2500" dirty="0" err="1" smtClean="0">
                <a:latin typeface="Arial" pitchFamily="34" charset="0"/>
                <a:cs typeface="Arial" pitchFamily="34" charset="0"/>
              </a:rPr>
              <a:t>pat</a:t>
            </a:r>
            <a:r>
              <a:rPr lang="pt-PT" sz="2500" dirty="0" smtClean="0">
                <a:latin typeface="Arial" pitchFamily="34" charset="0"/>
                <a:cs typeface="Arial" pitchFamily="34" charset="0"/>
              </a:rPr>
              <a:t>, </a:t>
            </a:r>
            <a:r>
              <a:rPr lang="pt-PT" sz="2500" dirty="0" err="1" smtClean="0">
                <a:latin typeface="Arial" pitchFamily="34" charset="0"/>
                <a:cs typeface="Arial" pitchFamily="34" charset="0"/>
              </a:rPr>
              <a:t>bob</a:t>
            </a:r>
            <a:r>
              <a:rPr lang="pt-PT" sz="2500" dirty="0" smtClean="0">
                <a:latin typeface="Arial" pitchFamily="34" charset="0"/>
                <a:cs typeface="Arial" pitchFamily="34" charset="0"/>
              </a:rPr>
              <a:t>).</a:t>
            </a:r>
          </a:p>
          <a:p>
            <a:pPr>
              <a:buNone/>
            </a:pPr>
            <a:r>
              <a:rPr lang="pt-PT" sz="2500" dirty="0" smtClean="0">
                <a:latin typeface="Arial" pitchFamily="34" charset="0"/>
                <a:cs typeface="Arial" pitchFamily="34" charset="0"/>
              </a:rPr>
              <a:t>	A resposta será </a:t>
            </a:r>
            <a:r>
              <a:rPr lang="pt-PT" sz="2500" i="1" dirty="0" smtClean="0">
                <a:latin typeface="Arial" pitchFamily="34" charset="0"/>
                <a:cs typeface="Arial" pitchFamily="34" charset="0"/>
              </a:rPr>
              <a:t>no</a:t>
            </a:r>
            <a:r>
              <a:rPr lang="pt-PT" sz="2500" dirty="0" smtClean="0">
                <a:latin typeface="Arial" pitchFamily="34" charset="0"/>
                <a:cs typeface="Arial" pitchFamily="34" charset="0"/>
              </a:rPr>
              <a:t>.</a:t>
            </a:r>
          </a:p>
          <a:p>
            <a:r>
              <a:rPr lang="pt-PT" sz="2500" dirty="0" smtClean="0">
                <a:latin typeface="Arial" pitchFamily="34" charset="0"/>
                <a:cs typeface="Arial" pitchFamily="34" charset="0"/>
              </a:rPr>
              <a:t>?- progenitor( </a:t>
            </a:r>
            <a:r>
              <a:rPr lang="pt-PT" sz="2500" dirty="0" err="1" smtClean="0">
                <a:latin typeface="Arial" pitchFamily="34" charset="0"/>
                <a:cs typeface="Arial" pitchFamily="34" charset="0"/>
              </a:rPr>
              <a:t>pat</a:t>
            </a:r>
            <a:r>
              <a:rPr lang="pt-PT" sz="2500" dirty="0" smtClean="0">
                <a:latin typeface="Arial" pitchFamily="34" charset="0"/>
                <a:cs typeface="Arial" pitchFamily="34" charset="0"/>
              </a:rPr>
              <a:t>, _).</a:t>
            </a:r>
            <a:r>
              <a:rPr lang="pt-PT" sz="2400" dirty="0" smtClean="0">
                <a:latin typeface="Arial" pitchFamily="34" charset="0"/>
                <a:cs typeface="Arial" pitchFamily="34" charset="0"/>
              </a:rPr>
              <a:t> /</a:t>
            </a:r>
            <a:r>
              <a:rPr lang="pt-PT" sz="2400" dirty="0" err="1" smtClean="0">
                <a:latin typeface="Arial" pitchFamily="34" charset="0"/>
                <a:cs typeface="Arial" pitchFamily="34" charset="0"/>
              </a:rPr>
              <a:t>*com</a:t>
            </a:r>
            <a:r>
              <a:rPr lang="pt-PT" sz="2400" dirty="0" smtClean="0">
                <a:latin typeface="Arial" pitchFamily="34" charset="0"/>
                <a:cs typeface="Arial" pitchFamily="34" charset="0"/>
              </a:rPr>
              <a:t> _ pedimos qualquer </a:t>
            </a:r>
            <a:r>
              <a:rPr lang="pt-PT" sz="2400" dirty="0" err="1" smtClean="0">
                <a:latin typeface="Arial" pitchFamily="34" charset="0"/>
                <a:cs typeface="Arial" pitchFamily="34" charset="0"/>
              </a:rPr>
              <a:t>coisa*</a:t>
            </a:r>
            <a:r>
              <a:rPr lang="pt-PT" sz="2400" dirty="0" smtClean="0">
                <a:latin typeface="Arial" pitchFamily="34" charset="0"/>
                <a:cs typeface="Arial" pitchFamily="34" charset="0"/>
              </a:rPr>
              <a:t>/</a:t>
            </a:r>
          </a:p>
          <a:p>
            <a:pPr>
              <a:buNone/>
            </a:pPr>
            <a:r>
              <a:rPr lang="pt-PT" sz="2500" dirty="0" smtClean="0">
                <a:latin typeface="Arial" pitchFamily="34" charset="0"/>
                <a:cs typeface="Arial" pitchFamily="34" charset="0"/>
              </a:rPr>
              <a:t>	A resposta será </a:t>
            </a:r>
            <a:r>
              <a:rPr lang="pt-PT" sz="2500" i="1" dirty="0" err="1" smtClean="0">
                <a:latin typeface="Arial" pitchFamily="34" charset="0"/>
                <a:cs typeface="Arial" pitchFamily="34" charset="0"/>
              </a:rPr>
              <a:t>yes</a:t>
            </a:r>
            <a:r>
              <a:rPr lang="pt-PT" sz="2500" dirty="0" smtClean="0">
                <a:latin typeface="Arial" pitchFamily="34" charset="0"/>
                <a:cs typeface="Arial" pitchFamily="34" charset="0"/>
              </a:rPr>
              <a:t>.</a:t>
            </a:r>
          </a:p>
          <a:p>
            <a:r>
              <a:rPr lang="pt-PT" sz="2500" dirty="0" smtClean="0">
                <a:latin typeface="Arial" pitchFamily="34" charset="0"/>
                <a:cs typeface="Arial" pitchFamily="34" charset="0"/>
              </a:rPr>
              <a:t>?- progenitor( X, </a:t>
            </a:r>
            <a:r>
              <a:rPr lang="pt-PT" sz="2500" dirty="0" err="1" smtClean="0">
                <a:latin typeface="Arial" pitchFamily="34" charset="0"/>
                <a:cs typeface="Arial" pitchFamily="34" charset="0"/>
              </a:rPr>
              <a:t>liz</a:t>
            </a:r>
            <a:r>
              <a:rPr lang="pt-PT" sz="2500" dirty="0" smtClean="0">
                <a:latin typeface="Arial" pitchFamily="34" charset="0"/>
                <a:cs typeface="Arial" pitchFamily="34" charset="0"/>
              </a:rPr>
              <a:t>).</a:t>
            </a:r>
          </a:p>
          <a:p>
            <a:pPr>
              <a:buNone/>
            </a:pPr>
            <a:r>
              <a:rPr lang="pt-PT" sz="2500" dirty="0" smtClean="0">
                <a:latin typeface="Arial" pitchFamily="34" charset="0"/>
                <a:cs typeface="Arial" pitchFamily="34" charset="0"/>
              </a:rPr>
              <a:t>	A resposta será </a:t>
            </a:r>
            <a:r>
              <a:rPr lang="pt-PT" sz="2500" dirty="0" err="1" smtClean="0">
                <a:latin typeface="Arial" pitchFamily="34" charset="0"/>
                <a:cs typeface="Arial" pitchFamily="34" charset="0"/>
              </a:rPr>
              <a:t>X=</a:t>
            </a:r>
            <a:r>
              <a:rPr lang="pt-PT" sz="2500" i="1" dirty="0" err="1" smtClean="0">
                <a:latin typeface="Arial" pitchFamily="34" charset="0"/>
                <a:cs typeface="Arial" pitchFamily="34" charset="0"/>
              </a:rPr>
              <a:t>tom</a:t>
            </a:r>
            <a:r>
              <a:rPr lang="pt-PT" sz="2500" dirty="0" smtClean="0">
                <a:latin typeface="Arial" pitchFamily="34" charset="0"/>
                <a:cs typeface="Arial" pitchFamily="34" charset="0"/>
              </a:rPr>
              <a:t>.</a:t>
            </a:r>
          </a:p>
          <a:p>
            <a:r>
              <a:rPr lang="pt-PT" sz="2500" dirty="0" smtClean="0">
                <a:latin typeface="Arial" pitchFamily="34" charset="0"/>
                <a:cs typeface="Arial" pitchFamily="34" charset="0"/>
              </a:rPr>
              <a:t>?- progenitor( </a:t>
            </a:r>
            <a:r>
              <a:rPr lang="pt-PT" sz="2500" dirty="0" err="1" smtClean="0">
                <a:latin typeface="Arial" pitchFamily="34" charset="0"/>
                <a:cs typeface="Arial" pitchFamily="34" charset="0"/>
              </a:rPr>
              <a:t>bob</a:t>
            </a:r>
            <a:r>
              <a:rPr lang="pt-PT" sz="2500" dirty="0" smtClean="0">
                <a:latin typeface="Arial" pitchFamily="34" charset="0"/>
                <a:cs typeface="Arial" pitchFamily="34" charset="0"/>
              </a:rPr>
              <a:t>, X). %Pedimos os filhos de </a:t>
            </a:r>
            <a:r>
              <a:rPr lang="pt-PT" sz="2500" dirty="0" err="1" smtClean="0">
                <a:latin typeface="Arial" pitchFamily="34" charset="0"/>
                <a:cs typeface="Arial" pitchFamily="34" charset="0"/>
              </a:rPr>
              <a:t>bob</a:t>
            </a:r>
            <a:r>
              <a:rPr lang="pt-PT" sz="2500" dirty="0" smtClean="0">
                <a:latin typeface="Arial" pitchFamily="34" charset="0"/>
                <a:cs typeface="Arial" pitchFamily="34" charset="0"/>
              </a:rPr>
              <a:t>.</a:t>
            </a:r>
          </a:p>
          <a:p>
            <a:endParaRPr lang="pt-PT" sz="25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smtClean="0">
                <a:latin typeface="Arial" pitchFamily="34" charset="0"/>
                <a:cs typeface="Arial" pitchFamily="34" charset="0"/>
              </a:rPr>
              <a:t>FORMULAÇÃO DE PERGUNTAS</a:t>
            </a:r>
            <a:endParaRPr lang="pt-PT" dirty="0"/>
          </a:p>
        </p:txBody>
      </p:sp>
      <p:sp>
        <p:nvSpPr>
          <p:cNvPr id="3" name="Marcador de Posição de Conteúdo 2"/>
          <p:cNvSpPr>
            <a:spLocks noGrp="1"/>
          </p:cNvSpPr>
          <p:nvPr>
            <p:ph idx="1"/>
          </p:nvPr>
        </p:nvSpPr>
        <p:spPr>
          <a:xfrm>
            <a:off x="457200" y="2204864"/>
            <a:ext cx="8229600" cy="4153094"/>
          </a:xfrm>
        </p:spPr>
        <p:txBody>
          <a:bodyPr/>
          <a:lstStyle/>
          <a:p>
            <a:r>
              <a:rPr lang="pt-PT" sz="2800" dirty="0" smtClean="0">
                <a:latin typeface="Arial" pitchFamily="34" charset="0"/>
                <a:cs typeface="Arial" pitchFamily="34" charset="0"/>
              </a:rPr>
              <a:t>?- progenitor ( X, Y).</a:t>
            </a:r>
          </a:p>
          <a:p>
            <a:pPr>
              <a:buNone/>
            </a:pPr>
            <a:r>
              <a:rPr lang="pt-PT" sz="2800" dirty="0" smtClean="0">
                <a:latin typeface="Arial" pitchFamily="34" charset="0"/>
                <a:cs typeface="Arial" pitchFamily="34" charset="0"/>
              </a:rPr>
              <a:t>	</a:t>
            </a:r>
            <a:r>
              <a:rPr lang="pt-PT" sz="2800" dirty="0" err="1" smtClean="0">
                <a:latin typeface="Arial" pitchFamily="34" charset="0"/>
                <a:cs typeface="Arial" pitchFamily="34" charset="0"/>
              </a:rPr>
              <a:t>X=pam</a:t>
            </a:r>
            <a:r>
              <a:rPr lang="pt-PT" sz="2800" dirty="0" smtClean="0">
                <a:latin typeface="Arial" pitchFamily="34" charset="0"/>
                <a:cs typeface="Arial" pitchFamily="34" charset="0"/>
              </a:rPr>
              <a:t>;</a:t>
            </a:r>
          </a:p>
          <a:p>
            <a:pPr>
              <a:buNone/>
            </a:pPr>
            <a:r>
              <a:rPr lang="pt-PT" sz="2800" dirty="0" smtClean="0">
                <a:latin typeface="Arial" pitchFamily="34" charset="0"/>
                <a:cs typeface="Arial" pitchFamily="34" charset="0"/>
              </a:rPr>
              <a:t>	Y </a:t>
            </a:r>
            <a:r>
              <a:rPr lang="pt-PT" sz="2800" dirty="0" err="1" smtClean="0">
                <a:latin typeface="Arial" pitchFamily="34" charset="0"/>
                <a:cs typeface="Arial" pitchFamily="34" charset="0"/>
              </a:rPr>
              <a:t>=bob</a:t>
            </a:r>
            <a:r>
              <a:rPr lang="pt-PT" sz="2800" dirty="0" smtClean="0">
                <a:latin typeface="Arial" pitchFamily="34" charset="0"/>
                <a:cs typeface="Arial" pitchFamily="34" charset="0"/>
              </a:rPr>
              <a:t>;</a:t>
            </a:r>
          </a:p>
          <a:p>
            <a:pPr>
              <a:buNone/>
            </a:pPr>
            <a:r>
              <a:rPr lang="pt-PT" sz="2800" dirty="0" smtClean="0">
                <a:latin typeface="Arial" pitchFamily="34" charset="0"/>
                <a:cs typeface="Arial" pitchFamily="34" charset="0"/>
              </a:rPr>
              <a:t>	</a:t>
            </a:r>
            <a:r>
              <a:rPr lang="pt-PT" sz="2800" dirty="0" err="1" smtClean="0">
                <a:latin typeface="Arial" pitchFamily="34" charset="0"/>
                <a:cs typeface="Arial" pitchFamily="34" charset="0"/>
              </a:rPr>
              <a:t>X=tom</a:t>
            </a:r>
            <a:r>
              <a:rPr lang="pt-PT" sz="2800" dirty="0" smtClean="0">
                <a:latin typeface="Arial" pitchFamily="34" charset="0"/>
                <a:cs typeface="Arial" pitchFamily="34" charset="0"/>
              </a:rPr>
              <a:t>;</a:t>
            </a:r>
          </a:p>
          <a:p>
            <a:pPr>
              <a:buNone/>
            </a:pPr>
            <a:r>
              <a:rPr lang="pt-PT" sz="2800" dirty="0" smtClean="0">
                <a:latin typeface="Arial" pitchFamily="34" charset="0"/>
                <a:cs typeface="Arial" pitchFamily="34" charset="0"/>
              </a:rPr>
              <a:t>	Y </a:t>
            </a:r>
            <a:r>
              <a:rPr lang="pt-PT" sz="2800" dirty="0" err="1" smtClean="0">
                <a:latin typeface="Arial" pitchFamily="34" charset="0"/>
                <a:cs typeface="Arial" pitchFamily="34" charset="0"/>
              </a:rPr>
              <a:t>=bob</a:t>
            </a:r>
            <a:r>
              <a:rPr lang="pt-PT" sz="2800" dirty="0" smtClean="0">
                <a:latin typeface="Arial" pitchFamily="34" charset="0"/>
                <a:cs typeface="Arial" pitchFamily="34" charset="0"/>
              </a:rPr>
              <a:t>;</a:t>
            </a:r>
          </a:p>
          <a:p>
            <a:pPr>
              <a:buNone/>
            </a:pPr>
            <a:r>
              <a:rPr lang="pt-PT" sz="2800" dirty="0" smtClean="0">
                <a:latin typeface="Arial" pitchFamily="34" charset="0"/>
                <a:cs typeface="Arial" pitchFamily="34" charset="0"/>
              </a:rPr>
              <a:t>	</a:t>
            </a:r>
            <a:r>
              <a:rPr lang="pt-PT" sz="2800" dirty="0" err="1" smtClean="0">
                <a:latin typeface="Arial" pitchFamily="34" charset="0"/>
                <a:cs typeface="Arial" pitchFamily="34" charset="0"/>
              </a:rPr>
              <a:t>X=tom</a:t>
            </a:r>
            <a:r>
              <a:rPr lang="pt-PT" sz="2800" dirty="0" smtClean="0">
                <a:latin typeface="Arial" pitchFamily="34" charset="0"/>
                <a:cs typeface="Arial" pitchFamily="34" charset="0"/>
              </a:rPr>
              <a:t>;</a:t>
            </a:r>
          </a:p>
          <a:p>
            <a:pPr>
              <a:buNone/>
            </a:pPr>
            <a:r>
              <a:rPr lang="pt-PT" sz="2800" dirty="0" smtClean="0">
                <a:latin typeface="Arial" pitchFamily="34" charset="0"/>
                <a:cs typeface="Arial" pitchFamily="34" charset="0"/>
              </a:rPr>
              <a:t>	</a:t>
            </a:r>
            <a:r>
              <a:rPr lang="pt-PT" sz="2800" dirty="0" err="1" smtClean="0">
                <a:latin typeface="Arial" pitchFamily="34" charset="0"/>
                <a:cs typeface="Arial" pitchFamily="34" charset="0"/>
              </a:rPr>
              <a:t>Y=liz</a:t>
            </a:r>
            <a:r>
              <a:rPr lang="pt-PT" sz="2800" dirty="0" smtClean="0">
                <a:latin typeface="Arial" pitchFamily="34" charset="0"/>
                <a:cs typeface="Arial" pitchFamily="34" charset="0"/>
              </a:rPr>
              <a:t>;</a:t>
            </a:r>
          </a:p>
          <a:p>
            <a:pPr>
              <a:buNone/>
            </a:pPr>
            <a:r>
              <a:rPr lang="pt-PT" sz="2800" dirty="0" smtClean="0">
                <a:latin typeface="Arial" pitchFamily="34" charset="0"/>
                <a:cs typeface="Arial" pitchFamily="34" charset="0"/>
              </a:rPr>
              <a:t>…</a:t>
            </a:r>
            <a:endParaRPr lang="pt-PT"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smtClean="0">
                <a:latin typeface="Arial" pitchFamily="34" charset="0"/>
                <a:cs typeface="Arial" pitchFamily="34" charset="0"/>
              </a:rPr>
              <a:t>DEFINIÇÃO DE REGRAS</a:t>
            </a:r>
            <a:endParaRPr lang="pt-PT" b="1" dirty="0">
              <a:latin typeface="Arial" pitchFamily="34" charset="0"/>
              <a:cs typeface="Arial" pitchFamily="34" charset="0"/>
            </a:endParaRPr>
          </a:p>
        </p:txBody>
      </p:sp>
      <p:sp>
        <p:nvSpPr>
          <p:cNvPr id="3" name="Marcador de Posição de Conteúdo 2"/>
          <p:cNvSpPr>
            <a:spLocks noGrp="1"/>
          </p:cNvSpPr>
          <p:nvPr>
            <p:ph idx="1"/>
          </p:nvPr>
        </p:nvSpPr>
        <p:spPr/>
        <p:txBody>
          <a:bodyPr/>
          <a:lstStyle/>
          <a:p>
            <a:pPr>
              <a:buFont typeface="Arial" pitchFamily="34" charset="0"/>
              <a:buChar char="•"/>
            </a:pPr>
            <a:r>
              <a:rPr lang="pt-PT" sz="2800" dirty="0" smtClean="0">
                <a:latin typeface="Arial" pitchFamily="34" charset="0"/>
                <a:cs typeface="Arial" pitchFamily="34" charset="0"/>
              </a:rPr>
              <a:t>pai (X, Y) :- progenitor (X, Y), sexo (X, masculino).</a:t>
            </a:r>
          </a:p>
          <a:p>
            <a:pPr>
              <a:buFont typeface="Arial" pitchFamily="34" charset="0"/>
              <a:buChar char="•"/>
            </a:pPr>
            <a:r>
              <a:rPr lang="pt-PT" sz="2800" dirty="0" err="1" smtClean="0">
                <a:latin typeface="Arial" pitchFamily="34" charset="0"/>
                <a:cs typeface="Arial" pitchFamily="34" charset="0"/>
              </a:rPr>
              <a:t>mae</a:t>
            </a:r>
            <a:r>
              <a:rPr lang="pt-PT" sz="2800" dirty="0" smtClean="0">
                <a:latin typeface="Arial" pitchFamily="34" charset="0"/>
                <a:cs typeface="Arial" pitchFamily="34" charset="0"/>
              </a:rPr>
              <a:t> (X, Y) :- progenitor (X, Y), sexo (X, feminino).</a:t>
            </a:r>
          </a:p>
          <a:p>
            <a:pPr>
              <a:buFont typeface="Arial" pitchFamily="34" charset="0"/>
              <a:buChar char="•"/>
            </a:pPr>
            <a:r>
              <a:rPr lang="pt-PT" sz="2800" dirty="0" smtClean="0">
                <a:latin typeface="Arial" pitchFamily="34" charset="0"/>
                <a:cs typeface="Arial" pitchFamily="34" charset="0"/>
              </a:rPr>
              <a:t>avo (X, Y) :- progenitor (X, Z), progenitor (Z, X).</a:t>
            </a:r>
          </a:p>
          <a:p>
            <a:pPr algn="just">
              <a:buFont typeface="Arial" pitchFamily="34" charset="0"/>
              <a:buChar char="•"/>
            </a:pPr>
            <a:r>
              <a:rPr lang="pt-PT" sz="2800" dirty="0" err="1" smtClean="0">
                <a:latin typeface="Arial" pitchFamily="34" charset="0"/>
                <a:cs typeface="Arial" pitchFamily="34" charset="0"/>
              </a:rPr>
              <a:t>Obs</a:t>
            </a:r>
            <a:r>
              <a:rPr lang="pt-PT" sz="2800" dirty="0" smtClean="0">
                <a:latin typeface="Arial" pitchFamily="34" charset="0"/>
                <a:cs typeface="Arial" pitchFamily="34" charset="0"/>
              </a:rPr>
              <a:t>: Da mesma forma que efectuam-se perguntas sobre os predicados, faz-se com as regras.</a:t>
            </a:r>
          </a:p>
          <a:p>
            <a:pPr>
              <a:buFont typeface="Arial" pitchFamily="34" charset="0"/>
              <a:buChar char="•"/>
            </a:pPr>
            <a:endParaRPr lang="pt-PT" sz="2800" dirty="0" smtClean="0">
              <a:latin typeface="Arial" pitchFamily="34" charset="0"/>
              <a:cs typeface="Arial" pitchFamily="34" charset="0"/>
            </a:endParaRPr>
          </a:p>
          <a:p>
            <a:pPr>
              <a:buFont typeface="Arial" pitchFamily="34" charset="0"/>
              <a:buChar char="•"/>
            </a:pPr>
            <a:endParaRPr lang="pt-PT"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smtClean="0">
                <a:latin typeface="Arial" pitchFamily="34" charset="0"/>
                <a:cs typeface="Arial" pitchFamily="34" charset="0"/>
              </a:rPr>
              <a:t>DEFINIÇÃO DE REGRAS RECURSIVAS</a:t>
            </a:r>
            <a:endParaRPr lang="pt-PT" dirty="0"/>
          </a:p>
        </p:txBody>
      </p:sp>
      <p:sp>
        <p:nvSpPr>
          <p:cNvPr id="3" name="Marcador de Posição de Conteúdo 2"/>
          <p:cNvSpPr>
            <a:spLocks noGrp="1"/>
          </p:cNvSpPr>
          <p:nvPr>
            <p:ph idx="1"/>
          </p:nvPr>
        </p:nvSpPr>
        <p:spPr/>
        <p:txBody>
          <a:bodyPr/>
          <a:lstStyle/>
          <a:p>
            <a:r>
              <a:rPr lang="es-ES" dirty="0" smtClean="0">
                <a:latin typeface="Arial" pitchFamily="34" charset="0"/>
                <a:cs typeface="Arial" pitchFamily="34" charset="0"/>
              </a:rPr>
              <a:t>ancestral (X,Y) :- </a:t>
            </a:r>
            <a:r>
              <a:rPr lang="es-ES" dirty="0" err="1" smtClean="0">
                <a:latin typeface="Arial" pitchFamily="34" charset="0"/>
                <a:cs typeface="Arial" pitchFamily="34" charset="0"/>
              </a:rPr>
              <a:t>mae</a:t>
            </a:r>
            <a:r>
              <a:rPr lang="es-ES" dirty="0" smtClean="0">
                <a:latin typeface="Arial" pitchFamily="34" charset="0"/>
                <a:cs typeface="Arial" pitchFamily="34" charset="0"/>
              </a:rPr>
              <a:t> (X,Y); </a:t>
            </a:r>
            <a:r>
              <a:rPr lang="es-ES" dirty="0" err="1" smtClean="0">
                <a:latin typeface="Arial" pitchFamily="34" charset="0"/>
                <a:cs typeface="Arial" pitchFamily="34" charset="0"/>
              </a:rPr>
              <a:t>pai</a:t>
            </a:r>
            <a:r>
              <a:rPr lang="es-ES" dirty="0" smtClean="0">
                <a:latin typeface="Arial" pitchFamily="34" charset="0"/>
                <a:cs typeface="Arial" pitchFamily="34" charset="0"/>
              </a:rPr>
              <a:t> (X,Y). </a:t>
            </a:r>
          </a:p>
          <a:p>
            <a:r>
              <a:rPr lang="es-ES" dirty="0" smtClean="0">
                <a:latin typeface="Arial" pitchFamily="34" charset="0"/>
                <a:cs typeface="Arial" pitchFamily="34" charset="0"/>
              </a:rPr>
              <a:t>ancestral (X,Y) :- (</a:t>
            </a:r>
            <a:r>
              <a:rPr lang="es-ES" dirty="0" err="1" smtClean="0">
                <a:latin typeface="Arial" pitchFamily="34" charset="0"/>
                <a:cs typeface="Arial" pitchFamily="34" charset="0"/>
              </a:rPr>
              <a:t>mae</a:t>
            </a:r>
            <a:r>
              <a:rPr lang="es-ES" dirty="0" smtClean="0">
                <a:latin typeface="Arial" pitchFamily="34" charset="0"/>
                <a:cs typeface="Arial" pitchFamily="34" charset="0"/>
              </a:rPr>
              <a:t> (X, Z); </a:t>
            </a:r>
            <a:r>
              <a:rPr lang="es-ES" dirty="0" err="1" smtClean="0">
                <a:latin typeface="Arial" pitchFamily="34" charset="0"/>
                <a:cs typeface="Arial" pitchFamily="34" charset="0"/>
              </a:rPr>
              <a:t>pai</a:t>
            </a:r>
            <a:r>
              <a:rPr lang="es-ES" dirty="0" smtClean="0">
                <a:latin typeface="Arial" pitchFamily="34" charset="0"/>
                <a:cs typeface="Arial" pitchFamily="34" charset="0"/>
              </a:rPr>
              <a:t> (X, Z)), ancestral (Z,Y). </a:t>
            </a:r>
          </a:p>
          <a:p>
            <a:pPr algn="just"/>
            <a:r>
              <a:rPr lang="pt-PT" dirty="0" err="1" smtClean="0">
                <a:latin typeface="Arial" pitchFamily="34" charset="0"/>
                <a:cs typeface="Arial" pitchFamily="34" charset="0"/>
              </a:rPr>
              <a:t>Obs</a:t>
            </a:r>
            <a:r>
              <a:rPr lang="pt-PT" dirty="0" smtClean="0">
                <a:latin typeface="Arial" pitchFamily="34" charset="0"/>
                <a:cs typeface="Arial" pitchFamily="34" charset="0"/>
              </a:rPr>
              <a:t>: Também podemos separar as conjunções e as disjunções em regras diferentes, neste caso teríamos 4 regras em vez de duas.</a:t>
            </a:r>
            <a:endParaRPr lang="es-ES"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smtClean="0">
                <a:latin typeface="Arial" pitchFamily="34" charset="0"/>
                <a:cs typeface="Arial" pitchFamily="34" charset="0"/>
              </a:rPr>
              <a:t>PRINCIPAIS IMPLEMENTAÇÕES</a:t>
            </a:r>
            <a:endParaRPr lang="pt-PT" b="1" dirty="0">
              <a:latin typeface="Arial" pitchFamily="34" charset="0"/>
              <a:cs typeface="Arial" pitchFamily="34" charset="0"/>
            </a:endParaRPr>
          </a:p>
        </p:txBody>
      </p:sp>
      <p:sp>
        <p:nvSpPr>
          <p:cNvPr id="3" name="Marcador de Posição de Conteúdo 2"/>
          <p:cNvSpPr>
            <a:spLocks noGrp="1"/>
          </p:cNvSpPr>
          <p:nvPr>
            <p:ph idx="1"/>
          </p:nvPr>
        </p:nvSpPr>
        <p:spPr>
          <a:xfrm>
            <a:off x="457200" y="2285992"/>
            <a:ext cx="8229600" cy="3840171"/>
          </a:xfrm>
        </p:spPr>
        <p:txBody>
          <a:bodyPr/>
          <a:lstStyle/>
          <a:p>
            <a:pPr algn="just">
              <a:lnSpc>
                <a:spcPct val="150000"/>
              </a:lnSpc>
            </a:pPr>
            <a:r>
              <a:rPr lang="pt-PT" dirty="0" err="1" smtClean="0">
                <a:latin typeface="Arial" pitchFamily="34" charset="0"/>
                <a:cs typeface="Arial" pitchFamily="34" charset="0"/>
              </a:rPr>
              <a:t>SwiProlog</a:t>
            </a:r>
            <a:r>
              <a:rPr lang="pt-PT" dirty="0" smtClean="0">
                <a:latin typeface="Arial" pitchFamily="34" charset="0"/>
                <a:cs typeface="Arial" pitchFamily="34" charset="0"/>
              </a:rPr>
              <a:t> (</a:t>
            </a:r>
            <a:r>
              <a:rPr lang="pt-PT" dirty="0" err="1" smtClean="0">
                <a:latin typeface="Arial" pitchFamily="34" charset="0"/>
                <a:cs typeface="Arial" pitchFamily="34" charset="0"/>
              </a:rPr>
              <a:t>www.swi-prolog.org</a:t>
            </a:r>
            <a:r>
              <a:rPr lang="pt-PT" dirty="0" smtClean="0">
                <a:latin typeface="Arial" pitchFamily="34" charset="0"/>
                <a:cs typeface="Arial" pitchFamily="34" charset="0"/>
              </a:rPr>
              <a:t>).</a:t>
            </a:r>
          </a:p>
          <a:p>
            <a:pPr algn="just">
              <a:lnSpc>
                <a:spcPct val="150000"/>
              </a:lnSpc>
            </a:pPr>
            <a:r>
              <a:rPr lang="pt-PT" dirty="0" err="1" smtClean="0">
                <a:latin typeface="Arial" pitchFamily="34" charset="0"/>
                <a:cs typeface="Arial" pitchFamily="34" charset="0"/>
              </a:rPr>
              <a:t>VisualProlog</a:t>
            </a:r>
            <a:r>
              <a:rPr lang="pt-PT" dirty="0" smtClean="0">
                <a:latin typeface="Arial" pitchFamily="34" charset="0"/>
                <a:cs typeface="Arial" pitchFamily="34" charset="0"/>
              </a:rPr>
              <a:t> (</a:t>
            </a:r>
            <a:r>
              <a:rPr lang="pt-PT" dirty="0" err="1" smtClean="0">
                <a:latin typeface="Arial" pitchFamily="34" charset="0"/>
                <a:cs typeface="Arial" pitchFamily="34" charset="0"/>
              </a:rPr>
              <a:t>www.visual-prolog.com</a:t>
            </a:r>
            <a:r>
              <a:rPr lang="pt-PT" smtClean="0">
                <a:latin typeface="Arial" pitchFamily="34" charset="0"/>
                <a:cs typeface="Arial" pitchFamily="34" charset="0"/>
              </a:rPr>
              <a:t>).</a:t>
            </a:r>
            <a:endParaRPr lang="pt-PT" dirty="0" smtClean="0">
              <a:latin typeface="Arial" pitchFamily="34" charset="0"/>
              <a:cs typeface="Arial" pitchFamily="34" charset="0"/>
            </a:endParaRPr>
          </a:p>
          <a:p>
            <a:pPr algn="just">
              <a:lnSpc>
                <a:spcPct val="150000"/>
              </a:lnSpc>
            </a:pPr>
            <a:r>
              <a:rPr lang="pt-PT" dirty="0" err="1" smtClean="0">
                <a:latin typeface="Arial" pitchFamily="34" charset="0"/>
                <a:cs typeface="Arial" pitchFamily="34" charset="0"/>
              </a:rPr>
              <a:t>WinProlog</a:t>
            </a:r>
            <a:r>
              <a:rPr lang="pt-PT" dirty="0" smtClean="0">
                <a:latin typeface="Arial" pitchFamily="34" charset="0"/>
                <a:cs typeface="Arial" pitchFamily="34" charset="0"/>
              </a:rPr>
              <a:t> (</a:t>
            </a:r>
            <a:r>
              <a:rPr lang="pt-PT" dirty="0" err="1" smtClean="0">
                <a:latin typeface="Arial" pitchFamily="34" charset="0"/>
                <a:cs typeface="Arial" pitchFamily="34" charset="0"/>
              </a:rPr>
              <a:t>www.lpa.co.ukwin.htm</a:t>
            </a:r>
            <a:r>
              <a:rPr lang="pt-PT"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smtClean="0">
                <a:latin typeface="Arial" pitchFamily="34" charset="0"/>
                <a:cs typeface="Arial" pitchFamily="34" charset="0"/>
              </a:rPr>
              <a:t>REFERÊNCIAS BIBLIOGRÁFICAS</a:t>
            </a:r>
            <a:endParaRPr lang="pt-PT" dirty="0"/>
          </a:p>
        </p:txBody>
      </p:sp>
      <p:sp>
        <p:nvSpPr>
          <p:cNvPr id="3" name="Marcador de Posição de Conteúdo 2"/>
          <p:cNvSpPr>
            <a:spLocks noGrp="1"/>
          </p:cNvSpPr>
          <p:nvPr>
            <p:ph idx="1"/>
          </p:nvPr>
        </p:nvSpPr>
        <p:spPr/>
        <p:txBody>
          <a:bodyPr/>
          <a:lstStyle/>
          <a:p>
            <a:r>
              <a:rPr lang="pt-PT" smtClean="0">
                <a:latin typeface="Arial" pitchFamily="34" charset="0"/>
                <a:cs typeface="Arial" pitchFamily="34" charset="0"/>
              </a:rPr>
              <a:t>Ivan </a:t>
            </a:r>
            <a:r>
              <a:rPr lang="pt-PT" dirty="0" err="1" smtClean="0">
                <a:latin typeface="Arial" pitchFamily="34" charset="0"/>
                <a:cs typeface="Arial" pitchFamily="34" charset="0"/>
              </a:rPr>
              <a:t>Bratko</a:t>
            </a:r>
            <a:r>
              <a:rPr lang="pt-PT" dirty="0" smtClean="0">
                <a:latin typeface="Arial" pitchFamily="34" charset="0"/>
                <a:cs typeface="Arial" pitchFamily="34" charset="0"/>
              </a:rPr>
              <a:t> (</a:t>
            </a:r>
            <a:r>
              <a:rPr lang="pt-PT" dirty="0" err="1" smtClean="0">
                <a:latin typeface="Arial" pitchFamily="34" charset="0"/>
                <a:cs typeface="Arial" pitchFamily="34" charset="0"/>
              </a:rPr>
              <a:t>Pág.</a:t>
            </a:r>
            <a:r>
              <a:rPr lang="pt-PT" dirty="0" smtClean="0">
                <a:latin typeface="Arial" pitchFamily="34" charset="0"/>
                <a:cs typeface="Arial" pitchFamily="34" charset="0"/>
              </a:rPr>
              <a:t> 9-25).</a:t>
            </a:r>
          </a:p>
          <a:p>
            <a:r>
              <a:rPr lang="pt-PT" dirty="0" err="1" smtClean="0">
                <a:latin typeface="Arial" pitchFamily="34" charset="0"/>
                <a:cs typeface="Arial" pitchFamily="34" charset="0"/>
              </a:rPr>
              <a:t>Escrig</a:t>
            </a:r>
            <a:r>
              <a:rPr lang="pt-PT" dirty="0" smtClean="0">
                <a:latin typeface="Arial" pitchFamily="34" charset="0"/>
                <a:cs typeface="Arial" pitchFamily="34" charset="0"/>
              </a:rPr>
              <a:t> M. Teresa (</a:t>
            </a:r>
            <a:r>
              <a:rPr lang="pt-PT" dirty="0" err="1" smtClean="0">
                <a:latin typeface="Arial" pitchFamily="34" charset="0"/>
                <a:cs typeface="Arial" pitchFamily="34" charset="0"/>
              </a:rPr>
              <a:t>Pág.</a:t>
            </a:r>
            <a:r>
              <a:rPr lang="pt-PT" dirty="0" smtClean="0">
                <a:latin typeface="Arial" pitchFamily="34" charset="0"/>
                <a:cs typeface="Arial" pitchFamily="34" charset="0"/>
              </a:rPr>
              <a:t> 3-18).</a:t>
            </a:r>
            <a:endParaRPr lang="pt-PT"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Título 1"/>
          <p:cNvSpPr>
            <a:spLocks noGrp="1"/>
          </p:cNvSpPr>
          <p:nvPr>
            <p:ph type="title"/>
          </p:nvPr>
        </p:nvSpPr>
        <p:spPr/>
        <p:txBody>
          <a:bodyPr/>
          <a:lstStyle/>
          <a:p>
            <a:pPr eaLnBrk="1" hangingPunct="1"/>
            <a:r>
              <a:rPr lang="pt-PT" b="1" dirty="0" smtClean="0">
                <a:latin typeface="Arial" pitchFamily="34" charset="0"/>
                <a:cs typeface="Arial" pitchFamily="34" charset="0"/>
              </a:rPr>
              <a:t>INTRODUÇÃO</a:t>
            </a:r>
          </a:p>
        </p:txBody>
      </p:sp>
      <p:sp>
        <p:nvSpPr>
          <p:cNvPr id="22531" name="Marcador de Posição de Conteúdo 2"/>
          <p:cNvSpPr>
            <a:spLocks noGrp="1"/>
          </p:cNvSpPr>
          <p:nvPr>
            <p:ph idx="1"/>
          </p:nvPr>
        </p:nvSpPr>
        <p:spPr>
          <a:xfrm>
            <a:off x="467544" y="1857364"/>
            <a:ext cx="8229600" cy="4500594"/>
          </a:xfrm>
        </p:spPr>
        <p:txBody>
          <a:bodyPr/>
          <a:lstStyle/>
          <a:p>
            <a:pPr algn="just">
              <a:spcBef>
                <a:spcPts val="600"/>
              </a:spcBef>
            </a:pPr>
            <a:r>
              <a:rPr lang="pt-PT" sz="3100" dirty="0" err="1" smtClean="0">
                <a:latin typeface="Arial" pitchFamily="34" charset="0"/>
                <a:cs typeface="Arial" pitchFamily="34" charset="0"/>
              </a:rPr>
              <a:t>ProLog</a:t>
            </a:r>
            <a:r>
              <a:rPr lang="pt-PT" sz="3100" dirty="0" smtClean="0">
                <a:latin typeface="Arial" pitchFamily="34" charset="0"/>
                <a:cs typeface="Arial" pitchFamily="34" charset="0"/>
              </a:rPr>
              <a:t> é uma linguagem de programação </a:t>
            </a:r>
            <a:r>
              <a:rPr lang="pt-PT" sz="3100" dirty="0" err="1" smtClean="0">
                <a:latin typeface="Arial" pitchFamily="34" charset="0"/>
                <a:cs typeface="Arial" pitchFamily="34" charset="0"/>
              </a:rPr>
              <a:t>procedural</a:t>
            </a:r>
            <a:r>
              <a:rPr lang="pt-PT" sz="3100" dirty="0" smtClean="0">
                <a:latin typeface="Arial" pitchFamily="34" charset="0"/>
                <a:cs typeface="Arial" pitchFamily="34" charset="0"/>
              </a:rPr>
              <a:t> amplamente utilizada em aplicações que utilizam técnicas de Inteligência Artificial juntamente com a linguagem de programação LISP.</a:t>
            </a:r>
          </a:p>
          <a:p>
            <a:pPr algn="just">
              <a:spcBef>
                <a:spcPts val="600"/>
              </a:spcBef>
            </a:pPr>
            <a:endParaRPr lang="pt-PT" sz="3100" dirty="0" smtClean="0">
              <a:latin typeface="Arial" pitchFamily="34" charset="0"/>
              <a:cs typeface="Arial" pitchFamily="34" charset="0"/>
            </a:endParaRPr>
          </a:p>
          <a:p>
            <a:pPr algn="just">
              <a:spcBef>
                <a:spcPts val="600"/>
              </a:spcBef>
            </a:pPr>
            <a:r>
              <a:rPr lang="pt-PT" sz="3100" dirty="0" err="1" smtClean="0">
                <a:latin typeface="Arial" pitchFamily="34" charset="0"/>
                <a:cs typeface="Arial" pitchFamily="34" charset="0"/>
              </a:rPr>
              <a:t>ProLog</a:t>
            </a:r>
            <a:r>
              <a:rPr lang="pt-PT" sz="3100" dirty="0" smtClean="0">
                <a:latin typeface="Arial" pitchFamily="34" charset="0"/>
                <a:cs typeface="Arial" pitchFamily="34" charset="0"/>
              </a:rPr>
              <a:t> “</a:t>
            </a:r>
            <a:r>
              <a:rPr lang="pt-PT" sz="3100" b="1" dirty="0" err="1" smtClean="0">
                <a:latin typeface="Arial" pitchFamily="34" charset="0"/>
                <a:cs typeface="Arial" pitchFamily="34" charset="0"/>
              </a:rPr>
              <a:t>PRO</a:t>
            </a:r>
            <a:r>
              <a:rPr lang="pt-PT" sz="3100" dirty="0" err="1" smtClean="0">
                <a:latin typeface="Arial" pitchFamily="34" charset="0"/>
                <a:cs typeface="Arial" pitchFamily="34" charset="0"/>
              </a:rPr>
              <a:t>grammation</a:t>
            </a:r>
            <a:r>
              <a:rPr lang="pt-PT" sz="3100" dirty="0" smtClean="0">
                <a:latin typeface="Arial" pitchFamily="34" charset="0"/>
                <a:cs typeface="Arial" pitchFamily="34" charset="0"/>
              </a:rPr>
              <a:t> </a:t>
            </a:r>
            <a:r>
              <a:rPr lang="pt-PT" sz="3100" dirty="0" err="1" smtClean="0">
                <a:latin typeface="Arial" pitchFamily="34" charset="0"/>
                <a:cs typeface="Arial" pitchFamily="34" charset="0"/>
              </a:rPr>
              <a:t>en</a:t>
            </a:r>
            <a:r>
              <a:rPr lang="pt-PT" sz="3100" dirty="0" smtClean="0">
                <a:latin typeface="Arial" pitchFamily="34" charset="0"/>
                <a:cs typeface="Arial" pitchFamily="34" charset="0"/>
              </a:rPr>
              <a:t> </a:t>
            </a:r>
            <a:r>
              <a:rPr lang="pt-PT" sz="3100" b="1" dirty="0" err="1" smtClean="0">
                <a:latin typeface="Arial" pitchFamily="34" charset="0"/>
                <a:cs typeface="Arial" pitchFamily="34" charset="0"/>
              </a:rPr>
              <a:t>LOG</a:t>
            </a:r>
            <a:r>
              <a:rPr lang="pt-PT" sz="3100" dirty="0" err="1" smtClean="0">
                <a:latin typeface="Arial" pitchFamily="34" charset="0"/>
                <a:cs typeface="Arial" pitchFamily="34" charset="0"/>
              </a:rPr>
              <a:t>ique</a:t>
            </a:r>
            <a:r>
              <a:rPr lang="pt-PT" sz="3100" dirty="0" smtClean="0">
                <a:latin typeface="Arial" pitchFamily="34" charset="0"/>
                <a:cs typeface="Arial" pitchFamily="34" charset="0"/>
              </a:rPr>
              <a:t>” Foi criada em meados de 1972 por Alain </a:t>
            </a:r>
            <a:r>
              <a:rPr lang="pt-PT" sz="3100" dirty="0" err="1" smtClean="0">
                <a:latin typeface="Arial" pitchFamily="34" charset="0"/>
                <a:cs typeface="Arial" pitchFamily="34" charset="0"/>
              </a:rPr>
              <a:t>Colmerauer</a:t>
            </a:r>
            <a:r>
              <a:rPr lang="pt-PT" sz="3100" dirty="0" smtClean="0">
                <a:latin typeface="Arial" pitchFamily="34" charset="0"/>
                <a:cs typeface="Arial" pitchFamily="34" charset="0"/>
              </a:rPr>
              <a:t> e </a:t>
            </a:r>
            <a:r>
              <a:rPr lang="pt-PT" sz="3100" dirty="0" err="1" smtClean="0">
                <a:latin typeface="Arial" pitchFamily="34" charset="0"/>
                <a:cs typeface="Arial" pitchFamily="34" charset="0"/>
              </a:rPr>
              <a:t>Philippe</a:t>
            </a:r>
            <a:r>
              <a:rPr lang="pt-PT" sz="3100" dirty="0" smtClean="0">
                <a:latin typeface="Arial" pitchFamily="34" charset="0"/>
                <a:cs typeface="Arial" pitchFamily="34" charset="0"/>
              </a:rPr>
              <a:t> </a:t>
            </a:r>
            <a:r>
              <a:rPr lang="pt-PT" sz="3100" dirty="0" err="1" smtClean="0">
                <a:latin typeface="Arial" pitchFamily="34" charset="0"/>
                <a:cs typeface="Arial" pitchFamily="34" charset="0"/>
              </a:rPr>
              <a:t>Roussel</a:t>
            </a:r>
            <a:r>
              <a:rPr lang="pt-PT" sz="3100" dirty="0" smtClean="0">
                <a:latin typeface="Arial" pitchFamily="34" charset="0"/>
                <a:cs typeface="Arial" pitchFamily="34" charset="0"/>
              </a:rPr>
              <a:t>.</a:t>
            </a:r>
          </a:p>
          <a:p>
            <a:pPr lvl="0" algn="just"/>
            <a:endParaRPr lang="es-ES_tradnl" sz="3100" dirty="0" smtClean="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Título 1"/>
          <p:cNvSpPr>
            <a:spLocks noGrp="1"/>
          </p:cNvSpPr>
          <p:nvPr>
            <p:ph type="title"/>
          </p:nvPr>
        </p:nvSpPr>
        <p:spPr/>
        <p:txBody>
          <a:bodyPr/>
          <a:lstStyle/>
          <a:p>
            <a:pPr eaLnBrk="1" hangingPunct="1"/>
            <a:r>
              <a:rPr lang="pt-PT" dirty="0" smtClean="0"/>
              <a:t> </a:t>
            </a:r>
            <a:r>
              <a:rPr lang="pt-PT" b="1" dirty="0" smtClean="0">
                <a:latin typeface="Arial" pitchFamily="34" charset="0"/>
                <a:cs typeface="Arial" pitchFamily="34" charset="0"/>
              </a:rPr>
              <a:t>INTRODUÇÃO</a:t>
            </a:r>
          </a:p>
        </p:txBody>
      </p:sp>
      <p:sp>
        <p:nvSpPr>
          <p:cNvPr id="22531" name="Marcador de Posição de Conteúdo 2"/>
          <p:cNvSpPr>
            <a:spLocks noGrp="1"/>
          </p:cNvSpPr>
          <p:nvPr>
            <p:ph idx="1"/>
          </p:nvPr>
        </p:nvSpPr>
        <p:spPr>
          <a:xfrm>
            <a:off x="467544" y="1928802"/>
            <a:ext cx="8229600" cy="4429156"/>
          </a:xfrm>
        </p:spPr>
        <p:txBody>
          <a:bodyPr/>
          <a:lstStyle/>
          <a:p>
            <a:pPr algn="just"/>
            <a:r>
              <a:rPr lang="pt-PT" dirty="0" smtClean="0">
                <a:latin typeface="Arial" pitchFamily="34" charset="0"/>
                <a:cs typeface="Arial" pitchFamily="34" charset="0"/>
              </a:rPr>
              <a:t>A forma declarativa está unicamente </a:t>
            </a:r>
            <a:r>
              <a:rPr lang="pt-PT" dirty="0" err="1" smtClean="0">
                <a:latin typeface="Arial" pitchFamily="34" charset="0"/>
                <a:cs typeface="Arial" pitchFamily="34" charset="0"/>
              </a:rPr>
              <a:t>relaccionada</a:t>
            </a:r>
            <a:r>
              <a:rPr lang="pt-PT" dirty="0" smtClean="0">
                <a:latin typeface="Arial" pitchFamily="34" charset="0"/>
                <a:cs typeface="Arial" pitchFamily="34" charset="0"/>
              </a:rPr>
              <a:t> com as relações definidas pelo programa. Deste modo, determina quais as saídas do programa. Por outro lado, a forma </a:t>
            </a:r>
            <a:r>
              <a:rPr lang="pt-PT" dirty="0" err="1" smtClean="0">
                <a:latin typeface="Arial" pitchFamily="34" charset="0"/>
                <a:cs typeface="Arial" pitchFamily="34" charset="0"/>
              </a:rPr>
              <a:t>procedural</a:t>
            </a:r>
            <a:r>
              <a:rPr lang="pt-PT" dirty="0" smtClean="0">
                <a:latin typeface="Arial" pitchFamily="34" charset="0"/>
                <a:cs typeface="Arial" pitchFamily="34" charset="0"/>
              </a:rPr>
              <a:t> determina como a saída é obtida; é desta forma que as relações são avaliadas pelo </a:t>
            </a:r>
            <a:r>
              <a:rPr lang="pt-PT" dirty="0" err="1" smtClean="0">
                <a:latin typeface="Arial" pitchFamily="34" charset="0"/>
                <a:cs typeface="Arial" pitchFamily="34" charset="0"/>
              </a:rPr>
              <a:t>ProLog</a:t>
            </a:r>
            <a:r>
              <a:rPr lang="pt-PT" dirty="0" smtClean="0">
                <a:latin typeface="Arial" pitchFamily="34" charset="0"/>
                <a:cs typeface="Arial" pitchFamily="34" charset="0"/>
              </a:rPr>
              <a:t>.</a:t>
            </a:r>
          </a:p>
          <a:p>
            <a:pPr lvl="0" algn="just"/>
            <a:endParaRPr lang="pt-PT" dirty="0" smtClean="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smtClean="0">
                <a:latin typeface="Arial" pitchFamily="34" charset="0"/>
                <a:cs typeface="Arial" pitchFamily="34" charset="0"/>
              </a:rPr>
              <a:t>INTRODUÇÃO</a:t>
            </a:r>
            <a:endParaRPr lang="pt-PT" dirty="0"/>
          </a:p>
        </p:txBody>
      </p:sp>
      <p:sp>
        <p:nvSpPr>
          <p:cNvPr id="3" name="Marcador de Posição de Conteúdo 2"/>
          <p:cNvSpPr>
            <a:spLocks noGrp="1"/>
          </p:cNvSpPr>
          <p:nvPr>
            <p:ph idx="1"/>
          </p:nvPr>
        </p:nvSpPr>
        <p:spPr/>
        <p:txBody>
          <a:bodyPr/>
          <a:lstStyle/>
          <a:p>
            <a:pPr algn="just"/>
            <a:r>
              <a:rPr lang="pt-PT" dirty="0" smtClean="0">
                <a:latin typeface="Arial" pitchFamily="34" charset="0"/>
                <a:cs typeface="Arial" pitchFamily="34" charset="0"/>
              </a:rPr>
              <a:t>A habilidade do </a:t>
            </a:r>
            <a:r>
              <a:rPr lang="pt-PT" dirty="0" err="1" smtClean="0">
                <a:latin typeface="Arial" pitchFamily="34" charset="0"/>
                <a:cs typeface="Arial" pitchFamily="34" charset="0"/>
              </a:rPr>
              <a:t>ProLog</a:t>
            </a:r>
            <a:r>
              <a:rPr lang="pt-PT" dirty="0" smtClean="0">
                <a:latin typeface="Arial" pitchFamily="34" charset="0"/>
                <a:cs typeface="Arial" pitchFamily="34" charset="0"/>
              </a:rPr>
              <a:t> de trabalhar com os detalhes </a:t>
            </a:r>
            <a:r>
              <a:rPr lang="pt-PT" dirty="0" err="1" smtClean="0">
                <a:latin typeface="Arial" pitchFamily="34" charset="0"/>
                <a:cs typeface="Arial" pitchFamily="34" charset="0"/>
              </a:rPr>
              <a:t>procedurais</a:t>
            </a:r>
            <a:r>
              <a:rPr lang="pt-PT" dirty="0" smtClean="0">
                <a:latin typeface="Arial" pitchFamily="34" charset="0"/>
                <a:cs typeface="Arial" pitchFamily="34" charset="0"/>
              </a:rPr>
              <a:t> automaticamente, é considerada uma das vantagens que levam a considerar que a forma declarativa é independente da sua forma </a:t>
            </a:r>
            <a:r>
              <a:rPr lang="pt-PT" dirty="0" err="1" smtClean="0">
                <a:latin typeface="Arial" pitchFamily="34" charset="0"/>
                <a:cs typeface="Arial" pitchFamily="34" charset="0"/>
              </a:rPr>
              <a:t>procedutral</a:t>
            </a:r>
            <a:r>
              <a:rPr lang="pt-PT" dirty="0" smtClean="0">
                <a:latin typeface="Arial" pitchFamily="34" charset="0"/>
                <a:cs typeface="Arial" pitchFamily="34" charset="0"/>
              </a:rPr>
              <a:t>.</a:t>
            </a:r>
          </a:p>
          <a:p>
            <a:pPr algn="just"/>
            <a:endParaRPr lang="pt-PT"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Título 1"/>
          <p:cNvSpPr>
            <a:spLocks noGrp="1"/>
          </p:cNvSpPr>
          <p:nvPr>
            <p:ph type="title"/>
          </p:nvPr>
        </p:nvSpPr>
        <p:spPr/>
        <p:txBody>
          <a:bodyPr/>
          <a:lstStyle/>
          <a:p>
            <a:pPr eaLnBrk="1" hangingPunct="1"/>
            <a:r>
              <a:rPr lang="pt-PT" b="1" dirty="0" smtClean="0">
                <a:latin typeface="Arial" pitchFamily="34" charset="0"/>
                <a:cs typeface="Arial" pitchFamily="34" charset="0"/>
              </a:rPr>
              <a:t/>
            </a:r>
            <a:br>
              <a:rPr lang="pt-PT" b="1" dirty="0" smtClean="0">
                <a:latin typeface="Arial" pitchFamily="34" charset="0"/>
                <a:cs typeface="Arial" pitchFamily="34" charset="0"/>
              </a:rPr>
            </a:br>
            <a:r>
              <a:rPr lang="pt-PT" b="1" dirty="0" smtClean="0">
                <a:latin typeface="Arial" pitchFamily="34" charset="0"/>
                <a:cs typeface="Arial" pitchFamily="34" charset="0"/>
              </a:rPr>
              <a:t>CARACTERÍSTICAS DO PROLOG</a:t>
            </a:r>
            <a:r>
              <a:rPr lang="pt-PT" dirty="0" smtClean="0">
                <a:latin typeface="Arial" pitchFamily="34" charset="0"/>
                <a:cs typeface="Arial" pitchFamily="34" charset="0"/>
              </a:rPr>
              <a:t/>
            </a:r>
            <a:br>
              <a:rPr lang="pt-PT" dirty="0" smtClean="0">
                <a:latin typeface="Arial" pitchFamily="34" charset="0"/>
                <a:cs typeface="Arial" pitchFamily="34" charset="0"/>
              </a:rPr>
            </a:br>
            <a:endParaRPr lang="pt-PT" dirty="0" smtClean="0">
              <a:latin typeface="Arial" pitchFamily="34" charset="0"/>
              <a:cs typeface="Arial" pitchFamily="34" charset="0"/>
            </a:endParaRPr>
          </a:p>
        </p:txBody>
      </p:sp>
      <p:sp>
        <p:nvSpPr>
          <p:cNvPr id="22531" name="Marcador de Posição de Conteúdo 2"/>
          <p:cNvSpPr>
            <a:spLocks noGrp="1"/>
          </p:cNvSpPr>
          <p:nvPr>
            <p:ph idx="1"/>
          </p:nvPr>
        </p:nvSpPr>
        <p:spPr>
          <a:xfrm>
            <a:off x="467544" y="2071678"/>
            <a:ext cx="8424936" cy="4214842"/>
          </a:xfrm>
        </p:spPr>
        <p:txBody>
          <a:bodyPr/>
          <a:lstStyle/>
          <a:p>
            <a:pPr algn="just"/>
            <a:r>
              <a:rPr lang="pt-PT" dirty="0" smtClean="0">
                <a:latin typeface="Arial" pitchFamily="34" charset="0"/>
                <a:cs typeface="Arial" pitchFamily="34" charset="0"/>
              </a:rPr>
              <a:t>Diferentemente das linguagens que têm a filosofia de resolver problemas do tipo: Como resolver, </a:t>
            </a:r>
            <a:r>
              <a:rPr lang="pt-PT" dirty="0" err="1" smtClean="0">
                <a:latin typeface="Arial" pitchFamily="34" charset="0"/>
                <a:cs typeface="Arial" pitchFamily="34" charset="0"/>
              </a:rPr>
              <a:t>ProLog</a:t>
            </a:r>
            <a:r>
              <a:rPr lang="pt-PT" dirty="0" smtClean="0">
                <a:latin typeface="Arial" pitchFamily="34" charset="0"/>
                <a:cs typeface="Arial" pitchFamily="34" charset="0"/>
              </a:rPr>
              <a:t> procura buscar o quê resolver. </a:t>
            </a:r>
          </a:p>
          <a:p>
            <a:pPr algn="just"/>
            <a:r>
              <a:rPr lang="pt-PT" dirty="0" err="1" smtClean="0">
                <a:latin typeface="Arial" pitchFamily="34" charset="0"/>
                <a:cs typeface="Arial" pitchFamily="34" charset="0"/>
              </a:rPr>
              <a:t>ProLog</a:t>
            </a:r>
            <a:r>
              <a:rPr lang="pt-PT" dirty="0" smtClean="0">
                <a:latin typeface="Arial" pitchFamily="34" charset="0"/>
                <a:cs typeface="Arial" pitchFamily="34" charset="0"/>
              </a:rPr>
              <a:t> especifica aquilo que se quer conseguir para resolver um problema, não como se vai resolver.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smtClean="0">
                <a:latin typeface="Arial" pitchFamily="34" charset="0"/>
                <a:cs typeface="Arial" pitchFamily="34" charset="0"/>
              </a:rPr>
              <a:t/>
            </a:r>
            <a:br>
              <a:rPr lang="pt-PT" b="1" dirty="0" smtClean="0">
                <a:latin typeface="Arial" pitchFamily="34" charset="0"/>
                <a:cs typeface="Arial" pitchFamily="34" charset="0"/>
              </a:rPr>
            </a:br>
            <a:r>
              <a:rPr lang="pt-PT" b="1" dirty="0" smtClean="0">
                <a:latin typeface="Arial" pitchFamily="34" charset="0"/>
                <a:cs typeface="Arial" pitchFamily="34" charset="0"/>
              </a:rPr>
              <a:t>CARACTERÍSTICAS DO PROLOG</a:t>
            </a:r>
            <a:r>
              <a:rPr lang="pt-PT" dirty="0" smtClean="0">
                <a:latin typeface="Arial" pitchFamily="34" charset="0"/>
                <a:cs typeface="Arial" pitchFamily="34" charset="0"/>
              </a:rPr>
              <a:t/>
            </a:r>
            <a:br>
              <a:rPr lang="pt-PT" dirty="0" smtClean="0">
                <a:latin typeface="Arial" pitchFamily="34" charset="0"/>
                <a:cs typeface="Arial" pitchFamily="34" charset="0"/>
              </a:rPr>
            </a:br>
            <a:endParaRPr lang="pt-PT" dirty="0"/>
          </a:p>
        </p:txBody>
      </p:sp>
      <p:sp>
        <p:nvSpPr>
          <p:cNvPr id="3" name="Marcador de Posição de Conteúdo 2"/>
          <p:cNvSpPr>
            <a:spLocks noGrp="1"/>
          </p:cNvSpPr>
          <p:nvPr>
            <p:ph idx="1"/>
          </p:nvPr>
        </p:nvSpPr>
        <p:spPr/>
        <p:txBody>
          <a:bodyPr/>
          <a:lstStyle/>
          <a:p>
            <a:pPr algn="just"/>
            <a:r>
              <a:rPr lang="pt-PT" dirty="0" smtClean="0">
                <a:latin typeface="Arial" pitchFamily="34" charset="0"/>
                <a:cs typeface="Arial" pitchFamily="34" charset="0"/>
              </a:rPr>
              <a:t>PROLOG é uma linguagem de programação especialmente indicada para modelar problemas que impliquem objectos e as relações entre eles. Está baseada nos seguintes mecanismos básicos: unificação, estruturas de dados baseadas em árvores e </a:t>
            </a:r>
            <a:r>
              <a:rPr lang="pt-PT" dirty="0" err="1" smtClean="0">
                <a:latin typeface="Arial" pitchFamily="34" charset="0"/>
                <a:cs typeface="Arial" pitchFamily="34" charset="0"/>
              </a:rPr>
              <a:t>backtracking</a:t>
            </a:r>
            <a:r>
              <a:rPr lang="pt-PT" dirty="0" smtClean="0">
                <a:latin typeface="Arial" pitchFamily="34" charset="0"/>
                <a:cs typeface="Arial" pitchFamily="34" charset="0"/>
              </a:rPr>
              <a:t> automático. </a:t>
            </a:r>
          </a:p>
          <a:p>
            <a:endParaRPr lang="pt-PT"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smtClean="0">
                <a:latin typeface="Arial" pitchFamily="34" charset="0"/>
                <a:cs typeface="Arial" pitchFamily="34" charset="0"/>
              </a:rPr>
              <a:t/>
            </a:r>
            <a:br>
              <a:rPr lang="pt-PT" b="1" dirty="0" smtClean="0">
                <a:latin typeface="Arial" pitchFamily="34" charset="0"/>
                <a:cs typeface="Arial" pitchFamily="34" charset="0"/>
              </a:rPr>
            </a:br>
            <a:r>
              <a:rPr lang="pt-PT" b="1" dirty="0" smtClean="0">
                <a:latin typeface="Arial" pitchFamily="34" charset="0"/>
                <a:cs typeface="Arial" pitchFamily="34" charset="0"/>
              </a:rPr>
              <a:t>CARACTERÍSTICAS DO PROLOG</a:t>
            </a:r>
            <a:r>
              <a:rPr lang="pt-PT" dirty="0" smtClean="0">
                <a:latin typeface="Arial" pitchFamily="34" charset="0"/>
                <a:cs typeface="Arial" pitchFamily="34" charset="0"/>
              </a:rPr>
              <a:t/>
            </a:r>
            <a:br>
              <a:rPr lang="pt-PT" dirty="0" smtClean="0">
                <a:latin typeface="Arial" pitchFamily="34" charset="0"/>
                <a:cs typeface="Arial" pitchFamily="34" charset="0"/>
              </a:rPr>
            </a:br>
            <a:endParaRPr lang="pt-PT" dirty="0"/>
          </a:p>
        </p:txBody>
      </p:sp>
      <p:sp>
        <p:nvSpPr>
          <p:cNvPr id="3" name="Marcador de Posição de Conteúdo 2"/>
          <p:cNvSpPr>
            <a:spLocks noGrp="1"/>
          </p:cNvSpPr>
          <p:nvPr>
            <p:ph idx="1"/>
          </p:nvPr>
        </p:nvSpPr>
        <p:spPr>
          <a:xfrm>
            <a:off x="457200" y="1785926"/>
            <a:ext cx="8229600" cy="4340237"/>
          </a:xfrm>
        </p:spPr>
        <p:txBody>
          <a:bodyPr/>
          <a:lstStyle/>
          <a:p>
            <a:pPr algn="just">
              <a:spcBef>
                <a:spcPts val="600"/>
              </a:spcBef>
              <a:spcAft>
                <a:spcPts val="600"/>
              </a:spcAft>
            </a:pPr>
            <a:r>
              <a:rPr lang="pt-PT" dirty="0" smtClean="0">
                <a:latin typeface="Arial" pitchFamily="34" charset="0"/>
                <a:cs typeface="Arial" pitchFamily="34" charset="0"/>
              </a:rPr>
              <a:t>As sintaxes da linguagem incluem a declaração de </a:t>
            </a:r>
            <a:r>
              <a:rPr lang="pt-PT" b="1" dirty="0" smtClean="0">
                <a:latin typeface="Arial" pitchFamily="34" charset="0"/>
                <a:cs typeface="Arial" pitchFamily="34" charset="0"/>
              </a:rPr>
              <a:t>factos</a:t>
            </a:r>
            <a:r>
              <a:rPr lang="pt-PT" dirty="0" smtClean="0">
                <a:latin typeface="Arial" pitchFamily="34" charset="0"/>
                <a:cs typeface="Arial" pitchFamily="34" charset="0"/>
              </a:rPr>
              <a:t>, </a:t>
            </a:r>
            <a:r>
              <a:rPr lang="pt-PT" b="1" dirty="0" smtClean="0">
                <a:latin typeface="Arial" pitchFamily="34" charset="0"/>
                <a:cs typeface="Arial" pitchFamily="34" charset="0"/>
              </a:rPr>
              <a:t>perguntas</a:t>
            </a:r>
            <a:r>
              <a:rPr lang="pt-PT" dirty="0" smtClean="0">
                <a:latin typeface="Arial" pitchFamily="34" charset="0"/>
                <a:cs typeface="Arial" pitchFamily="34" charset="0"/>
              </a:rPr>
              <a:t> e </a:t>
            </a:r>
            <a:r>
              <a:rPr lang="pt-PT" b="1" dirty="0" smtClean="0">
                <a:latin typeface="Arial" pitchFamily="34" charset="0"/>
                <a:cs typeface="Arial" pitchFamily="34" charset="0"/>
              </a:rPr>
              <a:t>regras</a:t>
            </a:r>
            <a:r>
              <a:rPr lang="pt-PT" dirty="0" smtClean="0">
                <a:latin typeface="Arial" pitchFamily="34" charset="0"/>
                <a:cs typeface="Arial" pitchFamily="34" charset="0"/>
              </a:rPr>
              <a:t>.</a:t>
            </a:r>
          </a:p>
          <a:p>
            <a:pPr algn="just">
              <a:spcBef>
                <a:spcPts val="600"/>
              </a:spcBef>
              <a:spcAft>
                <a:spcPts val="600"/>
              </a:spcAft>
            </a:pPr>
            <a:r>
              <a:rPr lang="pt-PT" dirty="0" smtClean="0">
                <a:latin typeface="Arial" pitchFamily="34" charset="0"/>
                <a:cs typeface="Arial" pitchFamily="34" charset="0"/>
              </a:rPr>
              <a:t>Com a definição deste pequeno conjunto de conceitos se consegue uma linguagem de programação muito potente e flexível. Toda instrução em Prolog termina em </a:t>
            </a:r>
            <a:r>
              <a:rPr lang="pt-PT" b="1" dirty="0" smtClean="0">
                <a:latin typeface="Arial" pitchFamily="34" charset="0"/>
                <a:cs typeface="Arial" pitchFamily="34" charset="0"/>
              </a:rPr>
              <a:t>ponto</a:t>
            </a:r>
            <a:r>
              <a:rPr lang="pt-PT" dirty="0" smtClean="0">
                <a:latin typeface="Arial" pitchFamily="34" charset="0"/>
                <a:cs typeface="Arial" pitchFamily="34" charset="0"/>
              </a:rPr>
              <a:t> (.) </a:t>
            </a:r>
            <a:endParaRPr lang="pt-PT"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Título 1"/>
          <p:cNvSpPr>
            <a:spLocks noGrp="1"/>
          </p:cNvSpPr>
          <p:nvPr>
            <p:ph type="title"/>
          </p:nvPr>
        </p:nvSpPr>
        <p:spPr/>
        <p:txBody>
          <a:bodyPr/>
          <a:lstStyle/>
          <a:p>
            <a:pPr eaLnBrk="1" hangingPunct="1"/>
            <a:r>
              <a:rPr lang="pt-PT" b="1" dirty="0" smtClean="0">
                <a:latin typeface="Arial" pitchFamily="34" charset="0"/>
                <a:cs typeface="Arial" pitchFamily="34" charset="0"/>
              </a:rPr>
              <a:t>TIPOS DE DADOS</a:t>
            </a:r>
            <a:endParaRPr lang="pt-PT" b="1" dirty="0" smtClean="0"/>
          </a:p>
        </p:txBody>
      </p:sp>
      <p:sp>
        <p:nvSpPr>
          <p:cNvPr id="22531" name="Marcador de Posição de Conteúdo 2"/>
          <p:cNvSpPr>
            <a:spLocks noGrp="1"/>
          </p:cNvSpPr>
          <p:nvPr>
            <p:ph idx="1"/>
          </p:nvPr>
        </p:nvSpPr>
        <p:spPr>
          <a:xfrm>
            <a:off x="467544" y="1928802"/>
            <a:ext cx="8229600" cy="4357718"/>
          </a:xfrm>
        </p:spPr>
        <p:txBody>
          <a:bodyPr/>
          <a:lstStyle/>
          <a:p>
            <a:pPr algn="just" eaLnBrk="1" hangingPunct="1">
              <a:spcBef>
                <a:spcPts val="600"/>
              </a:spcBef>
              <a:spcAft>
                <a:spcPts val="600"/>
              </a:spcAft>
            </a:pPr>
            <a:r>
              <a:rPr lang="pt-PT" sz="2800" dirty="0" smtClean="0">
                <a:latin typeface="Arial" pitchFamily="34" charset="0"/>
                <a:cs typeface="Arial" pitchFamily="34" charset="0"/>
              </a:rPr>
              <a:t>O Prolog não emprega </a:t>
            </a:r>
            <a:r>
              <a:rPr lang="pt-PT" sz="2800" dirty="0" smtClean="0">
                <a:latin typeface="Arial" pitchFamily="34" charset="0"/>
                <a:cs typeface="Arial" pitchFamily="34" charset="0"/>
                <a:hlinkClick r:id="rId2" tooltip="Tipos de dados"/>
              </a:rPr>
              <a:t>tipos de dados</a:t>
            </a:r>
            <a:r>
              <a:rPr lang="pt-PT" sz="2800" dirty="0" smtClean="0">
                <a:latin typeface="Arial" pitchFamily="34" charset="0"/>
                <a:cs typeface="Arial" pitchFamily="34" charset="0"/>
              </a:rPr>
              <a:t> do mesmo modo que as linguagens de programação mais comuns normalmente fazem. Todos os dados são tratados como sendo de um único tipo,  termo cuja natureza depende da forma como esse termo foi declarado. Ou seja, os elementos léxicos utilizados na sua declaração determinam se esse termo será um número, um texto, uma variável, uma estrutura complexa e assim por diante.</a:t>
            </a:r>
          </a:p>
          <a:p>
            <a:pPr eaLnBrk="1" hangingPunct="1"/>
            <a:endParaRPr lang="pt-PT"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theme/theme1.xml><?xml version="1.0" encoding="utf-8"?>
<a:theme xmlns:a="http://schemas.openxmlformats.org/drawingml/2006/main" name="Tema do Office">
  <a:themeElements>
    <a:clrScheme name="Personalizado 14">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5181</TotalTime>
  <Words>1088</Words>
  <Application>Microsoft Office PowerPoint</Application>
  <PresentationFormat>Apresentação no Ecrã (4:3)</PresentationFormat>
  <Paragraphs>116</Paragraphs>
  <Slides>26</Slides>
  <Notes>0</Notes>
  <HiddenSlides>0</HiddenSlides>
  <MMClips>0</MMClips>
  <ScaleCrop>false</ScaleCrop>
  <HeadingPairs>
    <vt:vector size="4" baseType="variant">
      <vt:variant>
        <vt:lpstr>Tema</vt:lpstr>
      </vt:variant>
      <vt:variant>
        <vt:i4>1</vt:i4>
      </vt:variant>
      <vt:variant>
        <vt:lpstr>Títulos dos diapositivos</vt:lpstr>
      </vt:variant>
      <vt:variant>
        <vt:i4>26</vt:i4>
      </vt:variant>
    </vt:vector>
  </HeadingPairs>
  <TitlesOfParts>
    <vt:vector size="27" baseType="lpstr">
      <vt:lpstr>Tema do Office</vt:lpstr>
      <vt:lpstr>INTRODUÇÃO AO LABORATÓRIO</vt:lpstr>
      <vt:lpstr>OBJECTIVOS</vt:lpstr>
      <vt:lpstr>INTRODUÇÃO</vt:lpstr>
      <vt:lpstr> INTRODUÇÃO</vt:lpstr>
      <vt:lpstr>INTRODUÇÃO</vt:lpstr>
      <vt:lpstr> CARACTERÍSTICAS DO PROLOG </vt:lpstr>
      <vt:lpstr> CARACTERÍSTICAS DO PROLOG </vt:lpstr>
      <vt:lpstr> CARACTERÍSTICAS DO PROLOG </vt:lpstr>
      <vt:lpstr>TIPOS DE DADOS</vt:lpstr>
      <vt:lpstr>ALCANCE DOS IDENTIFICADORES</vt:lpstr>
      <vt:lpstr>ÁTOMOS</vt:lpstr>
      <vt:lpstr>NÚMEROS</vt:lpstr>
      <vt:lpstr>VARIÁVEIS</vt:lpstr>
      <vt:lpstr>VARIÁVEIS</vt:lpstr>
      <vt:lpstr>TERMOS COMPOSTOS</vt:lpstr>
      <vt:lpstr>FACTOS (PREDICADOS)</vt:lpstr>
      <vt:lpstr>REGRAS</vt:lpstr>
      <vt:lpstr>OPERADORES</vt:lpstr>
      <vt:lpstr>EXEMPLO DE PROGRAMA DE RELAÇÕES FAMILIARES</vt:lpstr>
      <vt:lpstr>DEFINIÇÃO DOS FACTOS</vt:lpstr>
      <vt:lpstr>FORMULAÇÃO DE PERGUNTAS</vt:lpstr>
      <vt:lpstr>FORMULAÇÃO DE PERGUNTAS</vt:lpstr>
      <vt:lpstr>DEFINIÇÃO DE REGRAS</vt:lpstr>
      <vt:lpstr>DEFINIÇÃO DE REGRAS RECURSIVAS</vt:lpstr>
      <vt:lpstr>PRINCIPAIS IMPLEMENTAÇÕES</vt:lpstr>
      <vt:lpstr>REFERÊNCIAS BIBLIOGRÁFICAS</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Diapositivo 1</dc:title>
  <dc:creator>Makili</dc:creator>
  <cp:lastModifiedBy>Maria Cunha</cp:lastModifiedBy>
  <cp:revision>406</cp:revision>
  <dcterms:created xsi:type="dcterms:W3CDTF">2012-03-12T09:44:13Z</dcterms:created>
  <dcterms:modified xsi:type="dcterms:W3CDTF">2016-03-11T13:40:36Z</dcterms:modified>
</cp:coreProperties>
</file>