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91" r:id="rId2"/>
    <p:sldId id="256" r:id="rId3"/>
    <p:sldId id="335" r:id="rId4"/>
    <p:sldId id="327" r:id="rId5"/>
    <p:sldId id="336" r:id="rId6"/>
    <p:sldId id="337" r:id="rId7"/>
    <p:sldId id="338" r:id="rId8"/>
    <p:sldId id="329" r:id="rId9"/>
    <p:sldId id="339" r:id="rId10"/>
    <p:sldId id="349" r:id="rId11"/>
    <p:sldId id="348" r:id="rId12"/>
    <p:sldId id="340" r:id="rId13"/>
    <p:sldId id="341" r:id="rId14"/>
    <p:sldId id="328" r:id="rId15"/>
    <p:sldId id="342" r:id="rId16"/>
    <p:sldId id="331" r:id="rId17"/>
    <p:sldId id="332" r:id="rId18"/>
    <p:sldId id="333" r:id="rId19"/>
    <p:sldId id="345" r:id="rId20"/>
    <p:sldId id="346" r:id="rId21"/>
    <p:sldId id="334" r:id="rId22"/>
    <p:sldId id="347" r:id="rId23"/>
    <p:sldId id="292" r:id="rId24"/>
  </p:sldIdLst>
  <p:sldSz cx="9144000" cy="6858000" type="screen4x3"/>
  <p:notesSz cx="7099300" cy="10234613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A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>
              <a:defRPr/>
            </a:pPr>
            <a:fld id="{A7FD062B-258E-4ADC-ACF1-2F3ADF8FA6BF}" type="datetimeFigureOut">
              <a:rPr lang="pt-PT"/>
              <a:pPr>
                <a:defRPr/>
              </a:pPr>
              <a:t>24-05-2016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pt-PT" noProof="0" smtClean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PT" noProof="0" smtClean="0"/>
              <a:t>Clique para editar os estilos</a:t>
            </a:r>
          </a:p>
          <a:p>
            <a:pPr lvl="1"/>
            <a:r>
              <a:rPr lang="pt-PT" noProof="0" smtClean="0"/>
              <a:t>Segundo nível</a:t>
            </a:r>
          </a:p>
          <a:p>
            <a:pPr lvl="2"/>
            <a:r>
              <a:rPr lang="pt-PT" noProof="0" smtClean="0"/>
              <a:t>Terceiro nível</a:t>
            </a:r>
          </a:p>
          <a:p>
            <a:pPr lvl="3"/>
            <a:r>
              <a:rPr lang="pt-PT" noProof="0" smtClean="0"/>
              <a:t>Quarto nível</a:t>
            </a:r>
          </a:p>
          <a:p>
            <a:pPr lvl="4"/>
            <a:r>
              <a:rPr lang="pt-PT" noProof="0" smtClean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>
              <a:defRPr/>
            </a:pPr>
            <a:fld id="{A5E46D3B-1515-4E87-81EB-355304B7F215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7982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smtClean="0"/>
          </a:p>
        </p:txBody>
      </p:sp>
      <p:sp>
        <p:nvSpPr>
          <p:cNvPr id="2970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FC02836-900E-41F0-9AF8-F3B9E7CFE1D2}" type="slidenum">
              <a:rPr lang="pt-PT" smtClean="0"/>
              <a:pPr/>
              <a:t>2</a:t>
            </a:fld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2989883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 smtClean="0"/>
              <a:t>Faça clique para editar o estilo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2350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7D08B-185C-45F3-9CE3-226766DC2C52}" type="datetimeFigureOut">
              <a:rPr lang="pt-PT"/>
              <a:pPr>
                <a:defRPr/>
              </a:pPr>
              <a:t>24-05-2016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1763713" y="6356350"/>
            <a:ext cx="59769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7812088" y="6356350"/>
            <a:ext cx="8747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7162F-1B29-47D3-B3D2-726FDA8C2A7C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193CC-2066-40EE-BE4C-7620B650672C}" type="datetimeFigureOut">
              <a:rPr lang="pt-PT"/>
              <a:pPr>
                <a:defRPr/>
              </a:pPr>
              <a:t>24-05-2016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51E57-7AC7-4E6D-89B3-E81F16A6490F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799EE-60F2-4B8B-A85C-ADE04CB4F879}" type="datetimeFigureOut">
              <a:rPr lang="pt-PT"/>
              <a:pPr>
                <a:defRPr/>
              </a:pPr>
              <a:t>24-05-2016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58B4C-FCC9-46A0-99A7-4E7466E645AA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124744"/>
            <a:ext cx="9144000" cy="504056"/>
          </a:xfrm>
        </p:spPr>
        <p:txBody>
          <a:bodyPr/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730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94F55-DC9F-4701-A7C2-4CC5E6210E54}" type="datetimeFigureOut">
              <a:rPr lang="pt-PT"/>
              <a:pPr>
                <a:defRPr/>
              </a:pPr>
              <a:t>24-05-2016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6C971-86EA-4B2D-A919-5A084110BDE2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CB8E1-B92A-476E-A692-8EB71A9ABE7C}" type="datetimeFigureOut">
              <a:rPr lang="pt-PT"/>
              <a:pPr>
                <a:defRPr/>
              </a:pPr>
              <a:t>24-05-2016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F908F-5959-452C-BEF1-CD3CF1A09BE1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D9DBD-E49D-4366-B130-6A351073FE8B}" type="datetimeFigureOut">
              <a:rPr lang="pt-PT"/>
              <a:pPr>
                <a:defRPr/>
              </a:pPr>
              <a:t>24-05-2016</a:t>
            </a:fld>
            <a:endParaRPr lang="pt-PT" dirty="0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4DAC7-E694-4F9E-BED1-C5895CC3E9C4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2C0EC-1715-4032-B6A4-AF9F666B6E51}" type="datetimeFigureOut">
              <a:rPr lang="pt-PT"/>
              <a:pPr>
                <a:defRPr/>
              </a:pPr>
              <a:t>24-05-2016</a:t>
            </a:fld>
            <a:endParaRPr lang="pt-PT" dirty="0"/>
          </a:p>
        </p:txBody>
      </p:sp>
      <p:sp>
        <p:nvSpPr>
          <p:cNvPr id="8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2F285-F264-43FB-9519-46305895AD1B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E4B5B-60DB-407E-B012-6758D3DE563B}" type="datetimeFigureOut">
              <a:rPr lang="pt-PT"/>
              <a:pPr>
                <a:defRPr/>
              </a:pPr>
              <a:t>24-05-2016</a:t>
            </a:fld>
            <a:endParaRPr lang="pt-PT" dirty="0"/>
          </a:p>
        </p:txBody>
      </p:sp>
      <p:sp>
        <p:nvSpPr>
          <p:cNvPr id="4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8CC7F-13CF-4F01-900C-D67153A9B2A2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83A71-775E-4EDC-B157-73B5200DEF3E}" type="datetimeFigureOut">
              <a:rPr lang="pt-PT"/>
              <a:pPr>
                <a:defRPr/>
              </a:pPr>
              <a:t>24-05-2016</a:t>
            </a:fld>
            <a:endParaRPr lang="pt-PT" dirty="0"/>
          </a:p>
        </p:txBody>
      </p:sp>
      <p:sp>
        <p:nvSpPr>
          <p:cNvPr id="3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63091-FE5F-4133-BD04-022E389885CC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1E2E9-14B2-4F4B-9E44-350C01D60D70}" type="datetimeFigureOut">
              <a:rPr lang="pt-PT"/>
              <a:pPr>
                <a:defRPr/>
              </a:pPr>
              <a:t>24-05-2016</a:t>
            </a:fld>
            <a:endParaRPr lang="pt-PT" dirty="0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98583-83F1-4DF9-B133-90EF660DB28F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651FE-1124-4713-A3A1-4B01298E3DC1}" type="datetimeFigureOut">
              <a:rPr lang="pt-PT"/>
              <a:pPr>
                <a:defRPr/>
              </a:pPr>
              <a:t>24-05-2016</a:t>
            </a:fld>
            <a:endParaRPr lang="pt-PT" dirty="0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A880A-63FF-48D9-9B04-C77293AC18D6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ângulo 11"/>
          <p:cNvSpPr/>
          <p:nvPr userDrawn="1"/>
        </p:nvSpPr>
        <p:spPr>
          <a:xfrm>
            <a:off x="4572000" y="6335713"/>
            <a:ext cx="4572000" cy="5222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sp>
        <p:nvSpPr>
          <p:cNvPr id="11" name="Rectângulo 10"/>
          <p:cNvSpPr/>
          <p:nvPr userDrawn="1"/>
        </p:nvSpPr>
        <p:spPr>
          <a:xfrm>
            <a:off x="0" y="6335713"/>
            <a:ext cx="4572000" cy="522287"/>
          </a:xfrm>
          <a:prstGeom prst="rect">
            <a:avLst/>
          </a:prstGeom>
          <a:solidFill>
            <a:srgbClr val="200A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sp>
        <p:nvSpPr>
          <p:cNvPr id="1028" name="Marcador de Posição do Título 1"/>
          <p:cNvSpPr>
            <a:spLocks noGrp="1"/>
          </p:cNvSpPr>
          <p:nvPr>
            <p:ph type="title"/>
          </p:nvPr>
        </p:nvSpPr>
        <p:spPr bwMode="auto">
          <a:xfrm>
            <a:off x="0" y="1125538"/>
            <a:ext cx="91440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 estilo</a:t>
            </a:r>
          </a:p>
        </p:txBody>
      </p:sp>
      <p:sp>
        <p:nvSpPr>
          <p:cNvPr id="2053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468313" y="1557338"/>
            <a:ext cx="8229600" cy="456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89DD7E-E394-45AD-86D0-723DA1687861}" type="datetimeFigureOut">
              <a:rPr lang="pt-PT"/>
              <a:pPr>
                <a:defRPr/>
              </a:pPr>
              <a:t>24-05-2016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89A71DF-5064-4582-9592-275C097B752A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  <p:sp>
        <p:nvSpPr>
          <p:cNvPr id="13" name="Rectângulo 12"/>
          <p:cNvSpPr/>
          <p:nvPr userDrawn="1"/>
        </p:nvSpPr>
        <p:spPr>
          <a:xfrm>
            <a:off x="0" y="0"/>
            <a:ext cx="4572000" cy="11255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sp>
        <p:nvSpPr>
          <p:cNvPr id="14" name="Rectângulo 13"/>
          <p:cNvSpPr/>
          <p:nvPr userDrawn="1"/>
        </p:nvSpPr>
        <p:spPr>
          <a:xfrm>
            <a:off x="4572000" y="0"/>
            <a:ext cx="4572000" cy="1125538"/>
          </a:xfrm>
          <a:prstGeom prst="rect">
            <a:avLst/>
          </a:prstGeom>
          <a:solidFill>
            <a:srgbClr val="200A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pic>
        <p:nvPicPr>
          <p:cNvPr id="1035" name="Imagem 9" descr="LogoUkb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463" y="17463"/>
            <a:ext cx="1062037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>
          <a:xfrm>
            <a:off x="0" y="1125538"/>
            <a:ext cx="9144000" cy="503237"/>
          </a:xfrm>
        </p:spPr>
        <p:txBody>
          <a:bodyPr/>
          <a:lstStyle/>
          <a:p>
            <a:r>
              <a:rPr lang="pt-PT" dirty="0" err="1" smtClean="0"/>
              <a:t>Objectivos</a:t>
            </a:r>
            <a:r>
              <a:rPr lang="pt-PT" dirty="0" smtClean="0"/>
              <a:t> 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680520"/>
          </a:xfrm>
        </p:spPr>
        <p:txBody>
          <a:bodyPr/>
          <a:lstStyle/>
          <a:p>
            <a:pPr algn="just" eaLnBrk="1" hangingPunct="1"/>
            <a:r>
              <a:rPr lang="pt-PT" dirty="0" smtClean="0"/>
              <a:t>Adquirir a noção de representação do conhecimento através de regras</a:t>
            </a:r>
          </a:p>
          <a:p>
            <a:pPr algn="just" eaLnBrk="1" hangingPunct="1"/>
            <a:r>
              <a:rPr lang="pt-PT" dirty="0" smtClean="0"/>
              <a:t>Descrever os componentes básicos e mecanismo de funcionamento de um sistema baseado em regras</a:t>
            </a:r>
          </a:p>
          <a:p>
            <a:pPr algn="just" eaLnBrk="1" hangingPunct="1"/>
            <a:endParaRPr lang="pt-PT" dirty="0" smtClean="0"/>
          </a:p>
          <a:p>
            <a:pPr algn="just" eaLnBrk="1" hangingPunct="1"/>
            <a:endParaRPr lang="pt-PT" dirty="0" smtClean="0"/>
          </a:p>
          <a:p>
            <a:pPr algn="just"/>
            <a:endParaRPr lang="pt-P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Exemplo: encadeamento para frente</a:t>
            </a:r>
            <a:endParaRPr lang="pt-PT" dirty="0"/>
          </a:p>
        </p:txBody>
      </p:sp>
      <p:grpSp>
        <p:nvGrpSpPr>
          <p:cNvPr id="3" name="Grupo 5"/>
          <p:cNvGrpSpPr/>
          <p:nvPr/>
        </p:nvGrpSpPr>
        <p:grpSpPr>
          <a:xfrm>
            <a:off x="611560" y="2636912"/>
            <a:ext cx="432000" cy="432048"/>
            <a:chOff x="1835696" y="2636912"/>
            <a:chExt cx="432000" cy="432048"/>
          </a:xfrm>
        </p:grpSpPr>
        <p:sp>
          <p:nvSpPr>
            <p:cNvPr id="4" name="Oval 3"/>
            <p:cNvSpPr/>
            <p:nvPr/>
          </p:nvSpPr>
          <p:spPr>
            <a:xfrm>
              <a:off x="1835696" y="2636912"/>
              <a:ext cx="432000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1879200" y="2636912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E</a:t>
              </a:r>
              <a:endParaRPr lang="pt-PT" dirty="0"/>
            </a:p>
          </p:txBody>
        </p:sp>
      </p:grpSp>
      <p:grpSp>
        <p:nvGrpSpPr>
          <p:cNvPr id="6" name="Grupo 9"/>
          <p:cNvGrpSpPr/>
          <p:nvPr/>
        </p:nvGrpSpPr>
        <p:grpSpPr>
          <a:xfrm>
            <a:off x="611560" y="3212976"/>
            <a:ext cx="432000" cy="432048"/>
            <a:chOff x="1835696" y="2636912"/>
            <a:chExt cx="432000" cy="432048"/>
          </a:xfrm>
        </p:grpSpPr>
        <p:sp>
          <p:nvSpPr>
            <p:cNvPr id="11" name="Oval 10"/>
            <p:cNvSpPr/>
            <p:nvPr/>
          </p:nvSpPr>
          <p:spPr>
            <a:xfrm>
              <a:off x="1835696" y="2636912"/>
              <a:ext cx="432000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879200" y="2636912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D</a:t>
              </a:r>
              <a:endParaRPr lang="pt-PT" dirty="0"/>
            </a:p>
          </p:txBody>
        </p:sp>
      </p:grpSp>
      <p:sp>
        <p:nvSpPr>
          <p:cNvPr id="14" name="Oval 13"/>
          <p:cNvSpPr/>
          <p:nvPr/>
        </p:nvSpPr>
        <p:spPr>
          <a:xfrm>
            <a:off x="611560" y="3789040"/>
            <a:ext cx="432000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CaixaDeTexto 14"/>
          <p:cNvSpPr txBox="1"/>
          <p:nvPr/>
        </p:nvSpPr>
        <p:spPr>
          <a:xfrm>
            <a:off x="655064" y="378904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C</a:t>
            </a:r>
            <a:endParaRPr lang="pt-PT" dirty="0"/>
          </a:p>
        </p:txBody>
      </p:sp>
      <p:sp>
        <p:nvSpPr>
          <p:cNvPr id="17" name="Oval 16"/>
          <p:cNvSpPr/>
          <p:nvPr/>
        </p:nvSpPr>
        <p:spPr>
          <a:xfrm>
            <a:off x="611560" y="4437112"/>
            <a:ext cx="432000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/>
          <p:cNvSpPr txBox="1"/>
          <p:nvPr/>
        </p:nvSpPr>
        <p:spPr>
          <a:xfrm>
            <a:off x="655064" y="443711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B</a:t>
            </a:r>
            <a:endParaRPr lang="pt-PT" dirty="0"/>
          </a:p>
        </p:txBody>
      </p:sp>
      <p:sp>
        <p:nvSpPr>
          <p:cNvPr id="20" name="Oval 19"/>
          <p:cNvSpPr/>
          <p:nvPr/>
        </p:nvSpPr>
        <p:spPr>
          <a:xfrm>
            <a:off x="611560" y="5085184"/>
            <a:ext cx="432000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CaixaDeTexto 20"/>
          <p:cNvSpPr txBox="1"/>
          <p:nvPr/>
        </p:nvSpPr>
        <p:spPr>
          <a:xfrm>
            <a:off x="655064" y="508518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A</a:t>
            </a:r>
            <a:endParaRPr lang="pt-PT" dirty="0"/>
          </a:p>
        </p:txBody>
      </p:sp>
      <p:grpSp>
        <p:nvGrpSpPr>
          <p:cNvPr id="10" name="Grupo 23"/>
          <p:cNvGrpSpPr/>
          <p:nvPr/>
        </p:nvGrpSpPr>
        <p:grpSpPr>
          <a:xfrm>
            <a:off x="1763688" y="3284984"/>
            <a:ext cx="1080120" cy="504056"/>
            <a:chOff x="2771800" y="3068960"/>
            <a:chExt cx="1080120" cy="504056"/>
          </a:xfrm>
        </p:grpSpPr>
        <p:sp>
          <p:nvSpPr>
            <p:cNvPr id="22" name="Pentágono 21"/>
            <p:cNvSpPr/>
            <p:nvPr/>
          </p:nvSpPr>
          <p:spPr>
            <a:xfrm>
              <a:off x="2771800" y="3068960"/>
              <a:ext cx="1080120" cy="504056"/>
            </a:xfrm>
            <a:prstGeom prst="homePlat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2987824" y="314096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R</a:t>
              </a:r>
              <a:r>
                <a:rPr lang="pt-PT" baseline="-25000" dirty="0" smtClean="0"/>
                <a:t>1</a:t>
              </a:r>
              <a:endParaRPr lang="pt-PT" baseline="-25000" dirty="0"/>
            </a:p>
          </p:txBody>
        </p:sp>
      </p:grpSp>
      <p:sp>
        <p:nvSpPr>
          <p:cNvPr id="26" name="Pentágono 25"/>
          <p:cNvSpPr/>
          <p:nvPr/>
        </p:nvSpPr>
        <p:spPr>
          <a:xfrm>
            <a:off x="1763688" y="4077072"/>
            <a:ext cx="1080120" cy="504056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CaixaDeTexto 26"/>
          <p:cNvSpPr txBox="1"/>
          <p:nvPr/>
        </p:nvSpPr>
        <p:spPr>
          <a:xfrm>
            <a:off x="1979712" y="41490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R</a:t>
            </a:r>
            <a:r>
              <a:rPr lang="pt-PT" baseline="-25000" dirty="0" smtClean="0"/>
              <a:t>2</a:t>
            </a:r>
            <a:endParaRPr lang="pt-PT" baseline="-25000" dirty="0"/>
          </a:p>
        </p:txBody>
      </p:sp>
      <p:grpSp>
        <p:nvGrpSpPr>
          <p:cNvPr id="16" name="Grupo 27"/>
          <p:cNvGrpSpPr/>
          <p:nvPr/>
        </p:nvGrpSpPr>
        <p:grpSpPr>
          <a:xfrm>
            <a:off x="6732240" y="2564904"/>
            <a:ext cx="1080120" cy="504056"/>
            <a:chOff x="2771800" y="3068960"/>
            <a:chExt cx="1080120" cy="504056"/>
          </a:xfrm>
        </p:grpSpPr>
        <p:sp>
          <p:nvSpPr>
            <p:cNvPr id="29" name="Pentágono 28"/>
            <p:cNvSpPr/>
            <p:nvPr/>
          </p:nvSpPr>
          <p:spPr>
            <a:xfrm>
              <a:off x="2771800" y="3068960"/>
              <a:ext cx="1080120" cy="504056"/>
            </a:xfrm>
            <a:prstGeom prst="homePlat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2987824" y="314096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R</a:t>
              </a:r>
              <a:r>
                <a:rPr lang="pt-PT" baseline="-25000" dirty="0" smtClean="0"/>
                <a:t>3</a:t>
              </a:r>
              <a:endParaRPr lang="pt-PT" baseline="-25000" dirty="0"/>
            </a:p>
          </p:txBody>
        </p:sp>
      </p:grpSp>
      <p:grpSp>
        <p:nvGrpSpPr>
          <p:cNvPr id="19" name="Grupo 30"/>
          <p:cNvGrpSpPr/>
          <p:nvPr/>
        </p:nvGrpSpPr>
        <p:grpSpPr>
          <a:xfrm>
            <a:off x="5508104" y="3140968"/>
            <a:ext cx="1080120" cy="504056"/>
            <a:chOff x="2771800" y="3068960"/>
            <a:chExt cx="1080120" cy="504056"/>
          </a:xfrm>
        </p:grpSpPr>
        <p:sp>
          <p:nvSpPr>
            <p:cNvPr id="32" name="Pentágono 31"/>
            <p:cNvSpPr/>
            <p:nvPr/>
          </p:nvSpPr>
          <p:spPr>
            <a:xfrm>
              <a:off x="2771800" y="3068960"/>
              <a:ext cx="1080120" cy="504056"/>
            </a:xfrm>
            <a:prstGeom prst="homePlat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987824" y="314096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R</a:t>
              </a:r>
              <a:r>
                <a:rPr lang="pt-PT" baseline="-25000" dirty="0" smtClean="0"/>
                <a:t>4</a:t>
              </a:r>
              <a:endParaRPr lang="pt-PT" baseline="-25000" dirty="0"/>
            </a:p>
          </p:txBody>
        </p:sp>
      </p:grpSp>
      <p:sp>
        <p:nvSpPr>
          <p:cNvPr id="35" name="Pentágono 34"/>
          <p:cNvSpPr/>
          <p:nvPr/>
        </p:nvSpPr>
        <p:spPr>
          <a:xfrm>
            <a:off x="6876256" y="5013176"/>
            <a:ext cx="1080120" cy="504056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CaixaDeTexto 35"/>
          <p:cNvSpPr txBox="1"/>
          <p:nvPr/>
        </p:nvSpPr>
        <p:spPr>
          <a:xfrm>
            <a:off x="7092280" y="50851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R</a:t>
            </a:r>
            <a:r>
              <a:rPr lang="pt-PT" baseline="-25000" dirty="0" smtClean="0"/>
              <a:t>5</a:t>
            </a:r>
            <a:endParaRPr lang="pt-PT" baseline="-25000" dirty="0"/>
          </a:p>
        </p:txBody>
      </p:sp>
      <p:cxnSp>
        <p:nvCxnSpPr>
          <p:cNvPr id="38" name="Conexão recta 37"/>
          <p:cNvCxnSpPr>
            <a:stCxn id="5" idx="3"/>
            <a:endCxn id="29" idx="1"/>
          </p:cNvCxnSpPr>
          <p:nvPr/>
        </p:nvCxnSpPr>
        <p:spPr>
          <a:xfrm flipV="1">
            <a:off x="1015104" y="2816932"/>
            <a:ext cx="5717136" cy="46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xão recta 39"/>
          <p:cNvCxnSpPr>
            <a:stCxn id="5" idx="3"/>
            <a:endCxn id="32" idx="1"/>
          </p:cNvCxnSpPr>
          <p:nvPr/>
        </p:nvCxnSpPr>
        <p:spPr>
          <a:xfrm>
            <a:off x="1015104" y="2821578"/>
            <a:ext cx="4493000" cy="5714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283968" y="4077072"/>
            <a:ext cx="432000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CaixaDeTexto 42"/>
          <p:cNvSpPr txBox="1"/>
          <p:nvPr/>
        </p:nvSpPr>
        <p:spPr>
          <a:xfrm>
            <a:off x="4327472" y="407707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F</a:t>
            </a:r>
            <a:endParaRPr lang="pt-PT" dirty="0"/>
          </a:p>
        </p:txBody>
      </p:sp>
      <p:grpSp>
        <p:nvGrpSpPr>
          <p:cNvPr id="28" name="Grupo 43"/>
          <p:cNvGrpSpPr/>
          <p:nvPr/>
        </p:nvGrpSpPr>
        <p:grpSpPr>
          <a:xfrm>
            <a:off x="3491880" y="3356992"/>
            <a:ext cx="432000" cy="432048"/>
            <a:chOff x="1835696" y="2636912"/>
            <a:chExt cx="432000" cy="432048"/>
          </a:xfrm>
        </p:grpSpPr>
        <p:sp>
          <p:nvSpPr>
            <p:cNvPr id="45" name="Oval 44"/>
            <p:cNvSpPr/>
            <p:nvPr/>
          </p:nvSpPr>
          <p:spPr>
            <a:xfrm>
              <a:off x="1835696" y="2636912"/>
              <a:ext cx="432000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1879200" y="2636912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G</a:t>
              </a:r>
              <a:endParaRPr lang="pt-PT" dirty="0"/>
            </a:p>
          </p:txBody>
        </p:sp>
      </p:grpSp>
      <p:sp>
        <p:nvSpPr>
          <p:cNvPr id="48" name="Oval 47"/>
          <p:cNvSpPr/>
          <p:nvPr/>
        </p:nvSpPr>
        <p:spPr>
          <a:xfrm>
            <a:off x="8316416" y="5043600"/>
            <a:ext cx="432000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CaixaDeTexto 48"/>
          <p:cNvSpPr txBox="1"/>
          <p:nvPr/>
        </p:nvSpPr>
        <p:spPr>
          <a:xfrm>
            <a:off x="8359920" y="50436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H</a:t>
            </a:r>
            <a:endParaRPr lang="pt-PT" dirty="0"/>
          </a:p>
        </p:txBody>
      </p:sp>
      <p:grpSp>
        <p:nvGrpSpPr>
          <p:cNvPr id="34" name="Grupo 49"/>
          <p:cNvGrpSpPr/>
          <p:nvPr/>
        </p:nvGrpSpPr>
        <p:grpSpPr>
          <a:xfrm>
            <a:off x="7596336" y="3200400"/>
            <a:ext cx="432000" cy="432048"/>
            <a:chOff x="1835696" y="2636912"/>
            <a:chExt cx="432000" cy="432048"/>
          </a:xfrm>
        </p:grpSpPr>
        <p:sp>
          <p:nvSpPr>
            <p:cNvPr id="51" name="Oval 50"/>
            <p:cNvSpPr/>
            <p:nvPr/>
          </p:nvSpPr>
          <p:spPr>
            <a:xfrm>
              <a:off x="1835696" y="2636912"/>
              <a:ext cx="432000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1879200" y="2636912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I</a:t>
              </a:r>
              <a:endParaRPr lang="pt-PT" dirty="0"/>
            </a:p>
          </p:txBody>
        </p:sp>
      </p:grpSp>
      <p:grpSp>
        <p:nvGrpSpPr>
          <p:cNvPr id="37" name="Grupo 52"/>
          <p:cNvGrpSpPr/>
          <p:nvPr/>
        </p:nvGrpSpPr>
        <p:grpSpPr>
          <a:xfrm>
            <a:off x="8172400" y="2610000"/>
            <a:ext cx="432000" cy="432048"/>
            <a:chOff x="1835696" y="2636912"/>
            <a:chExt cx="432000" cy="432048"/>
          </a:xfrm>
        </p:grpSpPr>
        <p:sp>
          <p:nvSpPr>
            <p:cNvPr id="54" name="Oval 53"/>
            <p:cNvSpPr/>
            <p:nvPr/>
          </p:nvSpPr>
          <p:spPr>
            <a:xfrm>
              <a:off x="1835696" y="2636912"/>
              <a:ext cx="432000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1879200" y="2636912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H</a:t>
              </a:r>
              <a:endParaRPr lang="pt-PT" dirty="0"/>
            </a:p>
          </p:txBody>
        </p:sp>
      </p:grpSp>
      <p:cxnSp>
        <p:nvCxnSpPr>
          <p:cNvPr id="57" name="Conexão recta 56"/>
          <p:cNvCxnSpPr>
            <a:stCxn id="29" idx="3"/>
            <a:endCxn id="54" idx="2"/>
          </p:cNvCxnSpPr>
          <p:nvPr/>
        </p:nvCxnSpPr>
        <p:spPr>
          <a:xfrm>
            <a:off x="7812360" y="2816932"/>
            <a:ext cx="360040" cy="9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xão recta 58"/>
          <p:cNvCxnSpPr>
            <a:stCxn id="35" idx="3"/>
            <a:endCxn id="48" idx="2"/>
          </p:cNvCxnSpPr>
          <p:nvPr/>
        </p:nvCxnSpPr>
        <p:spPr>
          <a:xfrm flipV="1">
            <a:off x="7956376" y="5259624"/>
            <a:ext cx="360040" cy="5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xão recta 60"/>
          <p:cNvCxnSpPr>
            <a:stCxn id="32" idx="3"/>
            <a:endCxn id="51" idx="2"/>
          </p:cNvCxnSpPr>
          <p:nvPr/>
        </p:nvCxnSpPr>
        <p:spPr>
          <a:xfrm>
            <a:off x="6588224" y="3392996"/>
            <a:ext cx="1008112" cy="234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xão recta 65"/>
          <p:cNvCxnSpPr>
            <a:stCxn id="12" idx="3"/>
            <a:endCxn id="22" idx="1"/>
          </p:cNvCxnSpPr>
          <p:nvPr/>
        </p:nvCxnSpPr>
        <p:spPr>
          <a:xfrm>
            <a:off x="1015104" y="3397642"/>
            <a:ext cx="748584" cy="1393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xão recta 67"/>
          <p:cNvCxnSpPr>
            <a:stCxn id="15" idx="3"/>
            <a:endCxn id="22" idx="1"/>
          </p:cNvCxnSpPr>
          <p:nvPr/>
        </p:nvCxnSpPr>
        <p:spPr>
          <a:xfrm flipV="1">
            <a:off x="1015104" y="3537012"/>
            <a:ext cx="748584" cy="436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xão recta 69"/>
          <p:cNvCxnSpPr>
            <a:stCxn id="15" idx="3"/>
            <a:endCxn id="26" idx="1"/>
          </p:cNvCxnSpPr>
          <p:nvPr/>
        </p:nvCxnSpPr>
        <p:spPr>
          <a:xfrm>
            <a:off x="1015104" y="3973706"/>
            <a:ext cx="748584" cy="3553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xão recta 71"/>
          <p:cNvCxnSpPr>
            <a:stCxn id="18" idx="3"/>
            <a:endCxn id="26" idx="1"/>
          </p:cNvCxnSpPr>
          <p:nvPr/>
        </p:nvCxnSpPr>
        <p:spPr>
          <a:xfrm flipV="1">
            <a:off x="1015104" y="4329100"/>
            <a:ext cx="748584" cy="2926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xão recta 73"/>
          <p:cNvCxnSpPr>
            <a:stCxn id="21" idx="3"/>
            <a:endCxn id="35" idx="1"/>
          </p:cNvCxnSpPr>
          <p:nvPr/>
        </p:nvCxnSpPr>
        <p:spPr>
          <a:xfrm flipV="1">
            <a:off x="1015104" y="5265204"/>
            <a:ext cx="5861152" cy="46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xão recta 75"/>
          <p:cNvCxnSpPr>
            <a:stCxn id="22" idx="3"/>
            <a:endCxn id="46" idx="1"/>
          </p:cNvCxnSpPr>
          <p:nvPr/>
        </p:nvCxnSpPr>
        <p:spPr>
          <a:xfrm>
            <a:off x="2843808" y="3537012"/>
            <a:ext cx="691576" cy="46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xão recta 77"/>
          <p:cNvCxnSpPr>
            <a:stCxn id="26" idx="3"/>
            <a:endCxn id="42" idx="2"/>
          </p:cNvCxnSpPr>
          <p:nvPr/>
        </p:nvCxnSpPr>
        <p:spPr>
          <a:xfrm flipV="1">
            <a:off x="2843808" y="4293096"/>
            <a:ext cx="1440160" cy="36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xão recta 79"/>
          <p:cNvCxnSpPr>
            <a:stCxn id="43" idx="3"/>
            <a:endCxn id="35" idx="1"/>
          </p:cNvCxnSpPr>
          <p:nvPr/>
        </p:nvCxnSpPr>
        <p:spPr>
          <a:xfrm>
            <a:off x="4687512" y="4261738"/>
            <a:ext cx="2188744" cy="10034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xão recta 81"/>
          <p:cNvCxnSpPr>
            <a:stCxn id="43" idx="3"/>
            <a:endCxn id="32" idx="1"/>
          </p:cNvCxnSpPr>
          <p:nvPr/>
        </p:nvCxnSpPr>
        <p:spPr>
          <a:xfrm flipV="1">
            <a:off x="4687512" y="3392996"/>
            <a:ext cx="820592" cy="86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xão recta 83"/>
          <p:cNvCxnSpPr>
            <a:stCxn id="46" idx="3"/>
            <a:endCxn id="29" idx="1"/>
          </p:cNvCxnSpPr>
          <p:nvPr/>
        </p:nvCxnSpPr>
        <p:spPr>
          <a:xfrm flipV="1">
            <a:off x="3895424" y="2816932"/>
            <a:ext cx="2836816" cy="72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Exemplo: encadeamento para trás</a:t>
            </a:r>
            <a:endParaRPr lang="pt-PT" dirty="0"/>
          </a:p>
        </p:txBody>
      </p:sp>
      <p:sp>
        <p:nvSpPr>
          <p:cNvPr id="4" name="Oval 3"/>
          <p:cNvSpPr/>
          <p:nvPr/>
        </p:nvSpPr>
        <p:spPr>
          <a:xfrm>
            <a:off x="611560" y="2636912"/>
            <a:ext cx="432000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655064" y="263691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E</a:t>
            </a:r>
            <a:endParaRPr lang="pt-PT" dirty="0"/>
          </a:p>
        </p:txBody>
      </p:sp>
      <p:sp>
        <p:nvSpPr>
          <p:cNvPr id="11" name="Oval 10"/>
          <p:cNvSpPr/>
          <p:nvPr/>
        </p:nvSpPr>
        <p:spPr>
          <a:xfrm>
            <a:off x="611560" y="3212976"/>
            <a:ext cx="432000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/>
          <p:cNvSpPr txBox="1"/>
          <p:nvPr/>
        </p:nvSpPr>
        <p:spPr>
          <a:xfrm>
            <a:off x="655064" y="32129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D</a:t>
            </a:r>
            <a:endParaRPr lang="pt-PT" dirty="0"/>
          </a:p>
        </p:txBody>
      </p:sp>
      <p:sp>
        <p:nvSpPr>
          <p:cNvPr id="14" name="Oval 13"/>
          <p:cNvSpPr/>
          <p:nvPr/>
        </p:nvSpPr>
        <p:spPr>
          <a:xfrm>
            <a:off x="611560" y="3789040"/>
            <a:ext cx="432000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CaixaDeTexto 14"/>
          <p:cNvSpPr txBox="1"/>
          <p:nvPr/>
        </p:nvSpPr>
        <p:spPr>
          <a:xfrm>
            <a:off x="655064" y="378904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C</a:t>
            </a:r>
            <a:endParaRPr lang="pt-PT" dirty="0"/>
          </a:p>
        </p:txBody>
      </p:sp>
      <p:grpSp>
        <p:nvGrpSpPr>
          <p:cNvPr id="16" name="Grupo 15"/>
          <p:cNvGrpSpPr/>
          <p:nvPr/>
        </p:nvGrpSpPr>
        <p:grpSpPr>
          <a:xfrm>
            <a:off x="611560" y="4437112"/>
            <a:ext cx="432000" cy="432048"/>
            <a:chOff x="1835696" y="2636912"/>
            <a:chExt cx="432000" cy="432048"/>
          </a:xfrm>
        </p:grpSpPr>
        <p:sp>
          <p:nvSpPr>
            <p:cNvPr id="17" name="Oval 16"/>
            <p:cNvSpPr/>
            <p:nvPr/>
          </p:nvSpPr>
          <p:spPr>
            <a:xfrm>
              <a:off x="1835696" y="2636912"/>
              <a:ext cx="432000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1879200" y="2636912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B</a:t>
              </a:r>
              <a:endParaRPr lang="pt-PT" dirty="0"/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611560" y="5085184"/>
            <a:ext cx="432000" cy="432048"/>
            <a:chOff x="1835696" y="2636912"/>
            <a:chExt cx="432000" cy="432048"/>
          </a:xfrm>
        </p:grpSpPr>
        <p:sp>
          <p:nvSpPr>
            <p:cNvPr id="20" name="Oval 19"/>
            <p:cNvSpPr/>
            <p:nvPr/>
          </p:nvSpPr>
          <p:spPr>
            <a:xfrm>
              <a:off x="1835696" y="2636912"/>
              <a:ext cx="432000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1879200" y="2636912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A</a:t>
              </a:r>
              <a:endParaRPr lang="pt-PT" dirty="0"/>
            </a:p>
          </p:txBody>
        </p:sp>
      </p:grpSp>
      <p:sp>
        <p:nvSpPr>
          <p:cNvPr id="22" name="Pentágono 21"/>
          <p:cNvSpPr/>
          <p:nvPr/>
        </p:nvSpPr>
        <p:spPr>
          <a:xfrm>
            <a:off x="1763688" y="3284984"/>
            <a:ext cx="1080120" cy="504056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CaixaDeTexto 22"/>
          <p:cNvSpPr txBox="1"/>
          <p:nvPr/>
        </p:nvSpPr>
        <p:spPr>
          <a:xfrm>
            <a:off x="1979712" y="33569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R</a:t>
            </a:r>
            <a:r>
              <a:rPr lang="pt-PT" baseline="-25000" dirty="0" smtClean="0"/>
              <a:t>1</a:t>
            </a:r>
            <a:endParaRPr lang="pt-PT" baseline="-25000" dirty="0"/>
          </a:p>
        </p:txBody>
      </p:sp>
      <p:grpSp>
        <p:nvGrpSpPr>
          <p:cNvPr id="25" name="Grupo 24"/>
          <p:cNvGrpSpPr/>
          <p:nvPr/>
        </p:nvGrpSpPr>
        <p:grpSpPr>
          <a:xfrm>
            <a:off x="1763688" y="4077072"/>
            <a:ext cx="1080120" cy="504056"/>
            <a:chOff x="2771800" y="3068960"/>
            <a:chExt cx="1080120" cy="504056"/>
          </a:xfrm>
        </p:grpSpPr>
        <p:sp>
          <p:nvSpPr>
            <p:cNvPr id="26" name="Pentágono 25"/>
            <p:cNvSpPr/>
            <p:nvPr/>
          </p:nvSpPr>
          <p:spPr>
            <a:xfrm>
              <a:off x="2771800" y="3068960"/>
              <a:ext cx="1080120" cy="504056"/>
            </a:xfrm>
            <a:prstGeom prst="homePlat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2987824" y="314096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R</a:t>
              </a:r>
              <a:r>
                <a:rPr lang="pt-PT" baseline="-25000" dirty="0" smtClean="0"/>
                <a:t>2</a:t>
              </a:r>
              <a:endParaRPr lang="pt-PT" baseline="-25000" dirty="0"/>
            </a:p>
          </p:txBody>
        </p:sp>
      </p:grpSp>
      <p:sp>
        <p:nvSpPr>
          <p:cNvPr id="29" name="Pentágono 28"/>
          <p:cNvSpPr/>
          <p:nvPr/>
        </p:nvSpPr>
        <p:spPr>
          <a:xfrm>
            <a:off x="6732240" y="2564904"/>
            <a:ext cx="1080120" cy="504056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CaixaDeTexto 29"/>
          <p:cNvSpPr txBox="1"/>
          <p:nvPr/>
        </p:nvSpPr>
        <p:spPr>
          <a:xfrm>
            <a:off x="6948264" y="263691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R</a:t>
            </a:r>
            <a:r>
              <a:rPr lang="pt-PT" baseline="-25000" dirty="0" smtClean="0"/>
              <a:t>3</a:t>
            </a:r>
            <a:endParaRPr lang="pt-PT" baseline="-25000" dirty="0"/>
          </a:p>
        </p:txBody>
      </p:sp>
      <p:grpSp>
        <p:nvGrpSpPr>
          <p:cNvPr id="31" name="Grupo 30"/>
          <p:cNvGrpSpPr/>
          <p:nvPr/>
        </p:nvGrpSpPr>
        <p:grpSpPr>
          <a:xfrm>
            <a:off x="5508104" y="3140968"/>
            <a:ext cx="1080120" cy="504056"/>
            <a:chOff x="2771800" y="3068960"/>
            <a:chExt cx="1080120" cy="504056"/>
          </a:xfrm>
        </p:grpSpPr>
        <p:sp>
          <p:nvSpPr>
            <p:cNvPr id="32" name="Pentágono 31"/>
            <p:cNvSpPr/>
            <p:nvPr/>
          </p:nvSpPr>
          <p:spPr>
            <a:xfrm>
              <a:off x="2771800" y="3068960"/>
              <a:ext cx="1080120" cy="504056"/>
            </a:xfrm>
            <a:prstGeom prst="homePlat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987824" y="314096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R</a:t>
              </a:r>
              <a:r>
                <a:rPr lang="pt-PT" baseline="-25000" dirty="0" smtClean="0"/>
                <a:t>4</a:t>
              </a:r>
              <a:endParaRPr lang="pt-PT" baseline="-25000" dirty="0"/>
            </a:p>
          </p:txBody>
        </p:sp>
      </p:grpSp>
      <p:grpSp>
        <p:nvGrpSpPr>
          <p:cNvPr id="34" name="Grupo 33"/>
          <p:cNvGrpSpPr/>
          <p:nvPr/>
        </p:nvGrpSpPr>
        <p:grpSpPr>
          <a:xfrm>
            <a:off x="6876256" y="5013176"/>
            <a:ext cx="1080120" cy="504056"/>
            <a:chOff x="2771800" y="3068960"/>
            <a:chExt cx="1080120" cy="504056"/>
          </a:xfrm>
        </p:grpSpPr>
        <p:sp>
          <p:nvSpPr>
            <p:cNvPr id="35" name="Pentágono 34"/>
            <p:cNvSpPr/>
            <p:nvPr/>
          </p:nvSpPr>
          <p:spPr>
            <a:xfrm>
              <a:off x="2771800" y="3068960"/>
              <a:ext cx="1080120" cy="504056"/>
            </a:xfrm>
            <a:prstGeom prst="homePlat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2987824" y="314096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R</a:t>
              </a:r>
              <a:r>
                <a:rPr lang="pt-PT" baseline="-25000" dirty="0" smtClean="0"/>
                <a:t>5</a:t>
              </a:r>
              <a:endParaRPr lang="pt-PT" baseline="-25000" dirty="0"/>
            </a:p>
          </p:txBody>
        </p:sp>
      </p:grpSp>
      <p:cxnSp>
        <p:nvCxnSpPr>
          <p:cNvPr id="38" name="Conexão recta 37"/>
          <p:cNvCxnSpPr>
            <a:stCxn id="5" idx="3"/>
            <a:endCxn id="29" idx="1"/>
          </p:cNvCxnSpPr>
          <p:nvPr/>
        </p:nvCxnSpPr>
        <p:spPr>
          <a:xfrm flipV="1">
            <a:off x="1015104" y="2816932"/>
            <a:ext cx="5717136" cy="46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xão recta 39"/>
          <p:cNvCxnSpPr>
            <a:stCxn id="5" idx="3"/>
            <a:endCxn id="32" idx="1"/>
          </p:cNvCxnSpPr>
          <p:nvPr/>
        </p:nvCxnSpPr>
        <p:spPr>
          <a:xfrm>
            <a:off x="1015104" y="2821578"/>
            <a:ext cx="4493000" cy="5714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o 40"/>
          <p:cNvGrpSpPr/>
          <p:nvPr/>
        </p:nvGrpSpPr>
        <p:grpSpPr>
          <a:xfrm>
            <a:off x="4283968" y="4077072"/>
            <a:ext cx="432000" cy="432048"/>
            <a:chOff x="1835696" y="2636912"/>
            <a:chExt cx="432000" cy="432048"/>
          </a:xfrm>
        </p:grpSpPr>
        <p:sp>
          <p:nvSpPr>
            <p:cNvPr id="42" name="Oval 41"/>
            <p:cNvSpPr/>
            <p:nvPr/>
          </p:nvSpPr>
          <p:spPr>
            <a:xfrm>
              <a:off x="1835696" y="2636912"/>
              <a:ext cx="432000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1879200" y="2636912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F</a:t>
              </a:r>
              <a:endParaRPr lang="pt-PT" dirty="0"/>
            </a:p>
          </p:txBody>
        </p:sp>
      </p:grpSp>
      <p:sp>
        <p:nvSpPr>
          <p:cNvPr id="45" name="Oval 44"/>
          <p:cNvSpPr/>
          <p:nvPr/>
        </p:nvSpPr>
        <p:spPr>
          <a:xfrm>
            <a:off x="3491880" y="3356992"/>
            <a:ext cx="432000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CaixaDeTexto 45"/>
          <p:cNvSpPr txBox="1"/>
          <p:nvPr/>
        </p:nvSpPr>
        <p:spPr>
          <a:xfrm>
            <a:off x="3535384" y="335699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G</a:t>
            </a:r>
            <a:endParaRPr lang="pt-PT" dirty="0"/>
          </a:p>
        </p:txBody>
      </p:sp>
      <p:grpSp>
        <p:nvGrpSpPr>
          <p:cNvPr id="47" name="Grupo 46"/>
          <p:cNvGrpSpPr/>
          <p:nvPr/>
        </p:nvGrpSpPr>
        <p:grpSpPr>
          <a:xfrm>
            <a:off x="8316416" y="5043600"/>
            <a:ext cx="432000" cy="432048"/>
            <a:chOff x="1835696" y="2636912"/>
            <a:chExt cx="432000" cy="432048"/>
          </a:xfrm>
        </p:grpSpPr>
        <p:sp>
          <p:nvSpPr>
            <p:cNvPr id="48" name="Oval 47"/>
            <p:cNvSpPr/>
            <p:nvPr/>
          </p:nvSpPr>
          <p:spPr>
            <a:xfrm>
              <a:off x="1835696" y="2636912"/>
              <a:ext cx="432000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1879200" y="2636912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H</a:t>
              </a:r>
              <a:endParaRPr lang="pt-PT" dirty="0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7596336" y="3200400"/>
            <a:ext cx="432000" cy="432048"/>
            <a:chOff x="1835696" y="2636912"/>
            <a:chExt cx="432000" cy="432048"/>
          </a:xfrm>
        </p:grpSpPr>
        <p:sp>
          <p:nvSpPr>
            <p:cNvPr id="51" name="Oval 50"/>
            <p:cNvSpPr/>
            <p:nvPr/>
          </p:nvSpPr>
          <p:spPr>
            <a:xfrm>
              <a:off x="1835696" y="2636912"/>
              <a:ext cx="432000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1879200" y="2636912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I</a:t>
              </a:r>
              <a:endParaRPr lang="pt-PT" dirty="0"/>
            </a:p>
          </p:txBody>
        </p:sp>
      </p:grpSp>
      <p:sp>
        <p:nvSpPr>
          <p:cNvPr id="54" name="Oval 53"/>
          <p:cNvSpPr/>
          <p:nvPr/>
        </p:nvSpPr>
        <p:spPr>
          <a:xfrm>
            <a:off x="8172400" y="2610000"/>
            <a:ext cx="432000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CaixaDeTexto 54"/>
          <p:cNvSpPr txBox="1"/>
          <p:nvPr/>
        </p:nvSpPr>
        <p:spPr>
          <a:xfrm>
            <a:off x="8215904" y="26100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H</a:t>
            </a:r>
            <a:endParaRPr lang="pt-PT" dirty="0"/>
          </a:p>
        </p:txBody>
      </p:sp>
      <p:cxnSp>
        <p:nvCxnSpPr>
          <p:cNvPr id="57" name="Conexão recta 56"/>
          <p:cNvCxnSpPr>
            <a:stCxn id="29" idx="3"/>
            <a:endCxn id="54" idx="2"/>
          </p:cNvCxnSpPr>
          <p:nvPr/>
        </p:nvCxnSpPr>
        <p:spPr>
          <a:xfrm>
            <a:off x="7812360" y="2816932"/>
            <a:ext cx="360040" cy="9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xão recta 58"/>
          <p:cNvCxnSpPr>
            <a:stCxn id="35" idx="3"/>
            <a:endCxn id="48" idx="2"/>
          </p:cNvCxnSpPr>
          <p:nvPr/>
        </p:nvCxnSpPr>
        <p:spPr>
          <a:xfrm flipV="1">
            <a:off x="7956376" y="5259624"/>
            <a:ext cx="360040" cy="5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xão recta 60"/>
          <p:cNvCxnSpPr>
            <a:stCxn id="32" idx="3"/>
            <a:endCxn id="51" idx="2"/>
          </p:cNvCxnSpPr>
          <p:nvPr/>
        </p:nvCxnSpPr>
        <p:spPr>
          <a:xfrm>
            <a:off x="6588224" y="3392996"/>
            <a:ext cx="1008112" cy="234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xão recta 65"/>
          <p:cNvCxnSpPr>
            <a:stCxn id="12" idx="3"/>
            <a:endCxn id="22" idx="1"/>
          </p:cNvCxnSpPr>
          <p:nvPr/>
        </p:nvCxnSpPr>
        <p:spPr>
          <a:xfrm>
            <a:off x="1015104" y="3397642"/>
            <a:ext cx="748584" cy="1393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xão recta 67"/>
          <p:cNvCxnSpPr>
            <a:stCxn id="15" idx="3"/>
            <a:endCxn id="22" idx="1"/>
          </p:cNvCxnSpPr>
          <p:nvPr/>
        </p:nvCxnSpPr>
        <p:spPr>
          <a:xfrm flipV="1">
            <a:off x="1015104" y="3537012"/>
            <a:ext cx="748584" cy="436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xão recta 69"/>
          <p:cNvCxnSpPr>
            <a:stCxn id="15" idx="3"/>
            <a:endCxn id="26" idx="1"/>
          </p:cNvCxnSpPr>
          <p:nvPr/>
        </p:nvCxnSpPr>
        <p:spPr>
          <a:xfrm>
            <a:off x="1015104" y="3973706"/>
            <a:ext cx="748584" cy="3553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xão recta 71"/>
          <p:cNvCxnSpPr>
            <a:stCxn id="18" idx="3"/>
            <a:endCxn id="26" idx="1"/>
          </p:cNvCxnSpPr>
          <p:nvPr/>
        </p:nvCxnSpPr>
        <p:spPr>
          <a:xfrm flipV="1">
            <a:off x="1015104" y="4329100"/>
            <a:ext cx="748584" cy="2926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xão recta 73"/>
          <p:cNvCxnSpPr>
            <a:stCxn id="21" idx="3"/>
            <a:endCxn id="35" idx="1"/>
          </p:cNvCxnSpPr>
          <p:nvPr/>
        </p:nvCxnSpPr>
        <p:spPr>
          <a:xfrm flipV="1">
            <a:off x="1015104" y="5265204"/>
            <a:ext cx="5861152" cy="46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xão recta 75"/>
          <p:cNvCxnSpPr>
            <a:stCxn id="22" idx="3"/>
            <a:endCxn id="46" idx="1"/>
          </p:cNvCxnSpPr>
          <p:nvPr/>
        </p:nvCxnSpPr>
        <p:spPr>
          <a:xfrm>
            <a:off x="2843808" y="3537012"/>
            <a:ext cx="691576" cy="46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xão recta 77"/>
          <p:cNvCxnSpPr>
            <a:stCxn id="26" idx="3"/>
            <a:endCxn id="42" idx="2"/>
          </p:cNvCxnSpPr>
          <p:nvPr/>
        </p:nvCxnSpPr>
        <p:spPr>
          <a:xfrm flipV="1">
            <a:off x="2843808" y="4293096"/>
            <a:ext cx="1440160" cy="36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xão recta 79"/>
          <p:cNvCxnSpPr>
            <a:stCxn id="43" idx="3"/>
            <a:endCxn id="35" idx="1"/>
          </p:cNvCxnSpPr>
          <p:nvPr/>
        </p:nvCxnSpPr>
        <p:spPr>
          <a:xfrm>
            <a:off x="4687512" y="4261738"/>
            <a:ext cx="2188744" cy="10034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xão recta 81"/>
          <p:cNvCxnSpPr>
            <a:stCxn id="43" idx="3"/>
            <a:endCxn id="32" idx="1"/>
          </p:cNvCxnSpPr>
          <p:nvPr/>
        </p:nvCxnSpPr>
        <p:spPr>
          <a:xfrm flipV="1">
            <a:off x="4687512" y="3392996"/>
            <a:ext cx="820592" cy="86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xão recta 83"/>
          <p:cNvCxnSpPr>
            <a:stCxn id="46" idx="3"/>
            <a:endCxn id="29" idx="1"/>
          </p:cNvCxnSpPr>
          <p:nvPr/>
        </p:nvCxnSpPr>
        <p:spPr>
          <a:xfrm flipV="1">
            <a:off x="3895424" y="2816932"/>
            <a:ext cx="2836816" cy="72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Encadeamento para frente vs. para trás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425355"/>
          </a:xfrm>
        </p:spPr>
        <p:txBody>
          <a:bodyPr/>
          <a:lstStyle/>
          <a:p>
            <a:pPr algn="just"/>
            <a:r>
              <a:rPr lang="pt-PT" sz="2800" dirty="0" smtClean="0"/>
              <a:t>Depende do problema e das propriedades do conjunto de regras</a:t>
            </a:r>
          </a:p>
          <a:p>
            <a:pPr algn="just"/>
            <a:r>
              <a:rPr lang="pt-PT" sz="2800" dirty="0" smtClean="0"/>
              <a:t>Para trás: </a:t>
            </a:r>
          </a:p>
          <a:p>
            <a:pPr lvl="1" algn="just"/>
            <a:r>
              <a:rPr lang="pt-PT" dirty="0" smtClean="0"/>
              <a:t>Quando existem hipóteses claras</a:t>
            </a:r>
          </a:p>
          <a:p>
            <a:pPr lvl="1" algn="just"/>
            <a:r>
              <a:rPr lang="pt-PT" dirty="0" smtClean="0"/>
              <a:t>Quando há muitos factos e poucas conclusões com interesse</a:t>
            </a:r>
          </a:p>
          <a:p>
            <a:pPr lvl="2" algn="just"/>
            <a:r>
              <a:rPr lang="pt-PT" dirty="0" smtClean="0"/>
              <a:t>Problemas de diagnóstico</a:t>
            </a:r>
          </a:p>
          <a:p>
            <a:pPr lvl="2" algn="just"/>
            <a:r>
              <a:rPr lang="pt-PT" dirty="0" smtClean="0"/>
              <a:t>Problemas de classificação</a:t>
            </a:r>
          </a:p>
          <a:p>
            <a:pPr lvl="2" algn="just"/>
            <a:r>
              <a:rPr lang="pt-PT" dirty="0" smtClean="0"/>
              <a:t>Sistemas especialistas em medicina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Encadeamento para frente vs. para trás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/>
          <a:lstStyle/>
          <a:p>
            <a:pPr algn="just"/>
            <a:r>
              <a:rPr lang="pt-PT" dirty="0" smtClean="0"/>
              <a:t>Para frente</a:t>
            </a:r>
          </a:p>
          <a:p>
            <a:pPr lvl="1" algn="just"/>
            <a:r>
              <a:rPr lang="pt-PT" dirty="0" smtClean="0"/>
              <a:t>Quando as hipóteses não são claras e se pretende ver a que conclusões se pode chegar a partir da situação </a:t>
            </a:r>
            <a:r>
              <a:rPr lang="pt-PT" dirty="0" err="1" smtClean="0"/>
              <a:t>actual</a:t>
            </a:r>
            <a:endParaRPr lang="pt-PT" dirty="0" smtClean="0"/>
          </a:p>
          <a:p>
            <a:pPr lvl="1" algn="just"/>
            <a:r>
              <a:rPr lang="pt-PT" dirty="0" smtClean="0"/>
              <a:t>Quando há poucos factos conhecidos e muitas conclusões potencialmente interessantes</a:t>
            </a:r>
          </a:p>
          <a:p>
            <a:pPr lvl="2" algn="just"/>
            <a:r>
              <a:rPr lang="pt-PT" dirty="0" smtClean="0"/>
              <a:t>Desenho e configuração de sistemas</a:t>
            </a:r>
          </a:p>
          <a:p>
            <a:pPr lvl="2" algn="just"/>
            <a:r>
              <a:rPr lang="pt-PT" dirty="0" smtClean="0"/>
              <a:t>Monitorização e controlo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Componentes básicos de um SBR</a:t>
            </a:r>
            <a:endParaRPr lang="pt-PT" dirty="0"/>
          </a:p>
        </p:txBody>
      </p:sp>
      <p:sp>
        <p:nvSpPr>
          <p:cNvPr id="5" name="Rectângulo arredondado 4"/>
          <p:cNvSpPr/>
          <p:nvPr/>
        </p:nvSpPr>
        <p:spPr>
          <a:xfrm>
            <a:off x="1115616" y="1844824"/>
            <a:ext cx="7200800" cy="345638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1475656" y="1988840"/>
            <a:ext cx="273630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/>
              <a:t>Base de Conhecimento</a:t>
            </a:r>
          </a:p>
          <a:p>
            <a:pPr algn="ctr"/>
            <a:endParaRPr lang="pt-PT" dirty="0" smtClean="0"/>
          </a:p>
          <a:p>
            <a:pPr algn="ctr"/>
            <a:r>
              <a:rPr lang="pt-PT" dirty="0" smtClean="0"/>
              <a:t>Conjunto de regras</a:t>
            </a:r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1988840"/>
            <a:ext cx="244827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/>
              <a:t>Base de factos</a:t>
            </a:r>
          </a:p>
          <a:p>
            <a:pPr algn="ctr"/>
            <a:r>
              <a:rPr lang="pt-PT" dirty="0" smtClean="0"/>
              <a:t>Dados e factos</a:t>
            </a:r>
          </a:p>
          <a:p>
            <a:pPr algn="ctr"/>
            <a:r>
              <a:rPr lang="pt-PT" dirty="0" smtClean="0"/>
              <a:t>Metas a alcançar</a:t>
            </a:r>
          </a:p>
          <a:p>
            <a:pPr algn="ctr"/>
            <a:r>
              <a:rPr lang="pt-PT" dirty="0" smtClean="0"/>
              <a:t>Hipóteses</a:t>
            </a:r>
          </a:p>
          <a:p>
            <a:pPr algn="ctr"/>
            <a:r>
              <a:rPr lang="pt-PT" dirty="0" smtClean="0"/>
              <a:t>Regras em espera…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347864" y="4221088"/>
            <a:ext cx="259228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/>
              <a:t>Motor de inferências</a:t>
            </a:r>
          </a:p>
          <a:p>
            <a:pPr algn="ctr"/>
            <a:r>
              <a:rPr lang="pt-PT" dirty="0" smtClean="0"/>
              <a:t>Equiparação</a:t>
            </a:r>
          </a:p>
          <a:p>
            <a:pPr algn="ctr"/>
            <a:r>
              <a:rPr lang="pt-PT" dirty="0" smtClean="0"/>
              <a:t>Resolução de conflitos</a:t>
            </a:r>
            <a:endParaRPr lang="pt-PT" dirty="0"/>
          </a:p>
        </p:txBody>
      </p:sp>
      <p:sp>
        <p:nvSpPr>
          <p:cNvPr id="9" name="CaixaDeTexto 8"/>
          <p:cNvSpPr txBox="1"/>
          <p:nvPr/>
        </p:nvSpPr>
        <p:spPr>
          <a:xfrm>
            <a:off x="1763688" y="5733256"/>
            <a:ext cx="23762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/>
              <a:t>Interface de usuário</a:t>
            </a:r>
            <a:endParaRPr lang="pt-PT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436096" y="5733256"/>
            <a:ext cx="21602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/>
              <a:t>Fontes externas de dados</a:t>
            </a:r>
            <a:endParaRPr lang="pt-PT" b="1" dirty="0"/>
          </a:p>
        </p:txBody>
      </p:sp>
      <p:cxnSp>
        <p:nvCxnSpPr>
          <p:cNvPr id="12" name="Conexão recta unidireccional 11"/>
          <p:cNvCxnSpPr/>
          <p:nvPr/>
        </p:nvCxnSpPr>
        <p:spPr>
          <a:xfrm flipV="1">
            <a:off x="3635896" y="5229200"/>
            <a:ext cx="0" cy="432048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cta unidireccional 13"/>
          <p:cNvCxnSpPr/>
          <p:nvPr/>
        </p:nvCxnSpPr>
        <p:spPr>
          <a:xfrm flipV="1">
            <a:off x="5868144" y="5229200"/>
            <a:ext cx="0" cy="504056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cta unidireccional 15"/>
          <p:cNvCxnSpPr/>
          <p:nvPr/>
        </p:nvCxnSpPr>
        <p:spPr>
          <a:xfrm flipV="1">
            <a:off x="3635896" y="2996952"/>
            <a:ext cx="0" cy="1152128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cta unidireccional 17"/>
          <p:cNvCxnSpPr/>
          <p:nvPr/>
        </p:nvCxnSpPr>
        <p:spPr>
          <a:xfrm flipV="1">
            <a:off x="5580112" y="3573016"/>
            <a:ext cx="0" cy="576064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Componentes básicos de um SBR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 smtClean="0"/>
              <a:t>Base de conhecimento</a:t>
            </a:r>
          </a:p>
          <a:p>
            <a:pPr lvl="1"/>
            <a:r>
              <a:rPr lang="pt-PT" sz="2200" dirty="0" smtClean="0"/>
              <a:t>Conjunto de regras</a:t>
            </a:r>
          </a:p>
          <a:p>
            <a:pPr lvl="1"/>
            <a:r>
              <a:rPr lang="pt-PT" sz="2200" dirty="0" smtClean="0"/>
              <a:t>Elemento estático</a:t>
            </a:r>
          </a:p>
          <a:p>
            <a:r>
              <a:rPr lang="pt-PT" dirty="0" smtClean="0"/>
              <a:t>Base de factos</a:t>
            </a:r>
          </a:p>
          <a:p>
            <a:pPr lvl="1"/>
            <a:r>
              <a:rPr lang="pt-PT" sz="2200" dirty="0" smtClean="0"/>
              <a:t>Memória de trabalho (elemento dinâmico)</a:t>
            </a:r>
          </a:p>
          <a:p>
            <a:pPr lvl="1"/>
            <a:r>
              <a:rPr lang="pt-PT" sz="2200" dirty="0" smtClean="0"/>
              <a:t>Armazena o conjunto de factos conhecidos sobre a situação </a:t>
            </a:r>
            <a:r>
              <a:rPr lang="pt-PT" sz="2200" dirty="0" err="1" smtClean="0"/>
              <a:t>actual</a:t>
            </a:r>
            <a:r>
              <a:rPr lang="pt-PT" sz="2200" dirty="0" smtClean="0"/>
              <a:t>, assim como a informação acerca da execução </a:t>
            </a:r>
            <a:r>
              <a:rPr lang="pt-PT" sz="2200" dirty="0" err="1" smtClean="0"/>
              <a:t>actual</a:t>
            </a:r>
            <a:endParaRPr lang="pt-PT" sz="2200" dirty="0" smtClean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128"/>
          </a:xfrm>
        </p:spPr>
        <p:txBody>
          <a:bodyPr/>
          <a:lstStyle/>
          <a:p>
            <a:r>
              <a:rPr lang="pt-PT" dirty="0" smtClean="0"/>
              <a:t>Base de factos (</a:t>
            </a:r>
            <a:r>
              <a:rPr lang="pt-PT" dirty="0" err="1" smtClean="0"/>
              <a:t>cont</a:t>
            </a:r>
            <a:r>
              <a:rPr lang="pt-PT" dirty="0" smtClean="0"/>
              <a:t>…)</a:t>
            </a:r>
          </a:p>
          <a:p>
            <a:pPr lvl="1"/>
            <a:r>
              <a:rPr lang="pt-PT" sz="2200" dirty="0" smtClean="0"/>
              <a:t>É examinada para verificar que condições são verdadeiras</a:t>
            </a:r>
          </a:p>
          <a:p>
            <a:pPr lvl="1"/>
            <a:r>
              <a:rPr lang="pt-PT" sz="2200" dirty="0" smtClean="0"/>
              <a:t>É </a:t>
            </a:r>
            <a:r>
              <a:rPr lang="pt-PT" sz="2200" dirty="0" err="1" smtClean="0"/>
              <a:t>actualizada</a:t>
            </a:r>
            <a:r>
              <a:rPr lang="pt-PT" sz="2200" dirty="0" smtClean="0"/>
              <a:t> quando as regras são executadas</a:t>
            </a:r>
          </a:p>
          <a:p>
            <a:r>
              <a:rPr lang="pt-PT" dirty="0" smtClean="0"/>
              <a:t>Motor de inferência</a:t>
            </a:r>
          </a:p>
          <a:p>
            <a:pPr lvl="1"/>
            <a:r>
              <a:rPr lang="pt-PT" sz="2200" dirty="0" smtClean="0"/>
              <a:t>Programa que controla a </a:t>
            </a:r>
            <a:r>
              <a:rPr lang="pt-PT" sz="2200" dirty="0" err="1" smtClean="0"/>
              <a:t>actividade</a:t>
            </a:r>
            <a:r>
              <a:rPr lang="pt-PT" sz="2200" dirty="0" smtClean="0"/>
              <a:t> do sistema, </a:t>
            </a:r>
            <a:r>
              <a:rPr lang="pt-PT" sz="2200" dirty="0" err="1" smtClean="0"/>
              <a:t>seleccionando</a:t>
            </a:r>
            <a:r>
              <a:rPr lang="pt-PT" sz="2200" dirty="0" smtClean="0"/>
              <a:t> as regras a aplicar e executando as correspondentes </a:t>
            </a:r>
            <a:r>
              <a:rPr lang="pt-PT" sz="2200" dirty="0" err="1" smtClean="0"/>
              <a:t>acções</a:t>
            </a:r>
            <a:endParaRPr lang="pt-PT" sz="2200" dirty="0" smtClean="0"/>
          </a:p>
          <a:p>
            <a:pPr lvl="1"/>
            <a:endParaRPr lang="pt-PT" sz="2200" dirty="0" smtClean="0"/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1115616" y="1628800"/>
            <a:ext cx="6840760" cy="923330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 </a:t>
            </a:r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Ciclo de execução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1691680" y="1916832"/>
            <a:ext cx="1944216" cy="369332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/>
              <a:t>Regras</a:t>
            </a:r>
            <a:endParaRPr lang="pt-PT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5292080" y="1916832"/>
            <a:ext cx="1944216" cy="369332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/>
              <a:t>Factos</a:t>
            </a:r>
            <a:endParaRPr lang="pt-PT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771800" y="3068960"/>
            <a:ext cx="30963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Equiparação de padrões</a:t>
            </a:r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2987824" y="4149080"/>
            <a:ext cx="26642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Resolução de conflitos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6228184" y="3573016"/>
            <a:ext cx="1152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Agenda</a:t>
            </a:r>
            <a:endParaRPr lang="pt-PT" dirty="0"/>
          </a:p>
        </p:txBody>
      </p:sp>
      <p:sp>
        <p:nvSpPr>
          <p:cNvPr id="9" name="CaixaDeTexto 8"/>
          <p:cNvSpPr txBox="1"/>
          <p:nvPr/>
        </p:nvSpPr>
        <p:spPr>
          <a:xfrm>
            <a:off x="3384000" y="5085184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Disparo </a:t>
            </a:r>
            <a:endParaRPr lang="pt-PT" dirty="0"/>
          </a:p>
        </p:txBody>
      </p:sp>
      <p:cxnSp>
        <p:nvCxnSpPr>
          <p:cNvPr id="12" name="Conexão recta unidireccional 11"/>
          <p:cNvCxnSpPr>
            <a:stCxn id="4" idx="2"/>
            <a:endCxn id="6" idx="0"/>
          </p:cNvCxnSpPr>
          <p:nvPr/>
        </p:nvCxnSpPr>
        <p:spPr>
          <a:xfrm>
            <a:off x="2663788" y="2286164"/>
            <a:ext cx="1656184" cy="7827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cta unidireccional 13"/>
          <p:cNvCxnSpPr>
            <a:stCxn id="5" idx="2"/>
            <a:endCxn id="6" idx="0"/>
          </p:cNvCxnSpPr>
          <p:nvPr/>
        </p:nvCxnSpPr>
        <p:spPr>
          <a:xfrm flipH="1">
            <a:off x="4319972" y="2286164"/>
            <a:ext cx="1944216" cy="7827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cta unidireccional 15"/>
          <p:cNvCxnSpPr>
            <a:stCxn id="6" idx="2"/>
            <a:endCxn id="7" idx="0"/>
          </p:cNvCxnSpPr>
          <p:nvPr/>
        </p:nvCxnSpPr>
        <p:spPr>
          <a:xfrm>
            <a:off x="4319972" y="3438292"/>
            <a:ext cx="0" cy="7107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cta unidireccional 17"/>
          <p:cNvCxnSpPr>
            <a:stCxn id="7" idx="2"/>
            <a:endCxn id="9" idx="0"/>
          </p:cNvCxnSpPr>
          <p:nvPr/>
        </p:nvCxnSpPr>
        <p:spPr>
          <a:xfrm>
            <a:off x="4319972" y="4518412"/>
            <a:ext cx="132" cy="5667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cta 22"/>
          <p:cNvCxnSpPr>
            <a:stCxn id="6" idx="3"/>
          </p:cNvCxnSpPr>
          <p:nvPr/>
        </p:nvCxnSpPr>
        <p:spPr>
          <a:xfrm>
            <a:off x="5868144" y="3253626"/>
            <a:ext cx="93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cta unidireccional 24"/>
          <p:cNvCxnSpPr/>
          <p:nvPr/>
        </p:nvCxnSpPr>
        <p:spPr>
          <a:xfrm>
            <a:off x="6804248" y="3250800"/>
            <a:ext cx="0" cy="32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xão recta 26"/>
          <p:cNvCxnSpPr>
            <a:stCxn id="8" idx="2"/>
          </p:cNvCxnSpPr>
          <p:nvPr/>
        </p:nvCxnSpPr>
        <p:spPr>
          <a:xfrm>
            <a:off x="6804248" y="3942348"/>
            <a:ext cx="0" cy="37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xão recta unidireccional 28"/>
          <p:cNvCxnSpPr>
            <a:endCxn id="7" idx="3"/>
          </p:cNvCxnSpPr>
          <p:nvPr/>
        </p:nvCxnSpPr>
        <p:spPr>
          <a:xfrm flipH="1" flipV="1">
            <a:off x="5652120" y="4333746"/>
            <a:ext cx="115212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xão recta 38"/>
          <p:cNvCxnSpPr>
            <a:stCxn id="9" idx="3"/>
          </p:cNvCxnSpPr>
          <p:nvPr/>
        </p:nvCxnSpPr>
        <p:spPr>
          <a:xfrm>
            <a:off x="5256208" y="5269850"/>
            <a:ext cx="3492256" cy="31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cta 40"/>
          <p:cNvCxnSpPr/>
          <p:nvPr/>
        </p:nvCxnSpPr>
        <p:spPr>
          <a:xfrm flipV="1">
            <a:off x="8748464" y="2060848"/>
            <a:ext cx="0" cy="3240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xão recta unidireccional 42"/>
          <p:cNvCxnSpPr/>
          <p:nvPr/>
        </p:nvCxnSpPr>
        <p:spPr>
          <a:xfrm flipH="1">
            <a:off x="7452320" y="2060848"/>
            <a:ext cx="12961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Resolução de conflitos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/>
          <a:lstStyle/>
          <a:p>
            <a:r>
              <a:rPr lang="pt-PT" sz="2800" dirty="0" err="1" smtClean="0"/>
              <a:t>Selecciona</a:t>
            </a:r>
            <a:r>
              <a:rPr lang="pt-PT" sz="2800" dirty="0" smtClean="0"/>
              <a:t>, a partir do </a:t>
            </a:r>
            <a:r>
              <a:rPr lang="pt-PT" sz="2800" i="1" dirty="0" smtClean="0"/>
              <a:t>conjunto conflito</a:t>
            </a:r>
            <a:r>
              <a:rPr lang="pt-PT" sz="2800" dirty="0" smtClean="0"/>
              <a:t>, a regra a aplicar</a:t>
            </a:r>
          </a:p>
          <a:p>
            <a:r>
              <a:rPr lang="pt-PT" sz="2800" dirty="0" smtClean="0"/>
              <a:t>Estratégias mais comuns:</a:t>
            </a:r>
          </a:p>
          <a:p>
            <a:pPr lvl="1"/>
            <a:r>
              <a:rPr lang="pt-PT" sz="2600" dirty="0" smtClean="0"/>
              <a:t>Tratar a agenda como uma pilha ou uma fila</a:t>
            </a:r>
          </a:p>
          <a:p>
            <a:pPr lvl="1"/>
            <a:r>
              <a:rPr lang="pt-PT" sz="2600" dirty="0" smtClean="0"/>
              <a:t>Escolha aleatória</a:t>
            </a:r>
          </a:p>
          <a:p>
            <a:pPr lvl="1"/>
            <a:r>
              <a:rPr lang="pt-PT" sz="2600" dirty="0" smtClean="0"/>
              <a:t>Regra mais específica (maior número de condições)</a:t>
            </a:r>
          </a:p>
          <a:p>
            <a:pPr lvl="1"/>
            <a:r>
              <a:rPr lang="pt-PT" sz="2600" dirty="0" err="1" smtClean="0"/>
              <a:t>Activação</a:t>
            </a:r>
            <a:r>
              <a:rPr lang="pt-PT" sz="2600" dirty="0" smtClean="0"/>
              <a:t> mais recente</a:t>
            </a:r>
          </a:p>
          <a:p>
            <a:pPr lvl="1"/>
            <a:r>
              <a:rPr lang="pt-PT" sz="2600" dirty="0" smtClean="0"/>
              <a:t>Regra menos utilizada</a:t>
            </a:r>
          </a:p>
          <a:p>
            <a:pPr lvl="1"/>
            <a:r>
              <a:rPr lang="pt-PT" sz="2600" dirty="0" smtClean="0"/>
              <a:t>Melhor regra (em função de pesos)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Equiparação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r>
              <a:rPr lang="pt-PT" sz="2800" dirty="0" smtClean="0"/>
              <a:t>Busca do conjunto de regras que se podem aplicar à </a:t>
            </a:r>
            <a:r>
              <a:rPr lang="pt-PT" sz="2800" i="1" dirty="0" smtClean="0"/>
              <a:t>Base de Factos</a:t>
            </a:r>
          </a:p>
          <a:p>
            <a:r>
              <a:rPr lang="pt-PT" sz="2800" dirty="0" smtClean="0"/>
              <a:t>Consiste em </a:t>
            </a:r>
            <a:r>
              <a:rPr lang="pt-PT" sz="2800" dirty="0" err="1" smtClean="0"/>
              <a:t>seleccionar</a:t>
            </a:r>
            <a:r>
              <a:rPr lang="pt-PT" sz="2800" dirty="0" smtClean="0"/>
              <a:t> as regras cujas condições ou </a:t>
            </a:r>
            <a:r>
              <a:rPr lang="pt-PT" sz="2800" dirty="0" err="1" smtClean="0"/>
              <a:t>acções</a:t>
            </a:r>
            <a:r>
              <a:rPr lang="pt-PT" sz="2800" dirty="0" smtClean="0"/>
              <a:t> são compatíveis com os dados armazenados na </a:t>
            </a:r>
            <a:r>
              <a:rPr lang="pt-PT" sz="2800" i="1" dirty="0" smtClean="0"/>
              <a:t>Base de Factos </a:t>
            </a:r>
            <a:r>
              <a:rPr lang="pt-PT" sz="2800" dirty="0" smtClean="0"/>
              <a:t>num momento dado</a:t>
            </a:r>
            <a:endParaRPr lang="pt-PT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Equiparação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23528" y="1556792"/>
            <a:ext cx="8640960" cy="4497363"/>
          </a:xfrm>
        </p:spPr>
        <p:txBody>
          <a:bodyPr/>
          <a:lstStyle/>
          <a:p>
            <a:r>
              <a:rPr lang="pt-PT" sz="2800" dirty="0" smtClean="0"/>
              <a:t>A forma mais simples consiste em analisar as condições de todas as regras com base no conteúdo </a:t>
            </a:r>
            <a:r>
              <a:rPr lang="pt-PT" sz="2800" dirty="0" err="1" smtClean="0"/>
              <a:t>actual</a:t>
            </a:r>
            <a:r>
              <a:rPr lang="pt-PT" sz="2800" dirty="0" smtClean="0"/>
              <a:t> da memória de trabalho</a:t>
            </a:r>
          </a:p>
          <a:p>
            <a:r>
              <a:rPr lang="pt-PT" sz="2800" dirty="0" smtClean="0">
                <a:cs typeface="Courier New" pitchFamily="49" charset="0"/>
              </a:rPr>
              <a:t>Processo com um custo elevado</a:t>
            </a:r>
          </a:p>
          <a:p>
            <a:pPr lvl="1"/>
            <a:r>
              <a:rPr lang="pt-PT" sz="2400" b="1" dirty="0" smtClean="0">
                <a:latin typeface="Courier New" pitchFamily="49" charset="0"/>
                <a:cs typeface="Courier New" pitchFamily="49" charset="0"/>
              </a:rPr>
              <a:t>Para</a:t>
            </a:r>
            <a:r>
              <a:rPr lang="pt-PT" sz="2400" dirty="0" smtClean="0">
                <a:latin typeface="Courier New" pitchFamily="49" charset="0"/>
                <a:cs typeface="Courier New" pitchFamily="49" charset="0"/>
              </a:rPr>
              <a:t> cada regra R</a:t>
            </a:r>
            <a:r>
              <a:rPr lang="pt-PT" sz="24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pt-PT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400" b="1" dirty="0" smtClean="0">
                <a:latin typeface="Courier New" pitchFamily="49" charset="0"/>
                <a:cs typeface="Courier New" pitchFamily="49" charset="0"/>
              </a:rPr>
              <a:t>fazer</a:t>
            </a:r>
          </a:p>
          <a:p>
            <a:pPr lvl="2"/>
            <a:r>
              <a:rPr lang="pt-PT" sz="2200" b="1" dirty="0" smtClean="0">
                <a:latin typeface="Courier New" pitchFamily="49" charset="0"/>
                <a:cs typeface="Courier New" pitchFamily="49" charset="0"/>
              </a:rPr>
              <a:t>Para</a:t>
            </a:r>
            <a:r>
              <a:rPr lang="pt-PT" sz="2200" dirty="0" smtClean="0">
                <a:latin typeface="Courier New" pitchFamily="49" charset="0"/>
                <a:cs typeface="Courier New" pitchFamily="49" charset="0"/>
              </a:rPr>
              <a:t> cada padrão de facto </a:t>
            </a:r>
            <a:r>
              <a:rPr lang="pt-PT" sz="2200" dirty="0" err="1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pt-PT" sz="2200" baseline="-25000" dirty="0" err="1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pt-PT" sz="2200" dirty="0" smtClean="0">
                <a:latin typeface="Courier New" pitchFamily="49" charset="0"/>
                <a:cs typeface="Courier New" pitchFamily="49" charset="0"/>
              </a:rPr>
              <a:t> em R</a:t>
            </a:r>
            <a:r>
              <a:rPr lang="pt-PT" sz="22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pt-PT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200" b="1" dirty="0" smtClean="0">
                <a:latin typeface="Courier New" pitchFamily="49" charset="0"/>
                <a:cs typeface="Courier New" pitchFamily="49" charset="0"/>
              </a:rPr>
              <a:t>fazer</a:t>
            </a:r>
          </a:p>
          <a:p>
            <a:pPr lvl="3"/>
            <a:r>
              <a:rPr lang="pt-PT" b="1" dirty="0" smtClean="0">
                <a:latin typeface="Courier New" pitchFamily="49" charset="0"/>
                <a:cs typeface="Courier New" pitchFamily="49" charset="0"/>
              </a:rPr>
              <a:t>Para</a:t>
            </a:r>
            <a:r>
              <a:rPr lang="pt-PT" dirty="0" smtClean="0">
                <a:latin typeface="Courier New" pitchFamily="49" charset="0"/>
                <a:cs typeface="Courier New" pitchFamily="49" charset="0"/>
              </a:rPr>
              <a:t> cada facto </a:t>
            </a:r>
            <a:r>
              <a:rPr lang="pt-PT" dirty="0" err="1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pt-PT" baseline="-25000" dirty="0" err="1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pt-PT" dirty="0" smtClean="0">
                <a:latin typeface="Courier New" pitchFamily="49" charset="0"/>
                <a:cs typeface="Courier New" pitchFamily="49" charset="0"/>
              </a:rPr>
              <a:t> na memória de trabalho </a:t>
            </a:r>
            <a:r>
              <a:rPr lang="pt-PT" b="1" dirty="0" smtClean="0">
                <a:latin typeface="Courier New" pitchFamily="49" charset="0"/>
                <a:cs typeface="Courier New" pitchFamily="49" charset="0"/>
              </a:rPr>
              <a:t>fazer</a:t>
            </a:r>
          </a:p>
          <a:p>
            <a:pPr lvl="4"/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Comparar se </a:t>
            </a:r>
            <a:r>
              <a:rPr lang="pt-PT" sz="1800" dirty="0" err="1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pt-PT" sz="1800" baseline="-25000" dirty="0" err="1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 se equipara com </a:t>
            </a:r>
            <a:r>
              <a:rPr lang="pt-PT" sz="1800" dirty="0" err="1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pt-PT" sz="1800" baseline="-25000" dirty="0" err="1" smtClean="0">
                <a:latin typeface="Courier New" pitchFamily="49" charset="0"/>
                <a:cs typeface="Courier New" pitchFamily="49" charset="0"/>
              </a:rPr>
              <a:t>k</a:t>
            </a:r>
            <a:endParaRPr lang="pt-PT" sz="1800" baseline="-25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pt-PT" sz="2400" dirty="0" smtClean="0">
                <a:latin typeface="Courier New" pitchFamily="49" charset="0"/>
                <a:cs typeface="Courier New" pitchFamily="49" charset="0"/>
              </a:rPr>
              <a:t>Se todos os padrões têm equiparação, incluir na agenda todas as ocorrências da regras R</a:t>
            </a:r>
            <a:r>
              <a:rPr lang="pt-PT" sz="24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endParaRPr lang="pt-PT" sz="2400" baseline="-25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ctrTitle"/>
          </p:nvPr>
        </p:nvSpPr>
        <p:spPr>
          <a:xfrm>
            <a:off x="0" y="1124745"/>
            <a:ext cx="9144000" cy="864096"/>
          </a:xfrm>
        </p:spPr>
        <p:txBody>
          <a:bodyPr/>
          <a:lstStyle/>
          <a:p>
            <a:pPr algn="ctr" eaLnBrk="1" hangingPunct="1"/>
            <a:endParaRPr lang="pt-PT" dirty="0" smtClean="0"/>
          </a:p>
        </p:txBody>
      </p:sp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251520" y="1988840"/>
            <a:ext cx="8640960" cy="3168352"/>
          </a:xfrm>
        </p:spPr>
        <p:txBody>
          <a:bodyPr rtlCol="0">
            <a:normAutofit lnSpcReduction="1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PT" dirty="0" smtClean="0">
                <a:solidFill>
                  <a:schemeClr val="tx1"/>
                </a:solidFill>
              </a:rPr>
              <a:t>Sumário:</a:t>
            </a:r>
          </a:p>
          <a:p>
            <a:pPr lvl="1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PT" dirty="0" smtClean="0">
                <a:solidFill>
                  <a:schemeClr val="tx1"/>
                </a:solidFill>
              </a:rPr>
              <a:t>Regras e representação do conhecimento</a:t>
            </a:r>
          </a:p>
          <a:p>
            <a:pPr lvl="2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PT" dirty="0" smtClean="0">
                <a:solidFill>
                  <a:schemeClr val="tx1"/>
                </a:solidFill>
              </a:rPr>
              <a:t>Introdução</a:t>
            </a:r>
          </a:p>
          <a:p>
            <a:pPr lvl="2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PT" dirty="0" smtClean="0">
                <a:solidFill>
                  <a:schemeClr val="tx1"/>
                </a:solidFill>
              </a:rPr>
              <a:t>Inferência em sistemas baseados em regras</a:t>
            </a:r>
          </a:p>
          <a:p>
            <a:pPr lvl="2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PT" dirty="0" smtClean="0">
                <a:solidFill>
                  <a:schemeClr val="tx1"/>
                </a:solidFill>
              </a:rPr>
              <a:t>Componentes básicos</a:t>
            </a:r>
          </a:p>
          <a:p>
            <a:pPr lvl="2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PT" dirty="0" smtClean="0">
                <a:solidFill>
                  <a:schemeClr val="tx1"/>
                </a:solidFill>
              </a:rPr>
              <a:t>Técnicas de resolução de conflitos</a:t>
            </a:r>
          </a:p>
          <a:p>
            <a:pPr lvl="2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PT" dirty="0" smtClean="0">
                <a:solidFill>
                  <a:schemeClr val="tx1"/>
                </a:solidFill>
              </a:rPr>
              <a:t>Vantagens e desvantagens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Equiparação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r>
              <a:rPr lang="pt-PT" sz="2800" dirty="0" smtClean="0"/>
              <a:t>Para tornar mais eficiente o processo de equiparação se tem em conta as seguintes propriedades</a:t>
            </a:r>
          </a:p>
          <a:p>
            <a:pPr lvl="1"/>
            <a:r>
              <a:rPr lang="pt-PT" sz="2400" b="1" i="1" dirty="0" smtClean="0"/>
              <a:t>Semelhança estrutural</a:t>
            </a:r>
            <a:r>
              <a:rPr lang="pt-PT" sz="2400" dirty="0" smtClean="0"/>
              <a:t>: uma mesma condição aparece com frequência em mais de uma regra</a:t>
            </a:r>
          </a:p>
          <a:p>
            <a:pPr lvl="1"/>
            <a:r>
              <a:rPr lang="pt-PT" sz="2400" b="1" i="1" dirty="0" smtClean="0"/>
              <a:t>Redundância temporal</a:t>
            </a:r>
            <a:r>
              <a:rPr lang="pt-PT" sz="2400" dirty="0" smtClean="0"/>
              <a:t>: o disparo de uma regra geralmente altera poucos factos e são poucas as regras </a:t>
            </a:r>
            <a:r>
              <a:rPr lang="pt-PT" sz="2400" dirty="0" err="1" smtClean="0"/>
              <a:t>afectadas</a:t>
            </a:r>
            <a:r>
              <a:rPr lang="pt-PT" sz="2400" dirty="0" smtClean="0"/>
              <a:t> por essas alterações</a:t>
            </a:r>
          </a:p>
          <a:p>
            <a:r>
              <a:rPr lang="pt-PT" sz="2800" dirty="0" smtClean="0"/>
              <a:t>O algoritmo RETE aproveita estas características para limitar o esforço requerido para calcular o conjunto conflito depois do disparo de uma regra</a:t>
            </a:r>
            <a:endParaRPr lang="pt-PT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Vantagens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363272" cy="4497363"/>
          </a:xfrm>
        </p:spPr>
        <p:txBody>
          <a:bodyPr/>
          <a:lstStyle/>
          <a:p>
            <a:pPr algn="just"/>
            <a:r>
              <a:rPr lang="pt-PT" sz="2600" b="1" i="1" dirty="0" smtClean="0"/>
              <a:t>Conveniência </a:t>
            </a:r>
            <a:r>
              <a:rPr lang="pt-PT" sz="2600" b="1" i="1" dirty="0" err="1" smtClean="0"/>
              <a:t>notacional</a:t>
            </a:r>
            <a:r>
              <a:rPr lang="pt-PT" sz="2600" dirty="0" smtClean="0"/>
              <a:t>: as regras constituem uma forma fácil de expressar o conhecimento. São fáceis de entender</a:t>
            </a:r>
          </a:p>
          <a:p>
            <a:pPr algn="just"/>
            <a:r>
              <a:rPr lang="pt-PT" sz="2600" b="1" i="1" dirty="0" smtClean="0"/>
              <a:t>Homogeneidade</a:t>
            </a:r>
            <a:r>
              <a:rPr lang="pt-PT" sz="2600" dirty="0" smtClean="0"/>
              <a:t>: todas as regras têm a mesma estrutura básica</a:t>
            </a:r>
          </a:p>
          <a:p>
            <a:pPr algn="just"/>
            <a:r>
              <a:rPr lang="pt-PT" sz="2600" b="1" i="1" dirty="0" smtClean="0"/>
              <a:t>Independência</a:t>
            </a:r>
            <a:r>
              <a:rPr lang="pt-PT" sz="2600" dirty="0" smtClean="0"/>
              <a:t> e </a:t>
            </a:r>
            <a:r>
              <a:rPr lang="pt-PT" sz="2600" b="1" i="1" dirty="0" smtClean="0"/>
              <a:t>modularidade</a:t>
            </a:r>
            <a:r>
              <a:rPr lang="pt-PT" sz="2600" dirty="0" smtClean="0"/>
              <a:t>: as regras são independentes umas das outras e só comunicam entre si através do intérprete. Fácil introduzir/retirar regras</a:t>
            </a:r>
          </a:p>
          <a:p>
            <a:pPr algn="just"/>
            <a:r>
              <a:rPr lang="pt-PT" sz="2600" dirty="0" smtClean="0"/>
              <a:t>Representam o conhecimento de forma </a:t>
            </a:r>
            <a:r>
              <a:rPr lang="pt-PT" sz="2600" b="1" i="1" dirty="0" smtClean="0"/>
              <a:t>declarativa</a:t>
            </a:r>
            <a:r>
              <a:rPr lang="pt-PT" sz="2600" dirty="0" smtClean="0"/>
              <a:t>. Separação entre regras e intérprete</a:t>
            </a:r>
          </a:p>
          <a:p>
            <a:pPr algn="just"/>
            <a:r>
              <a:rPr lang="pt-PT" sz="2600" dirty="0" smtClean="0"/>
              <a:t>…</a:t>
            </a:r>
          </a:p>
          <a:p>
            <a:pPr algn="just"/>
            <a:endParaRPr lang="pt-PT" dirty="0" smtClean="0"/>
          </a:p>
          <a:p>
            <a:pPr algn="just"/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Desvantagens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23528" y="1700808"/>
            <a:ext cx="8496944" cy="4425355"/>
          </a:xfrm>
        </p:spPr>
        <p:txBody>
          <a:bodyPr/>
          <a:lstStyle/>
          <a:p>
            <a:pPr algn="just"/>
            <a:r>
              <a:rPr lang="pt-PT" sz="2800" b="1" i="1" dirty="0" smtClean="0"/>
              <a:t>Expressividade limitada</a:t>
            </a:r>
            <a:r>
              <a:rPr lang="pt-PT" sz="2800" dirty="0" smtClean="0"/>
              <a:t>. Muitas peças de </a:t>
            </a:r>
            <a:r>
              <a:rPr lang="pt-PT" sz="2800" dirty="0" err="1" smtClean="0"/>
              <a:t>conhecimen-to</a:t>
            </a:r>
            <a:r>
              <a:rPr lang="pt-PT" sz="2800" dirty="0" smtClean="0"/>
              <a:t> não se ajustam neste padrão</a:t>
            </a:r>
          </a:p>
          <a:p>
            <a:pPr algn="just"/>
            <a:r>
              <a:rPr lang="pt-PT" sz="2800" b="1" i="1" dirty="0" smtClean="0"/>
              <a:t>Ausência de estrutura</a:t>
            </a:r>
            <a:r>
              <a:rPr lang="pt-PT" sz="2800" dirty="0" smtClean="0"/>
              <a:t> no conjunto de regras </a:t>
            </a:r>
            <a:r>
              <a:rPr lang="pt-PT" sz="2800" dirty="0" smtClean="0">
                <a:sym typeface="Wingdings" pitchFamily="2" charset="2"/>
              </a:rPr>
              <a:t> dificuldade para gerir a base de conhecimento</a:t>
            </a:r>
          </a:p>
          <a:p>
            <a:pPr algn="just"/>
            <a:r>
              <a:rPr lang="pt-PT" sz="2800" dirty="0" smtClean="0">
                <a:sym typeface="Wingdings" pitchFamily="2" charset="2"/>
              </a:rPr>
              <a:t>Possíveis </a:t>
            </a:r>
            <a:r>
              <a:rPr lang="pt-PT" sz="2800" b="1" i="1" dirty="0" err="1" smtClean="0">
                <a:sym typeface="Wingdings" pitchFamily="2" charset="2"/>
              </a:rPr>
              <a:t>interacções</a:t>
            </a:r>
            <a:r>
              <a:rPr lang="pt-PT" sz="2800" dirty="0" smtClean="0">
                <a:sym typeface="Wingdings" pitchFamily="2" charset="2"/>
              </a:rPr>
              <a:t> entre as regras</a:t>
            </a:r>
          </a:p>
          <a:p>
            <a:pPr algn="just"/>
            <a:r>
              <a:rPr lang="pt-PT" sz="2800" dirty="0" smtClean="0">
                <a:sym typeface="Wingdings" pitchFamily="2" charset="2"/>
              </a:rPr>
              <a:t>Difícil seguir o fluxo de controlo na execução de um problema</a:t>
            </a:r>
            <a:endParaRPr lang="pt-PT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>
          <a:xfrm>
            <a:off x="0" y="1125538"/>
            <a:ext cx="9144000" cy="503237"/>
          </a:xfrm>
        </p:spPr>
        <p:txBody>
          <a:bodyPr/>
          <a:lstStyle/>
          <a:p>
            <a:r>
              <a:rPr lang="pt-PT" dirty="0" smtClean="0"/>
              <a:t>Bibliografia 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3921125"/>
          </a:xfrm>
        </p:spPr>
        <p:txBody>
          <a:bodyPr/>
          <a:lstStyle/>
          <a:p>
            <a:pPr eaLnBrk="1" hangingPunct="1"/>
            <a:r>
              <a:rPr lang="pt-PT" dirty="0" smtClean="0"/>
              <a:t>Palma Méndez &amp; </a:t>
            </a:r>
            <a:r>
              <a:rPr lang="pt-PT" dirty="0" err="1" smtClean="0"/>
              <a:t>Marín</a:t>
            </a:r>
            <a:r>
              <a:rPr lang="pt-PT" dirty="0" smtClean="0"/>
              <a:t> </a:t>
            </a:r>
            <a:r>
              <a:rPr lang="pt-PT" dirty="0" err="1" smtClean="0"/>
              <a:t>Morales</a:t>
            </a:r>
            <a:r>
              <a:rPr lang="pt-PT" dirty="0" smtClean="0"/>
              <a:t>, pg. 83 – 120 </a:t>
            </a:r>
          </a:p>
          <a:p>
            <a:pPr eaLnBrk="1" hangingPunct="1"/>
            <a:r>
              <a:rPr lang="pt-PT" dirty="0" smtClean="0"/>
              <a:t>Costa &amp; Simões, pg. 170 – 178 </a:t>
            </a:r>
          </a:p>
          <a:p>
            <a:pPr eaLnBrk="1" hangingPunct="1">
              <a:buNone/>
            </a:pPr>
            <a:endParaRPr lang="pt-PT" dirty="0" smtClean="0"/>
          </a:p>
          <a:p>
            <a:endParaRPr lang="pt-P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Agentes baseados em conhecimento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4176464"/>
          </a:xfrm>
        </p:spPr>
        <p:txBody>
          <a:bodyPr/>
          <a:lstStyle/>
          <a:p>
            <a:pPr algn="just"/>
            <a:r>
              <a:rPr lang="pt-PT" dirty="0" smtClean="0"/>
              <a:t>O componente central de um agente baseado em conhecimento é a sua </a:t>
            </a:r>
            <a:r>
              <a:rPr lang="pt-PT" b="1" i="1" dirty="0" smtClean="0"/>
              <a:t>base de conhecimento</a:t>
            </a:r>
          </a:p>
          <a:p>
            <a:pPr algn="just"/>
            <a:r>
              <a:rPr lang="pt-PT" dirty="0" smtClean="0"/>
              <a:t>A base de conhecimento é formada por um conjunto de </a:t>
            </a:r>
            <a:r>
              <a:rPr lang="pt-PT" b="1" i="1" dirty="0" smtClean="0"/>
              <a:t>sentenças </a:t>
            </a:r>
            <a:r>
              <a:rPr lang="pt-PT" dirty="0" smtClean="0"/>
              <a:t>que representam afirmações acerca do mundo</a:t>
            </a:r>
            <a:endParaRPr lang="pt-PT" b="1" i="1" dirty="0" smtClean="0"/>
          </a:p>
          <a:p>
            <a:pPr algn="just"/>
            <a:r>
              <a:rPr lang="pt-PT" dirty="0" smtClean="0"/>
              <a:t>As sentenças se expressam numa </a:t>
            </a:r>
            <a:r>
              <a:rPr lang="pt-PT" b="1" i="1" dirty="0" smtClean="0"/>
              <a:t>linguagem de representação de conhecimento</a:t>
            </a:r>
            <a:r>
              <a:rPr lang="pt-PT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Regras e representação do conhecimento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08512"/>
          </a:xfrm>
        </p:spPr>
        <p:txBody>
          <a:bodyPr/>
          <a:lstStyle/>
          <a:p>
            <a:pPr algn="just"/>
            <a:r>
              <a:rPr lang="pt-PT" dirty="0" smtClean="0"/>
              <a:t>As regras constituem outro formalismo popular no campo da representação do </a:t>
            </a:r>
            <a:r>
              <a:rPr lang="pt-PT" dirty="0" smtClean="0"/>
              <a:t>conhecimento</a:t>
            </a:r>
          </a:p>
          <a:p>
            <a:pPr algn="just"/>
            <a:r>
              <a:rPr lang="pt-PT" dirty="0" smtClean="0"/>
              <a:t>Podem ser vistas como uma aplicação dos sistemas de dedução em lógica proposicional ou de primeira ordem</a:t>
            </a:r>
            <a:endParaRPr lang="pt-PT" dirty="0" smtClean="0"/>
          </a:p>
          <a:p>
            <a:pPr algn="just"/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Regras e representação do conhecimento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08512"/>
          </a:xfrm>
        </p:spPr>
        <p:txBody>
          <a:bodyPr/>
          <a:lstStyle/>
          <a:p>
            <a:pPr algn="just"/>
            <a:r>
              <a:rPr lang="pt-PT" sz="2800" dirty="0" smtClean="0"/>
              <a:t>Constituem uma forma natural de representar a forma como os seres humanos resolvem problemas:</a:t>
            </a:r>
          </a:p>
          <a:p>
            <a:pPr lvl="1" algn="just"/>
            <a:r>
              <a:rPr lang="pt-PT" sz="2600" dirty="0" smtClean="0"/>
              <a:t>Relação entre situação e </a:t>
            </a:r>
            <a:r>
              <a:rPr lang="pt-PT" sz="2600" dirty="0" err="1" smtClean="0"/>
              <a:t>acções</a:t>
            </a:r>
            <a:endParaRPr lang="pt-PT" sz="2600" dirty="0" smtClean="0"/>
          </a:p>
          <a:p>
            <a:pPr lvl="2" algn="just"/>
            <a:r>
              <a:rPr lang="pt-PT" dirty="0" smtClean="0"/>
              <a:t>Se tenho fome e tenho comida no frigorífico então desloco-me à cozinha para ir ao frigorífico buscar comida</a:t>
            </a:r>
          </a:p>
          <a:p>
            <a:pPr lvl="1" algn="just"/>
            <a:r>
              <a:rPr lang="pt-PT" sz="2600" dirty="0" smtClean="0"/>
              <a:t>Relação entre premissa e conclusões</a:t>
            </a:r>
          </a:p>
          <a:p>
            <a:pPr lvl="2" algn="just"/>
            <a:r>
              <a:rPr lang="pt-PT" dirty="0" smtClean="0"/>
              <a:t>Se tenho mais de 37</a:t>
            </a:r>
            <a:r>
              <a:rPr lang="pt-PT" baseline="30000" dirty="0" smtClean="0"/>
              <a:t>o</a:t>
            </a:r>
            <a:r>
              <a:rPr lang="pt-PT" dirty="0" smtClean="0"/>
              <a:t> então tenho febre</a:t>
            </a:r>
          </a:p>
          <a:p>
            <a:pPr lvl="1" algn="just"/>
            <a:r>
              <a:rPr lang="pt-PT" sz="2600" dirty="0" smtClean="0"/>
              <a:t>Relação entre causas e consequências</a:t>
            </a:r>
          </a:p>
          <a:p>
            <a:pPr lvl="2" algn="just"/>
            <a:r>
              <a:rPr lang="pt-PT" dirty="0" smtClean="0"/>
              <a:t>Se não pago a renda de casa então sou desalojado</a:t>
            </a:r>
          </a:p>
          <a:p>
            <a:pPr algn="just"/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Regras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80520"/>
          </a:xfrm>
        </p:spPr>
        <p:txBody>
          <a:bodyPr/>
          <a:lstStyle/>
          <a:p>
            <a:pPr algn="just"/>
            <a:r>
              <a:rPr lang="pt-PT" sz="2800" dirty="0" smtClean="0"/>
              <a:t>Representam associações entre padrões de dados existentes num sistema e </a:t>
            </a:r>
            <a:r>
              <a:rPr lang="pt-PT" sz="2800" dirty="0" err="1" smtClean="0"/>
              <a:t>acções</a:t>
            </a:r>
            <a:r>
              <a:rPr lang="pt-PT" sz="2800" dirty="0" smtClean="0"/>
              <a:t> que o sistema deve desempenhar como consequência</a:t>
            </a:r>
          </a:p>
          <a:p>
            <a:pPr algn="just"/>
            <a:r>
              <a:rPr lang="pt-PT" sz="2800" dirty="0" smtClean="0"/>
              <a:t>Sintaxe</a:t>
            </a:r>
          </a:p>
          <a:p>
            <a:pPr lvl="1" algn="just"/>
            <a:r>
              <a:rPr lang="pt-PT" sz="2600" dirty="0" smtClean="0"/>
              <a:t>Se &lt;condição&gt; então &lt;</a:t>
            </a:r>
            <a:r>
              <a:rPr lang="pt-PT" sz="2600" dirty="0" err="1" smtClean="0"/>
              <a:t>acção</a:t>
            </a:r>
            <a:r>
              <a:rPr lang="pt-PT" sz="2600" dirty="0" smtClean="0"/>
              <a:t>&gt;</a:t>
            </a:r>
          </a:p>
          <a:p>
            <a:pPr lvl="1" algn="just"/>
            <a:r>
              <a:rPr lang="pt-PT" sz="2600" dirty="0" smtClean="0"/>
              <a:t>Se &lt;premissa&gt; então &lt;conclusão&gt;</a:t>
            </a:r>
          </a:p>
          <a:p>
            <a:pPr lvl="1" algn="just"/>
            <a:r>
              <a:rPr lang="pt-PT" sz="2600" dirty="0" smtClean="0"/>
              <a:t>Se &lt;proposição P</a:t>
            </a:r>
            <a:r>
              <a:rPr lang="pt-PT" sz="2600" baseline="-25000" dirty="0" smtClean="0"/>
              <a:t>1</a:t>
            </a:r>
            <a:r>
              <a:rPr lang="pt-PT" sz="2600" dirty="0" smtClean="0"/>
              <a:t>&gt; e &lt;proposição P</a:t>
            </a:r>
            <a:r>
              <a:rPr lang="pt-PT" sz="2600" baseline="-25000" dirty="0" smtClean="0"/>
              <a:t>2</a:t>
            </a:r>
            <a:r>
              <a:rPr lang="pt-PT" sz="2600" dirty="0" smtClean="0"/>
              <a:t>&gt; são verdadeiras então &lt;proposição P</a:t>
            </a:r>
            <a:r>
              <a:rPr lang="pt-PT" sz="2600" baseline="-25000" dirty="0" smtClean="0"/>
              <a:t>3</a:t>
            </a:r>
            <a:r>
              <a:rPr lang="pt-PT" sz="2600" dirty="0" smtClean="0"/>
              <a:t>&gt; é verdadeira</a:t>
            </a:r>
          </a:p>
          <a:p>
            <a:pPr algn="just"/>
            <a:r>
              <a:rPr lang="pt-PT" sz="2800" dirty="0" smtClean="0"/>
              <a:t>Também são chamadas </a:t>
            </a:r>
            <a:r>
              <a:rPr lang="pt-PT" sz="2800" b="1" i="1" dirty="0" smtClean="0"/>
              <a:t>regras de produção</a:t>
            </a:r>
            <a:r>
              <a:rPr lang="pt-PT" sz="2800" dirty="0" smtClean="0"/>
              <a:t>, </a:t>
            </a:r>
            <a:r>
              <a:rPr lang="pt-PT" sz="2800" b="1" i="1" dirty="0" smtClean="0"/>
              <a:t>regras condição-</a:t>
            </a:r>
            <a:r>
              <a:rPr lang="pt-PT" sz="2800" b="1" i="1" dirty="0" err="1" smtClean="0"/>
              <a:t>acção</a:t>
            </a:r>
            <a:r>
              <a:rPr lang="pt-PT" sz="2800" dirty="0" smtClean="0"/>
              <a:t>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Regras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08512"/>
          </a:xfrm>
        </p:spPr>
        <p:txBody>
          <a:bodyPr/>
          <a:lstStyle/>
          <a:p>
            <a:pPr algn="just"/>
            <a:r>
              <a:rPr lang="pt-PT" dirty="0" smtClean="0"/>
              <a:t>Conjunto de condições na parte esquerda denominado </a:t>
            </a:r>
            <a:r>
              <a:rPr lang="pt-PT" b="1" i="1" dirty="0" smtClean="0"/>
              <a:t>antecedente</a:t>
            </a:r>
            <a:r>
              <a:rPr lang="pt-PT" dirty="0" smtClean="0"/>
              <a:t> e conjunto de </a:t>
            </a:r>
            <a:r>
              <a:rPr lang="pt-PT" dirty="0" err="1" smtClean="0"/>
              <a:t>acções</a:t>
            </a:r>
            <a:r>
              <a:rPr lang="pt-PT" dirty="0" smtClean="0"/>
              <a:t> na parte direita denominado </a:t>
            </a:r>
            <a:r>
              <a:rPr lang="pt-PT" b="1" i="1" dirty="0" smtClean="0"/>
              <a:t>consequente</a:t>
            </a:r>
            <a:r>
              <a:rPr lang="pt-PT" dirty="0" smtClean="0"/>
              <a:t> ou conclusão</a:t>
            </a:r>
          </a:p>
          <a:p>
            <a:pPr algn="just"/>
            <a:r>
              <a:rPr lang="pt-PT" dirty="0" smtClean="0"/>
              <a:t>Exemplos</a:t>
            </a:r>
          </a:p>
          <a:p>
            <a:pPr lvl="1" algn="just"/>
            <a:r>
              <a:rPr lang="pt-PT" dirty="0" smtClean="0"/>
              <a:t>Se o carro não pega então</a:t>
            </a:r>
            <a:r>
              <a:rPr lang="pt-PT" dirty="0" smtClean="0">
                <a:sym typeface="Wingdings" pitchFamily="2" charset="2"/>
              </a:rPr>
              <a:t> revisar a bateria</a:t>
            </a:r>
          </a:p>
          <a:p>
            <a:pPr lvl="1" algn="just"/>
            <a:r>
              <a:rPr lang="pt-PT" dirty="0" smtClean="0"/>
              <a:t>Se paciente menor de 10 anos tem manchas vermelhas e febre então paciente com varicela</a:t>
            </a:r>
          </a:p>
          <a:p>
            <a:pPr lvl="1" algn="just"/>
            <a:r>
              <a:rPr lang="pt-PT" dirty="0" smtClean="0"/>
              <a:t>Se prato principal é peixe então o vinho é branco</a:t>
            </a:r>
          </a:p>
          <a:p>
            <a:pPr algn="just"/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Inferência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/>
          <a:lstStyle/>
          <a:p>
            <a:pPr algn="just"/>
            <a:r>
              <a:rPr lang="pt-PT" sz="2600" dirty="0" smtClean="0"/>
              <a:t>Dado um conjunto de regras existem dois mecanismos fundamentais para gerar novo conhecimento</a:t>
            </a:r>
          </a:p>
          <a:p>
            <a:pPr lvl="1" algn="just"/>
            <a:r>
              <a:rPr lang="pt-PT" sz="2600" dirty="0" smtClean="0"/>
              <a:t>Encadeamento para a frente</a:t>
            </a:r>
          </a:p>
          <a:p>
            <a:pPr lvl="2" algn="just"/>
            <a:r>
              <a:rPr lang="pt-PT" dirty="0" smtClean="0"/>
              <a:t>Parte dos factos e verifica que regras aplicar</a:t>
            </a:r>
          </a:p>
          <a:p>
            <a:pPr lvl="2" algn="just"/>
            <a:r>
              <a:rPr lang="pt-PT" dirty="0" smtClean="0"/>
              <a:t>Raciocínio </a:t>
            </a:r>
            <a:r>
              <a:rPr lang="pt-PT" b="1" i="1" dirty="0" smtClean="0"/>
              <a:t>guiado pelos dados</a:t>
            </a:r>
          </a:p>
          <a:p>
            <a:pPr lvl="1" algn="just"/>
            <a:r>
              <a:rPr lang="pt-PT" sz="2600" dirty="0" smtClean="0"/>
              <a:t>Encadeamento para trás</a:t>
            </a:r>
          </a:p>
          <a:p>
            <a:pPr lvl="2" algn="just"/>
            <a:r>
              <a:rPr lang="pt-PT" dirty="0" smtClean="0"/>
              <a:t>Parte das conclusões pretendidas e busca factos que as suportem</a:t>
            </a:r>
          </a:p>
          <a:p>
            <a:pPr lvl="2" algn="just"/>
            <a:r>
              <a:rPr lang="pt-PT" dirty="0" smtClean="0"/>
              <a:t>Raciocínio </a:t>
            </a:r>
            <a:r>
              <a:rPr lang="pt-PT" b="1" i="1" dirty="0" smtClean="0"/>
              <a:t>guiado por </a:t>
            </a:r>
            <a:r>
              <a:rPr lang="pt-PT" b="1" i="1" dirty="0" err="1" smtClean="0"/>
              <a:t>objectivos</a:t>
            </a:r>
            <a:endParaRPr lang="pt-PT" b="1" i="1" dirty="0" smtClean="0"/>
          </a:p>
          <a:p>
            <a:pPr lvl="1" algn="just"/>
            <a:r>
              <a:rPr lang="pt-PT" sz="2600" dirty="0" smtClean="0"/>
              <a:t>Possível implementar estratégias mistas</a:t>
            </a:r>
            <a:endParaRPr lang="pt-PT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Exemplo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r>
              <a:rPr lang="pt-PT" dirty="0" smtClean="0"/>
              <a:t>Considerar o seguinte conjunto de regras:</a:t>
            </a:r>
          </a:p>
          <a:p>
            <a:pPr lvl="1"/>
            <a:r>
              <a:rPr lang="pt-PT" dirty="0" smtClean="0"/>
              <a:t>R</a:t>
            </a:r>
            <a:r>
              <a:rPr lang="pt-PT" baseline="-25000" dirty="0" smtClean="0"/>
              <a:t>1</a:t>
            </a:r>
            <a:r>
              <a:rPr lang="pt-PT" dirty="0" smtClean="0"/>
              <a:t>: Se C e D então G</a:t>
            </a:r>
          </a:p>
          <a:p>
            <a:pPr lvl="1"/>
            <a:r>
              <a:rPr lang="pt-PT" dirty="0" smtClean="0"/>
              <a:t>R</a:t>
            </a:r>
            <a:r>
              <a:rPr lang="pt-PT" baseline="-25000" dirty="0" smtClean="0"/>
              <a:t>2</a:t>
            </a:r>
            <a:r>
              <a:rPr lang="pt-PT" dirty="0" smtClean="0"/>
              <a:t>: Se C e B então F</a:t>
            </a:r>
          </a:p>
          <a:p>
            <a:pPr lvl="1"/>
            <a:r>
              <a:rPr lang="pt-PT" dirty="0" smtClean="0"/>
              <a:t>R</a:t>
            </a:r>
            <a:r>
              <a:rPr lang="pt-PT" baseline="-25000" dirty="0" smtClean="0"/>
              <a:t>3</a:t>
            </a:r>
            <a:r>
              <a:rPr lang="pt-PT" dirty="0" smtClean="0"/>
              <a:t>: Se E </a:t>
            </a:r>
            <a:r>
              <a:rPr lang="pt-PT" dirty="0" err="1" smtClean="0"/>
              <a:t>e</a:t>
            </a:r>
            <a:r>
              <a:rPr lang="pt-PT" dirty="0" smtClean="0"/>
              <a:t> G então H</a:t>
            </a:r>
          </a:p>
          <a:p>
            <a:pPr lvl="1"/>
            <a:r>
              <a:rPr lang="pt-PT" dirty="0" smtClean="0"/>
              <a:t>R</a:t>
            </a:r>
            <a:r>
              <a:rPr lang="pt-PT" baseline="-25000" dirty="0" smtClean="0"/>
              <a:t>4</a:t>
            </a:r>
            <a:r>
              <a:rPr lang="pt-PT" dirty="0" smtClean="0"/>
              <a:t>: Se E </a:t>
            </a:r>
            <a:r>
              <a:rPr lang="pt-PT" dirty="0" err="1" smtClean="0"/>
              <a:t>e</a:t>
            </a:r>
            <a:r>
              <a:rPr lang="pt-PT" dirty="0" smtClean="0"/>
              <a:t> F então I</a:t>
            </a:r>
          </a:p>
          <a:p>
            <a:pPr lvl="1"/>
            <a:r>
              <a:rPr lang="pt-PT" dirty="0" smtClean="0"/>
              <a:t>R</a:t>
            </a:r>
            <a:r>
              <a:rPr lang="pt-PT" baseline="-25000" dirty="0" smtClean="0"/>
              <a:t>5</a:t>
            </a:r>
            <a:r>
              <a:rPr lang="pt-PT" dirty="0" smtClean="0"/>
              <a:t>: Se A e F então H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ema do Office">
  <a:themeElements>
    <a:clrScheme name="Personalizado 14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9788</TotalTime>
  <Words>1055</Words>
  <Application>Microsoft Office PowerPoint</Application>
  <PresentationFormat>Apresentação no Ecrã (4:3)</PresentationFormat>
  <Paragraphs>175</Paragraphs>
  <Slides>23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Wingdings</vt:lpstr>
      <vt:lpstr>Tema do Office</vt:lpstr>
      <vt:lpstr>Objectivos </vt:lpstr>
      <vt:lpstr>Apresentação do PowerPoint</vt:lpstr>
      <vt:lpstr>Agentes baseados em conhecimento</vt:lpstr>
      <vt:lpstr>Regras e representação do conhecimento</vt:lpstr>
      <vt:lpstr>Regras e representação do conhecimento</vt:lpstr>
      <vt:lpstr>Regras</vt:lpstr>
      <vt:lpstr>Regras</vt:lpstr>
      <vt:lpstr>Inferência</vt:lpstr>
      <vt:lpstr>Exemplo</vt:lpstr>
      <vt:lpstr>Exemplo: encadeamento para frente</vt:lpstr>
      <vt:lpstr>Exemplo: encadeamento para trás</vt:lpstr>
      <vt:lpstr>Encadeamento para frente vs. para trás</vt:lpstr>
      <vt:lpstr>Encadeamento para frente vs. para trás</vt:lpstr>
      <vt:lpstr>Componentes básicos de um SBR</vt:lpstr>
      <vt:lpstr>Componentes básicos de um SBR</vt:lpstr>
      <vt:lpstr>Ciclo de execução</vt:lpstr>
      <vt:lpstr>Resolução de conflitos</vt:lpstr>
      <vt:lpstr>Equiparação </vt:lpstr>
      <vt:lpstr>Equiparação</vt:lpstr>
      <vt:lpstr>Equiparação</vt:lpstr>
      <vt:lpstr>Vantagens</vt:lpstr>
      <vt:lpstr>Desvantagens</vt:lpstr>
      <vt:lpstr>Bibliografia 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Makili</dc:creator>
  <cp:lastModifiedBy>Makili</cp:lastModifiedBy>
  <cp:revision>563</cp:revision>
  <dcterms:created xsi:type="dcterms:W3CDTF">2012-03-12T09:44:13Z</dcterms:created>
  <dcterms:modified xsi:type="dcterms:W3CDTF">2016-05-24T15:17:20Z</dcterms:modified>
</cp:coreProperties>
</file>