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335" r:id="rId3"/>
    <p:sldId id="327" r:id="rId4"/>
    <p:sldId id="338" r:id="rId5"/>
    <p:sldId id="339" r:id="rId6"/>
    <p:sldId id="336" r:id="rId7"/>
    <p:sldId id="337" r:id="rId8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A7FD062B-258E-4ADC-ACF1-2F3ADF8FA6BF}" type="datetimeFigureOut">
              <a:rPr lang="pt-PT"/>
              <a:pPr>
                <a:defRPr/>
              </a:pPr>
              <a:t>25-05-2016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A5E46D3B-1515-4E87-81EB-355304B7F21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4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  <p:sp>
        <p:nvSpPr>
          <p:cNvPr id="2970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02836-900E-41F0-9AF8-F3B9E7CFE1D2}" type="slidenum">
              <a:rPr lang="pt-PT" smtClean="0"/>
              <a:pPr/>
              <a:t>1</a:t>
            </a:fld>
            <a:endParaRPr 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50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7D08B-185C-45F3-9CE3-226766DC2C52}" type="datetimeFigureOut">
              <a:rPr lang="pt-PT"/>
              <a:pPr>
                <a:defRPr/>
              </a:pPr>
              <a:t>25-05-2016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763713" y="6356350"/>
            <a:ext cx="59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7812088" y="6356350"/>
            <a:ext cx="874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162F-1B29-47D3-B3D2-726FDA8C2A7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193CC-2066-40EE-BE4C-7620B650672C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1E57-7AC7-4E6D-89B3-E81F16A6490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99EE-60F2-4B8B-A85C-ADE04CB4F879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8B4C-FCC9-46A0-99A7-4E7466E645A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504056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4F55-DC9F-4701-A7C2-4CC5E6210E54}" type="datetimeFigureOut">
              <a:rPr lang="pt-PT"/>
              <a:pPr>
                <a:defRPr/>
              </a:pPr>
              <a:t>25-05-2016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C971-86EA-4B2D-A919-5A084110BDE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B8E1-B92A-476E-A692-8EB71A9ABE7C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908F-5959-452C-BEF1-CD3CF1A09BE1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D9DBD-E49D-4366-B130-6A351073FE8B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DAC7-E694-4F9E-BED1-C5895CC3E9C4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C0EC-1715-4032-B6A4-AF9F666B6E51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2F285-F264-43FB-9519-46305895AD1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E4B5B-60DB-407E-B012-6758D3DE563B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CC7F-13CF-4F01-900C-D67153A9B2A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A71-775E-4EDC-B157-73B5200DEF3E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3091-FE5F-4133-BD04-022E389885C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E2E9-14B2-4F4B-9E44-350C01D60D70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98583-83F1-4DF9-B133-90EF660DB28F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51FE-1124-4713-A3A1-4B01298E3DC1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880A-63FF-48D9-9B04-C77293AC18D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 userDrawn="1"/>
        </p:nvSpPr>
        <p:spPr>
          <a:xfrm>
            <a:off x="4572000" y="6335713"/>
            <a:ext cx="4572000" cy="5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1" name="Rectângulo 10"/>
          <p:cNvSpPr/>
          <p:nvPr userDrawn="1"/>
        </p:nvSpPr>
        <p:spPr>
          <a:xfrm>
            <a:off x="0" y="6335713"/>
            <a:ext cx="4572000" cy="522287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028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0" y="1125538"/>
            <a:ext cx="914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205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68313" y="1557338"/>
            <a:ext cx="8229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9DD7E-E394-45AD-86D0-723DA1687861}" type="datetimeFigureOut">
              <a:rPr lang="pt-PT"/>
              <a:pPr>
                <a:defRPr/>
              </a:pPr>
              <a:t>25-05-2016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A71DF-5064-4582-9592-275C097B752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13" name="Rectângulo 12"/>
          <p:cNvSpPr/>
          <p:nvPr userDrawn="1"/>
        </p:nvSpPr>
        <p:spPr>
          <a:xfrm>
            <a:off x="0" y="0"/>
            <a:ext cx="4572000" cy="1125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" name="Rectângulo 13"/>
          <p:cNvSpPr/>
          <p:nvPr userDrawn="1"/>
        </p:nvSpPr>
        <p:spPr>
          <a:xfrm>
            <a:off x="4572000" y="0"/>
            <a:ext cx="4572000" cy="1125538"/>
          </a:xfrm>
          <a:prstGeom prst="rect">
            <a:avLst/>
          </a:prstGeom>
          <a:solidFill>
            <a:srgbClr val="200A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1035" name="Imagem 9" descr="LogoUk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463" y="17463"/>
            <a:ext cx="10620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0" y="1124745"/>
            <a:ext cx="9144000" cy="864096"/>
          </a:xfrm>
        </p:spPr>
        <p:txBody>
          <a:bodyPr/>
          <a:lstStyle/>
          <a:p>
            <a:pPr algn="ctr" eaLnBrk="1" hangingPunct="1"/>
            <a:endParaRPr lang="pt-PT" dirty="0" smtClean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640960" cy="316835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Sumário:</a:t>
            </a:r>
          </a:p>
          <a:p>
            <a:pPr lvl="1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PT" dirty="0" smtClean="0">
                <a:solidFill>
                  <a:schemeClr val="tx1"/>
                </a:solidFill>
              </a:rPr>
              <a:t>Exercícios: sistemas baseados em regras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176464"/>
          </a:xfrm>
        </p:spPr>
        <p:txBody>
          <a:bodyPr/>
          <a:lstStyle/>
          <a:p>
            <a:pPr lvl="0" algn="just"/>
            <a:r>
              <a:rPr lang="pt-PT" sz="2800" dirty="0" smtClean="0"/>
              <a:t>Se deseja criar um sistema para auxiliar a tomada de decisão na realização de cesarianas para mulheres grávidas durante o parto. Modelo requer o seguinte conhecimento: se uma mulher grávida tem um bebê em posição pélvica, então a cesariana é recomendada. </a:t>
            </a:r>
          </a:p>
          <a:p>
            <a:pPr lvl="0" algn="just"/>
            <a:r>
              <a:rPr lang="pt-PT" sz="2800" dirty="0" smtClean="0"/>
              <a:t>Das quatro regras discutidas a seguir, quais delas são </a:t>
            </a:r>
            <a:r>
              <a:rPr lang="pt-PT" sz="2800" dirty="0" err="1" smtClean="0"/>
              <a:t>correctas</a:t>
            </a:r>
            <a:r>
              <a:rPr lang="pt-PT" sz="2800" dirty="0" smtClean="0"/>
              <a:t>? Por quê?</a:t>
            </a:r>
            <a:r>
              <a:rPr lang="pt-PT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1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/>
          <a:lstStyle/>
          <a:p>
            <a:pPr algn="just"/>
            <a:r>
              <a:rPr lang="pt-PT" sz="2800" dirty="0" smtClean="0"/>
              <a:t>R1: bebé(B) e posição(pélvica, B) --&gt; cesariana(B)</a:t>
            </a:r>
          </a:p>
          <a:p>
            <a:pPr algn="just"/>
            <a:r>
              <a:rPr lang="pt-PT" sz="2800" dirty="0" smtClean="0"/>
              <a:t>R2: bebé(B) e posição(pélvica, B) --&gt; cesariana(M)</a:t>
            </a:r>
          </a:p>
          <a:p>
            <a:pPr algn="just"/>
            <a:r>
              <a:rPr lang="pt-PT" sz="2800" dirty="0" smtClean="0"/>
              <a:t>R3: bebé(B) e posição(pélvica, B) e mãe(M) --&gt; cesariana(M)</a:t>
            </a:r>
          </a:p>
          <a:p>
            <a:pPr algn="just"/>
            <a:r>
              <a:rPr lang="pt-PT" sz="2800" dirty="0" smtClean="0"/>
              <a:t>R4: bebé(B) e posição(pélvica, B) e mãe(M) e </a:t>
            </a:r>
            <a:r>
              <a:rPr lang="pt-PT" sz="2800" dirty="0" err="1" smtClean="0"/>
              <a:t>mãe_de</a:t>
            </a:r>
            <a:r>
              <a:rPr lang="pt-PT" sz="2800" dirty="0" smtClean="0"/>
              <a:t>(M, B) --&gt; cesariana(M)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2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Considere-se agora a regra R4 do exercício anterior e a seguinte Base de Factos (BF), correspondente a uma gestação </a:t>
            </a:r>
            <a:r>
              <a:rPr lang="pt-PT" dirty="0" err="1" smtClean="0"/>
              <a:t>gemelar</a:t>
            </a:r>
            <a:r>
              <a:rPr lang="pt-PT" dirty="0" smtClean="0"/>
              <a:t> com um dos bebés em posição pélvica: </a:t>
            </a:r>
            <a:r>
              <a:rPr lang="pt-PT" i="1" dirty="0" smtClean="0"/>
              <a:t>BF = {mãe (</a:t>
            </a:r>
            <a:r>
              <a:rPr lang="pt-PT" i="1" dirty="0" err="1" smtClean="0"/>
              <a:t>maria</a:t>
            </a:r>
            <a:r>
              <a:rPr lang="pt-PT" i="1" dirty="0" smtClean="0"/>
              <a:t>) </a:t>
            </a:r>
            <a:r>
              <a:rPr lang="pt-PT" i="1" dirty="0" err="1" smtClean="0"/>
              <a:t>mãe_de</a:t>
            </a:r>
            <a:r>
              <a:rPr lang="pt-PT" i="1" dirty="0" smtClean="0"/>
              <a:t>(</a:t>
            </a:r>
            <a:r>
              <a:rPr lang="pt-PT" i="1" dirty="0" err="1" smtClean="0"/>
              <a:t>maria</a:t>
            </a:r>
            <a:r>
              <a:rPr lang="pt-PT" i="1" dirty="0" smtClean="0"/>
              <a:t>, </a:t>
            </a:r>
            <a:r>
              <a:rPr lang="pt-PT" i="1" dirty="0" err="1" smtClean="0"/>
              <a:t>bebéJoão</a:t>
            </a:r>
            <a:r>
              <a:rPr lang="pt-PT" i="1" dirty="0" smtClean="0"/>
              <a:t>) </a:t>
            </a:r>
            <a:r>
              <a:rPr lang="pt-PT" i="1" dirty="0" err="1" smtClean="0"/>
              <a:t>mãe_de</a:t>
            </a:r>
            <a:r>
              <a:rPr lang="pt-PT" i="1" dirty="0" smtClean="0"/>
              <a:t>(</a:t>
            </a:r>
            <a:r>
              <a:rPr lang="pt-PT" i="1" dirty="0" err="1" smtClean="0"/>
              <a:t>maria</a:t>
            </a:r>
            <a:r>
              <a:rPr lang="pt-PT" i="1" dirty="0" smtClean="0"/>
              <a:t>, </a:t>
            </a:r>
            <a:r>
              <a:rPr lang="pt-PT" i="1" dirty="0" err="1" smtClean="0"/>
              <a:t>bebéJacob</a:t>
            </a:r>
            <a:r>
              <a:rPr lang="pt-PT" i="1" dirty="0" smtClean="0"/>
              <a:t>) posição(pélvica, </a:t>
            </a:r>
            <a:r>
              <a:rPr lang="pt-PT" i="1" dirty="0" err="1" smtClean="0"/>
              <a:t>bebéJoao</a:t>
            </a:r>
            <a:r>
              <a:rPr lang="pt-PT" i="1" dirty="0" smtClean="0"/>
              <a:t>) bebé(</a:t>
            </a:r>
            <a:r>
              <a:rPr lang="pt-PT" i="1" dirty="0" err="1" smtClean="0"/>
              <a:t>bebéJoão</a:t>
            </a:r>
            <a:r>
              <a:rPr lang="pt-PT" i="1" dirty="0" smtClean="0"/>
              <a:t>) bebé(</a:t>
            </a:r>
            <a:r>
              <a:rPr lang="pt-PT" i="1" dirty="0" err="1" smtClean="0"/>
              <a:t>bebéJacob</a:t>
            </a:r>
            <a:r>
              <a:rPr lang="pt-PT" i="1" dirty="0" smtClean="0"/>
              <a:t>)}.</a:t>
            </a:r>
          </a:p>
          <a:p>
            <a:pPr lvl="1"/>
            <a:r>
              <a:rPr lang="pt-PT" sz="2400" dirty="0" smtClean="0"/>
              <a:t>Se recomenda realizar a cesariana à mãe?</a:t>
            </a:r>
            <a:endParaRPr lang="pt-PT" sz="2000" dirty="0" smtClean="0"/>
          </a:p>
          <a:p>
            <a:pPr lvl="1"/>
            <a:endParaRPr lang="pt-P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2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pt-PT" dirty="0" smtClean="0"/>
              <a:t>Agora considere a mesma base de factos para a regra 1 e suponha que os bebés não fossem gémeos.</a:t>
            </a:r>
          </a:p>
          <a:p>
            <a:pPr marL="742950" lvl="2" indent="-342900"/>
            <a:r>
              <a:rPr lang="pt-PT" dirty="0" smtClean="0"/>
              <a:t>O </a:t>
            </a:r>
            <a:r>
              <a:rPr lang="pt-PT" dirty="0" err="1" smtClean="0"/>
              <a:t>bebéJacob</a:t>
            </a:r>
            <a:r>
              <a:rPr lang="pt-PT" dirty="0" smtClean="0"/>
              <a:t> deve nascer em cesariana?</a:t>
            </a:r>
            <a:endParaRPr lang="pt-PT" sz="2000" dirty="0" smtClean="0"/>
          </a:p>
          <a:p>
            <a:pPr marL="742950" lvl="2" indent="-342900"/>
            <a:r>
              <a:rPr lang="pt-PT" dirty="0" smtClean="0"/>
              <a:t>O </a:t>
            </a:r>
            <a:r>
              <a:rPr lang="pt-PT" dirty="0" err="1" smtClean="0"/>
              <a:t>bebéJoão</a:t>
            </a:r>
            <a:r>
              <a:rPr lang="pt-PT" dirty="0" smtClean="0"/>
              <a:t> deve nascer em cesariana?</a:t>
            </a:r>
            <a:endParaRPr lang="pt-PT" sz="2000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3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/>
          <a:lstStyle/>
          <a:p>
            <a:pPr lvl="0" algn="just"/>
            <a:r>
              <a:rPr lang="pt-PT" sz="2800" dirty="0" smtClean="0"/>
              <a:t>Dado um sistema baseado em regras com a seguinte base de conhecimento:</a:t>
            </a:r>
          </a:p>
          <a:p>
            <a:pPr lvl="1" algn="just"/>
            <a:r>
              <a:rPr lang="pt-PT" sz="2400" dirty="0" smtClean="0"/>
              <a:t>R1: Se h</a:t>
            </a:r>
            <a:r>
              <a:rPr lang="pt-PT" sz="2400" baseline="-25000" dirty="0" smtClean="0"/>
              <a:t>2</a:t>
            </a:r>
            <a:r>
              <a:rPr lang="pt-PT" sz="2400" dirty="0" smtClean="0"/>
              <a:t> e h</a:t>
            </a:r>
            <a:r>
              <a:rPr lang="pt-PT" sz="2400" baseline="-25000" dirty="0" smtClean="0"/>
              <a:t>5</a:t>
            </a:r>
            <a:r>
              <a:rPr lang="pt-PT" sz="2400" dirty="0" smtClean="0"/>
              <a:t> então h</a:t>
            </a:r>
            <a:r>
              <a:rPr lang="pt-PT" sz="2400" baseline="-25000" dirty="0" smtClean="0"/>
              <a:t>1</a:t>
            </a:r>
            <a:endParaRPr lang="pt-PT" sz="2400" dirty="0" smtClean="0"/>
          </a:p>
          <a:p>
            <a:pPr lvl="1" algn="just"/>
            <a:r>
              <a:rPr lang="pt-PT" sz="2400" dirty="0" smtClean="0"/>
              <a:t>R2: Se h</a:t>
            </a:r>
            <a:r>
              <a:rPr lang="pt-PT" sz="2400" baseline="-25000" dirty="0" smtClean="0"/>
              <a:t>4</a:t>
            </a:r>
            <a:r>
              <a:rPr lang="pt-PT" sz="2400" dirty="0" smtClean="0"/>
              <a:t> e h</a:t>
            </a:r>
            <a:r>
              <a:rPr lang="pt-PT" sz="2400" baseline="-25000" dirty="0" smtClean="0"/>
              <a:t>3</a:t>
            </a:r>
            <a:r>
              <a:rPr lang="pt-PT" sz="2400" dirty="0" smtClean="0"/>
              <a:t> então h</a:t>
            </a:r>
            <a:r>
              <a:rPr lang="pt-PT" sz="2400" baseline="-25000" dirty="0" smtClean="0"/>
              <a:t>2</a:t>
            </a:r>
            <a:endParaRPr lang="pt-PT" sz="2400" dirty="0" smtClean="0"/>
          </a:p>
          <a:p>
            <a:pPr lvl="1" algn="just"/>
            <a:r>
              <a:rPr lang="pt-PT" sz="2400" dirty="0" smtClean="0"/>
              <a:t>R3: Se h</a:t>
            </a:r>
            <a:r>
              <a:rPr lang="pt-PT" sz="2400" baseline="-25000" dirty="0" smtClean="0"/>
              <a:t>6</a:t>
            </a:r>
            <a:r>
              <a:rPr lang="pt-PT" sz="2400" dirty="0" smtClean="0"/>
              <a:t> então h</a:t>
            </a:r>
            <a:r>
              <a:rPr lang="pt-PT" sz="2400" baseline="-25000" dirty="0" smtClean="0"/>
              <a:t>3</a:t>
            </a:r>
            <a:endParaRPr lang="pt-PT" sz="2400" dirty="0" smtClean="0"/>
          </a:p>
          <a:p>
            <a:pPr algn="just"/>
            <a:r>
              <a:rPr lang="pt-PT" sz="2800" dirty="0" smtClean="0"/>
              <a:t>Cada </a:t>
            </a:r>
            <a:r>
              <a:rPr lang="pt-PT" sz="2800" dirty="0" err="1" smtClean="0"/>
              <a:t>h</a:t>
            </a:r>
            <a:r>
              <a:rPr lang="pt-PT" sz="2800" baseline="-25000" dirty="0" err="1" smtClean="0"/>
              <a:t>i</a:t>
            </a:r>
            <a:r>
              <a:rPr lang="pt-PT" sz="2800" dirty="0" smtClean="0"/>
              <a:t> representa uma situação ou conceito e os números ao lado das regras determinam a prioridade de execução das mesmas em caso de conflito. A base de factos contém inicialmente os seguinte dados: h</a:t>
            </a:r>
            <a:r>
              <a:rPr lang="pt-PT" sz="2800" baseline="-25000" dirty="0" smtClean="0"/>
              <a:t>6</a:t>
            </a:r>
            <a:r>
              <a:rPr lang="pt-PT" sz="2800" dirty="0" smtClean="0"/>
              <a:t>, h</a:t>
            </a:r>
            <a:r>
              <a:rPr lang="pt-PT" sz="2800" baseline="-25000" dirty="0" smtClean="0"/>
              <a:t>7</a:t>
            </a:r>
            <a:r>
              <a:rPr lang="pt-PT" sz="2800" dirty="0" smtClean="0"/>
              <a:t>, h</a:t>
            </a:r>
            <a:r>
              <a:rPr lang="pt-PT" sz="2800" baseline="-25000" dirty="0" smtClean="0"/>
              <a:t>9</a:t>
            </a:r>
            <a:r>
              <a:rPr lang="pt-PT" sz="2800" dirty="0" smtClean="0"/>
              <a:t>, h</a:t>
            </a:r>
            <a:r>
              <a:rPr lang="pt-PT" sz="2800" baseline="-25000" dirty="0" smtClean="0"/>
              <a:t>8</a:t>
            </a:r>
            <a:r>
              <a:rPr lang="pt-PT" sz="2800" dirty="0" smtClean="0"/>
              <a:t>, h</a:t>
            </a:r>
            <a:r>
              <a:rPr lang="pt-PT" sz="2800" baseline="-25000" dirty="0" smtClean="0"/>
              <a:t>4</a:t>
            </a:r>
            <a:r>
              <a:rPr lang="pt-PT" sz="2800" dirty="0" smtClean="0"/>
              <a:t> e h</a:t>
            </a:r>
            <a:r>
              <a:rPr lang="pt-PT" sz="2800" baseline="-25000" dirty="0" smtClean="0"/>
              <a:t>5</a:t>
            </a:r>
            <a:r>
              <a:rPr lang="pt-PT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3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pPr algn="just"/>
            <a:r>
              <a:rPr lang="pt-PT" dirty="0" smtClean="0"/>
              <a:t>Aplicar o encadeamento para frente, mostrando como evolui o sistema em cada ciclo do processo.</a:t>
            </a:r>
          </a:p>
          <a:p>
            <a:pPr algn="just"/>
            <a:r>
              <a:rPr lang="pt-PT" sz="2800" dirty="0" smtClean="0"/>
              <a:t>Aplicar o encadeamento para trás, determinar se é possível estabelecer a situação h</a:t>
            </a:r>
            <a:r>
              <a:rPr lang="pt-PT" sz="2800" baseline="-25000" dirty="0" smtClean="0"/>
              <a:t>1</a:t>
            </a:r>
            <a:r>
              <a:rPr lang="pt-PT" sz="2800" dirty="0" smtClean="0"/>
              <a:t> a partir da base de factos inicial.</a:t>
            </a:r>
            <a:endParaRPr lang="pt-P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Personalizado 1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10489</TotalTime>
  <Words>357</Words>
  <Application>Microsoft Office PowerPoint</Application>
  <PresentationFormat>Apresentação no Ecrã 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Exercício 1</vt:lpstr>
      <vt:lpstr>Exercício 1</vt:lpstr>
      <vt:lpstr>Exercício 2</vt:lpstr>
      <vt:lpstr>Exercício 2</vt:lpstr>
      <vt:lpstr>Exercício 3</vt:lpstr>
      <vt:lpstr>Exercício 3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Makili</dc:creator>
  <cp:lastModifiedBy>jorgecoxi</cp:lastModifiedBy>
  <cp:revision>565</cp:revision>
  <dcterms:created xsi:type="dcterms:W3CDTF">2012-03-12T09:44:13Z</dcterms:created>
  <dcterms:modified xsi:type="dcterms:W3CDTF">2016-05-25T16:17:19Z</dcterms:modified>
</cp:coreProperties>
</file>