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22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theme/theme17.xml" ContentType="application/vnd.openxmlformats-officedocument.theme+xml"/>
  <Override PartName="/ppt/slideLayouts/slideLayout20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Layouts/slideLayout179.xml" ContentType="application/vnd.openxmlformats-officedocument.presentationml.slideLayout+xml"/>
  <Override PartName="/ppt/theme/theme13.xml" ContentType="application/vnd.openxmlformats-officedocument.theme+xml"/>
  <Override PartName="/ppt/slideLayouts/slideLayout213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Default Extension="bin" ContentType="application/vnd.openxmlformats-officedocument.oleObject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Default Extension="gif" ContentType="image/gif"/>
  <Override PartName="/ppt/slideLayouts/slideLayout215.xml" ContentType="application/vnd.openxmlformats-officedocument.presentationml.slideLayout+xml"/>
  <Default Extension="vml" ContentType="application/vnd.openxmlformats-officedocument.vmlDrawing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984" r:id="rId1"/>
    <p:sldMasterId id="2147483998" r:id="rId2"/>
    <p:sldMasterId id="2147484012" r:id="rId3"/>
    <p:sldMasterId id="2147484026" r:id="rId4"/>
    <p:sldMasterId id="2147484040" r:id="rId5"/>
    <p:sldMasterId id="2147484052" r:id="rId6"/>
    <p:sldMasterId id="2147484064" r:id="rId7"/>
    <p:sldMasterId id="2147484076" r:id="rId8"/>
    <p:sldMasterId id="2147484088" r:id="rId9"/>
    <p:sldMasterId id="2147484102" r:id="rId10"/>
    <p:sldMasterId id="2147484116" r:id="rId11"/>
    <p:sldMasterId id="2147484130" r:id="rId12"/>
    <p:sldMasterId id="2147484144" r:id="rId13"/>
    <p:sldMasterId id="2147484156" r:id="rId14"/>
    <p:sldMasterId id="2147484168" r:id="rId15"/>
    <p:sldMasterId id="2147484180" r:id="rId16"/>
  </p:sldMasterIdLst>
  <p:notesMasterIdLst>
    <p:notesMasterId r:id="rId41"/>
  </p:notesMasterIdLst>
  <p:handoutMasterIdLst>
    <p:handoutMasterId r:id="rId42"/>
  </p:handoutMasterIdLst>
  <p:sldIdLst>
    <p:sldId id="447" r:id="rId17"/>
    <p:sldId id="468" r:id="rId18"/>
    <p:sldId id="470" r:id="rId19"/>
    <p:sldId id="471" r:id="rId20"/>
    <p:sldId id="469" r:id="rId21"/>
    <p:sldId id="472" r:id="rId22"/>
    <p:sldId id="474" r:id="rId23"/>
    <p:sldId id="473" r:id="rId24"/>
    <p:sldId id="475" r:id="rId25"/>
    <p:sldId id="476" r:id="rId26"/>
    <p:sldId id="454" r:id="rId27"/>
    <p:sldId id="455" r:id="rId28"/>
    <p:sldId id="477" r:id="rId29"/>
    <p:sldId id="478" r:id="rId30"/>
    <p:sldId id="479" r:id="rId31"/>
    <p:sldId id="480" r:id="rId32"/>
    <p:sldId id="481" r:id="rId33"/>
    <p:sldId id="459" r:id="rId34"/>
    <p:sldId id="460" r:id="rId35"/>
    <p:sldId id="461" r:id="rId36"/>
    <p:sldId id="462" r:id="rId37"/>
    <p:sldId id="463" r:id="rId38"/>
    <p:sldId id="465" r:id="rId39"/>
    <p:sldId id="466" r:id="rId40"/>
  </p:sldIdLst>
  <p:sldSz cx="9144000" cy="6858000" type="screen4x3"/>
  <p:notesSz cx="7010400" cy="9223375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4D4D4D"/>
    <a:srgbClr val="CC0000"/>
    <a:srgbClr val="3399FF"/>
    <a:srgbClr val="EAEAEA"/>
    <a:srgbClr val="FF0000"/>
    <a:srgbClr val="111111"/>
    <a:srgbClr val="00CC00"/>
    <a:srgbClr val="0367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4" autoAdjust="0"/>
    <p:restoredTop sz="87702" autoAdjust="0"/>
  </p:normalViewPr>
  <p:slideViewPr>
    <p:cSldViewPr>
      <p:cViewPr>
        <p:scale>
          <a:sx n="80" d="100"/>
          <a:sy n="80" d="100"/>
        </p:scale>
        <p:origin x="-2382" y="-3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-642" y="-102"/>
      </p:cViewPr>
      <p:guideLst>
        <p:guide orient="horz" pos="2676"/>
        <p:guide pos="222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89000"/>
              </a:lnSpc>
              <a:spcBef>
                <a:spcPts val="750"/>
              </a:spcBef>
              <a:buClr>
                <a:srgbClr val="595959"/>
              </a:buClr>
              <a:buSzPct val="100000"/>
              <a:buFont typeface="Arial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89000"/>
              </a:lnSpc>
              <a:spcBef>
                <a:spcPts val="750"/>
              </a:spcBef>
              <a:buClr>
                <a:srgbClr val="595959"/>
              </a:buClr>
              <a:buSzPct val="100000"/>
              <a:buFont typeface="Arial" charset="0"/>
              <a:buNone/>
              <a:defRPr sz="1200"/>
            </a:lvl1pPr>
          </a:lstStyle>
          <a:p>
            <a:pPr>
              <a:defRPr/>
            </a:pPr>
            <a:fld id="{3F3D89CB-660C-492C-8E4E-DA0135E9EC92}" type="datetimeFigureOut">
              <a:rPr lang="en-US"/>
              <a:pPr>
                <a:defRPr/>
              </a:pPr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98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89000"/>
              </a:lnSpc>
              <a:spcBef>
                <a:spcPts val="750"/>
              </a:spcBef>
              <a:buClr>
                <a:srgbClr val="595959"/>
              </a:buClr>
              <a:buSzPct val="100000"/>
              <a:buFont typeface="Arial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598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89000"/>
              </a:lnSpc>
              <a:spcBef>
                <a:spcPts val="750"/>
              </a:spcBef>
              <a:buClr>
                <a:srgbClr val="595959"/>
              </a:buClr>
              <a:buSzPct val="100000"/>
              <a:buFont typeface="Arial" charset="0"/>
              <a:buNone/>
              <a:defRPr sz="1200"/>
            </a:lvl1pPr>
          </a:lstStyle>
          <a:p>
            <a:pPr>
              <a:defRPr/>
            </a:pPr>
            <a:fld id="{31F7E4F9-8279-47DF-820E-A7AAB949F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7011988" cy="9224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9000"/>
              </a:lnSpc>
              <a:spcBef>
                <a:spcPts val="75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0" y="0"/>
            <a:ext cx="7011988" cy="9224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9000"/>
              </a:lnSpc>
              <a:spcBef>
                <a:spcPts val="75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0"/>
            <a:ext cx="3040063" cy="461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9000"/>
              </a:lnSpc>
              <a:spcBef>
                <a:spcPts val="75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970338" y="0"/>
            <a:ext cx="3040062" cy="461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9000"/>
              </a:lnSpc>
              <a:spcBef>
                <a:spcPts val="75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244742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690563"/>
            <a:ext cx="4610100" cy="34575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381500"/>
            <a:ext cx="5603875" cy="414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240" tIns="46440" rIns="93240" bIns="464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0" y="8759825"/>
            <a:ext cx="3040063" cy="461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9000"/>
              </a:lnSpc>
              <a:spcBef>
                <a:spcPts val="75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70338" y="8759825"/>
            <a:ext cx="3036887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240" tIns="46440" rIns="93240" bIns="4644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-10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Times New Roman" pitchFamily="-108" charset="0"/>
                <a:cs typeface="Arial Unicode MS" pitchFamily="-108" charset="0"/>
              </a:defRPr>
            </a:lvl1pPr>
          </a:lstStyle>
          <a:p>
            <a:pPr>
              <a:defRPr/>
            </a:pPr>
            <a:fld id="{DF00AC24-CBCF-486C-A2A0-13496AF073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-108" charset="0"/>
        <a:ea typeface="ＭＳ Ｐゴシック" pitchFamily="-108" charset="-128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-108" charset="0"/>
        <a:ea typeface="ＭＳ Ｐゴシック" pitchFamily="-108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-108" charset="0"/>
        <a:ea typeface="ＭＳ Ｐゴシック" pitchFamily="-108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-108" charset="0"/>
        <a:ea typeface="ＭＳ Ｐゴシック" pitchFamily="-108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78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4781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8759825"/>
            <a:ext cx="3038475" cy="461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9000"/>
              </a:lnSpc>
              <a:spcBef>
                <a:spcPts val="750"/>
              </a:spcBef>
              <a:buClr>
                <a:srgbClr val="595959"/>
              </a:buClr>
              <a:buSzPct val="100000"/>
              <a:buFont typeface="Arial" charset="0"/>
              <a:buNone/>
            </a:pPr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5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pic>
        <p:nvPicPr>
          <p:cNvPr id="5" name="Picture 2" descr="E:\Dropbox\NYU\Miscellaneous\Images\NYU Logo\new_york_university_nyu_logo_340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2314575"/>
            <a:ext cx="16573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Θέση υποσέλιδου 5"/>
          <p:cNvSpPr txBox="1">
            <a:spLocks/>
          </p:cNvSpPr>
          <p:nvPr/>
        </p:nvSpPr>
        <p:spPr>
          <a:xfrm>
            <a:off x="412750" y="6542088"/>
            <a:ext cx="8318500" cy="315912"/>
          </a:xfrm>
          <a:prstGeom prst="rect">
            <a:avLst/>
          </a:prstGeom>
        </p:spPr>
        <p:txBody>
          <a:bodyPr/>
          <a:lstStyle/>
          <a:p>
            <a:pPr algn="just" defTabSz="914400">
              <a:defRPr/>
            </a:pP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P. </a:t>
            </a:r>
            <a:r>
              <a:rPr lang="en-US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Adamopoulos</a:t>
            </a: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					 New York University</a:t>
            </a:r>
            <a:endParaRPr lang="el-GR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6577013"/>
            <a:ext cx="2254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69332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8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 dirty="0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US">
              <a:solidFill>
                <a:srgbClr val="595959"/>
              </a:solidFill>
            </a:endParaRP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09538" y="0"/>
            <a:ext cx="4560888" cy="695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US">
              <a:solidFill>
                <a:srgbClr val="595959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0" y="90488"/>
            <a:ext cx="4044950" cy="676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pic>
        <p:nvPicPr>
          <p:cNvPr id="5" name="Picture 2" descr="E:\Dropbox\NYU\Miscellaneous\Images\NYU Logo\new_york_university_nyu_logo_340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2314575"/>
            <a:ext cx="16573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Θέση υποσέλιδου 5"/>
          <p:cNvSpPr txBox="1">
            <a:spLocks/>
          </p:cNvSpPr>
          <p:nvPr/>
        </p:nvSpPr>
        <p:spPr>
          <a:xfrm>
            <a:off x="457200" y="6542088"/>
            <a:ext cx="8229600" cy="315912"/>
          </a:xfrm>
          <a:prstGeom prst="rect">
            <a:avLst/>
          </a:prstGeom>
        </p:spPr>
        <p:txBody>
          <a:bodyPr anchor="ctr" anchorCtr="1"/>
          <a:lstStyle/>
          <a:p>
            <a:pPr algn="ctr" defTabSz="914400">
              <a:defRPr/>
            </a:pPr>
            <a:r>
              <a:rPr lang="en-US" b="1">
                <a:solidFill>
                  <a:srgbClr val="7030A0"/>
                </a:solidFill>
              </a:rPr>
              <a:t>G. Valkanas						                     New York University</a:t>
            </a:r>
            <a:endParaRPr lang="el-GR" b="1">
              <a:solidFill>
                <a:srgbClr val="7030A0"/>
              </a:solidFill>
            </a:endParaRPr>
          </a:p>
        </p:txBody>
      </p:sp>
      <p:pic>
        <p:nvPicPr>
          <p:cNvPr id="7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0213" y="6592888"/>
            <a:ext cx="225425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69332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8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 dirty="0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4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6" name="Θέση υποσέλιδου 5"/>
          <p:cNvSpPr txBox="1">
            <a:spLocks/>
          </p:cNvSpPr>
          <p:nvPr/>
        </p:nvSpPr>
        <p:spPr>
          <a:xfrm>
            <a:off x="457200" y="6542088"/>
            <a:ext cx="8229600" cy="315912"/>
          </a:xfrm>
          <a:prstGeom prst="rect">
            <a:avLst/>
          </a:prstGeom>
        </p:spPr>
        <p:txBody>
          <a:bodyPr anchor="ctr" anchorCtr="1"/>
          <a:lstStyle/>
          <a:p>
            <a:pPr algn="ctr" defTabSz="914400">
              <a:defRPr/>
            </a:pP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P. Adamopoulos</a:t>
            </a:r>
            <a:r>
              <a:rPr lang="en-US" b="1" spc="1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						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New York University</a:t>
            </a:r>
            <a:endParaRPr lang="el-GR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0213" y="6592888"/>
            <a:ext cx="225425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8" name="Rectangle 1"/>
          <p:cNvSpPr/>
          <p:nvPr/>
        </p:nvSpPr>
        <p:spPr bwMode="auto">
          <a:xfrm>
            <a:off x="508000" y="6581775"/>
            <a:ext cx="8172450" cy="26511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4400">
              <a:spcBef>
                <a:spcPct val="50000"/>
              </a:spcBef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stars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8500" y="3759200"/>
            <a:ext cx="2667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youtube_logo_larg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194050" y="1477963"/>
            <a:ext cx="2755900" cy="111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5435600"/>
            <a:ext cx="7315200" cy="419100"/>
          </a:xfrm>
          <a:prstGeom prst="rect">
            <a:avLst/>
          </a:prstGeom>
        </p:spPr>
        <p:txBody>
          <a:bodyPr/>
          <a:lstStyle>
            <a:lvl1pPr algn="ctr">
              <a:buClr>
                <a:schemeClr val="tx1">
                  <a:lumMod val="65000"/>
                  <a:lumOff val="35000"/>
                </a:schemeClr>
              </a:buClr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Semibold"/>
                <a:cs typeface="Myriad Pro Semibold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914400" y="2844800"/>
            <a:ext cx="7315200" cy="685800"/>
          </a:xfrm>
          <a:prstGeom prst="rect">
            <a:avLst/>
          </a:prstGeom>
        </p:spPr>
        <p:txBody>
          <a:bodyPr/>
          <a:lstStyle>
            <a:lvl1pPr algn="ctr">
              <a:buClr>
                <a:schemeClr val="tx1">
                  <a:lumMod val="65000"/>
                  <a:lumOff val="35000"/>
                </a:schemeClr>
              </a:buClr>
              <a:buNone/>
              <a:defRPr sz="3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914400" y="5727700"/>
            <a:ext cx="7315200" cy="431800"/>
          </a:xfrm>
          <a:prstGeom prst="rect">
            <a:avLst/>
          </a:prstGeom>
        </p:spPr>
        <p:txBody>
          <a:bodyPr/>
          <a:lstStyle>
            <a:lvl1pPr algn="ctr">
              <a:buClr>
                <a:schemeClr val="tx1">
                  <a:lumMod val="65000"/>
                  <a:lumOff val="35000"/>
                </a:schemeClr>
              </a:buClr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01700" y="2319338"/>
            <a:ext cx="16637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Θέση υποσέλιδου 5"/>
          <p:cNvSpPr txBox="1">
            <a:spLocks/>
          </p:cNvSpPr>
          <p:nvPr userDrawn="1"/>
        </p:nvSpPr>
        <p:spPr>
          <a:xfrm>
            <a:off x="412750" y="6542088"/>
            <a:ext cx="8318500" cy="315912"/>
          </a:xfrm>
          <a:prstGeom prst="rect">
            <a:avLst/>
          </a:prstGeom>
        </p:spPr>
        <p:txBody>
          <a:bodyPr anchor="ctr" anchorCtr="1"/>
          <a:lstStyle/>
          <a:p>
            <a:pPr algn="ctr" defTabSz="914400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P. Adamopoulos						 New York University</a:t>
            </a:r>
            <a:endParaRPr lang="el-G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newgmat.org/wp-content/uploads/2012/04/nyu-2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6B207F"/>
              </a:clrFrom>
              <a:clrTo>
                <a:srgbClr val="6B207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025" y="6591300"/>
            <a:ext cx="22701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 dirty="0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1"/>
          <p:cNvSpPr/>
          <p:nvPr userDrawn="1"/>
        </p:nvSpPr>
        <p:spPr bwMode="auto">
          <a:xfrm>
            <a:off x="485775" y="6581775"/>
            <a:ext cx="8285163" cy="2762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4400">
              <a:spcBef>
                <a:spcPct val="50000"/>
              </a:spcBef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happy_youth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982913"/>
            <a:ext cx="91440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stars_small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8750" y="1958975"/>
            <a:ext cx="12065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youtube_logo_large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724275" y="460375"/>
            <a:ext cx="16970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2324100"/>
            <a:ext cx="7315200" cy="342900"/>
          </a:xfrm>
          <a:prstGeom prst="rect">
            <a:avLst/>
          </a:prstGeom>
        </p:spPr>
        <p:txBody>
          <a:bodyPr/>
          <a:lstStyle>
            <a:lvl1pPr algn="ctr">
              <a:buClr>
                <a:schemeClr val="tx1">
                  <a:lumMod val="65000"/>
                  <a:lumOff val="35000"/>
                </a:schemeClr>
              </a:buClr>
              <a:buNone/>
              <a:defRPr sz="1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Semibold"/>
                <a:cs typeface="Myriad Pro Semibold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914400" y="1244600"/>
            <a:ext cx="7315200" cy="609600"/>
          </a:xfrm>
          <a:prstGeom prst="rect">
            <a:avLst/>
          </a:prstGeom>
        </p:spPr>
        <p:txBody>
          <a:bodyPr/>
          <a:lstStyle>
            <a:lvl1pPr algn="ctr">
              <a:buClr>
                <a:schemeClr val="tx1">
                  <a:lumMod val="65000"/>
                  <a:lumOff val="35000"/>
                </a:schemeClr>
              </a:buClr>
              <a:buNone/>
              <a:defRPr sz="33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914400" y="2565400"/>
            <a:ext cx="7315200" cy="317500"/>
          </a:xfrm>
          <a:prstGeom prst="rect">
            <a:avLst/>
          </a:prstGeom>
        </p:spPr>
        <p:txBody>
          <a:bodyPr/>
          <a:lstStyle>
            <a:lvl1pPr algn="ctr">
              <a:buClr>
                <a:schemeClr val="tx1">
                  <a:lumMod val="65000"/>
                  <a:lumOff val="35000"/>
                </a:schemeClr>
              </a:buClr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01700" y="2319338"/>
            <a:ext cx="16637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Θέση υποσέλιδου 5"/>
          <p:cNvSpPr txBox="1">
            <a:spLocks/>
          </p:cNvSpPr>
          <p:nvPr userDrawn="1"/>
        </p:nvSpPr>
        <p:spPr>
          <a:xfrm>
            <a:off x="412750" y="6542088"/>
            <a:ext cx="8318500" cy="315912"/>
          </a:xfrm>
          <a:prstGeom prst="rect">
            <a:avLst/>
          </a:prstGeom>
        </p:spPr>
        <p:txBody>
          <a:bodyPr anchor="ctr" anchorCtr="1"/>
          <a:lstStyle/>
          <a:p>
            <a:pPr algn="ctr" defTabSz="914400">
              <a:defRPr/>
            </a:pP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P. Adamopoulos						 New York University</a:t>
            </a:r>
            <a:endParaRPr lang="el-GR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newgmat.org/wp-content/uploads/2012/04/nyu-2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26250" y="6591300"/>
            <a:ext cx="225425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stars_small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65550" y="1066800"/>
            <a:ext cx="1436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tv_and_yt_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14525" y="1757363"/>
            <a:ext cx="5308600" cy="38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5930900"/>
            <a:ext cx="7315200" cy="342900"/>
          </a:xfrm>
          <a:prstGeom prst="rect">
            <a:avLst/>
          </a:prstGeom>
        </p:spPr>
        <p:txBody>
          <a:bodyPr/>
          <a:lstStyle>
            <a:lvl1pPr algn="ctr">
              <a:buClr>
                <a:schemeClr val="tx1">
                  <a:lumMod val="65000"/>
                  <a:lumOff val="35000"/>
                </a:schemeClr>
              </a:buClr>
              <a:buNone/>
              <a:defRPr sz="1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Semibold"/>
                <a:cs typeface="Myriad Pro Semibold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914400" y="431800"/>
            <a:ext cx="7315200" cy="609600"/>
          </a:xfrm>
          <a:prstGeom prst="rect">
            <a:avLst/>
          </a:prstGeom>
        </p:spPr>
        <p:txBody>
          <a:bodyPr/>
          <a:lstStyle>
            <a:lvl1pPr algn="ctr">
              <a:buClr>
                <a:schemeClr val="tx1">
                  <a:lumMod val="65000"/>
                  <a:lumOff val="35000"/>
                </a:schemeClr>
              </a:buClr>
              <a:buNone/>
              <a:defRPr sz="31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"/>
                <a:cs typeface="Myriad Pro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914400" y="6172200"/>
            <a:ext cx="7315200" cy="317500"/>
          </a:xfrm>
          <a:prstGeom prst="rect">
            <a:avLst/>
          </a:prstGeom>
        </p:spPr>
        <p:txBody>
          <a:bodyPr/>
          <a:lstStyle>
            <a:lvl1pPr algn="ctr">
              <a:buClr>
                <a:schemeClr val="tx1">
                  <a:lumMod val="65000"/>
                  <a:lumOff val="35000"/>
                </a:schemeClr>
              </a:buClr>
              <a:buNone/>
              <a:defRPr sz="13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1"/>
          <p:cNvSpPr/>
          <p:nvPr userDrawn="1"/>
        </p:nvSpPr>
        <p:spPr bwMode="auto">
          <a:xfrm>
            <a:off x="474663" y="6546850"/>
            <a:ext cx="8194675" cy="31115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4400">
              <a:spcBef>
                <a:spcPct val="50000"/>
              </a:spcBef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01700" y="2319338"/>
            <a:ext cx="16637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Θέση υποσέλιδου 5"/>
          <p:cNvSpPr txBox="1">
            <a:spLocks/>
          </p:cNvSpPr>
          <p:nvPr userDrawn="1"/>
        </p:nvSpPr>
        <p:spPr>
          <a:xfrm>
            <a:off x="412750" y="6542088"/>
            <a:ext cx="8318500" cy="315912"/>
          </a:xfrm>
          <a:prstGeom prst="rect">
            <a:avLst/>
          </a:prstGeom>
        </p:spPr>
        <p:txBody>
          <a:bodyPr anchor="ctr" anchorCtr="1"/>
          <a:lstStyle/>
          <a:p>
            <a:pPr algn="ctr" defTabSz="914400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P. Adamopoulos						 New York University</a:t>
            </a:r>
            <a:endParaRPr lang="el-G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newgmat.org/wp-content/uploads/2012/04/nyu-2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10375" y="6591300"/>
            <a:ext cx="22701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bg1">
            <a:alpha val="9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youtube_against_black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470275" y="925513"/>
            <a:ext cx="220345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5461000"/>
            <a:ext cx="7315200" cy="342900"/>
          </a:xfrm>
          <a:prstGeom prst="rect">
            <a:avLst/>
          </a:prstGeom>
        </p:spPr>
        <p:txBody>
          <a:bodyPr/>
          <a:lstStyle>
            <a:lvl1pPr algn="ctr">
              <a:buClr>
                <a:schemeClr val="tx1">
                  <a:lumMod val="65000"/>
                  <a:lumOff val="35000"/>
                </a:schemeClr>
              </a:buClr>
              <a:buNone/>
              <a:defRPr sz="1400" b="1" i="0" baseline="0">
                <a:solidFill>
                  <a:schemeClr val="tx1"/>
                </a:solidFill>
                <a:latin typeface="Myriad Pro Semibold"/>
                <a:cs typeface="Myriad Pro Semibold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914400" y="2120900"/>
            <a:ext cx="7315200" cy="609600"/>
          </a:xfrm>
          <a:prstGeom prst="rect">
            <a:avLst/>
          </a:prstGeom>
        </p:spPr>
        <p:txBody>
          <a:bodyPr/>
          <a:lstStyle>
            <a:lvl1pPr algn="ctr">
              <a:buClr>
                <a:schemeClr val="tx1">
                  <a:lumMod val="65000"/>
                  <a:lumOff val="35000"/>
                </a:schemeClr>
              </a:buClr>
              <a:buNone/>
              <a:defRPr sz="3100" b="1" i="0" baseline="0">
                <a:solidFill>
                  <a:schemeClr val="tx1"/>
                </a:solidFill>
                <a:latin typeface="Myriad Pro" pitchFamily="34" charset="0"/>
                <a:cs typeface="Myriad Pro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914400" y="5740400"/>
            <a:ext cx="7315200" cy="317500"/>
          </a:xfrm>
          <a:prstGeom prst="rect">
            <a:avLst/>
          </a:prstGeom>
        </p:spPr>
        <p:txBody>
          <a:bodyPr/>
          <a:lstStyle>
            <a:lvl1pPr algn="ctr">
              <a:buClr>
                <a:schemeClr val="tx1">
                  <a:lumMod val="65000"/>
                  <a:lumOff val="35000"/>
                </a:schemeClr>
              </a:buClr>
              <a:buNone/>
              <a:defRPr sz="1400" baseline="0">
                <a:solidFill>
                  <a:schemeClr val="tx1">
                    <a:lumMod val="50000"/>
                  </a:schemeClr>
                </a:solidFill>
                <a:latin typeface="Myriad Pro"/>
                <a:cs typeface="Myriad Pro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4"/>
          </p:nvPr>
        </p:nvSpPr>
        <p:spPr>
          <a:xfrm>
            <a:off x="904875" y="2822575"/>
            <a:ext cx="7324725" cy="2016125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1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3"/>
          <p:cNvSpPr/>
          <p:nvPr userDrawn="1"/>
        </p:nvSpPr>
        <p:spPr bwMode="auto">
          <a:xfrm>
            <a:off x="496888" y="6581775"/>
            <a:ext cx="8183562" cy="2762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4400">
              <a:spcBef>
                <a:spcPct val="50000"/>
              </a:spcBef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Dropbox\NYU\Projects\Recommender Systems\Recommender Systems 2013 Doctoral Symposium\purp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22238" y="0"/>
            <a:ext cx="9266238" cy="69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rot="5400000">
            <a:off x="6205538" y="801688"/>
            <a:ext cx="11112" cy="5865812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109538" y="0"/>
            <a:ext cx="4560888" cy="695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5462" y="3259138"/>
            <a:ext cx="5620887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77590" y="3730625"/>
            <a:ext cx="5618760" cy="3365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342900" y="2260600"/>
            <a:ext cx="3136900" cy="4241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1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46500" y="2264832"/>
            <a:ext cx="5080000" cy="4250268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900" b="0" i="0" cap="none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2888" y="817032"/>
            <a:ext cx="7277112" cy="529167"/>
          </a:xfrm>
          <a:prstGeom prst="rect">
            <a:avLst/>
          </a:prstGeom>
        </p:spPr>
        <p:txBody>
          <a:bodyPr/>
          <a:lstStyle>
            <a:lvl1pPr>
              <a:buNone/>
              <a:defRPr sz="31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42888" y="1363132"/>
            <a:ext cx="7277112" cy="6815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6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342900" y="2260600"/>
            <a:ext cx="8483600" cy="32639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1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2888" y="5630332"/>
            <a:ext cx="8483612" cy="79586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1800"/>
              </a:spcAft>
              <a:buFont typeface="Arial"/>
              <a:buNone/>
              <a:defRPr sz="1900" b="0" i="0" cap="none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2888" y="817032"/>
            <a:ext cx="7277112" cy="529167"/>
          </a:xfrm>
          <a:prstGeom prst="rect">
            <a:avLst/>
          </a:prstGeom>
        </p:spPr>
        <p:txBody>
          <a:bodyPr/>
          <a:lstStyle>
            <a:lvl1pPr>
              <a:buNone/>
              <a:defRPr sz="31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42888" y="1363132"/>
            <a:ext cx="7277112" cy="6815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6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US">
              <a:solidFill>
                <a:srgbClr val="595959"/>
              </a:solidFill>
            </a:endParaRP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09538" y="0"/>
            <a:ext cx="4560888" cy="695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342900" y="2260600"/>
            <a:ext cx="8483600" cy="41402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1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2888" y="817032"/>
            <a:ext cx="7277112" cy="529167"/>
          </a:xfrm>
          <a:prstGeom prst="rect">
            <a:avLst/>
          </a:prstGeom>
        </p:spPr>
        <p:txBody>
          <a:bodyPr/>
          <a:lstStyle>
            <a:lvl1pPr>
              <a:buNone/>
              <a:defRPr sz="31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42888" y="1363132"/>
            <a:ext cx="7277112" cy="6815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6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US">
              <a:solidFill>
                <a:srgbClr val="595959"/>
              </a:solidFill>
            </a:endParaRP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09538" y="0"/>
            <a:ext cx="4560888" cy="695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342900" y="2260600"/>
            <a:ext cx="4191000" cy="32639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1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2888" y="5604932"/>
            <a:ext cx="4203712" cy="79586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1800"/>
              </a:spcAft>
              <a:buFont typeface="Arial"/>
              <a:buNone/>
              <a:defRPr sz="1900" b="0" i="0" cap="none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5"/>
          </p:nvPr>
        </p:nvSpPr>
        <p:spPr>
          <a:xfrm>
            <a:off x="4635500" y="2260600"/>
            <a:ext cx="4191000" cy="32639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1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35488" y="5604932"/>
            <a:ext cx="4203712" cy="79586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1800"/>
              </a:spcAft>
              <a:buFont typeface="Arial"/>
              <a:buNone/>
              <a:defRPr sz="1900" b="0" i="0" cap="none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2888" y="817032"/>
            <a:ext cx="7277112" cy="529167"/>
          </a:xfrm>
          <a:prstGeom prst="rect">
            <a:avLst/>
          </a:prstGeom>
        </p:spPr>
        <p:txBody>
          <a:bodyPr/>
          <a:lstStyle>
            <a:lvl1pPr>
              <a:buNone/>
              <a:defRPr sz="31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42888" y="1363132"/>
            <a:ext cx="7277112" cy="6815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6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US">
              <a:solidFill>
                <a:srgbClr val="595959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0" y="90488"/>
            <a:ext cx="4044950" cy="676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342900" y="2260600"/>
            <a:ext cx="4191000" cy="41402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1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5"/>
          </p:nvPr>
        </p:nvSpPr>
        <p:spPr>
          <a:xfrm>
            <a:off x="4635500" y="2260600"/>
            <a:ext cx="4191000" cy="41402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1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2888" y="817032"/>
            <a:ext cx="7277112" cy="529167"/>
          </a:xfrm>
          <a:prstGeom prst="rect">
            <a:avLst/>
          </a:prstGeom>
        </p:spPr>
        <p:txBody>
          <a:bodyPr/>
          <a:lstStyle>
            <a:lvl1pPr>
              <a:buNone/>
              <a:defRPr sz="31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42888" y="1363132"/>
            <a:ext cx="7277112" cy="6815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6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342900" y="2260600"/>
            <a:ext cx="2781300" cy="27813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1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2888" y="5118100"/>
            <a:ext cx="2781312" cy="1282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1800"/>
              </a:spcAft>
              <a:buFont typeface="Arial"/>
              <a:buNone/>
              <a:defRPr sz="1900" b="0" i="0" cap="none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18"/>
          </p:nvPr>
        </p:nvSpPr>
        <p:spPr>
          <a:xfrm>
            <a:off x="3200400" y="2260600"/>
            <a:ext cx="2781300" cy="27813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1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6"/>
          <p:cNvSpPr>
            <a:spLocks noGrp="1"/>
          </p:cNvSpPr>
          <p:nvPr>
            <p:ph sz="quarter" idx="19"/>
          </p:nvPr>
        </p:nvSpPr>
        <p:spPr>
          <a:xfrm>
            <a:off x="6057900" y="2260600"/>
            <a:ext cx="2781300" cy="27813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1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00388" y="5118100"/>
            <a:ext cx="2781312" cy="1282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1800"/>
              </a:spcAft>
              <a:buFont typeface="Arial"/>
              <a:buNone/>
              <a:defRPr sz="1900" b="0" i="0" cap="none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057888" y="5118100"/>
            <a:ext cx="2781312" cy="1282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1800"/>
              </a:spcAft>
              <a:buFont typeface="Arial"/>
              <a:buNone/>
              <a:defRPr sz="1900" b="0" i="0" cap="none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2888" y="817032"/>
            <a:ext cx="7277112" cy="529167"/>
          </a:xfrm>
          <a:prstGeom prst="rect">
            <a:avLst/>
          </a:prstGeom>
        </p:spPr>
        <p:txBody>
          <a:bodyPr/>
          <a:lstStyle>
            <a:lvl1pPr>
              <a:buNone/>
              <a:defRPr sz="31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42888" y="1363132"/>
            <a:ext cx="7277112" cy="6815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6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342900" y="2260600"/>
            <a:ext cx="2781300" cy="41402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1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18"/>
          </p:nvPr>
        </p:nvSpPr>
        <p:spPr>
          <a:xfrm>
            <a:off x="3200400" y="2260600"/>
            <a:ext cx="2781300" cy="41529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1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6"/>
          <p:cNvSpPr>
            <a:spLocks noGrp="1"/>
          </p:cNvSpPr>
          <p:nvPr>
            <p:ph sz="quarter" idx="19"/>
          </p:nvPr>
        </p:nvSpPr>
        <p:spPr>
          <a:xfrm>
            <a:off x="6057900" y="2260600"/>
            <a:ext cx="2781300" cy="41529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1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2888" y="817032"/>
            <a:ext cx="7277112" cy="529167"/>
          </a:xfrm>
          <a:prstGeom prst="rect">
            <a:avLst/>
          </a:prstGeom>
        </p:spPr>
        <p:txBody>
          <a:bodyPr/>
          <a:lstStyle>
            <a:lvl1pPr>
              <a:buNone/>
              <a:defRPr sz="31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42888" y="1363132"/>
            <a:ext cx="7277112" cy="6815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6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42888" y="2247900"/>
            <a:ext cx="8483612" cy="41529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900" b="0" i="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2888" y="817032"/>
            <a:ext cx="7277112" cy="529167"/>
          </a:xfrm>
          <a:prstGeom prst="rect">
            <a:avLst/>
          </a:prstGeom>
        </p:spPr>
        <p:txBody>
          <a:bodyPr/>
          <a:lstStyle>
            <a:lvl1pPr>
              <a:buNone/>
              <a:defRPr sz="31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42888" y="1363132"/>
            <a:ext cx="7277112" cy="6815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6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42888" y="2247900"/>
            <a:ext cx="5257812" cy="41529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900" b="0" i="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880100" y="2247900"/>
            <a:ext cx="2946400" cy="41529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900" b="0" i="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2888" y="817032"/>
            <a:ext cx="7277112" cy="529167"/>
          </a:xfrm>
          <a:prstGeom prst="rect">
            <a:avLst/>
          </a:prstGeom>
        </p:spPr>
        <p:txBody>
          <a:bodyPr/>
          <a:lstStyle>
            <a:lvl1pPr>
              <a:buNone/>
              <a:defRPr sz="31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42888" y="1363132"/>
            <a:ext cx="7277112" cy="6815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6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42888" y="2247900"/>
            <a:ext cx="2679712" cy="41529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900" b="0" i="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238488" y="2247900"/>
            <a:ext cx="2679712" cy="41529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900" b="0" i="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134088" y="2247900"/>
            <a:ext cx="2679712" cy="41529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900" b="0" i="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2888" y="817032"/>
            <a:ext cx="7277112" cy="529167"/>
          </a:xfrm>
          <a:prstGeom prst="rect">
            <a:avLst/>
          </a:prstGeom>
        </p:spPr>
        <p:txBody>
          <a:bodyPr/>
          <a:lstStyle>
            <a:lvl1pPr>
              <a:buNone/>
              <a:defRPr sz="31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42888" y="1363132"/>
            <a:ext cx="7277112" cy="6815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6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 Ou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quarter" idx="19"/>
          </p:nvPr>
        </p:nvSpPr>
        <p:spPr>
          <a:xfrm>
            <a:off x="0" y="695325"/>
            <a:ext cx="9144000" cy="569595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0"/>
          </p:nvPr>
        </p:nvSpPr>
        <p:spPr>
          <a:xfrm>
            <a:off x="523875" y="4086225"/>
            <a:ext cx="5962650" cy="16954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04838" y="4303182"/>
            <a:ext cx="5591187" cy="529167"/>
          </a:xfrm>
          <a:prstGeom prst="rect">
            <a:avLst/>
          </a:prstGeom>
        </p:spPr>
        <p:txBody>
          <a:bodyPr/>
          <a:lstStyle>
            <a:lvl1pPr>
              <a:buNone/>
              <a:defRPr sz="28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4837" y="4763557"/>
            <a:ext cx="5591187" cy="86571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 Ou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quarter" idx="19"/>
          </p:nvPr>
        </p:nvSpPr>
        <p:spPr>
          <a:xfrm>
            <a:off x="0" y="695325"/>
            <a:ext cx="9144000" cy="5695950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 Ou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quarter" idx="19"/>
          </p:nvPr>
        </p:nvSpPr>
        <p:spPr>
          <a:xfrm>
            <a:off x="0" y="695325"/>
            <a:ext cx="9144000" cy="5695950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0"/>
          </p:nvPr>
        </p:nvSpPr>
        <p:spPr>
          <a:xfrm>
            <a:off x="2571750" y="4086225"/>
            <a:ext cx="5962650" cy="16954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752713" y="4303182"/>
            <a:ext cx="5591187" cy="529167"/>
          </a:xfrm>
          <a:prstGeom prst="rect">
            <a:avLst/>
          </a:prstGeom>
        </p:spPr>
        <p:txBody>
          <a:bodyPr/>
          <a:lstStyle>
            <a:lvl1pPr>
              <a:buNone/>
              <a:defRPr sz="28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752712" y="4763557"/>
            <a:ext cx="5591187" cy="86571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 Ou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quarter" idx="19"/>
          </p:nvPr>
        </p:nvSpPr>
        <p:spPr>
          <a:xfrm>
            <a:off x="0" y="695325"/>
            <a:ext cx="9144000" cy="5695950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0"/>
          </p:nvPr>
        </p:nvSpPr>
        <p:spPr>
          <a:xfrm>
            <a:off x="523875" y="1371600"/>
            <a:ext cx="5962650" cy="16954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04838" y="1588557"/>
            <a:ext cx="5591187" cy="529167"/>
          </a:xfrm>
          <a:prstGeom prst="rect">
            <a:avLst/>
          </a:prstGeom>
        </p:spPr>
        <p:txBody>
          <a:bodyPr/>
          <a:lstStyle>
            <a:lvl1pPr>
              <a:buNone/>
              <a:defRPr sz="28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4837" y="2048932"/>
            <a:ext cx="5591187" cy="86571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 Out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95325"/>
            <a:ext cx="9144000" cy="56864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04838" y="2883957"/>
            <a:ext cx="7658112" cy="52916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buNone/>
              <a:defRPr sz="2800" b="1" i="0" baseline="0">
                <a:solidFill>
                  <a:schemeClr val="bg1"/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4837" y="3344332"/>
            <a:ext cx="7667638" cy="86571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 Out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2887" y="817032"/>
            <a:ext cx="8467737" cy="529167"/>
          </a:xfrm>
          <a:prstGeom prst="rect">
            <a:avLst/>
          </a:prstGeom>
        </p:spPr>
        <p:txBody>
          <a:bodyPr/>
          <a:lstStyle>
            <a:lvl1pPr algn="ctr">
              <a:buNone/>
              <a:defRPr sz="31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42887" y="1363132"/>
            <a:ext cx="8467737" cy="68156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6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342900" y="2124076"/>
            <a:ext cx="8467725" cy="398145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Media Placeholder 12"/>
          <p:cNvSpPr>
            <a:spLocks noGrp="1"/>
          </p:cNvSpPr>
          <p:nvPr>
            <p:ph type="media" sz="quarter" idx="20"/>
          </p:nvPr>
        </p:nvSpPr>
        <p:spPr>
          <a:xfrm>
            <a:off x="0" y="695326"/>
            <a:ext cx="9144000" cy="5695950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 smtClean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edia Placeholder 12"/>
          <p:cNvSpPr>
            <a:spLocks noGrp="1"/>
          </p:cNvSpPr>
          <p:nvPr>
            <p:ph type="media" sz="quarter" idx="2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 smtClean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v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14413" y="1876425"/>
            <a:ext cx="70897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2887" y="817032"/>
            <a:ext cx="8467737" cy="529167"/>
          </a:xfrm>
          <a:prstGeom prst="rect">
            <a:avLst/>
          </a:prstGeom>
        </p:spPr>
        <p:txBody>
          <a:bodyPr/>
          <a:lstStyle>
            <a:lvl1pPr algn="ctr">
              <a:buNone/>
              <a:defRPr sz="31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42887" y="1363132"/>
            <a:ext cx="8467737" cy="68156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6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Media Placeholder 12"/>
          <p:cNvSpPr>
            <a:spLocks noGrp="1"/>
          </p:cNvSpPr>
          <p:nvPr>
            <p:ph type="media" sz="quarter" idx="20"/>
          </p:nvPr>
        </p:nvSpPr>
        <p:spPr>
          <a:xfrm>
            <a:off x="2219324" y="2266951"/>
            <a:ext cx="4714876" cy="2657474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 smtClean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monit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95388" y="1889125"/>
            <a:ext cx="6767512" cy="45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2887" y="817032"/>
            <a:ext cx="8467737" cy="529167"/>
          </a:xfrm>
          <a:prstGeom prst="rect">
            <a:avLst/>
          </a:prstGeom>
        </p:spPr>
        <p:txBody>
          <a:bodyPr/>
          <a:lstStyle>
            <a:lvl1pPr algn="ctr">
              <a:buNone/>
              <a:defRPr sz="31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42887" y="1363132"/>
            <a:ext cx="8467737" cy="68156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6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Media Placeholder 12"/>
          <p:cNvSpPr>
            <a:spLocks noGrp="1"/>
          </p:cNvSpPr>
          <p:nvPr>
            <p:ph type="media" sz="quarter" idx="20"/>
          </p:nvPr>
        </p:nvSpPr>
        <p:spPr>
          <a:xfrm>
            <a:off x="2305049" y="2266950"/>
            <a:ext cx="4533901" cy="2838449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 smtClean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mac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0100" y="2000250"/>
            <a:ext cx="7558088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Media Placeholder 12"/>
          <p:cNvSpPr>
            <a:spLocks noGrp="1"/>
          </p:cNvSpPr>
          <p:nvPr>
            <p:ph type="media" sz="quarter" idx="20"/>
          </p:nvPr>
        </p:nvSpPr>
        <p:spPr>
          <a:xfrm>
            <a:off x="2081195" y="2434955"/>
            <a:ext cx="4978680" cy="3118135"/>
          </a:xfrm>
          <a:prstGeom prst="rect">
            <a:avLst/>
          </a:prstGeom>
        </p:spPr>
        <p:txBody>
          <a:bodyPr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Click icon to add media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2888" y="626532"/>
            <a:ext cx="8496312" cy="529167"/>
          </a:xfrm>
          <a:prstGeom prst="rect">
            <a:avLst/>
          </a:prstGeom>
        </p:spPr>
        <p:txBody>
          <a:bodyPr/>
          <a:lstStyle>
            <a:lvl1pPr algn="ctr">
              <a:buNone/>
              <a:defRPr sz="31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42887" y="1172632"/>
            <a:ext cx="8496313" cy="68156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laptop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38238" y="1885950"/>
            <a:ext cx="6843712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2887" y="817032"/>
            <a:ext cx="8467737" cy="529167"/>
          </a:xfrm>
          <a:prstGeom prst="rect">
            <a:avLst/>
          </a:prstGeom>
        </p:spPr>
        <p:txBody>
          <a:bodyPr/>
          <a:lstStyle>
            <a:lvl1pPr algn="ctr">
              <a:buNone/>
              <a:defRPr sz="31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42887" y="1363132"/>
            <a:ext cx="8467737" cy="68156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6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Media Placeholder 12"/>
          <p:cNvSpPr>
            <a:spLocks noGrp="1"/>
          </p:cNvSpPr>
          <p:nvPr>
            <p:ph type="media" sz="quarter" idx="20"/>
          </p:nvPr>
        </p:nvSpPr>
        <p:spPr>
          <a:xfrm>
            <a:off x="2295524" y="2266950"/>
            <a:ext cx="4562476" cy="2838449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hrom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04975" y="1987550"/>
            <a:ext cx="5689600" cy="39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2887" y="817032"/>
            <a:ext cx="8467737" cy="529167"/>
          </a:xfrm>
          <a:prstGeom prst="rect">
            <a:avLst/>
          </a:prstGeom>
        </p:spPr>
        <p:txBody>
          <a:bodyPr/>
          <a:lstStyle>
            <a:lvl1pPr algn="ctr">
              <a:buNone/>
              <a:defRPr sz="31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42887" y="1363132"/>
            <a:ext cx="8467737" cy="68156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100" b="1" i="0" baseline="0">
                <a:solidFill>
                  <a:schemeClr val="bg1">
                    <a:lumMod val="65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Media Placeholder 12"/>
          <p:cNvSpPr>
            <a:spLocks noGrp="1"/>
          </p:cNvSpPr>
          <p:nvPr>
            <p:ph type="media" sz="quarter" idx="20"/>
          </p:nvPr>
        </p:nvSpPr>
        <p:spPr>
          <a:xfrm>
            <a:off x="1924048" y="2676525"/>
            <a:ext cx="5324477" cy="3152775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2638425" y="2314574"/>
            <a:ext cx="3495675" cy="238125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Untitled-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6550" y="646113"/>
            <a:ext cx="8456613" cy="571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5325"/>
            <a:ext cx="9144000" cy="56864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888" y="232833"/>
            <a:ext cx="2921000" cy="279400"/>
          </a:xfrm>
          <a:prstGeom prst="rect">
            <a:avLst/>
          </a:prstGeom>
        </p:spPr>
        <p:txBody>
          <a:bodyPr/>
          <a:lstStyle>
            <a:lvl1pPr>
              <a:buNone/>
              <a:defRPr sz="1100" b="1" i="0" baseline="0">
                <a:solidFill>
                  <a:schemeClr val="bg1">
                    <a:lumMod val="50000"/>
                  </a:schemeClr>
                </a:solidFill>
                <a:latin typeface="Myriad Pro Semibold"/>
                <a:cs typeface="Myriad Pro Semi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42900" y="6489700"/>
            <a:ext cx="6565900" cy="203200"/>
          </a:xfrm>
          <a:prstGeom prst="rect">
            <a:avLst/>
          </a:prstGeom>
        </p:spPr>
        <p:txBody>
          <a:bodyPr/>
          <a:lstStyle>
            <a:lvl1pPr>
              <a:buNone/>
              <a:defRPr sz="800" baseline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5" name="Θέση υποσέλιδου 5"/>
          <p:cNvSpPr txBox="1">
            <a:spLocks/>
          </p:cNvSpPr>
          <p:nvPr userDrawn="1"/>
        </p:nvSpPr>
        <p:spPr>
          <a:xfrm>
            <a:off x="412750" y="6542088"/>
            <a:ext cx="8318500" cy="315912"/>
          </a:xfrm>
          <a:prstGeom prst="rect">
            <a:avLst/>
          </a:prstGeom>
        </p:spPr>
        <p:txBody>
          <a:bodyPr/>
          <a:lstStyle/>
          <a:p>
            <a:pPr algn="just" defTabSz="914400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P.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Adamopoulos</a:t>
            </a:r>
            <a:r>
              <a:rPr lang="en-US" b="1" dirty="0"/>
              <a:t>	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					 New York University</a:t>
            </a:r>
            <a:endParaRPr lang="el-G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http://www.newgmat.org/wp-content/uploads/2012/04/nyu-2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6B207F"/>
              </a:clrFrom>
              <a:clrTo>
                <a:srgbClr val="6B207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7050" y="6577013"/>
            <a:ext cx="2254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01700" y="2319338"/>
            <a:ext cx="16637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 dirty="0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1"/>
          <p:cNvSpPr/>
          <p:nvPr userDrawn="1"/>
        </p:nvSpPr>
        <p:spPr bwMode="auto">
          <a:xfrm>
            <a:off x="485775" y="6581775"/>
            <a:ext cx="8285163" cy="2762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4400">
              <a:spcBef>
                <a:spcPct val="50000"/>
              </a:spcBef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5" name="Θέση υποσέλιδου 5"/>
          <p:cNvSpPr txBox="1">
            <a:spLocks/>
          </p:cNvSpPr>
          <p:nvPr userDrawn="1"/>
        </p:nvSpPr>
        <p:spPr>
          <a:xfrm>
            <a:off x="412750" y="6542088"/>
            <a:ext cx="8318500" cy="315912"/>
          </a:xfrm>
          <a:prstGeom prst="rect">
            <a:avLst/>
          </a:prstGeom>
        </p:spPr>
        <p:txBody>
          <a:bodyPr/>
          <a:lstStyle/>
          <a:p>
            <a:pPr algn="just" defTabSz="914400">
              <a:defRPr/>
            </a:pP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P. </a:t>
            </a:r>
            <a:r>
              <a:rPr lang="en-US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Adamopoulos</a:t>
            </a: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					 New York University</a:t>
            </a:r>
            <a:endParaRPr lang="el-GR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http://www.newgmat.org/wp-content/uploads/2012/04/nyu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77050" y="6577013"/>
            <a:ext cx="2254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01700" y="2319338"/>
            <a:ext cx="16637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1"/>
          <p:cNvSpPr/>
          <p:nvPr userDrawn="1"/>
        </p:nvSpPr>
        <p:spPr bwMode="auto">
          <a:xfrm>
            <a:off x="474663" y="6546850"/>
            <a:ext cx="8194675" cy="31115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4400">
              <a:spcBef>
                <a:spcPct val="50000"/>
              </a:spcBef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5" name="Θέση υποσέλιδου 5"/>
          <p:cNvSpPr txBox="1">
            <a:spLocks/>
          </p:cNvSpPr>
          <p:nvPr userDrawn="1"/>
        </p:nvSpPr>
        <p:spPr>
          <a:xfrm>
            <a:off x="412750" y="6542088"/>
            <a:ext cx="8318500" cy="315912"/>
          </a:xfrm>
          <a:prstGeom prst="rect">
            <a:avLst/>
          </a:prstGeom>
        </p:spPr>
        <p:txBody>
          <a:bodyPr/>
          <a:lstStyle/>
          <a:p>
            <a:pPr algn="just" defTabSz="914400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P.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Adamopoulos</a:t>
            </a:r>
            <a:r>
              <a:rPr lang="en-US" b="1" dirty="0"/>
              <a:t>	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					 New York University</a:t>
            </a:r>
            <a:endParaRPr lang="el-G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http://www.newgmat.org/wp-content/uploads/2012/04/nyu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77050" y="6577013"/>
            <a:ext cx="2254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01700" y="2319338"/>
            <a:ext cx="16637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3"/>
          <p:cNvSpPr/>
          <p:nvPr userDrawn="1"/>
        </p:nvSpPr>
        <p:spPr bwMode="auto">
          <a:xfrm>
            <a:off x="496888" y="6581775"/>
            <a:ext cx="8183562" cy="27622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4400">
              <a:spcBef>
                <a:spcPct val="50000"/>
              </a:spcBef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Dropbox\NYU\Projects\Recommender Systems\Recommender Systems 2013 Doctoral Symposium\purp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22238" y="0"/>
            <a:ext cx="9266238" cy="69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rot="5400000">
            <a:off x="6205538" y="801688"/>
            <a:ext cx="11112" cy="5865812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109538" y="0"/>
            <a:ext cx="4560888" cy="695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5462" y="3259138"/>
            <a:ext cx="5620887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77590" y="3730625"/>
            <a:ext cx="5618760" cy="3365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1"/>
          <p:cNvSpPr/>
          <p:nvPr/>
        </p:nvSpPr>
        <p:spPr bwMode="auto">
          <a:xfrm>
            <a:off x="508000" y="6581775"/>
            <a:ext cx="8172450" cy="26511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4400">
              <a:spcBef>
                <a:spcPct val="50000"/>
              </a:spcBef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US">
              <a:solidFill>
                <a:srgbClr val="595959"/>
              </a:solidFill>
            </a:endParaRP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09538" y="0"/>
            <a:ext cx="4560888" cy="695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13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6.xml"/><Relationship Id="rId12" Type="http://schemas.openxmlformats.org/officeDocument/2006/relationships/slideLayout" Target="../slideLayouts/slideLayout151.xml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slideLayout" Target="../slideLayouts/slideLayout165.xml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13" Type="http://schemas.openxmlformats.org/officeDocument/2006/relationships/image" Target="../media/image18.png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image" Target="../media/image19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192.xml"/><Relationship Id="rId7" Type="http://schemas.openxmlformats.org/officeDocument/2006/relationships/slideLayout" Target="../slideLayouts/slideLayout19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99.xml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9.xml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214.xml"/><Relationship Id="rId7" Type="http://schemas.openxmlformats.org/officeDocument/2006/relationships/slideLayout" Target="../slideLayouts/slideLayout218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212.xml"/><Relationship Id="rId6" Type="http://schemas.openxmlformats.org/officeDocument/2006/relationships/slideLayout" Target="../slideLayouts/slideLayout217.xml"/><Relationship Id="rId11" Type="http://schemas.openxmlformats.org/officeDocument/2006/relationships/slideLayout" Target="../slideLayouts/slideLayout222.xml"/><Relationship Id="rId5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215.xml"/><Relationship Id="rId9" Type="http://schemas.openxmlformats.org/officeDocument/2006/relationships/slideLayout" Target="../slideLayouts/slideLayout22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image" Target="../media/image18.png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image" Target="../media/image19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image" Target="../media/image20.png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1950"/>
            <a:ext cx="710723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088"/>
            <a:ext cx="8318500" cy="315912"/>
          </a:xfrm>
          <a:prstGeom prst="rect">
            <a:avLst/>
          </a:prstGeom>
        </p:spPr>
        <p:txBody>
          <a:bodyPr/>
          <a:lstStyle/>
          <a:p>
            <a:pPr algn="just" defTabSz="914400">
              <a:defRPr/>
            </a:pP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P. Adamopoulos						 New York University</a:t>
            </a:r>
            <a:endParaRPr lang="el-GR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45"/>
          <a:srcRect/>
          <a:stretch>
            <a:fillRect/>
          </a:stretch>
        </p:blipFill>
        <p:spPr bwMode="auto">
          <a:xfrm>
            <a:off x="6877050" y="6577013"/>
            <a:ext cx="2254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245" r:id="rId2"/>
    <p:sldLayoutId id="2147484244" r:id="rId3"/>
    <p:sldLayoutId id="2147484243" r:id="rId4"/>
    <p:sldLayoutId id="2147484242" r:id="rId5"/>
    <p:sldLayoutId id="2147484241" r:id="rId6"/>
    <p:sldLayoutId id="2147484240" r:id="rId7"/>
    <p:sldLayoutId id="2147484239" r:id="rId8"/>
    <p:sldLayoutId id="2147484404" r:id="rId9"/>
    <p:sldLayoutId id="2147484238" r:id="rId10"/>
    <p:sldLayoutId id="2147484237" r:id="rId11"/>
    <p:sldLayoutId id="2147484236" r:id="rId12"/>
    <p:sldLayoutId id="2147484235" r:id="rId13"/>
    <p:sldLayoutId id="2147484405" r:id="rId14"/>
    <p:sldLayoutId id="2147484406" r:id="rId15"/>
    <p:sldLayoutId id="2147484407" r:id="rId16"/>
    <p:sldLayoutId id="2147484408" r:id="rId17"/>
    <p:sldLayoutId id="2147484234" r:id="rId18"/>
    <p:sldLayoutId id="2147484233" r:id="rId19"/>
    <p:sldLayoutId id="2147484232" r:id="rId20"/>
    <p:sldLayoutId id="2147484231" r:id="rId21"/>
    <p:sldLayoutId id="2147484230" r:id="rId22"/>
    <p:sldLayoutId id="2147484229" r:id="rId23"/>
    <p:sldLayoutId id="2147484228" r:id="rId24"/>
    <p:sldLayoutId id="2147484227" r:id="rId25"/>
    <p:sldLayoutId id="2147484226" r:id="rId26"/>
    <p:sldLayoutId id="2147484225" r:id="rId27"/>
    <p:sldLayoutId id="2147484224" r:id="rId28"/>
    <p:sldLayoutId id="2147484223" r:id="rId29"/>
    <p:sldLayoutId id="2147484222" r:id="rId30"/>
    <p:sldLayoutId id="2147484221" r:id="rId31"/>
    <p:sldLayoutId id="2147484409" r:id="rId32"/>
    <p:sldLayoutId id="2147484220" r:id="rId33"/>
    <p:sldLayoutId id="2147484219" r:id="rId34"/>
    <p:sldLayoutId id="2147484218" r:id="rId35"/>
    <p:sldLayoutId id="2147484410" r:id="rId36"/>
    <p:sldLayoutId id="2147484411" r:id="rId37"/>
    <p:sldLayoutId id="2147484412" r:id="rId38"/>
    <p:sldLayoutId id="2147484413" r:id="rId39"/>
    <p:sldLayoutId id="2147484414" r:id="rId40"/>
    <p:sldLayoutId id="2147484415" r:id="rId41"/>
    <p:sldLayoutId id="2147484416" r:id="rId42"/>
    <p:sldLayoutId id="2147484217" r:id="rId4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57068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57068C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57068C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57068C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57068C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28600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  <a:cs typeface="+mn-cs"/>
        </a:defRPr>
      </a:lvl2pPr>
      <a:lvl3pPr marL="687388" indent="-22701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082675" indent="-168275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1490663" indent="-17780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71E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152579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361950"/>
            <a:ext cx="82200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088"/>
            <a:ext cx="8318500" cy="315912"/>
          </a:xfrm>
          <a:prstGeom prst="rect">
            <a:avLst/>
          </a:prstGeom>
        </p:spPr>
        <p:txBody>
          <a:bodyPr anchor="ctr" anchorCtr="1"/>
          <a:lstStyle/>
          <a:p>
            <a:pPr algn="ctr" defTabSz="914400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P. Adamopoulos						 New York University</a:t>
            </a:r>
            <a:endParaRPr lang="el-G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2583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6B207F"/>
              </a:clrFrom>
              <a:clrTo>
                <a:srgbClr val="6B207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025" y="6591300"/>
            <a:ext cx="22701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340" r:id="rId2"/>
    <p:sldLayoutId id="2147484339" r:id="rId3"/>
    <p:sldLayoutId id="2147484338" r:id="rId4"/>
    <p:sldLayoutId id="2147484337" r:id="rId5"/>
    <p:sldLayoutId id="2147484336" r:id="rId6"/>
    <p:sldLayoutId id="2147484335" r:id="rId7"/>
    <p:sldLayoutId id="2147484334" r:id="rId8"/>
    <p:sldLayoutId id="2147484430" r:id="rId9"/>
    <p:sldLayoutId id="2147484333" r:id="rId10"/>
    <p:sldLayoutId id="2147484332" r:id="rId11"/>
    <p:sldLayoutId id="2147484331" r:id="rId12"/>
    <p:sldLayoutId id="214748433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30188" indent="-228600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bg1"/>
          </a:solidFill>
          <a:latin typeface="+mn-lt"/>
          <a:cs typeface="+mn-cs"/>
        </a:defRPr>
      </a:lvl2pPr>
      <a:lvl3pPr marL="687388" indent="-22701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>
          <a:solidFill>
            <a:schemeClr val="bg1"/>
          </a:solidFill>
          <a:latin typeface="+mn-lt"/>
          <a:cs typeface="+mn-cs"/>
        </a:defRPr>
      </a:lvl3pPr>
      <a:lvl4pPr marL="1082675" indent="-168275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bg1"/>
          </a:solidFill>
          <a:latin typeface="+mn-lt"/>
          <a:cs typeface="+mn-cs"/>
        </a:defRPr>
      </a:lvl4pPr>
      <a:lvl5pPr marL="1490663" indent="-17780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400">
          <a:solidFill>
            <a:schemeClr val="bg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166915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61950"/>
            <a:ext cx="821055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088"/>
            <a:ext cx="8318500" cy="315912"/>
          </a:xfrm>
          <a:prstGeom prst="rect">
            <a:avLst/>
          </a:prstGeom>
        </p:spPr>
        <p:txBody>
          <a:bodyPr anchor="ctr" anchorCtr="1"/>
          <a:lstStyle/>
          <a:p>
            <a:pPr algn="ctr" defTabSz="914400">
              <a:defRPr/>
            </a:pP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P. Adamopoulos						 New York University</a:t>
            </a:r>
            <a:endParaRPr lang="el-GR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6919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826250" y="6591300"/>
            <a:ext cx="225425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351" r:id="rId2"/>
    <p:sldLayoutId id="2147484350" r:id="rId3"/>
    <p:sldLayoutId id="2147484349" r:id="rId4"/>
    <p:sldLayoutId id="2147484348" r:id="rId5"/>
    <p:sldLayoutId id="2147484347" r:id="rId6"/>
    <p:sldLayoutId id="2147484346" r:id="rId7"/>
    <p:sldLayoutId id="2147484345" r:id="rId8"/>
    <p:sldLayoutId id="2147484432" r:id="rId9"/>
    <p:sldLayoutId id="2147484344" r:id="rId10"/>
    <p:sldLayoutId id="2147484343" r:id="rId11"/>
    <p:sldLayoutId id="2147484342" r:id="rId12"/>
    <p:sldLayoutId id="2147484341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57068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57068C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57068C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57068C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57068C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28600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7388" indent="-22701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082675" indent="-168275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1"/>
          </a:solidFill>
          <a:latin typeface="+mn-lt"/>
          <a:cs typeface="+mn-cs"/>
        </a:defRPr>
      </a:lvl4pPr>
      <a:lvl5pPr marL="1490663" indent="-17780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181251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61950"/>
            <a:ext cx="821055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088"/>
            <a:ext cx="8318500" cy="315912"/>
          </a:xfrm>
          <a:prstGeom prst="rect">
            <a:avLst/>
          </a:prstGeom>
        </p:spPr>
        <p:txBody>
          <a:bodyPr anchor="ctr" anchorCtr="1"/>
          <a:lstStyle/>
          <a:p>
            <a:pPr algn="ctr" defTabSz="914400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P. Adamopoulos						 New York University</a:t>
            </a:r>
            <a:endParaRPr lang="el-G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1255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810375" y="6591300"/>
            <a:ext cx="22701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362" r:id="rId2"/>
    <p:sldLayoutId id="2147484361" r:id="rId3"/>
    <p:sldLayoutId id="2147484360" r:id="rId4"/>
    <p:sldLayoutId id="2147484359" r:id="rId5"/>
    <p:sldLayoutId id="2147484358" r:id="rId6"/>
    <p:sldLayoutId id="2147484357" r:id="rId7"/>
    <p:sldLayoutId id="2147484356" r:id="rId8"/>
    <p:sldLayoutId id="2147484434" r:id="rId9"/>
    <p:sldLayoutId id="2147484355" r:id="rId10"/>
    <p:sldLayoutId id="2147484354" r:id="rId11"/>
    <p:sldLayoutId id="2147484353" r:id="rId12"/>
    <p:sldLayoutId id="214748435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30188" indent="-228600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bg1"/>
          </a:solidFill>
          <a:latin typeface="+mn-lt"/>
          <a:cs typeface="+mn-cs"/>
        </a:defRPr>
      </a:lvl2pPr>
      <a:lvl3pPr marL="687388" indent="-22701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>
          <a:solidFill>
            <a:schemeClr val="bg1"/>
          </a:solidFill>
          <a:latin typeface="+mn-lt"/>
          <a:cs typeface="+mn-cs"/>
        </a:defRPr>
      </a:lvl3pPr>
      <a:lvl4pPr marL="1082675" indent="-168275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bg1"/>
          </a:solidFill>
          <a:latin typeface="+mn-lt"/>
          <a:cs typeface="+mn-cs"/>
        </a:defRPr>
      </a:lvl4pPr>
      <a:lvl5pPr marL="1490663" indent="-17780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400">
          <a:solidFill>
            <a:schemeClr val="bg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3" descr="E:\Dropbox\NYU\Projects\Recommender Systems\Recommender Systems 2013 Doctoral Symposium\purple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22238" y="0"/>
            <a:ext cx="9266238" cy="69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67438" y="766763"/>
            <a:ext cx="14287" cy="5938837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1955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6275" y="3259138"/>
            <a:ext cx="568007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9558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16275" y="3730625"/>
            <a:ext cx="5680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IE" smtClean="0"/>
              <a:t>Click to edit Master text styles</a:t>
            </a:r>
          </a:p>
        </p:txBody>
      </p:sp>
      <p:pic>
        <p:nvPicPr>
          <p:cNvPr id="195590" name="Picture 9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109538" y="0"/>
            <a:ext cx="4560888" cy="695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5" r:id="rId1"/>
    <p:sldLayoutId id="2147484372" r:id="rId2"/>
    <p:sldLayoutId id="2147484371" r:id="rId3"/>
    <p:sldLayoutId id="2147484370" r:id="rId4"/>
    <p:sldLayoutId id="2147484369" r:id="rId5"/>
    <p:sldLayoutId id="2147484368" r:id="rId6"/>
    <p:sldLayoutId id="2147484367" r:id="rId7"/>
    <p:sldLayoutId id="2147484366" r:id="rId8"/>
    <p:sldLayoutId id="2147484365" r:id="rId9"/>
    <p:sldLayoutId id="2147484364" r:id="rId10"/>
    <p:sldLayoutId id="214748436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2pPr>
      <a:lvl3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3pPr>
      <a:lvl4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4pPr>
      <a:lvl5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71E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39657" y="735806"/>
            <a:ext cx="11112" cy="59975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US">
              <a:solidFill>
                <a:srgbClr val="595959"/>
              </a:solidFill>
            </a:endParaRPr>
          </a:p>
        </p:txBody>
      </p:sp>
      <p:sp>
        <p:nvSpPr>
          <p:cNvPr id="2078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9125" y="3259138"/>
            <a:ext cx="57372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59125" y="3730625"/>
            <a:ext cx="57372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7877" name="Picture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09538" y="0"/>
            <a:ext cx="4560888" cy="695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382" r:id="rId2"/>
    <p:sldLayoutId id="2147484381" r:id="rId3"/>
    <p:sldLayoutId id="2147484380" r:id="rId4"/>
    <p:sldLayoutId id="2147484379" r:id="rId5"/>
    <p:sldLayoutId id="2147484378" r:id="rId6"/>
    <p:sldLayoutId id="2147484377" r:id="rId7"/>
    <p:sldLayoutId id="2147484376" r:id="rId8"/>
    <p:sldLayoutId id="2147484375" r:id="rId9"/>
    <p:sldLayoutId id="2147484374" r:id="rId10"/>
    <p:sldLayoutId id="214748437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0" fontAlgn="base" hangingPunct="0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39657" y="735806"/>
            <a:ext cx="11112" cy="59975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US">
              <a:solidFill>
                <a:srgbClr val="595959"/>
              </a:solidFill>
            </a:endParaRPr>
          </a:p>
        </p:txBody>
      </p:sp>
      <p:sp>
        <p:nvSpPr>
          <p:cNvPr id="2201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9125" y="3259138"/>
            <a:ext cx="57372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59125" y="3730625"/>
            <a:ext cx="57372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0165" name="Picture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09538" y="0"/>
            <a:ext cx="4560888" cy="695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392" r:id="rId2"/>
    <p:sldLayoutId id="2147484391" r:id="rId3"/>
    <p:sldLayoutId id="2147484390" r:id="rId4"/>
    <p:sldLayoutId id="2147484389" r:id="rId5"/>
    <p:sldLayoutId id="2147484388" r:id="rId6"/>
    <p:sldLayoutId id="2147484387" r:id="rId7"/>
    <p:sldLayoutId id="2147484386" r:id="rId8"/>
    <p:sldLayoutId id="2147484385" r:id="rId9"/>
    <p:sldLayoutId id="2147484384" r:id="rId10"/>
    <p:sldLayoutId id="214748438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0" fontAlgn="base" hangingPunct="0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39657" y="735806"/>
            <a:ext cx="11112" cy="59975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US">
              <a:solidFill>
                <a:srgbClr val="595959"/>
              </a:solidFill>
            </a:endParaRPr>
          </a:p>
        </p:txBody>
      </p:sp>
      <p:sp>
        <p:nvSpPr>
          <p:cNvPr id="2324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9125" y="3259138"/>
            <a:ext cx="57372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59125" y="3730625"/>
            <a:ext cx="57372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2453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1750" y="90488"/>
            <a:ext cx="4044950" cy="676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  <p:sldLayoutId id="2147484402" r:id="rId2"/>
    <p:sldLayoutId id="2147484401" r:id="rId3"/>
    <p:sldLayoutId id="2147484400" r:id="rId4"/>
    <p:sldLayoutId id="2147484399" r:id="rId5"/>
    <p:sldLayoutId id="2147484398" r:id="rId6"/>
    <p:sldLayoutId id="2147484397" r:id="rId7"/>
    <p:sldLayoutId id="2147484396" r:id="rId8"/>
    <p:sldLayoutId id="2147484395" r:id="rId9"/>
    <p:sldLayoutId id="2147484394" r:id="rId10"/>
    <p:sldLayoutId id="214748439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0" fontAlgn="base" hangingPunct="0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71E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46083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1950"/>
            <a:ext cx="710723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088"/>
            <a:ext cx="8318500" cy="315912"/>
          </a:xfrm>
          <a:prstGeom prst="rect">
            <a:avLst/>
          </a:prstGeom>
        </p:spPr>
        <p:txBody>
          <a:bodyPr/>
          <a:lstStyle/>
          <a:p>
            <a:pPr algn="just" defTabSz="914400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P. Adamopoulos						 New York University</a:t>
            </a:r>
            <a:endParaRPr lang="el-G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6087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6B207F"/>
              </a:clrFrom>
              <a:clrTo>
                <a:srgbClr val="6B207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7050" y="6577013"/>
            <a:ext cx="2254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256" r:id="rId2"/>
    <p:sldLayoutId id="2147484255" r:id="rId3"/>
    <p:sldLayoutId id="2147484254" r:id="rId4"/>
    <p:sldLayoutId id="2147484253" r:id="rId5"/>
    <p:sldLayoutId id="2147484252" r:id="rId6"/>
    <p:sldLayoutId id="2147484251" r:id="rId7"/>
    <p:sldLayoutId id="2147484250" r:id="rId8"/>
    <p:sldLayoutId id="2147484418" r:id="rId9"/>
    <p:sldLayoutId id="2147484249" r:id="rId10"/>
    <p:sldLayoutId id="2147484248" r:id="rId11"/>
    <p:sldLayoutId id="2147484247" r:id="rId12"/>
    <p:sldLayoutId id="2147484246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30188" indent="-228600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Char char="•"/>
        <a:defRPr>
          <a:solidFill>
            <a:schemeClr val="bg1"/>
          </a:solidFill>
          <a:latin typeface="+mn-lt"/>
          <a:cs typeface="+mn-cs"/>
        </a:defRPr>
      </a:lvl2pPr>
      <a:lvl3pPr marL="687388" indent="-22701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600">
          <a:solidFill>
            <a:schemeClr val="bg1"/>
          </a:solidFill>
          <a:latin typeface="+mn-lt"/>
          <a:cs typeface="+mn-cs"/>
        </a:defRPr>
      </a:lvl3pPr>
      <a:lvl4pPr marL="1082675" indent="-168275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bg1"/>
          </a:solidFill>
          <a:latin typeface="+mn-lt"/>
          <a:cs typeface="+mn-cs"/>
        </a:defRPr>
      </a:lvl4pPr>
      <a:lvl5pPr marL="1490663" indent="-17780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bg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60419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1950"/>
            <a:ext cx="710723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088"/>
            <a:ext cx="8318500" cy="315912"/>
          </a:xfrm>
          <a:prstGeom prst="rect">
            <a:avLst/>
          </a:prstGeom>
        </p:spPr>
        <p:txBody>
          <a:bodyPr/>
          <a:lstStyle/>
          <a:p>
            <a:pPr algn="just" defTabSz="914400">
              <a:defRPr/>
            </a:pP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P. Adamopoulos						 New York University</a:t>
            </a:r>
            <a:endParaRPr lang="el-GR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0423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877050" y="6577013"/>
            <a:ext cx="2254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267" r:id="rId2"/>
    <p:sldLayoutId id="2147484266" r:id="rId3"/>
    <p:sldLayoutId id="2147484265" r:id="rId4"/>
    <p:sldLayoutId id="2147484264" r:id="rId5"/>
    <p:sldLayoutId id="2147484263" r:id="rId6"/>
    <p:sldLayoutId id="2147484262" r:id="rId7"/>
    <p:sldLayoutId id="2147484261" r:id="rId8"/>
    <p:sldLayoutId id="2147484420" r:id="rId9"/>
    <p:sldLayoutId id="2147484260" r:id="rId10"/>
    <p:sldLayoutId id="2147484259" r:id="rId11"/>
    <p:sldLayoutId id="2147484258" r:id="rId12"/>
    <p:sldLayoutId id="2147484257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57068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57068C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57068C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57068C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57068C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28600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  <a:cs typeface="+mn-cs"/>
        </a:defRPr>
      </a:lvl2pPr>
      <a:lvl3pPr marL="687388" indent="-22701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082675" indent="-168275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1490663" indent="-17780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74755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1950"/>
            <a:ext cx="710723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088"/>
            <a:ext cx="8318500" cy="315912"/>
          </a:xfrm>
          <a:prstGeom prst="rect">
            <a:avLst/>
          </a:prstGeom>
        </p:spPr>
        <p:txBody>
          <a:bodyPr/>
          <a:lstStyle/>
          <a:p>
            <a:pPr algn="just" defTabSz="914400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P. Adamopoulos						 New York University</a:t>
            </a:r>
            <a:endParaRPr lang="el-G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4759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877050" y="6577013"/>
            <a:ext cx="2254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278" r:id="rId2"/>
    <p:sldLayoutId id="2147484277" r:id="rId3"/>
    <p:sldLayoutId id="2147484276" r:id="rId4"/>
    <p:sldLayoutId id="2147484275" r:id="rId5"/>
    <p:sldLayoutId id="2147484274" r:id="rId6"/>
    <p:sldLayoutId id="2147484273" r:id="rId7"/>
    <p:sldLayoutId id="2147484272" r:id="rId8"/>
    <p:sldLayoutId id="2147484422" r:id="rId9"/>
    <p:sldLayoutId id="2147484271" r:id="rId10"/>
    <p:sldLayoutId id="2147484270" r:id="rId11"/>
    <p:sldLayoutId id="2147484269" r:id="rId12"/>
    <p:sldLayoutId id="2147484268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30188" indent="-228600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Char char="•"/>
        <a:defRPr>
          <a:solidFill>
            <a:schemeClr val="bg1"/>
          </a:solidFill>
          <a:latin typeface="+mn-lt"/>
          <a:cs typeface="+mn-cs"/>
        </a:defRPr>
      </a:lvl2pPr>
      <a:lvl3pPr marL="687388" indent="-22701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600">
          <a:solidFill>
            <a:schemeClr val="bg1"/>
          </a:solidFill>
          <a:latin typeface="+mn-lt"/>
          <a:cs typeface="+mn-cs"/>
        </a:defRPr>
      </a:lvl3pPr>
      <a:lvl4pPr marL="1082675" indent="-168275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bg1"/>
          </a:solidFill>
          <a:latin typeface="+mn-lt"/>
          <a:cs typeface="+mn-cs"/>
        </a:defRPr>
      </a:lvl4pPr>
      <a:lvl5pPr marL="1490663" indent="-17780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bg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3" descr="E:\Dropbox\NYU\Projects\Recommender Systems\Recommender Systems 2013 Doctoral Symposium\purple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22238" y="0"/>
            <a:ext cx="9266238" cy="69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67438" y="766763"/>
            <a:ext cx="14287" cy="5938837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6275" y="3259138"/>
            <a:ext cx="568007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16275" y="3730625"/>
            <a:ext cx="5680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IE" smtClean="0"/>
              <a:t>Click to edit Master text styles</a:t>
            </a:r>
          </a:p>
        </p:txBody>
      </p:sp>
      <p:pic>
        <p:nvPicPr>
          <p:cNvPr id="89094" name="Picture 9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109538" y="0"/>
            <a:ext cx="4560888" cy="695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  <p:sldLayoutId id="2147484288" r:id="rId2"/>
    <p:sldLayoutId id="2147484287" r:id="rId3"/>
    <p:sldLayoutId id="2147484286" r:id="rId4"/>
    <p:sldLayoutId id="2147484285" r:id="rId5"/>
    <p:sldLayoutId id="2147484284" r:id="rId6"/>
    <p:sldLayoutId id="2147484283" r:id="rId7"/>
    <p:sldLayoutId id="2147484282" r:id="rId8"/>
    <p:sldLayoutId id="2147484281" r:id="rId9"/>
    <p:sldLayoutId id="2147484280" r:id="rId10"/>
    <p:sldLayoutId id="214748427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2pPr>
      <a:lvl3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3pPr>
      <a:lvl4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4pPr>
      <a:lvl5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71E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39657" y="735806"/>
            <a:ext cx="11112" cy="59975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US">
              <a:solidFill>
                <a:srgbClr val="595959"/>
              </a:solidFill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9125" y="3259138"/>
            <a:ext cx="57372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59125" y="3730625"/>
            <a:ext cx="57372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1381" name="Picture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09538" y="0"/>
            <a:ext cx="4560888" cy="695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4" r:id="rId1"/>
    <p:sldLayoutId id="2147484298" r:id="rId2"/>
    <p:sldLayoutId id="2147484297" r:id="rId3"/>
    <p:sldLayoutId id="2147484296" r:id="rId4"/>
    <p:sldLayoutId id="2147484295" r:id="rId5"/>
    <p:sldLayoutId id="2147484294" r:id="rId6"/>
    <p:sldLayoutId id="2147484293" r:id="rId7"/>
    <p:sldLayoutId id="2147484292" r:id="rId8"/>
    <p:sldLayoutId id="2147484291" r:id="rId9"/>
    <p:sldLayoutId id="2147484290" r:id="rId10"/>
    <p:sldLayoutId id="214748428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0" fontAlgn="base" hangingPunct="0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39657" y="735806"/>
            <a:ext cx="11112" cy="59975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US">
              <a:solidFill>
                <a:srgbClr val="595959"/>
              </a:solidFill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9125" y="3259138"/>
            <a:ext cx="57372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59125" y="3730625"/>
            <a:ext cx="57372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3669" name="Picture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09538" y="0"/>
            <a:ext cx="4560888" cy="695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5" r:id="rId1"/>
    <p:sldLayoutId id="2147484308" r:id="rId2"/>
    <p:sldLayoutId id="2147484307" r:id="rId3"/>
    <p:sldLayoutId id="2147484306" r:id="rId4"/>
    <p:sldLayoutId id="2147484305" r:id="rId5"/>
    <p:sldLayoutId id="2147484304" r:id="rId6"/>
    <p:sldLayoutId id="2147484303" r:id="rId7"/>
    <p:sldLayoutId id="2147484302" r:id="rId8"/>
    <p:sldLayoutId id="2147484301" r:id="rId9"/>
    <p:sldLayoutId id="2147484300" r:id="rId10"/>
    <p:sldLayoutId id="214748429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0" fontAlgn="base" hangingPunct="0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39657" y="735806"/>
            <a:ext cx="11112" cy="59975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US">
              <a:solidFill>
                <a:srgbClr val="595959"/>
              </a:solidFill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9125" y="3259138"/>
            <a:ext cx="57372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59125" y="3730625"/>
            <a:ext cx="57372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5957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1750" y="90488"/>
            <a:ext cx="4044950" cy="676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318" r:id="rId2"/>
    <p:sldLayoutId id="2147484317" r:id="rId3"/>
    <p:sldLayoutId id="2147484316" r:id="rId4"/>
    <p:sldLayoutId id="2147484315" r:id="rId5"/>
    <p:sldLayoutId id="2147484314" r:id="rId6"/>
    <p:sldLayoutId id="2147484313" r:id="rId7"/>
    <p:sldLayoutId id="2147484312" r:id="rId8"/>
    <p:sldLayoutId id="2147484311" r:id="rId9"/>
    <p:sldLayoutId id="2147484310" r:id="rId10"/>
    <p:sldLayoutId id="214748430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0" fontAlgn="base" hangingPunct="0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138243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361950"/>
            <a:ext cx="82137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9000"/>
              </a:lnSpc>
              <a:spcBef>
                <a:spcPct val="50000"/>
              </a:spcBef>
              <a:buClr>
                <a:srgbClr val="595959"/>
              </a:buClr>
              <a:buSzPct val="100000"/>
              <a:buFont typeface="Arial" charset="0"/>
              <a:buNone/>
              <a:defRPr/>
            </a:pPr>
            <a:endParaRPr lang="en-IE"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57200" y="6542088"/>
            <a:ext cx="8229600" cy="315912"/>
          </a:xfrm>
          <a:prstGeom prst="rect">
            <a:avLst/>
          </a:prstGeom>
        </p:spPr>
        <p:txBody>
          <a:bodyPr anchor="ctr" anchorCtr="1"/>
          <a:lstStyle/>
          <a:p>
            <a:pPr algn="ctr" defTabSz="914400">
              <a:defRPr/>
            </a:pPr>
            <a:r>
              <a:rPr lang="en-US" b="1">
                <a:solidFill>
                  <a:srgbClr val="7030A0"/>
                </a:solidFill>
              </a:rPr>
              <a:t>G. Valkanas  						New York University</a:t>
            </a:r>
            <a:endParaRPr lang="el-GR" b="1">
              <a:solidFill>
                <a:srgbClr val="7030A0"/>
              </a:solidFill>
            </a:endParaRPr>
          </a:p>
        </p:txBody>
      </p:sp>
      <p:pic>
        <p:nvPicPr>
          <p:cNvPr id="138247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780213" y="6592888"/>
            <a:ext cx="225425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329" r:id="rId2"/>
    <p:sldLayoutId id="2147484328" r:id="rId3"/>
    <p:sldLayoutId id="2147484327" r:id="rId4"/>
    <p:sldLayoutId id="2147484326" r:id="rId5"/>
    <p:sldLayoutId id="2147484325" r:id="rId6"/>
    <p:sldLayoutId id="2147484324" r:id="rId7"/>
    <p:sldLayoutId id="2147484323" r:id="rId8"/>
    <p:sldLayoutId id="2147484428" r:id="rId9"/>
    <p:sldLayoutId id="2147484322" r:id="rId10"/>
    <p:sldLayoutId id="2147484321" r:id="rId11"/>
    <p:sldLayoutId id="2147484320" r:id="rId12"/>
    <p:sldLayoutId id="214748431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57068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57068C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57068C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57068C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57068C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28600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7388" indent="-22701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082675" indent="-168275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1"/>
          </a:solidFill>
          <a:latin typeface="+mn-lt"/>
          <a:cs typeface="+mn-cs"/>
        </a:defRPr>
      </a:lvl4pPr>
      <a:lvl5pPr marL="1490663" indent="-17780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8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Subtitle 3"/>
          <p:cNvSpPr>
            <a:spLocks noGrp="1"/>
          </p:cNvSpPr>
          <p:nvPr>
            <p:ph type="subTitle" idx="1"/>
          </p:nvPr>
        </p:nvSpPr>
        <p:spPr>
          <a:xfrm>
            <a:off x="2740025" y="3733800"/>
            <a:ext cx="6153150" cy="1465263"/>
          </a:xfrm>
          <a:ln/>
        </p:spPr>
        <p:txBody>
          <a:bodyPr/>
          <a:lstStyle/>
          <a:p>
            <a:pPr marL="0" indent="0" eaLnBrk="1" hangingPunct="1"/>
            <a:r>
              <a:rPr lang="en-US" smtClean="0"/>
              <a:t>Lecture 2: Introduction to Predictive Modeling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671E97"/>
                </a:solidFill>
              </a:rPr>
              <a:t>Stern School of Business</a:t>
            </a:r>
            <a:br>
              <a:rPr lang="en-US" smtClean="0">
                <a:solidFill>
                  <a:srgbClr val="671E97"/>
                </a:solidFill>
              </a:rPr>
            </a:br>
            <a:r>
              <a:rPr lang="en-US" smtClean="0">
                <a:solidFill>
                  <a:srgbClr val="671E97"/>
                </a:solidFill>
              </a:rPr>
              <a:t>New York University</a:t>
            </a:r>
            <a:br>
              <a:rPr lang="en-US" smtClean="0">
                <a:solidFill>
                  <a:srgbClr val="671E97"/>
                </a:solidFill>
              </a:rPr>
            </a:br>
            <a:r>
              <a:rPr lang="en-US" smtClean="0">
                <a:solidFill>
                  <a:srgbClr val="671E97"/>
                </a:solidFill>
              </a:rPr>
              <a:t>Spring 2019</a:t>
            </a:r>
          </a:p>
        </p:txBody>
      </p:sp>
      <p:sp>
        <p:nvSpPr>
          <p:cNvPr id="246786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Mining for Business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Causal Modeling</a:t>
            </a:r>
          </a:p>
        </p:txBody>
      </p:sp>
      <p:pic>
        <p:nvPicPr>
          <p:cNvPr id="257026" name="Picture 4" descr="clipart-0117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8638" y="1219200"/>
            <a:ext cx="25622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Supervised versus Unsupervised Methods</a:t>
            </a:r>
          </a:p>
        </p:txBody>
      </p:sp>
      <p:pic>
        <p:nvPicPr>
          <p:cNvPr id="258050" name="Picture 2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820863"/>
            <a:ext cx="8229600" cy="385286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Supervised Data Mining &amp; Predictive Modeling</a:t>
            </a:r>
          </a:p>
        </p:txBody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/>
              <a:t>Is there a specific, quantifiable </a:t>
            </a:r>
            <a:r>
              <a:rPr lang="en-US" b="1" smtClean="0"/>
              <a:t>target</a:t>
            </a:r>
            <a:r>
              <a:rPr lang="en-US" smtClean="0"/>
              <a:t> that we are interested in or trying to predict?</a:t>
            </a:r>
          </a:p>
          <a:p>
            <a:pPr lvl="2">
              <a:buFont typeface="Arial" charset="0"/>
              <a:buChar char="•"/>
            </a:pPr>
            <a:r>
              <a:rPr lang="en-US" smtClean="0"/>
              <a:t>Think about the decision</a:t>
            </a:r>
          </a:p>
          <a:p>
            <a:pPr>
              <a:buFontTx/>
              <a:buChar char="•"/>
            </a:pPr>
            <a:r>
              <a:rPr lang="en-US" smtClean="0"/>
              <a:t>Do we have data on this target?</a:t>
            </a:r>
          </a:p>
          <a:p>
            <a:pPr lvl="2">
              <a:buFont typeface="Arial" charset="0"/>
              <a:buChar char="•"/>
            </a:pPr>
            <a:r>
              <a:rPr lang="en-US" smtClean="0"/>
              <a:t>Do we have </a:t>
            </a:r>
            <a:r>
              <a:rPr lang="en-US" u="sng" smtClean="0"/>
              <a:t>enough data</a:t>
            </a:r>
            <a:r>
              <a:rPr lang="en-US" smtClean="0"/>
              <a:t> on this target?</a:t>
            </a:r>
          </a:p>
          <a:p>
            <a:pPr lvl="3"/>
            <a:r>
              <a:rPr lang="en-US" smtClean="0"/>
              <a:t>Need a min ~500 of each type of classification</a:t>
            </a:r>
          </a:p>
          <a:p>
            <a:pPr lvl="1"/>
            <a:r>
              <a:rPr lang="en-US" smtClean="0"/>
              <a:t>Do we have relevant data </a:t>
            </a:r>
            <a:r>
              <a:rPr lang="en-US" u="sng" smtClean="0"/>
              <a:t>prior</a:t>
            </a:r>
            <a:r>
              <a:rPr lang="en-US" smtClean="0"/>
              <a:t> to decision?</a:t>
            </a:r>
          </a:p>
          <a:p>
            <a:pPr lvl="2">
              <a:buFont typeface="Arial" charset="0"/>
              <a:buChar char="•"/>
            </a:pPr>
            <a:r>
              <a:rPr lang="en-US" smtClean="0"/>
              <a:t>Think timing of decision and action</a:t>
            </a:r>
          </a:p>
          <a:p>
            <a:pPr>
              <a:buFontTx/>
              <a:buChar char="•"/>
            </a:pPr>
            <a:r>
              <a:rPr lang="en-US" smtClean="0"/>
              <a:t>The result of supervised data mining is a model that predicts some quantity</a:t>
            </a:r>
          </a:p>
          <a:p>
            <a:pPr>
              <a:buFontTx/>
              <a:buChar char="•"/>
            </a:pPr>
            <a:r>
              <a:rPr lang="en-US" smtClean="0"/>
              <a:t>A model can either be used to predict or to understand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Terminology</a:t>
            </a:r>
          </a:p>
        </p:txBody>
      </p:sp>
      <p:sp>
        <p:nvSpPr>
          <p:cNvPr id="2600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/>
              <a:t>Model:</a:t>
            </a:r>
          </a:p>
          <a:p>
            <a:pPr lvl="2">
              <a:buFont typeface="Arial" charset="0"/>
              <a:buChar char="•"/>
            </a:pPr>
            <a:r>
              <a:rPr lang="en-US" smtClean="0"/>
              <a:t>A simplified representation of reality crated to serve a purpose</a:t>
            </a:r>
          </a:p>
          <a:p>
            <a:pPr lvl="1"/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Predictive Model:</a:t>
            </a:r>
          </a:p>
          <a:p>
            <a:pPr lvl="2">
              <a:buFont typeface="Arial" charset="0"/>
              <a:buChar char="•"/>
            </a:pPr>
            <a:r>
              <a:rPr lang="en-US" smtClean="0"/>
              <a:t>A formula for estimating the unknown value of interest: </a:t>
            </a:r>
            <a:r>
              <a:rPr lang="en-US" b="1" smtClean="0"/>
              <a:t>the target</a:t>
            </a:r>
          </a:p>
          <a:p>
            <a:pPr lvl="3"/>
            <a:r>
              <a:rPr lang="en-US" smtClean="0"/>
              <a:t>The formula can be mathematical, logical statement (e.g., rule), etc.</a:t>
            </a:r>
          </a:p>
          <a:p>
            <a:pPr lvl="1"/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Prediction:</a:t>
            </a:r>
          </a:p>
          <a:p>
            <a:pPr lvl="2">
              <a:buFont typeface="Arial" charset="0"/>
              <a:buChar char="•"/>
            </a:pPr>
            <a:r>
              <a:rPr lang="en-US" smtClean="0"/>
              <a:t>Estimate an unknown value (i.e. the target)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Terminology</a:t>
            </a:r>
          </a:p>
        </p:txBody>
      </p:sp>
      <p:sp>
        <p:nvSpPr>
          <p:cNvPr id="2611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/>
              <a:t>Instance / example:</a:t>
            </a:r>
          </a:p>
          <a:p>
            <a:pPr lvl="2">
              <a:buFont typeface="Arial" charset="0"/>
              <a:buChar char="•"/>
            </a:pPr>
            <a:r>
              <a:rPr lang="en-US" smtClean="0"/>
              <a:t>Represents a fact or a data point</a:t>
            </a:r>
          </a:p>
          <a:p>
            <a:pPr lvl="2">
              <a:buFont typeface="Arial" charset="0"/>
              <a:buChar char="•"/>
            </a:pPr>
            <a:r>
              <a:rPr lang="en-US" smtClean="0"/>
              <a:t>Described by a set of </a:t>
            </a:r>
            <a:r>
              <a:rPr lang="en-US" b="1" smtClean="0"/>
              <a:t>attributes </a:t>
            </a:r>
            <a:r>
              <a:rPr lang="en-US" smtClean="0"/>
              <a:t>(fields, columns, variables, or features)</a:t>
            </a:r>
          </a:p>
          <a:p>
            <a:pPr lvl="1"/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Model induction:</a:t>
            </a:r>
          </a:p>
          <a:p>
            <a:pPr lvl="2">
              <a:buFont typeface="Arial" charset="0"/>
              <a:buChar char="•"/>
            </a:pPr>
            <a:r>
              <a:rPr lang="en-US" smtClean="0"/>
              <a:t>The creation of </a:t>
            </a:r>
            <a:r>
              <a:rPr lang="en-US" b="1" smtClean="0"/>
              <a:t>models</a:t>
            </a:r>
            <a:r>
              <a:rPr lang="en-US" smtClean="0"/>
              <a:t> from data</a:t>
            </a:r>
          </a:p>
          <a:p>
            <a:pPr lvl="1"/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Training data:</a:t>
            </a:r>
          </a:p>
          <a:p>
            <a:pPr lvl="2">
              <a:buFont typeface="Arial" charset="0"/>
              <a:buChar char="•"/>
            </a:pPr>
            <a:r>
              <a:rPr lang="en-US" smtClean="0"/>
              <a:t>The input data for the induction algorithm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Terminology (in Pictures)</a:t>
            </a:r>
          </a:p>
        </p:txBody>
      </p:sp>
      <p:pic>
        <p:nvPicPr>
          <p:cNvPr id="262146" name="Content Placeholder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8150" y="1143000"/>
            <a:ext cx="57277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MegaTelCo – Our First Job !</a:t>
            </a:r>
          </a:p>
        </p:txBody>
      </p:sp>
      <p:sp>
        <p:nvSpPr>
          <p:cNvPr id="263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/>
              <a:t>You just landed a great analytical job with MegaTelCo, one of the largest telecommunication firms in the US</a:t>
            </a:r>
          </a:p>
          <a:p>
            <a:pPr>
              <a:buFontTx/>
              <a:buChar char="•"/>
            </a:pPr>
            <a:r>
              <a:rPr lang="en-US" smtClean="0"/>
              <a:t>They are having a major problem with customer retention in their wireless business</a:t>
            </a:r>
          </a:p>
          <a:p>
            <a:pPr>
              <a:buFontTx/>
              <a:buChar char="•"/>
            </a:pPr>
            <a:r>
              <a:rPr lang="en-US" smtClean="0"/>
              <a:t>In the mid-Atlantic region, 20% of cell phone customers leave when their contracts expire. Communications companies are now engaged in battles to attract each other’s customers while retaining their own</a:t>
            </a:r>
          </a:p>
          <a:p>
            <a:pPr>
              <a:buFontTx/>
              <a:buChar char="•"/>
            </a:pPr>
            <a:r>
              <a:rPr lang="en-US" smtClean="0"/>
              <a:t>Marketing has already designed a special retention offer</a:t>
            </a:r>
          </a:p>
          <a:p>
            <a:pPr>
              <a:buFontTx/>
              <a:buChar char="•"/>
            </a:pPr>
            <a:r>
              <a:rPr lang="en-US" smtClean="0"/>
              <a:t>Your task is to devise a precise, step-by-step plan for how the data science team should use MegaTelCo’s vast data resources to solve the problem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MegaTelCo – Our First Job !</a:t>
            </a:r>
          </a:p>
        </p:txBody>
      </p:sp>
      <p:sp>
        <p:nvSpPr>
          <p:cNvPr id="264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/>
              <a:t>What data you might use?</a:t>
            </a:r>
          </a:p>
          <a:p>
            <a:pPr>
              <a:buFontTx/>
              <a:buChar char="•"/>
            </a:pPr>
            <a:endParaRPr lang="en-US" smtClean="0"/>
          </a:p>
          <a:p>
            <a:pPr>
              <a:buFontTx/>
              <a:buChar char="•"/>
            </a:pPr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How would they be used?</a:t>
            </a:r>
          </a:p>
          <a:p>
            <a:pPr>
              <a:buFontTx/>
              <a:buChar char="•"/>
            </a:pPr>
            <a:endParaRPr lang="en-US" smtClean="0"/>
          </a:p>
          <a:p>
            <a:pPr>
              <a:buFontTx/>
              <a:buChar char="•"/>
            </a:pPr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How should MegaTelCo choose a set of customers to receive their offer in order to best reduce churn for a particular incentive budget?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Mining versus Use of the Model</a:t>
            </a:r>
          </a:p>
        </p:txBody>
      </p:sp>
      <p:graphicFrame>
        <p:nvGraphicFramePr>
          <p:cNvPr id="300036" name="Object 4"/>
          <p:cNvGraphicFramePr>
            <a:graphicFrameLocks noChangeAspect="1"/>
          </p:cNvGraphicFramePr>
          <p:nvPr/>
        </p:nvGraphicFramePr>
        <p:xfrm>
          <a:off x="1600200" y="1639888"/>
          <a:ext cx="5715000" cy="4481512"/>
        </p:xfrm>
        <a:graphic>
          <a:graphicData uri="http://schemas.openxmlformats.org/presentationml/2006/ole">
            <p:oleObj spid="_x0000_s300036" name="VISIO" r:id="rId3" imgW="5055108" imgH="3971544" progId="">
              <p:embed/>
            </p:oleObj>
          </a:graphicData>
        </a:graphic>
      </p:graphicFrame>
      <p:sp>
        <p:nvSpPr>
          <p:cNvPr id="300038" name="Text Box 5"/>
          <p:cNvSpPr txBox="1">
            <a:spLocks noChangeArrowheads="1"/>
          </p:cNvSpPr>
          <p:nvPr/>
        </p:nvSpPr>
        <p:spPr bwMode="auto">
          <a:xfrm>
            <a:off x="2414588" y="989013"/>
            <a:ext cx="31924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defTabSz="914400"/>
            <a:r>
              <a:rPr lang="en-US" altLang="en-US" sz="2000" b="1">
                <a:solidFill>
                  <a:schemeClr val="tx1"/>
                </a:solidFill>
                <a:latin typeface="Tahoma" pitchFamily="34" charset="0"/>
              </a:rPr>
              <a:t>“Supervised” modeling:</a:t>
            </a:r>
          </a:p>
        </p:txBody>
      </p:sp>
      <p:sp>
        <p:nvSpPr>
          <p:cNvPr id="300039" name="Text Box 6"/>
          <p:cNvSpPr txBox="1">
            <a:spLocks noChangeArrowheads="1"/>
          </p:cNvSpPr>
          <p:nvPr/>
        </p:nvSpPr>
        <p:spPr bwMode="auto">
          <a:xfrm>
            <a:off x="1295400" y="4460875"/>
            <a:ext cx="187801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defTabSz="914400"/>
            <a:r>
              <a:rPr lang="en-US" altLang="en-US" sz="2000" b="1">
                <a:latin typeface="Tahoma" pitchFamily="34" charset="0"/>
              </a:rPr>
              <a:t>Model in use:</a:t>
            </a:r>
          </a:p>
        </p:txBody>
      </p:sp>
      <p:sp>
        <p:nvSpPr>
          <p:cNvPr id="300040" name="Text Box 7"/>
          <p:cNvSpPr txBox="1">
            <a:spLocks noChangeArrowheads="1"/>
          </p:cNvSpPr>
          <p:nvPr/>
        </p:nvSpPr>
        <p:spPr bwMode="auto">
          <a:xfrm>
            <a:off x="233363" y="3317875"/>
            <a:ext cx="28114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defTabSz="914400"/>
            <a:r>
              <a:rPr lang="en-US" altLang="en-US" sz="2000">
                <a:solidFill>
                  <a:srgbClr val="671E97"/>
                </a:solidFill>
                <a:latin typeface="Tahoma" pitchFamily="34" charset="0"/>
              </a:rPr>
              <a:t>“Training” data have all</a:t>
            </a:r>
          </a:p>
          <a:p>
            <a:pPr algn="r" defTabSz="914400"/>
            <a:r>
              <a:rPr lang="en-US" altLang="en-US" sz="2000">
                <a:solidFill>
                  <a:srgbClr val="671E97"/>
                </a:solidFill>
                <a:latin typeface="Tahoma" pitchFamily="34" charset="0"/>
              </a:rPr>
              <a:t>values specified</a:t>
            </a:r>
          </a:p>
        </p:txBody>
      </p:sp>
      <p:sp>
        <p:nvSpPr>
          <p:cNvPr id="300041" name="Line 8"/>
          <p:cNvSpPr>
            <a:spLocks noChangeShapeType="1"/>
          </p:cNvSpPr>
          <p:nvPr/>
        </p:nvSpPr>
        <p:spPr bwMode="auto">
          <a:xfrm flipV="1">
            <a:off x="2209800" y="2936875"/>
            <a:ext cx="152400" cy="3810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0042" name="Text Box 9"/>
          <p:cNvSpPr txBox="1">
            <a:spLocks noChangeArrowheads="1"/>
          </p:cNvSpPr>
          <p:nvPr/>
        </p:nvSpPr>
        <p:spPr bwMode="auto">
          <a:xfrm>
            <a:off x="-41275" y="6045200"/>
            <a:ext cx="720407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defTabSz="914400"/>
            <a:r>
              <a:rPr lang="en-US" altLang="en-US" sz="2000">
                <a:solidFill>
                  <a:srgbClr val="671E97"/>
                </a:solidFill>
                <a:latin typeface="Tahoma" pitchFamily="34" charset="0"/>
              </a:rPr>
              <a:t>New data item has some value unknown (e.g., will she leave?)</a:t>
            </a:r>
          </a:p>
        </p:txBody>
      </p:sp>
      <p:sp>
        <p:nvSpPr>
          <p:cNvPr id="300043" name="Line 10"/>
          <p:cNvSpPr>
            <a:spLocks noChangeShapeType="1"/>
          </p:cNvSpPr>
          <p:nvPr/>
        </p:nvSpPr>
        <p:spPr bwMode="auto">
          <a:xfrm flipV="1">
            <a:off x="990600" y="5756275"/>
            <a:ext cx="60960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Classical Pitfalls in DM setup</a:t>
            </a:r>
          </a:p>
        </p:txBody>
      </p:sp>
      <p:sp>
        <p:nvSpPr>
          <p:cNvPr id="301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/>
              <a:t>The training data is NOT consistent with the use</a:t>
            </a:r>
          </a:p>
          <a:p>
            <a:pPr>
              <a:buFontTx/>
              <a:buChar char="•"/>
            </a:pPr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Bad sample</a:t>
            </a:r>
          </a:p>
          <a:p>
            <a:pPr>
              <a:buFontTx/>
              <a:buChar char="•"/>
            </a:pPr>
            <a:r>
              <a:rPr lang="en-US" smtClean="0"/>
              <a:t>Bad features 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and class probability estimation</a:t>
            </a:r>
          </a:p>
        </p:txBody>
      </p:sp>
      <p:grpSp>
        <p:nvGrpSpPr>
          <p:cNvPr id="248834" name="Group 6"/>
          <p:cNvGrpSpPr>
            <a:grpSpLocks/>
          </p:cNvGrpSpPr>
          <p:nvPr/>
        </p:nvGrpSpPr>
        <p:grpSpPr bwMode="auto">
          <a:xfrm>
            <a:off x="1219200" y="1524000"/>
            <a:ext cx="1331913" cy="739775"/>
            <a:chOff x="912" y="1426"/>
            <a:chExt cx="839" cy="466"/>
          </a:xfrm>
        </p:grpSpPr>
        <p:pic>
          <p:nvPicPr>
            <p:cNvPr id="248836" name="Picture 4" descr="1024px-Facebook_like_thumb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12" y="1440"/>
              <a:ext cx="528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8837" name="Text Box 5"/>
            <p:cNvSpPr txBox="1">
              <a:spLocks noChangeArrowheads="1"/>
            </p:cNvSpPr>
            <p:nvPr/>
          </p:nvSpPr>
          <p:spPr bwMode="auto">
            <a:xfrm>
              <a:off x="1440" y="1426"/>
              <a:ext cx="31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sz="4000" b="1">
                  <a:solidFill>
                    <a:schemeClr val="tx1"/>
                  </a:solidFill>
                </a:rPr>
                <a:t>?</a:t>
              </a:r>
            </a:p>
          </p:txBody>
        </p:sp>
      </p:grpSp>
      <p:pic>
        <p:nvPicPr>
          <p:cNvPr id="248835" name="Picture 4" descr="newspapa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810000"/>
            <a:ext cx="142398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Sample: “Looking under the streetlight”</a:t>
            </a:r>
          </a:p>
        </p:txBody>
      </p:sp>
      <p:sp>
        <p:nvSpPr>
          <p:cNvPr id="302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/>
              <a:t>Target Proxy</a:t>
            </a:r>
          </a:p>
          <a:p>
            <a:pPr lvl="2"/>
            <a:r>
              <a:rPr lang="en-US" smtClean="0"/>
              <a:t>I do not see if a person after seeing an ad bought the book, so lets model clicks …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Sample Proxy</a:t>
            </a:r>
          </a:p>
          <a:p>
            <a:pPr lvl="2"/>
            <a:r>
              <a:rPr lang="en-US" smtClean="0"/>
              <a:t>I want to run a campaign in Spain but only have data on US customers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Sample: Survival Bias</a:t>
            </a:r>
          </a:p>
        </p:txBody>
      </p:sp>
      <p:pic>
        <p:nvPicPr>
          <p:cNvPr id="30310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95463"/>
            <a:ext cx="5338763" cy="357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Sources</a:t>
            </a:r>
          </a:p>
        </p:txBody>
      </p:sp>
      <p:sp>
        <p:nvSpPr>
          <p:cNvPr id="304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/>
              <a:t>Things go really bad if the positive and negative are treated differently</a:t>
            </a:r>
          </a:p>
          <a:p>
            <a:pPr>
              <a:buFontTx/>
              <a:buChar char="•"/>
            </a:pPr>
            <a:r>
              <a:rPr lang="en-US" smtClean="0"/>
              <a:t>Looking for drivers of diabetes: how do you assemble the training data?</a:t>
            </a:r>
          </a:p>
          <a:p>
            <a:pPr>
              <a:buFontTx/>
              <a:buChar char="•"/>
            </a:pPr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Bad:</a:t>
            </a:r>
          </a:p>
          <a:p>
            <a:pPr lvl="2"/>
            <a:r>
              <a:rPr lang="en-US" smtClean="0"/>
              <a:t>Go to a specialized hospital and get records from people treated for diabetes</a:t>
            </a:r>
          </a:p>
          <a:p>
            <a:pPr lvl="2"/>
            <a:r>
              <a:rPr lang="en-US" smtClean="0"/>
              <a:t>Go somewhere else to get records for healthy people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Content Placeholder 1"/>
          <p:cNvSpPr>
            <a:spLocks/>
          </p:cNvSpPr>
          <p:nvPr/>
        </p:nvSpPr>
        <p:spPr bwMode="auto">
          <a:xfrm>
            <a:off x="485775" y="835025"/>
            <a:ext cx="8194675" cy="56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 eaLnBrk="0" hangingPunct="0">
              <a:spcBef>
                <a:spcPct val="100000"/>
              </a:spcBef>
            </a:pPr>
            <a:r>
              <a:rPr lang="en-US" sz="3600" b="1">
                <a:solidFill>
                  <a:srgbClr val="7030A0"/>
                </a:solidFill>
              </a:rPr>
              <a:t>Thanks!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Content Placeholder 1"/>
          <p:cNvSpPr>
            <a:spLocks/>
          </p:cNvSpPr>
          <p:nvPr/>
        </p:nvSpPr>
        <p:spPr bwMode="auto">
          <a:xfrm>
            <a:off x="485775" y="835025"/>
            <a:ext cx="8194675" cy="56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 eaLnBrk="0" hangingPunct="0">
              <a:spcBef>
                <a:spcPct val="100000"/>
              </a:spcBef>
            </a:pPr>
            <a:r>
              <a:rPr lang="en-US" sz="3600" b="1">
                <a:solidFill>
                  <a:srgbClr val="7030A0"/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Regression</a:t>
            </a:r>
          </a:p>
        </p:txBody>
      </p:sp>
      <p:grpSp>
        <p:nvGrpSpPr>
          <p:cNvPr id="249858" name="Group 19"/>
          <p:cNvGrpSpPr>
            <a:grpSpLocks/>
          </p:cNvGrpSpPr>
          <p:nvPr/>
        </p:nvGrpSpPr>
        <p:grpSpPr bwMode="auto">
          <a:xfrm>
            <a:off x="5943600" y="1219200"/>
            <a:ext cx="2438400" cy="2546350"/>
            <a:chOff x="3456" y="960"/>
            <a:chExt cx="1536" cy="1604"/>
          </a:xfrm>
        </p:grpSpPr>
        <p:pic>
          <p:nvPicPr>
            <p:cNvPr id="249859" name="Picture 8" descr="1200px-Square_Cash_app_logo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8" y="960"/>
              <a:ext cx="1152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9860" name="Text Box 17"/>
            <p:cNvSpPr txBox="1">
              <a:spLocks noChangeArrowheads="1"/>
            </p:cNvSpPr>
            <p:nvPr/>
          </p:nvSpPr>
          <p:spPr bwMode="auto">
            <a:xfrm>
              <a:off x="3456" y="2160"/>
              <a:ext cx="15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How </a:t>
              </a:r>
              <a:r>
                <a:rPr lang="en-US" sz="1800" b="1">
                  <a:solidFill>
                    <a:schemeClr val="tx1"/>
                  </a:solidFill>
                </a:rPr>
                <a:t>much</a:t>
              </a:r>
              <a:r>
                <a:rPr lang="en-US" sz="1800">
                  <a:solidFill>
                    <a:schemeClr val="tx1"/>
                  </a:solidFill>
                </a:rPr>
                <a:t> will customer X spend?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Similarity Matching</a:t>
            </a:r>
          </a:p>
        </p:txBody>
      </p:sp>
      <p:pic>
        <p:nvPicPr>
          <p:cNvPr id="250882" name="Picture 4" descr="waitr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0883" name="AutoShape 8"/>
          <p:cNvSpPr>
            <a:spLocks noChangeArrowheads="1"/>
          </p:cNvSpPr>
          <p:nvPr/>
        </p:nvSpPr>
        <p:spPr bwMode="auto">
          <a:xfrm>
            <a:off x="3124200" y="1143000"/>
            <a:ext cx="4114800" cy="990600"/>
          </a:xfrm>
          <a:prstGeom prst="wedgeEllipseCallout">
            <a:avLst>
              <a:gd name="adj1" fmla="val -45833"/>
              <a:gd name="adj2" fmla="val 777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1800">
                <a:solidFill>
                  <a:schemeClr val="tx1"/>
                </a:solidFill>
              </a:rPr>
              <a:t>We ran out of that.</a:t>
            </a:r>
          </a:p>
          <a:p>
            <a:pPr algn="ctr" defTabSz="914400"/>
            <a:r>
              <a:rPr lang="en-US" sz="1800">
                <a:solidFill>
                  <a:schemeClr val="tx1"/>
                </a:solidFill>
              </a:rPr>
              <a:t>Would you like to try … ?</a:t>
            </a:r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Co-occurrence Grouping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 (“typical” behavior description)</a:t>
            </a:r>
          </a:p>
        </p:txBody>
      </p:sp>
      <p:pic>
        <p:nvPicPr>
          <p:cNvPr id="253954" name="Picture 4" descr="frauds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38400"/>
            <a:ext cx="20574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955" name="Text Box 5"/>
          <p:cNvSpPr txBox="1">
            <a:spLocks noChangeArrowheads="1"/>
          </p:cNvSpPr>
          <p:nvPr/>
        </p:nvSpPr>
        <p:spPr bwMode="auto">
          <a:xfrm>
            <a:off x="4114800" y="2971800"/>
            <a:ext cx="9969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4800" b="1">
                <a:solidFill>
                  <a:schemeClr val="tx1"/>
                </a:solidFill>
              </a:rPr>
              <a:t>VS</a:t>
            </a:r>
          </a:p>
        </p:txBody>
      </p:sp>
      <p:pic>
        <p:nvPicPr>
          <p:cNvPr id="253956" name="Picture 26" descr="people_juliane_krug_07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676400"/>
            <a:ext cx="11445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3957" name="Picture 7" descr="avatar-303199_64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1400" y="3657600"/>
            <a:ext cx="1033463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3958" name="Picture 8" descr="1326861328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4525" y="3657600"/>
            <a:ext cx="9080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Reduction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 Prediction</a:t>
            </a:r>
          </a:p>
        </p:txBody>
      </p:sp>
      <p:pic>
        <p:nvPicPr>
          <p:cNvPr id="25600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3429000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YU Template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NYU Theme Light Purple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NYU Theme Black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NYU Theme Black White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Purple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I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I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_Light Purple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Black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Black White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YU Theme Light Purple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YU Theme Black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NYU Theme Black White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urple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I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I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Light Purple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lack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Black White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NYU_GValkBase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NYU Template</Template>
  <TotalTime>268</TotalTime>
  <Words>510</Words>
  <Application>Microsoft Office PowerPoint</Application>
  <PresentationFormat>On-screen Show (4:3)</PresentationFormat>
  <Paragraphs>90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52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83" baseType="lpstr">
      <vt:lpstr>Arial</vt:lpstr>
      <vt:lpstr>Wingdings</vt:lpstr>
      <vt:lpstr>Times New Roman</vt:lpstr>
      <vt:lpstr>ＭＳ Ｐゴシック</vt:lpstr>
      <vt:lpstr>Arial Unicode MS</vt:lpstr>
      <vt:lpstr>Tahoma</vt:lpstr>
      <vt:lpstr>NYU Template</vt:lpstr>
      <vt:lpstr>NYU Theme Light Purple</vt:lpstr>
      <vt:lpstr>NYU Theme Black</vt:lpstr>
      <vt:lpstr>NYU Theme Black White</vt:lpstr>
      <vt:lpstr>Purple Divider Slide</vt:lpstr>
      <vt:lpstr>Light Purple Divider Slide</vt:lpstr>
      <vt:lpstr>Black Divider Slide</vt:lpstr>
      <vt:lpstr>Black White Divider Slide</vt:lpstr>
      <vt:lpstr>1_NYU_GValkBase</vt:lpstr>
      <vt:lpstr>1_NYU Theme Light Purple</vt:lpstr>
      <vt:lpstr>1_NYU Theme Black</vt:lpstr>
      <vt:lpstr>1_NYU Theme Black White</vt:lpstr>
      <vt:lpstr>1_Purple Divider Slide</vt:lpstr>
      <vt:lpstr>1_Light Purple Divider Slide</vt:lpstr>
      <vt:lpstr>1_Black Divider Slide</vt:lpstr>
      <vt:lpstr>1_Black White Divider Slide</vt:lpstr>
      <vt:lpstr>NYU Template</vt:lpstr>
      <vt:lpstr>NYU Template</vt:lpstr>
      <vt:lpstr>NYU Template</vt:lpstr>
      <vt:lpstr>NYU Template</vt:lpstr>
      <vt:lpstr>NYU Template</vt:lpstr>
      <vt:lpstr>NYU Template</vt:lpstr>
      <vt:lpstr>NYU Template</vt:lpstr>
      <vt:lpstr>NYU Template</vt:lpstr>
      <vt:lpstr>NYU Template</vt:lpstr>
      <vt:lpstr>NYU Template</vt:lpstr>
      <vt:lpstr>NYU Template</vt:lpstr>
      <vt:lpstr>NYU Template</vt:lpstr>
      <vt:lpstr>NYU Template</vt:lpstr>
      <vt:lpstr>NYU Template</vt:lpstr>
      <vt:lpstr>NYU Theme Light Purple</vt:lpstr>
      <vt:lpstr>NYU Theme Light Purple</vt:lpstr>
      <vt:lpstr>NYU Theme Black</vt:lpstr>
      <vt:lpstr>NYU Theme Black</vt:lpstr>
      <vt:lpstr>NYU Theme Black White</vt:lpstr>
      <vt:lpstr>NYU Theme Black White</vt:lpstr>
      <vt:lpstr>Purple Divider Slide</vt:lpstr>
      <vt:lpstr>Light Purple Divider Slide</vt:lpstr>
      <vt:lpstr>Black Divider Slide</vt:lpstr>
      <vt:lpstr>Black White Divider Slide</vt:lpstr>
      <vt:lpstr>1_NYU_GValkBase</vt:lpstr>
      <vt:lpstr>1_NYU_GValkBase</vt:lpstr>
      <vt:lpstr>1_NYU Theme Light Purple</vt:lpstr>
      <vt:lpstr>1_NYU Theme Light Purple</vt:lpstr>
      <vt:lpstr>1_NYU Theme Black</vt:lpstr>
      <vt:lpstr>1_NYU Theme Black</vt:lpstr>
      <vt:lpstr>1_NYU Theme Black White</vt:lpstr>
      <vt:lpstr>1_NYU Theme Black White</vt:lpstr>
      <vt:lpstr>1_Purple Divider Slide</vt:lpstr>
      <vt:lpstr>1_Light Purple Divider Slide</vt:lpstr>
      <vt:lpstr>1_Black Divider Slide</vt:lpstr>
      <vt:lpstr>1_Black White Divider Slide</vt:lpstr>
      <vt:lpstr>VISIO</vt:lpstr>
      <vt:lpstr>Data Mining for Business Analytics</vt:lpstr>
      <vt:lpstr>Classification and class probability estimation</vt:lpstr>
      <vt:lpstr>Regression</vt:lpstr>
      <vt:lpstr>Similarity Matching</vt:lpstr>
      <vt:lpstr>Clustering</vt:lpstr>
      <vt:lpstr>Co-occurrence Grouping</vt:lpstr>
      <vt:lpstr>Profiling (“typical” behavior description)</vt:lpstr>
      <vt:lpstr>Data Reduction</vt:lpstr>
      <vt:lpstr>Link Prediction</vt:lpstr>
      <vt:lpstr>Causal Modeling</vt:lpstr>
      <vt:lpstr>Supervised versus Unsupervised Methods</vt:lpstr>
      <vt:lpstr>Supervised Data Mining &amp; Predictive Modeling</vt:lpstr>
      <vt:lpstr>Terminology</vt:lpstr>
      <vt:lpstr>Terminology</vt:lpstr>
      <vt:lpstr>Terminology (in Pictures)</vt:lpstr>
      <vt:lpstr>MegaTelCo – Our First Job !</vt:lpstr>
      <vt:lpstr>MegaTelCo – Our First Job !</vt:lpstr>
      <vt:lpstr>Data Mining versus Use of the Model</vt:lpstr>
      <vt:lpstr>Classical Pitfalls in DM setup</vt:lpstr>
      <vt:lpstr>Sample: “Looking under the streetlight”</vt:lpstr>
      <vt:lpstr>Sample: Survival Bias</vt:lpstr>
      <vt:lpstr>Different Sources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Business Analytics</dc:title>
  <dc:creator/>
  <cp:lastModifiedBy/>
  <cp:revision>97</cp:revision>
  <dcterms:created xsi:type="dcterms:W3CDTF">2014-06-13T19:18:46Z</dcterms:created>
  <dcterms:modified xsi:type="dcterms:W3CDTF">2019-01-30T20:27:27Z</dcterms:modified>
</cp:coreProperties>
</file>