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9" r:id="rId4"/>
    <p:sldId id="276" r:id="rId5"/>
    <p:sldId id="270" r:id="rId6"/>
    <p:sldId id="283" r:id="rId7"/>
    <p:sldId id="271" r:id="rId8"/>
    <p:sldId id="273" r:id="rId9"/>
    <p:sldId id="275" r:id="rId10"/>
    <p:sldId id="274" r:id="rId11"/>
    <p:sldId id="277" r:id="rId12"/>
    <p:sldId id="278" r:id="rId13"/>
    <p:sldId id="279" r:id="rId14"/>
    <p:sldId id="258" r:id="rId15"/>
    <p:sldId id="281" r:id="rId16"/>
    <p:sldId id="280" r:id="rId17"/>
    <p:sldId id="282" r:id="rId18"/>
    <p:sldId id="261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0503"/>
  </p:normalViewPr>
  <p:slideViewPr>
    <p:cSldViewPr snapToGrid="0" snapToObjects="1">
      <p:cViewPr varScale="1">
        <p:scale>
          <a:sx n="77" d="100"/>
          <a:sy n="77" d="100"/>
        </p:scale>
        <p:origin x="1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B34B9-252B-B043-8AF3-FB5CB55F0F9F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6AE14-972F-D04F-B611-AA5F2C2E4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4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Slides </a:t>
            </a:r>
            <a:r>
              <a:rPr lang="en-US" dirty="0"/>
              <a:t>by </a:t>
            </a:r>
            <a:r>
              <a:rPr lang="en-US" dirty="0" err="1"/>
              <a:t>Siahuo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52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2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41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• A state space is a set of descriptions or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91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9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sLIDES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0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14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Blind Search - searching without information. </a:t>
            </a:r>
            <a:b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 : BFS (one of blind search method). We just generate all successor state (child node) for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currentstate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(current node) and find is there a goal state among them, if isn't we will generate one of child node's successor and so on. Because we don't have information, so just generate all.</a:t>
            </a:r>
          </a:p>
          <a:p>
            <a:pPr fontAlgn="base"/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Heuristic Search- searching with information.</a:t>
            </a:r>
            <a:b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dirty="0"/>
              <a:t>Heuristic search algorithms: Additionally use heuristic functions which estimate the distance (or remaining cost) to the goal.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Blind Search - searching without information. </a:t>
            </a:r>
            <a:b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 : BFS (one of blind search method). We just generate all successor state (child node) for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currentstate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(current node) and find is there a goal state among them, if isn't we will generate one of child node's successor and so on. Because we don't have information, so just generate all.</a:t>
            </a:r>
          </a:p>
          <a:p>
            <a:pPr fontAlgn="base"/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Heuristic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Seach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searching with information.</a:t>
            </a:r>
            <a:b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 : A* Algorithm. We choose our next state based on cost and 'heuristic information' with heuristic function.</a:t>
            </a:r>
          </a:p>
          <a:p>
            <a:pPr fontAlgn="base"/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Example : find shortest path.</a:t>
            </a:r>
            <a:b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Blind search we just trying all location (brute force).</a:t>
            </a:r>
            <a:b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Heuristic, say we have information about distance between start point and each available location. We will use that to determine next location.</a:t>
            </a:r>
          </a:p>
          <a:p>
            <a:pPr fontAlgn="base"/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70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15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21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Optimality? No. After all, the algorithm just “chooses some direction and hopes for the best”. (Depth-first search is a way of “hoping to get lucky”.) Completeness? No, because search branches may be infinitely long: No check for cycles along a branch! → Depth-first search is complete in case the state space is acyclic, e.g., Constraint Satisfaction Problems. If we do add a cycle check, it becomes complete for finite state spaces.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7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33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6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3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5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2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1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5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4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8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C4C1-D7A6-6847-8822-6832183FA72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9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FC4C1-D7A6-6847-8822-6832183FA72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16512-B3C6-6E4C-B0B8-218FB5E3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5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COMP90054 AI Planning for Autonomy</a:t>
            </a:r>
            <a:br>
              <a:rPr lang="en-US" altLang="zh-CN" sz="4400" dirty="0"/>
            </a:br>
            <a:r>
              <a:rPr lang="en-US" altLang="zh-CN" sz="4400" dirty="0"/>
              <a:t>Workshop - 1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92448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516" y="609599"/>
            <a:ext cx="5522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3.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Iterative Deepening 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60147" y="533084"/>
            <a:ext cx="307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depth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bound=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2</a:t>
            </a:r>
            <a:endParaRPr lang="en-US" sz="28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73" y="1552395"/>
            <a:ext cx="4912657" cy="4722898"/>
          </a:xfrm>
          <a:prstGeom prst="rect">
            <a:avLst/>
          </a:prstGeom>
        </p:spPr>
      </p:pic>
      <p:sp>
        <p:nvSpPr>
          <p:cNvPr id="21" name="5-Point Star 20"/>
          <p:cNvSpPr/>
          <p:nvPr/>
        </p:nvSpPr>
        <p:spPr>
          <a:xfrm>
            <a:off x="2868715" y="1954305"/>
            <a:ext cx="466164" cy="484094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1748136" y="3110751"/>
            <a:ext cx="466164" cy="484094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2904572" y="3110751"/>
            <a:ext cx="466164" cy="484094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4061008" y="3110751"/>
            <a:ext cx="466164" cy="484094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2133612" y="4213399"/>
            <a:ext cx="537869" cy="551391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2877686" y="5351918"/>
            <a:ext cx="466164" cy="484094"/>
          </a:xfrm>
          <a:prstGeom prst="star5">
            <a:avLst>
              <a:gd name="adj" fmla="val 22448"/>
              <a:gd name="hf" fmla="val 105146"/>
              <a:gd name="vf" fmla="val 110557"/>
            </a:avLst>
          </a:prstGeom>
          <a:solidFill>
            <a:schemeClr val="accent4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813548"/>
              </p:ext>
            </p:extLst>
          </p:nvPr>
        </p:nvGraphicFramePr>
        <p:xfrm>
          <a:off x="6167710" y="1183351"/>
          <a:ext cx="5448311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6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0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8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292175" y="1742462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73375" y="2450678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73375" y="1727294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73375" y="2070200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273375" y="2829366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56044"/>
              </p:ext>
            </p:extLst>
          </p:nvPr>
        </p:nvGraphicFramePr>
        <p:xfrm>
          <a:off x="4966455" y="3827288"/>
          <a:ext cx="6849027" cy="2967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6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5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6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0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224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771057" y="5783282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71057" y="5439791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50882" y="4640131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71057" y="4315313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750882" y="5035523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n5 = &lt; s5, 4, n2 &gt;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44219" y="5738330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50365" y="539778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08000" y="4328872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721631" y="4699199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37933" y="6092466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n5 = &lt; s5, 4, n2 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797347" y="436468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797347" y="5719402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803493" y="5378857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791061" y="6073538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n5 = &lt; s5, 4, n2 &gt;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789101" y="6380277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803493" y="4693916"/>
            <a:ext cx="2069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n6 = </a:t>
            </a:r>
            <a:r>
              <a:rPr lang="en-US" sz="2000" b="1"/>
              <a:t>&lt; s</a:t>
            </a:r>
            <a:r>
              <a:rPr lang="en-US" sz="2000" b="1" dirty="0"/>
              <a:t>7</a:t>
            </a:r>
            <a:r>
              <a:rPr lang="en-US" sz="2000" b="1"/>
              <a:t>, 12, n3&gt;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9703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7" grpId="0" animBg="1"/>
      <p:bldP spid="28" grpId="0" animBg="1"/>
      <p:bldP spid="31" grpId="0"/>
      <p:bldP spid="32" grpId="0"/>
      <p:bldP spid="33" grpId="0"/>
      <p:bldP spid="34" grpId="0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31159"/>
              </p:ext>
            </p:extLst>
          </p:nvPr>
        </p:nvGraphicFramePr>
        <p:xfrm>
          <a:off x="233079" y="448247"/>
          <a:ext cx="5448311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6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0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8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57544" y="1007358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38744" y="171557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8744" y="992190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38744" y="1335096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38744" y="2094262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171891"/>
              </p:ext>
            </p:extLst>
          </p:nvPr>
        </p:nvGraphicFramePr>
        <p:xfrm>
          <a:off x="210080" y="3121990"/>
          <a:ext cx="8037449" cy="3476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9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8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8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1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6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0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03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0888" y="5062816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888" y="471932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713" y="391966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888" y="3594847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0713" y="4315057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n5 = &lt; s5, 4, n2 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4050" y="5017864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10196" y="4677319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67831" y="3608406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181462" y="3978733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7764" y="5372000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n5 = &lt; s5, 4, n2 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57178" y="364421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57178" y="4998936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63324" y="4658391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50892" y="5353072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n5 = &lt; s5, 4, n2 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48932" y="5659811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263324" y="3973450"/>
            <a:ext cx="2069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n6 = &lt; s7</a:t>
            </a:r>
            <a:r>
              <a:rPr lang="en-US" sz="2000" b="1"/>
              <a:t>, 12, </a:t>
            </a:r>
            <a:r>
              <a:rPr lang="en-US" sz="2000" b="1" dirty="0"/>
              <a:t>n3 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72475" y="3610491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84582" y="5007904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90728" y="4667359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78296" y="5362040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n5 = &lt; s5, 4, n2 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76336" y="5668779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157689" y="5954382"/>
            <a:ext cx="2096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n6 = &lt; s7</a:t>
            </a:r>
            <a:r>
              <a:rPr lang="en-US" sz="2000" b="1"/>
              <a:t>, 12, </a:t>
            </a:r>
            <a:r>
              <a:rPr lang="en-US" sz="2000" b="1" dirty="0"/>
              <a:t>n3 &gt;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03865" y="4717574"/>
            <a:ext cx="2069233" cy="1886261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845524" y="5668779"/>
            <a:ext cx="2382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Ordered Sequence of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States expanded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695" y="57544"/>
            <a:ext cx="3017618" cy="398678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327053" y="3990983"/>
            <a:ext cx="1900511" cy="341607"/>
          </a:xfrm>
          <a:prstGeom prst="rect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62768" y="3642320"/>
            <a:ext cx="1900511" cy="341607"/>
          </a:xfrm>
          <a:prstGeom prst="rect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271551" y="1058927"/>
            <a:ext cx="1900511" cy="341607"/>
          </a:xfrm>
          <a:prstGeom prst="rect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66599" y="201331"/>
            <a:ext cx="307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depth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bound=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2</a:t>
            </a:r>
            <a:endParaRPr lang="en-US" sz="2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994975" y="1138141"/>
            <a:ext cx="6275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solution found by ID:   </a:t>
            </a:r>
          </a:p>
          <a:p>
            <a:r>
              <a:rPr lang="en-US" sz="2400" b="1" dirty="0"/>
              <a:t>s1 -&gt; s3 -&gt; s7 </a:t>
            </a:r>
          </a:p>
        </p:txBody>
      </p:sp>
    </p:spTree>
    <p:extLst>
      <p:ext uri="{BB962C8B-B14F-4D97-AF65-F5344CB8AC3E}">
        <p14:creationId xmlns:p14="http://schemas.microsoft.com/office/powerpoint/2010/main" val="170327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4" grpId="0" animBg="1"/>
      <p:bldP spid="35" grpId="0" animBg="1"/>
      <p:bldP spid="36" grpId="0" animBg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83" y="703003"/>
            <a:ext cx="3017618" cy="39867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10932" y="1097553"/>
            <a:ext cx="6275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solution found </a:t>
            </a:r>
            <a:r>
              <a:rPr lang="en-US" sz="2400" b="1"/>
              <a:t>by Iterative Deepening:   </a:t>
            </a:r>
            <a:endParaRPr lang="en-US" sz="2400" b="1" dirty="0"/>
          </a:p>
          <a:p>
            <a:r>
              <a:rPr lang="en-US" sz="2400" b="1" dirty="0"/>
              <a:t>s1 -&gt; s3 -&gt; s7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5964" y="2883231"/>
            <a:ext cx="38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solution is not optimal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22427" y="3436236"/>
            <a:ext cx="814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 will be optimal if the costs are uniform, e.g. all costs are 1</a:t>
            </a:r>
          </a:p>
        </p:txBody>
      </p:sp>
    </p:spTree>
    <p:extLst>
      <p:ext uri="{BB962C8B-B14F-4D97-AF65-F5344CB8AC3E}">
        <p14:creationId xmlns:p14="http://schemas.microsoft.com/office/powerpoint/2010/main" val="211502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380563"/>
            <a:ext cx="469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Adapt BFS </a:t>
            </a:r>
            <a:r>
              <a:rPr lang="en-US" sz="2800" b="1"/>
              <a:t>to account for g(n)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127812" y="1519498"/>
            <a:ext cx="896471" cy="322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6562165" y="1380563"/>
            <a:ext cx="5145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Dijkstra’s</a:t>
            </a:r>
            <a:r>
              <a:rPr lang="en-US" sz="2800" b="1" dirty="0"/>
              <a:t> Algorithm</a:t>
            </a:r>
          </a:p>
          <a:p>
            <a:r>
              <a:rPr lang="en-US" sz="2800" b="1" dirty="0"/>
              <a:t>(also known as Uniform Search)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9246" y="3155576"/>
            <a:ext cx="10076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Like </a:t>
            </a:r>
            <a:r>
              <a:rPr lang="en-US" sz="2800" dirty="0" err="1"/>
              <a:t>BrFS</a:t>
            </a:r>
            <a:r>
              <a:rPr lang="en-US" sz="2800" dirty="0"/>
              <a:t> but expanding the node with lowest accumulated cost, instead of the lowest length, where length is defined over the number of traversed arcs.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80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942937"/>
            <a:ext cx="93587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State space S</a:t>
            </a:r>
            <a:br>
              <a:rPr lang="en-US" sz="3200" dirty="0"/>
            </a:br>
            <a:r>
              <a:rPr lang="en-US" sz="3200" dirty="0"/>
              <a:t>• Initial state s</a:t>
            </a:r>
            <a:r>
              <a:rPr lang="en-US" sz="3200" baseline="-25000" dirty="0"/>
              <a:t>0</a:t>
            </a:r>
            <a:r>
              <a:rPr lang="en-US" sz="3200" dirty="0"/>
              <a:t> ∈ S</a:t>
            </a:r>
            <a:br>
              <a:rPr lang="en-US" sz="3200" dirty="0"/>
            </a:br>
            <a:r>
              <a:rPr lang="en-US" sz="3200" dirty="0"/>
              <a:t>• Set of goal states </a:t>
            </a:r>
            <a:r>
              <a:rPr lang="en-US" sz="3200" dirty="0" err="1"/>
              <a:t>s</a:t>
            </a:r>
            <a:r>
              <a:rPr lang="en-US" sz="3200" baseline="-25000" dirty="0" err="1"/>
              <a:t>G</a:t>
            </a:r>
            <a:r>
              <a:rPr lang="en-US" sz="3200" baseline="-25000" dirty="0"/>
              <a:t> </a:t>
            </a:r>
            <a:r>
              <a:rPr lang="en-US" sz="3200" dirty="0"/>
              <a:t>⊆ S </a:t>
            </a:r>
          </a:p>
          <a:p>
            <a:r>
              <a:rPr lang="en-US" sz="3200" dirty="0"/>
              <a:t>• Applicable actions function A(s) for each state s ∈ S </a:t>
            </a:r>
          </a:p>
          <a:p>
            <a:r>
              <a:rPr lang="en-US" sz="3200" dirty="0"/>
              <a:t>• Transition function f (s, a) for s ∈ S and a ∈ A(s)</a:t>
            </a:r>
            <a:br>
              <a:rPr lang="en-US" sz="3200" dirty="0"/>
            </a:br>
            <a:r>
              <a:rPr lang="en-US" sz="3200" dirty="0"/>
              <a:t>• Cost of each action c(a, s) for s ∈ S and a ∈ A(s) </a:t>
            </a:r>
          </a:p>
          <a:p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804041"/>
            <a:ext cx="7722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State Model</a:t>
            </a:r>
          </a:p>
        </p:txBody>
      </p:sp>
    </p:spTree>
    <p:extLst>
      <p:ext uri="{BB962C8B-B14F-4D97-AF65-F5344CB8AC3E}">
        <p14:creationId xmlns:p14="http://schemas.microsoft.com/office/powerpoint/2010/main" val="1834430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760" y="148663"/>
            <a:ext cx="8486215" cy="62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3035" y="609600"/>
            <a:ext cx="4607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Travelling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Salesman Problem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78070" y="609600"/>
            <a:ext cx="6831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Consider:</a:t>
            </a:r>
          </a:p>
          <a:p>
            <a:endParaRPr lang="en-US" altLang="zh-CN" sz="2400" dirty="0"/>
          </a:p>
          <a:p>
            <a:r>
              <a:rPr lang="en-US" sz="2400" dirty="0"/>
              <a:t>A set of cities </a:t>
            </a:r>
            <a:r>
              <a:rPr lang="en-US" sz="2400" b="1" dirty="0"/>
              <a:t>V </a:t>
            </a:r>
            <a:r>
              <a:rPr lang="en-US" sz="2400" dirty="0"/>
              <a:t>to visit in any order</a:t>
            </a:r>
          </a:p>
          <a:p>
            <a:r>
              <a:rPr lang="en-US" sz="2400" dirty="0"/>
              <a:t>A starting city location 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start</a:t>
            </a:r>
            <a:endParaRPr lang="en-US" sz="2400" b="1" baseline="-25000" dirty="0"/>
          </a:p>
          <a:p>
            <a:r>
              <a:rPr lang="en-US" sz="2400" dirty="0"/>
              <a:t>A set of edges </a:t>
            </a:r>
            <a:r>
              <a:rPr lang="en-US" sz="2400" b="1" dirty="0"/>
              <a:t>E</a:t>
            </a:r>
            <a:r>
              <a:rPr lang="en-US" sz="2400" dirty="0"/>
              <a:t> specifying if there is an edge between two cities &lt;v, v’&gt;</a:t>
            </a:r>
            <a:endParaRPr lang="en-US" sz="2400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6078070" y="3261864"/>
            <a:ext cx="5576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 space</a:t>
            </a:r>
          </a:p>
          <a:p>
            <a:r>
              <a:rPr lang="en-US" sz="2400" b="1" dirty="0"/>
              <a:t>{Current city, Visited cities}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070" y="4436800"/>
            <a:ext cx="5365718" cy="511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35" y="1747843"/>
            <a:ext cx="4178018" cy="34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0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3035" y="609600"/>
            <a:ext cx="4607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Travelling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Salesman Problem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78070" y="304803"/>
            <a:ext cx="5576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 space</a:t>
            </a:r>
          </a:p>
          <a:p>
            <a:r>
              <a:rPr lang="en-US" sz="2400" b="1" dirty="0"/>
              <a:t>{Current city, Visited cities}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070" y="1041541"/>
            <a:ext cx="5365718" cy="5117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8070" y="1669095"/>
            <a:ext cx="392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Initial State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727" y="2053004"/>
            <a:ext cx="2743202" cy="4494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78070" y="2709959"/>
            <a:ext cx="450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Applicable actions function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727" y="3169236"/>
            <a:ext cx="6133062" cy="3682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22" y="1553258"/>
            <a:ext cx="3874268" cy="318411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78069" y="4743395"/>
            <a:ext cx="3227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Transition function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727" y="5228039"/>
            <a:ext cx="4889500" cy="3429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078069" y="3764899"/>
            <a:ext cx="392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Cost of each action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7727" y="4164196"/>
            <a:ext cx="2482923" cy="37169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5677" y="6147932"/>
            <a:ext cx="2336800" cy="3556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090788" y="5686267"/>
            <a:ext cx="1775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Goal State</a:t>
            </a:r>
          </a:p>
        </p:txBody>
      </p:sp>
    </p:spTree>
    <p:extLst>
      <p:ext uri="{BB962C8B-B14F-4D97-AF65-F5344CB8AC3E}">
        <p14:creationId xmlns:p14="http://schemas.microsoft.com/office/powerpoint/2010/main" val="23562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4" grpId="0"/>
      <p:bldP spid="26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621" y="646386"/>
            <a:ext cx="6952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8-Puzzle Problem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36827"/>
              </p:ext>
            </p:extLst>
          </p:nvPr>
        </p:nvGraphicFramePr>
        <p:xfrm>
          <a:off x="2160286" y="2002221"/>
          <a:ext cx="1657131" cy="1608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79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2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02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11374"/>
              </p:ext>
            </p:extLst>
          </p:nvPr>
        </p:nvGraphicFramePr>
        <p:xfrm>
          <a:off x="7846382" y="2002220"/>
          <a:ext cx="1657131" cy="1608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79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2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02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4949030" y="2546130"/>
            <a:ext cx="1765738" cy="52026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39128" y="4340496"/>
            <a:ext cx="590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Moves</a:t>
            </a:r>
            <a:r>
              <a:rPr lang="en-US" sz="2400" dirty="0"/>
              <a:t>: up, down, left, 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60286" y="3890682"/>
            <a:ext cx="165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Initial state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6382" y="3878831"/>
            <a:ext cx="165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Goal state</a:t>
            </a:r>
          </a:p>
        </p:txBody>
      </p:sp>
    </p:spTree>
    <p:extLst>
      <p:ext uri="{BB962C8B-B14F-4D97-AF65-F5344CB8AC3E}">
        <p14:creationId xmlns:p14="http://schemas.microsoft.com/office/powerpoint/2010/main" val="189649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148" y="713815"/>
            <a:ext cx="6276299" cy="22266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32584" y="3209365"/>
            <a:ext cx="2715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state:</a:t>
            </a:r>
          </a:p>
          <a:p>
            <a:r>
              <a:rPr lang="en-US" sz="2000" dirty="0"/>
              <a:t>s0 = {2,4,1,5,6,_,3,7,8}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96635" y="3209365"/>
            <a:ext cx="2770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Goal state:</a:t>
            </a:r>
          </a:p>
          <a:p>
            <a:r>
              <a:rPr lang="en-US" sz="2000" dirty="0"/>
              <a:t>s0 = {1,2,3,4,5,6,7,8,_}</a:t>
            </a:r>
          </a:p>
        </p:txBody>
      </p:sp>
    </p:spTree>
    <p:extLst>
      <p:ext uri="{BB962C8B-B14F-4D97-AF65-F5344CB8AC3E}">
        <p14:creationId xmlns:p14="http://schemas.microsoft.com/office/powerpoint/2010/main" val="52372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7462" y="1072055"/>
            <a:ext cx="1007416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Objectives of today’s workshop:</a:t>
            </a:r>
          </a:p>
          <a:p>
            <a:endParaRPr lang="en-US" dirty="0"/>
          </a:p>
          <a:p>
            <a:endParaRPr lang="en-US" sz="2800" dirty="0"/>
          </a:p>
          <a:p>
            <a:r>
              <a:rPr lang="en-US" sz="2800" dirty="0"/>
              <a:t>Question 1:  State Model</a:t>
            </a:r>
          </a:p>
          <a:p>
            <a:endParaRPr lang="en-US" sz="2800" dirty="0"/>
          </a:p>
          <a:p>
            <a:r>
              <a:rPr lang="en-US" sz="2800" dirty="0"/>
              <a:t>Question 2:  Blind Search </a:t>
            </a:r>
            <a:r>
              <a:rPr lang="en-US" altLang="zh-CN" sz="2800" dirty="0"/>
              <a:t>Algorithm</a:t>
            </a:r>
            <a:r>
              <a:rPr lang="en-US" sz="2800" dirty="0"/>
              <a:t>: BFS, DFS, ID  </a:t>
            </a:r>
          </a:p>
        </p:txBody>
      </p:sp>
    </p:spTree>
    <p:extLst>
      <p:ext uri="{BB962C8B-B14F-4D97-AF65-F5344CB8AC3E}">
        <p14:creationId xmlns:p14="http://schemas.microsoft.com/office/powerpoint/2010/main" val="114067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2707" y="576776"/>
            <a:ext cx="72026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Blind Search Algorithms :</a:t>
            </a:r>
          </a:p>
          <a:p>
            <a:endParaRPr lang="en-US" dirty="0"/>
          </a:p>
          <a:p>
            <a:r>
              <a:rPr lang="en-US" sz="2000" dirty="0"/>
              <a:t>Only use the basic ingredients for general search algorithms. </a:t>
            </a:r>
            <a:endParaRPr lang="en-US" sz="2000" dirty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3214" y="1772529"/>
            <a:ext cx="5387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Depth First Search (DFS)</a:t>
            </a:r>
          </a:p>
          <a:p>
            <a:r>
              <a:rPr lang="en-US" sz="2000" i="1" dirty="0"/>
              <a:t>Breadth-first (</a:t>
            </a:r>
            <a:r>
              <a:rPr lang="en-US" sz="2000" i="1" dirty="0" err="1"/>
              <a:t>BrFS</a:t>
            </a:r>
            <a:r>
              <a:rPr lang="en-US" sz="2000" i="1" dirty="0"/>
              <a:t>)</a:t>
            </a:r>
          </a:p>
          <a:p>
            <a:r>
              <a:rPr lang="en-US" sz="2000" i="1" dirty="0"/>
              <a:t>Uniform Cost (</a:t>
            </a:r>
            <a:r>
              <a:rPr lang="en-US" sz="2000" i="1" dirty="0" err="1"/>
              <a:t>Dijkssearchtra</a:t>
            </a:r>
            <a:r>
              <a:rPr lang="en-US" sz="2000" i="1" dirty="0"/>
              <a:t>)</a:t>
            </a:r>
          </a:p>
          <a:p>
            <a:r>
              <a:rPr lang="en-US" sz="2000" i="1" dirty="0"/>
              <a:t>Iterative Deepening (ID) </a:t>
            </a:r>
            <a:endParaRPr lang="en-US" sz="2000" dirty="0"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2707" y="3560515"/>
            <a:ext cx="10105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Heuristic Search Algorithms :</a:t>
            </a:r>
          </a:p>
          <a:p>
            <a:endParaRPr lang="en-US" dirty="0"/>
          </a:p>
          <a:p>
            <a:r>
              <a:rPr lang="en-US" sz="2000" dirty="0"/>
              <a:t>Additionally use heuristic functions which estimate the distance (or remaining cost) to the goal. </a:t>
            </a:r>
            <a:endParaRPr lang="en-US" sz="2000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3214" y="4696836"/>
            <a:ext cx="5387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A* </a:t>
            </a:r>
          </a:p>
          <a:p>
            <a:r>
              <a:rPr lang="en-US" sz="2000" i="1" dirty="0"/>
              <a:t>WA*</a:t>
            </a:r>
          </a:p>
          <a:p>
            <a:r>
              <a:rPr lang="en-US" sz="2000" i="1" dirty="0"/>
              <a:t>Hill </a:t>
            </a:r>
            <a:r>
              <a:rPr lang="en-US" sz="2000" i="1" dirty="0" err="1"/>
              <a:t>Climbling</a:t>
            </a:r>
            <a:endParaRPr lang="en-US" sz="2000" i="1" dirty="0"/>
          </a:p>
          <a:p>
            <a:r>
              <a:rPr lang="en-US" sz="2000" i="1" dirty="0"/>
              <a:t>Greedy Best First Search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901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0964" y="1129553"/>
            <a:ext cx="2169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Properties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79176" y="2097741"/>
            <a:ext cx="9753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Optimality</a:t>
            </a:r>
          </a:p>
          <a:p>
            <a:r>
              <a:rPr lang="en-US" sz="2000" dirty="0"/>
              <a:t>Are the returned solutions guaranteed to be optimal?</a:t>
            </a:r>
          </a:p>
          <a:p>
            <a:endParaRPr lang="en-US" dirty="0"/>
          </a:p>
          <a:p>
            <a:r>
              <a:rPr lang="en-US" sz="2800" b="1" dirty="0"/>
              <a:t>Completeness</a:t>
            </a:r>
          </a:p>
          <a:p>
            <a:r>
              <a:rPr lang="en-US" sz="2000" dirty="0"/>
              <a:t>Is the strategy guaranteed to find a solution when there is one?</a:t>
            </a:r>
          </a:p>
          <a:p>
            <a:endParaRPr lang="en-US" sz="2000" dirty="0"/>
          </a:p>
          <a:p>
            <a:r>
              <a:rPr lang="en-US" altLang="zh-CN" sz="2800" b="1" dirty="0"/>
              <a:t>Sound</a:t>
            </a:r>
          </a:p>
          <a:p>
            <a:r>
              <a:rPr lang="en-US" sz="2000" dirty="0"/>
              <a:t>Is the algorithm guaranteed to return correct answers?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855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03" y="197933"/>
            <a:ext cx="10849646" cy="63838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14533" y="812801"/>
            <a:ext cx="135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initial </a:t>
            </a:r>
            <a:r>
              <a:rPr lang="en-US" altLang="zh-CN" dirty="0">
                <a:solidFill>
                  <a:srgbClr val="FF0000"/>
                </a:solidFill>
              </a:rPr>
              <a:t>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740593" y="755600"/>
            <a:ext cx="491067" cy="491066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40593" y="3251199"/>
            <a:ext cx="491067" cy="50800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31660" y="3389867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goal state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5756" y="1158799"/>
            <a:ext cx="28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863" y="1275733"/>
            <a:ext cx="22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36266" y="1208001"/>
            <a:ext cx="29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1823" y="2119665"/>
            <a:ext cx="14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14066" y="2304331"/>
            <a:ext cx="46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1195" y="2119665"/>
            <a:ext cx="17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3623" y="2997200"/>
            <a:ext cx="23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83867" y="2997200"/>
            <a:ext cx="1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2023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694" y="535521"/>
            <a:ext cx="1748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/>
              <a:t>1.</a:t>
            </a:r>
            <a:r>
              <a:rPr lang="en-US" sz="4400" b="1"/>
              <a:t>BFS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071" y="91470"/>
            <a:ext cx="3086929" cy="407835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09441" y="4593081"/>
            <a:ext cx="211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n6 = &lt; s7, 12, n3 &gt;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9368" y="5485545"/>
            <a:ext cx="627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solution found by BFS:   s1 -&gt; s3 -&gt; s7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7377" y="889464"/>
            <a:ext cx="338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400" b="1" dirty="0"/>
              <a:t>n3 = ⟨</a:t>
            </a:r>
            <a:r>
              <a:rPr lang="en-US" sz="2400" b="1" dirty="0"/>
              <a:t> </a:t>
            </a:r>
            <a:r>
              <a:rPr lang="mr-IN" sz="2400" b="1" dirty="0"/>
              <a:t>s3, </a:t>
            </a:r>
            <a:r>
              <a:rPr lang="mr-IN" sz="2400" b="1" dirty="0" err="1"/>
              <a:t>g</a:t>
            </a:r>
            <a:r>
              <a:rPr lang="mr-IN" sz="2400" b="1" dirty="0"/>
              <a:t>(</a:t>
            </a:r>
            <a:r>
              <a:rPr lang="mr-IN" sz="2400" b="1" dirty="0" err="1"/>
              <a:t>n</a:t>
            </a:r>
            <a:r>
              <a:rPr lang="mr-IN" sz="2400" b="1" dirty="0"/>
              <a:t>), </a:t>
            </a:r>
            <a:r>
              <a:rPr lang="mr-IN" sz="2400" b="1" dirty="0" err="1"/>
              <a:t>n</a:t>
            </a:r>
            <a:r>
              <a:rPr lang="mr-IN" sz="2400" b="1" baseline="-25000" dirty="0" err="1"/>
              <a:t>parent</a:t>
            </a:r>
            <a:r>
              <a:rPr lang="en-US" sz="2400" b="1" baseline="-25000" dirty="0"/>
              <a:t> </a:t>
            </a:r>
            <a:r>
              <a:rPr lang="mr-IN" sz="2400" b="1" dirty="0"/>
              <a:t>⟩ </a:t>
            </a:r>
          </a:p>
          <a:p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218583" y="259255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18583" y="2969915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18583" y="3378496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222888" y="4135415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n5 = &lt; s5, 4, n2 &gt;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1694" y="1813981"/>
            <a:ext cx="4827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Ordered Sequence of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States expanded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2905" y="5842354"/>
            <a:ext cx="381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solution is not optimal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19368" y="6125648"/>
            <a:ext cx="814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BFS will be optimal if the costs are uniform, e.g. all costs are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09441" y="3778606"/>
            <a:ext cx="1972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n4 = &lt; s4, 1, n1 &gt;</a:t>
            </a:r>
          </a:p>
        </p:txBody>
      </p:sp>
    </p:spTree>
    <p:extLst>
      <p:ext uri="{BB962C8B-B14F-4D97-AF65-F5344CB8AC3E}">
        <p14:creationId xmlns:p14="http://schemas.microsoft.com/office/powerpoint/2010/main" val="136645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8" grpId="0"/>
      <p:bldP spid="29" grpId="0"/>
      <p:bldP spid="30" grpId="0"/>
      <p:bldP spid="34" grpId="0"/>
      <p:bldP spid="39" grpId="0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119" y="244562"/>
            <a:ext cx="3546881" cy="4686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517" y="609599"/>
            <a:ext cx="1703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2.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DFS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9247" y="2008094"/>
            <a:ext cx="69386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Any one of 3 possible solutions:</a:t>
            </a:r>
          </a:p>
          <a:p>
            <a:endParaRPr lang="en-US" sz="2800" dirty="0"/>
          </a:p>
          <a:p>
            <a:r>
              <a:rPr lang="en-US" sz="2800" dirty="0"/>
              <a:t>s1 -&gt; s2 -&gt; s5 -&gt; s7          cost = 2 + 2 + 3  = 7</a:t>
            </a:r>
          </a:p>
          <a:p>
            <a:endParaRPr lang="en-US" sz="2800" dirty="0"/>
          </a:p>
          <a:p>
            <a:r>
              <a:rPr lang="en-US" sz="2800" dirty="0"/>
              <a:t>s1 -&gt; s3 -&gt; s7                   cost = 2 + 10 = 12</a:t>
            </a:r>
          </a:p>
          <a:p>
            <a:endParaRPr lang="en-US" sz="2800" dirty="0"/>
          </a:p>
          <a:p>
            <a:r>
              <a:rPr lang="en-US" sz="2800" dirty="0"/>
              <a:t>s1 -&gt; s4 -&gt; s6 -&gt; s7          cost = 1 + 1 + 4 = 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9247" y="5514858"/>
            <a:ext cx="6347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DFS can not guarantee optimality </a:t>
            </a:r>
          </a:p>
        </p:txBody>
      </p:sp>
    </p:spTree>
    <p:extLst>
      <p:ext uri="{BB962C8B-B14F-4D97-AF65-F5344CB8AC3E}">
        <p14:creationId xmlns:p14="http://schemas.microsoft.com/office/powerpoint/2010/main" val="136764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50" y="1850882"/>
            <a:ext cx="3017618" cy="3986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516" y="609599"/>
            <a:ext cx="5522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3.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Iterative Deepening 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72097" y="1850882"/>
            <a:ext cx="307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depth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bound=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0</a:t>
            </a: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570770"/>
              </p:ext>
            </p:extLst>
          </p:nvPr>
        </p:nvGraphicFramePr>
        <p:xfrm>
          <a:off x="4987518" y="3161652"/>
          <a:ext cx="4858871" cy="1772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4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841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altLang="zh-CN" b="1" baseline="30000" dirty="0">
                          <a:solidFill>
                            <a:srgbClr val="0070C0"/>
                          </a:solidFill>
                        </a:rPr>
                        <a:t>st</a:t>
                      </a:r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 stage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b="1" baseline="30000" dirty="0">
                          <a:solidFill>
                            <a:srgbClr val="0070C0"/>
                          </a:solidFill>
                        </a:rPr>
                        <a:t>nd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Open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84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60139" y="3751446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91" y="2190424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Depth =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01" y="3131720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Depth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144178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" y="5156636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65189" y="4346702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65189" y="4346701"/>
            <a:ext cx="1981200" cy="587474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286101" y="5453383"/>
            <a:ext cx="2382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Ordered Sequence of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States expanded</a:t>
            </a:r>
          </a:p>
        </p:txBody>
      </p:sp>
    </p:spTree>
    <p:extLst>
      <p:ext uri="{BB962C8B-B14F-4D97-AF65-F5344CB8AC3E}">
        <p14:creationId xmlns:p14="http://schemas.microsoft.com/office/powerpoint/2010/main" val="135164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323" y="1850882"/>
            <a:ext cx="3017618" cy="39867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516" y="609599"/>
            <a:ext cx="5522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3.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Iterative Deepening 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72097" y="1850882"/>
            <a:ext cx="307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depth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bound=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1</a:t>
            </a: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278382"/>
              </p:ext>
            </p:extLst>
          </p:nvPr>
        </p:nvGraphicFramePr>
        <p:xfrm>
          <a:off x="4772368" y="2731348"/>
          <a:ext cx="6792106" cy="359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4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841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altLang="zh-CN" b="1" baseline="30000" dirty="0">
                          <a:solidFill>
                            <a:srgbClr val="0070C0"/>
                          </a:solidFill>
                        </a:rPr>
                        <a:t>st</a:t>
                      </a:r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 stage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b="1" baseline="30000" dirty="0">
                          <a:solidFill>
                            <a:srgbClr val="0070C0"/>
                          </a:solidFill>
                        </a:rPr>
                        <a:t>nd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3</a:t>
                      </a:r>
                      <a:r>
                        <a:rPr lang="en-US" altLang="zh-CN" b="1" baseline="30000" dirty="0">
                          <a:solidFill>
                            <a:srgbClr val="0070C0"/>
                          </a:solidFill>
                        </a:rPr>
                        <a:t>rd</a:t>
                      </a:r>
                      <a:r>
                        <a:rPr lang="en-US" altLang="zh-CN" b="1" baseline="0" dirty="0">
                          <a:solidFill>
                            <a:srgbClr val="0070C0"/>
                          </a:solidFill>
                        </a:rPr>
                        <a:t> stage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946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Open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743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68839" y="329837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91" y="2190424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Depth =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01" y="3131720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Depth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144178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" y="5156636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69358" y="469555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9786" y="405225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69358" y="3320014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89786" y="3698485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620647" y="469555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n1 = &lt; s1, 0, -- 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20647" y="5805198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</a:t>
            </a:r>
            <a:r>
              <a:rPr lang="en-US" altLang="zh-CN" sz="2000" b="1" dirty="0"/>
              <a:t>4</a:t>
            </a:r>
            <a:r>
              <a:rPr lang="en-US" sz="2000" b="1" dirty="0"/>
              <a:t> = &lt; s</a:t>
            </a:r>
            <a:r>
              <a:rPr lang="en-US" altLang="zh-CN" sz="2000" b="1" dirty="0"/>
              <a:t>4</a:t>
            </a:r>
            <a:r>
              <a:rPr lang="en-US" sz="2000" b="1" dirty="0"/>
              <a:t>, 1, n1 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34093" y="5049193"/>
            <a:ext cx="1954307" cy="40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n2 = &lt; s2, 2, n1 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34093" y="5425841"/>
            <a:ext cx="2402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n3 = &lt; s3, 2, n1 &gt;</a:t>
            </a:r>
            <a:endParaRPr lang="en-US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9617327" y="4670552"/>
            <a:ext cx="1943828" cy="1658532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992685" y="6230722"/>
            <a:ext cx="2382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Ordered Sequence of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States expanded</a:t>
            </a:r>
          </a:p>
        </p:txBody>
      </p:sp>
    </p:spTree>
    <p:extLst>
      <p:ext uri="{BB962C8B-B14F-4D97-AF65-F5344CB8AC3E}">
        <p14:creationId xmlns:p14="http://schemas.microsoft.com/office/powerpoint/2010/main" val="162767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4687</TotalTime>
  <Words>1293</Words>
  <Application>Microsoft Macintosh PowerPoint</Application>
  <PresentationFormat>Widescreen</PresentationFormat>
  <Paragraphs>244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COMP90054 AI Planning for Autonomy Workshop - 1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COMP90054 AI Planning for Autonomy Workshop - 1</dc:title>
  <dc:creator>Name</dc:creator>
  <cp:lastModifiedBy>Microsoft Office User</cp:lastModifiedBy>
  <cp:revision>313</cp:revision>
  <dcterms:created xsi:type="dcterms:W3CDTF">2018-07-24T17:07:27Z</dcterms:created>
  <dcterms:modified xsi:type="dcterms:W3CDTF">2019-08-23T02:01:06Z</dcterms:modified>
</cp:coreProperties>
</file>