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9" r:id="rId6"/>
    <p:sldId id="260" r:id="rId7"/>
    <p:sldId id="263" r:id="rId8"/>
    <p:sldId id="261" r:id="rId9"/>
    <p:sldId id="262" r:id="rId10"/>
    <p:sldId id="272" r:id="rId11"/>
    <p:sldId id="264" r:id="rId12"/>
    <p:sldId id="265" r:id="rId13"/>
    <p:sldId id="266" r:id="rId14"/>
    <p:sldId id="267" r:id="rId15"/>
    <p:sldId id="269" r:id="rId16"/>
    <p:sldId id="25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Times" panose="020206030504050203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69" autoAdjust="0"/>
  </p:normalViewPr>
  <p:slideViewPr>
    <p:cSldViewPr snapToGrid="0">
      <p:cViewPr varScale="1">
        <p:scale>
          <a:sx n="71" d="100"/>
          <a:sy n="71" d="100"/>
        </p:scale>
        <p:origin x="2754" y="66"/>
      </p:cViewPr>
      <p:guideLst>
        <p:guide orient="horz" pos="24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Zalk" userId="1f811bf6-7718-4bf6-ae68-8bbda25a1b04" providerId="ADAL" clId="{C2DAF0F8-DC49-4032-B362-11EF0389E1A7}"/>
    <pc:docChg chg="modSld">
      <pc:chgData name="Marion Zalk" userId="1f811bf6-7718-4bf6-ae68-8bbda25a1b04" providerId="ADAL" clId="{C2DAF0F8-DC49-4032-B362-11EF0389E1A7}" dt="2019-09-12T00:00:42.967" v="0" actId="20577"/>
      <pc:docMkLst>
        <pc:docMk/>
      </pc:docMkLst>
      <pc:sldChg chg="modSp">
        <pc:chgData name="Marion Zalk" userId="1f811bf6-7718-4bf6-ae68-8bbda25a1b04" providerId="ADAL" clId="{C2DAF0F8-DC49-4032-B362-11EF0389E1A7}" dt="2019-09-12T00:00:42.967" v="0" actId="20577"/>
        <pc:sldMkLst>
          <pc:docMk/>
          <pc:sldMk cId="0" sldId="256"/>
        </pc:sldMkLst>
        <pc:spChg chg="mod">
          <ac:chgData name="Marion Zalk" userId="1f811bf6-7718-4bf6-ae68-8bbda25a1b04" providerId="ADAL" clId="{C2DAF0F8-DC49-4032-B362-11EF0389E1A7}" dt="2019-09-12T00:00:42.967" v="0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820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5" name="Google Shape;15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4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63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3" name="Google Shape;11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AU" dirty="0"/>
          </a:p>
        </p:txBody>
      </p:sp>
      <p:sp>
        <p:nvSpPr>
          <p:cNvPr id="122" name="Google Shape;1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2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2743200" y="107950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2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2"/>
          <p:cNvCxnSpPr/>
          <p:nvPr/>
        </p:nvCxnSpPr>
        <p:spPr>
          <a:xfrm>
            <a:off x="1972470" y="493714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2" descr="UOM-Rev3D_S_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430386"/>
            <a:ext cx="1347788" cy="136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2438400" y="1806576"/>
            <a:ext cx="64008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849960" y="4267200"/>
            <a:ext cx="79892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 b="0">
                <a:solidFill>
                  <a:srgbClr val="00B05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2"/>
          </p:nvPr>
        </p:nvSpPr>
        <p:spPr>
          <a:xfrm>
            <a:off x="849313" y="3581400"/>
            <a:ext cx="7989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>
                <a:solidFill>
                  <a:srgbClr val="FFFF0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">
  <p:cSld name="Content 2 Fram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Frame - Headings">
  <p:cSld name="Content 2 Frame - Heading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76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41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3"/>
          </p:nvPr>
        </p:nvSpPr>
        <p:spPr>
          <a:xfrm>
            <a:off x="76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4"/>
          </p:nvPr>
        </p:nvSpPr>
        <p:spPr>
          <a:xfrm>
            <a:off x="4648200" y="9906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>
                <a:solidFill>
                  <a:srgbClr val="00B050"/>
                </a:solidFill>
              </a:defRPr>
            </a:lvl1pPr>
            <a:lvl2pPr marL="914400" lvl="1" indent="-2286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/>
            </a:lvl2pPr>
            <a:lvl3pPr marL="1371600" lvl="2" indent="-228600" algn="ctr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  <a:defRPr/>
            </a:lvl3pPr>
            <a:lvl4pPr marL="1828800" lvl="3" indent="-22860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  <a:defRPr/>
            </a:lvl4pPr>
            <a:lvl5pPr marL="2286000" lvl="4" indent="-228600" algn="ctr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>
  <p:cSld name="Content P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Google Shape;11;p1" descr="UOM-Rev3D_S_s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400" y="119063"/>
            <a:ext cx="860425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2386668" y="159543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1" descr="UOM-Rev3D_H_sm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07950"/>
            <a:ext cx="2362200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1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104316" y="6465956"/>
            <a:ext cx="42370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SWEN90016 Software Processes and Project Management</a:t>
            </a:r>
            <a:endParaRPr sz="1200" b="0" i="1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‹#›</a:t>
            </a:fld>
            <a:r>
              <a:rPr lang="en-AU"/>
              <a:t>-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7149947" y="6485690"/>
            <a:ext cx="1886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ALL STARTS HERE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8JR9Lh4XJ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2438400" y="444501"/>
            <a:ext cx="6214712" cy="32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/>
              <a:t>SWEN90016</a:t>
            </a:r>
            <a:br>
              <a:rPr lang="en-AU" sz="3600"/>
            </a:br>
            <a:br>
              <a:rPr lang="en-AU" sz="3600"/>
            </a:br>
            <a:r>
              <a:rPr lang="en-AU" sz="3600"/>
              <a:t>Software Processes &amp; Project Management</a:t>
            </a:r>
            <a:endParaRPr sz="3600"/>
          </a:p>
        </p:txBody>
      </p:sp>
      <p:sp>
        <p:nvSpPr>
          <p:cNvPr id="60" name="Google Shape;60;p8"/>
          <p:cNvSpPr txBox="1"/>
          <p:nvPr/>
        </p:nvSpPr>
        <p:spPr>
          <a:xfrm>
            <a:off x="6283841" y="5862436"/>
            <a:ext cx="2282777" cy="84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 – Semester 2</a:t>
            </a:r>
            <a:endParaRPr dirty="0"/>
          </a:p>
          <a:p>
            <a:pPr marL="0" marR="0" lvl="0" indent="0" algn="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8</a:t>
            </a:r>
            <a:endParaRPr dirty="0"/>
          </a:p>
        </p:txBody>
      </p:sp>
      <p:sp>
        <p:nvSpPr>
          <p:cNvPr id="61" name="Google Shape;61;p8"/>
          <p:cNvSpPr txBox="1"/>
          <p:nvPr/>
        </p:nvSpPr>
        <p:spPr>
          <a:xfrm>
            <a:off x="577380" y="6256421"/>
            <a:ext cx="5101525" cy="43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University of Melbourne 2017</a:t>
            </a:r>
            <a:endParaRPr/>
          </a:p>
        </p:txBody>
      </p:sp>
      <p:sp>
        <p:nvSpPr>
          <p:cNvPr id="62" name="Google Shape;62;p8"/>
          <p:cNvSpPr txBox="1"/>
          <p:nvPr/>
        </p:nvSpPr>
        <p:spPr>
          <a:xfrm>
            <a:off x="2220686" y="3918857"/>
            <a:ext cx="5241472" cy="1420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sz="2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sz="2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Planning, Control, Monitoring</a:t>
            </a:r>
            <a:endParaRPr sz="28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2050482" y="3659354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7445314" y="4298870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Verification Process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10</a:t>
            </a:fld>
            <a:r>
              <a:rPr lang="en-AU"/>
              <a:t>-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612968" y="2473040"/>
            <a:ext cx="7552237" cy="74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AU" u="sng" dirty="0">
                <a:hlinkClick r:id="rId3"/>
              </a:rPr>
              <a:t>https://www.youtube.com/watch?v=x8JR9Lh4XJ0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266466" y="1377252"/>
            <a:ext cx="7777128" cy="58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21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video when on</a:t>
            </a:r>
            <a:r>
              <a:rPr lang="en-AU" sz="2400" dirty="0">
                <a:solidFill>
                  <a:schemeClr val="dk1"/>
                </a:solidFill>
              </a:rPr>
              <a:t> the importance of SW quality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91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Agile Quality Strategy 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11</a:t>
            </a:fld>
            <a:r>
              <a:rPr lang="en-AU"/>
              <a:t>-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66670" y="2049316"/>
            <a:ext cx="7997782" cy="399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After development there is a separate testing done by the agile team in a number of sprints</a:t>
            </a:r>
          </a:p>
          <a:p>
            <a:pPr marL="2286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AU" sz="2000" b="0" i="0" u="none" strike="noStrike" cap="none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As there is fast development cycles there is no time for </a:t>
            </a:r>
            <a:r>
              <a:rPr lang="en-AU" sz="2000" b="0" i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testing</a:t>
            </a: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endParaRPr lang="en-AU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115000"/>
              </a:lnSpc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Agile aims to adapt to changes quickly and minimize time so there is no testing</a:t>
            </a:r>
          </a:p>
          <a:p>
            <a:pPr marL="228600">
              <a:lnSpc>
                <a:spcPct val="115000"/>
              </a:lnSpc>
              <a:buClr>
                <a:schemeClr val="dk2"/>
              </a:buClr>
              <a:buSzPts val="2400"/>
            </a:pPr>
            <a:endParaRPr lang="en-AU"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0" indent="-457200">
              <a:lnSpc>
                <a:spcPct val="115000"/>
              </a:lnSpc>
              <a:buClr>
                <a:schemeClr val="dk2"/>
              </a:buClr>
              <a:buSzPts val="2400"/>
              <a:buFont typeface="Roboto"/>
              <a:buAutoNum type="alphaLcParenR"/>
            </a:pP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Testing is done in each sprint </a:t>
            </a:r>
          </a:p>
          <a:p>
            <a:pPr marL="228600">
              <a:lnSpc>
                <a:spcPct val="115000"/>
              </a:lnSpc>
              <a:buClr>
                <a:schemeClr val="dk2"/>
              </a:buClr>
              <a:buSzPts val="2400"/>
            </a:pPr>
            <a:endParaRPr lang="en-AU"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28600">
              <a:lnSpc>
                <a:spcPct val="115000"/>
              </a:lnSpc>
              <a:buClr>
                <a:schemeClr val="dk2"/>
              </a:buClr>
              <a:buSzPts val="2400"/>
            </a:pPr>
            <a:r>
              <a:rPr lang="en-AU" sz="2000" dirty="0">
                <a:latin typeface="+mn-lt"/>
              </a:rPr>
              <a:t>e)  Continuous integration between development and testing</a:t>
            </a:r>
            <a:endParaRPr lang="en-AU" sz="2000" dirty="0">
              <a:solidFill>
                <a:schemeClr val="tx1"/>
              </a:solidFill>
              <a:latin typeface="+mn-lt"/>
            </a:endParaRPr>
          </a:p>
          <a:p>
            <a:pPr marL="6858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AutoNum type="alphaLcParenR"/>
            </a:pPr>
            <a:endParaRPr lang="en-A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73647" y="1193320"/>
            <a:ext cx="633852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role of QA in agile?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Agile Quality </a:t>
            </a:r>
            <a:r>
              <a:rPr lang="en-AU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AU"/>
              <a:t> Dev Team process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12</a:t>
            </a:fld>
            <a:r>
              <a:rPr lang="en-AU"/>
              <a:t>-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211112" y="1170482"/>
            <a:ext cx="8678056" cy="511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lang="en-AU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Agile QA desk-audit hurdle: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AU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Invite multi skilled audience to desk audit: a business analyst, another developer and a tester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Review the code at the developer’s desk, before the code is allowed to be committed into the shared </a:t>
            </a:r>
            <a:r>
              <a:rPr lang="en-AU" sz="2400" i="1" dirty="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 repository, </a:t>
            </a:r>
            <a:r>
              <a:rPr lang="en-AU" sz="24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Once the code is committed into </a:t>
            </a:r>
            <a:r>
              <a:rPr lang="en-AU" sz="2400" dirty="0" err="1"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, it’s test suite  is run immediately by the Continuous Integration tool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CI tool displays run code’s pass/fail status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2538413" y="147917"/>
            <a:ext cx="57673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/>
              <a:t>Agile Quality Process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13</a:t>
            </a:fld>
            <a:r>
              <a:rPr lang="en-AU"/>
              <a:t>-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 rot="-2700000">
            <a:off x="7834745" y="545053"/>
            <a:ext cx="1188300" cy="21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endParaRPr/>
          </a:p>
          <a:p>
            <a:pPr marL="698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None/>
            </a:pPr>
            <a:r>
              <a:rPr lang="en-AU" sz="1800" b="0" i="0" u="none" strike="noStrike" cap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376891" y="1165397"/>
            <a:ext cx="4967969" cy="66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lang="en-AU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Sprint Review QA evaluation: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29654" y="1902379"/>
            <a:ext cx="829183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small piece of working software with minimal features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 the product chunk to the stakeholders </a:t>
            </a:r>
            <a:r>
              <a:rPr lang="en-AU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early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</a:t>
            </a:r>
            <a:r>
              <a:rPr lang="en-AU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 cheaply as possible, &amp; get timely feedback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the </a:t>
            </a:r>
            <a:r>
              <a:rPr lang="en-AU" sz="2400" b="1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technical debt item</a:t>
            </a:r>
            <a:r>
              <a:rPr lang="en-AU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Product Backlog, (optionally in FDD format)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Product Owner sets the priority of the </a:t>
            </a:r>
            <a:r>
              <a:rPr lang="en-AU" sz="2400" b="1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technical debt item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QA Requirements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14</a:t>
            </a:fld>
            <a:r>
              <a:rPr lang="en-AU"/>
              <a:t>-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181370" y="1423230"/>
            <a:ext cx="8482946" cy="543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Agile Scrum team: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Quality Assurance </a:t>
            </a: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team: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System Administrator: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406306" y="1971327"/>
            <a:ext cx="702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 a.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862851" y="1883883"/>
            <a:ext cx="63967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 Quality Plan, so that our Sprint has a strong Quality Management focus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770082" y="919664"/>
            <a:ext cx="5320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QA Requirements as User Stories  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865349" y="3250488"/>
            <a:ext cx="639673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 QA checklist, so that key categories and attributes are assessed at defined times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896255" y="4552705"/>
            <a:ext cx="583866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 password policy guideline, so that our application has helpful processes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1896255" y="5482094"/>
            <a:ext cx="58536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A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 password policy checklist, so that our application is highly secure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83755" y="3262979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501244" y="4644573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15</a:t>
            </a:fld>
            <a:r>
              <a:rPr lang="en-AU"/>
              <a:t>-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3333203" y="2689781"/>
            <a:ext cx="2920471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ISO-9000 Standards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211666" y="5697330"/>
            <a:ext cx="392006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Times"/>
              <a:buNone/>
            </a:pPr>
            <a:r>
              <a:rPr lang="en-AU" sz="2000">
                <a:solidFill>
                  <a:srgbClr val="BFBFBF"/>
                </a:solidFill>
                <a:latin typeface="Times"/>
                <a:ea typeface="Times"/>
                <a:cs typeface="Times"/>
                <a:sym typeface="Times"/>
              </a:rPr>
              <a:t>http://www.sqa.net/iso9126.html</a:t>
            </a:r>
            <a:endParaRPr sz="2000">
              <a:solidFill>
                <a:srgbClr val="BFBFBF"/>
              </a:solidFill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16</a:t>
            </a:fld>
            <a:r>
              <a:rPr lang="en-AU"/>
              <a:t>-</a:t>
            </a:r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7786" y="1016000"/>
            <a:ext cx="39720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434897" y="1546446"/>
            <a:ext cx="17386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ISO-9126: SW Quality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399555" y="3852068"/>
            <a:ext cx="41274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compliance </a:t>
            </a: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 for achieving high quality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8131" y="1543986"/>
            <a:ext cx="1284644" cy="160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2</a:t>
            </a:fld>
            <a:r>
              <a:rPr lang="en-AU"/>
              <a:t>-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2510615" y="131454"/>
            <a:ext cx="5196471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aim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433942" y="1074877"/>
            <a:ext cx="7866404" cy="22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quality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compliance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frameworks, and their pros and cons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the different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achieving high quality outcomes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costs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A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A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quality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4997"/>
          <a:stretch/>
        </p:blipFill>
        <p:spPr>
          <a:xfrm>
            <a:off x="3281284" y="3560317"/>
            <a:ext cx="1935293" cy="186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Software Maturity Model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-</a:t>
            </a:r>
            <a:fld id="{00000000-1234-1234-1234-123412341234}" type="slidenum">
              <a:rPr lang="en-AU"/>
              <a:t>3</a:t>
            </a:fld>
            <a:r>
              <a:rPr lang="en-AU" dirty="0"/>
              <a:t>-</a:t>
            </a:r>
            <a:endParaRPr dirty="0"/>
          </a:p>
        </p:txBody>
      </p:sp>
      <p:sp>
        <p:nvSpPr>
          <p:cNvPr id="106" name="Google Shape;106;p12"/>
          <p:cNvSpPr/>
          <p:nvPr/>
        </p:nvSpPr>
        <p:spPr>
          <a:xfrm>
            <a:off x="193946" y="1893877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03576" y="1931704"/>
            <a:ext cx="7644966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rPr lang="en-AU" sz="217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What are the advantages of moving a software process from “repeatable” to “defined” ? (choose all that are correct)</a:t>
            </a:r>
            <a:endParaRPr sz="217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41FCE-0454-40D8-B6DA-283C9D5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46" y="4185634"/>
            <a:ext cx="8488251" cy="554865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 </a:t>
            </a:r>
          </a:p>
        </p:txBody>
      </p:sp>
      <p:sp>
        <p:nvSpPr>
          <p:cNvPr id="10" name="Google Shape;108;p12">
            <a:extLst>
              <a:ext uri="{FF2B5EF4-FFF2-40B4-BE49-F238E27FC236}">
                <a16:creationId xmlns:a16="http://schemas.microsoft.com/office/drawing/2014/main" id="{5C1F2E53-2C34-4FE5-9320-44399719398B}"/>
              </a:ext>
            </a:extLst>
          </p:cNvPr>
          <p:cNvSpPr txBox="1">
            <a:spLocks/>
          </p:cNvSpPr>
          <p:nvPr/>
        </p:nvSpPr>
        <p:spPr>
          <a:xfrm>
            <a:off x="334851" y="2779012"/>
            <a:ext cx="7753081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a)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A defined </a:t>
            </a:r>
            <a:r>
              <a:rPr lang="en-AU" sz="2000" dirty="0">
                <a:latin typeface="+mn-lt"/>
                <a:ea typeface="Calibri"/>
                <a:cs typeface="Calibri" panose="020F0502020204030204" pitchFamily="34" charset="0"/>
                <a:sym typeface="Calibri"/>
              </a:rPr>
              <a:t>software process has measurement and control processes in place to encourage good management of the project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1" name="Google Shape;108;p12">
            <a:extLst>
              <a:ext uri="{FF2B5EF4-FFF2-40B4-BE49-F238E27FC236}">
                <a16:creationId xmlns:a16="http://schemas.microsoft.com/office/drawing/2014/main" id="{641225F6-5BA5-48E8-A659-71D8F4FFD939}"/>
              </a:ext>
            </a:extLst>
          </p:cNvPr>
          <p:cNvSpPr txBox="1">
            <a:spLocks/>
          </p:cNvSpPr>
          <p:nvPr/>
        </p:nvSpPr>
        <p:spPr>
          <a:xfrm>
            <a:off x="334850" y="3525246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b) </a:t>
            </a:r>
            <a:r>
              <a:rPr lang="en-AU" sz="2000" dirty="0">
                <a:latin typeface="+mj-lt"/>
                <a:ea typeface="Calibri"/>
                <a:cs typeface="Calibri"/>
                <a:sym typeface="Calibri"/>
              </a:rPr>
              <a:t>Less costly on the project team </a:t>
            </a:r>
            <a:endParaRPr lang="en-AU" sz="2000" dirty="0">
              <a:latin typeface="+mj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2" name="Google Shape;108;p12">
            <a:extLst>
              <a:ext uri="{FF2B5EF4-FFF2-40B4-BE49-F238E27FC236}">
                <a16:creationId xmlns:a16="http://schemas.microsoft.com/office/drawing/2014/main" id="{E87CCB08-A8A9-49F1-B0F5-B3929BB2A015}"/>
              </a:ext>
            </a:extLst>
          </p:cNvPr>
          <p:cNvSpPr txBox="1">
            <a:spLocks/>
          </p:cNvSpPr>
          <p:nvPr/>
        </p:nvSpPr>
        <p:spPr>
          <a:xfrm>
            <a:off x="334851" y="4070083"/>
            <a:ext cx="8347346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c) </a:t>
            </a:r>
            <a:r>
              <a:rPr lang="en-AU" sz="20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I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 enables less experienced managers to perform as well as highly experienced managers.</a:t>
            </a:r>
            <a:endParaRPr lang="en-A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Google Shape;108;p12">
            <a:extLst>
              <a:ext uri="{FF2B5EF4-FFF2-40B4-BE49-F238E27FC236}">
                <a16:creationId xmlns:a16="http://schemas.microsoft.com/office/drawing/2014/main" id="{24D86E97-4066-46DE-9EF5-12243AC29D94}"/>
              </a:ext>
            </a:extLst>
          </p:cNvPr>
          <p:cNvSpPr txBox="1">
            <a:spLocks/>
          </p:cNvSpPr>
          <p:nvPr/>
        </p:nvSpPr>
        <p:spPr>
          <a:xfrm>
            <a:off x="334849" y="4940997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d) </a:t>
            </a:r>
            <a:r>
              <a:rPr lang="en-AU" sz="2000" dirty="0">
                <a:latin typeface="+mn-lt"/>
                <a:ea typeface="Calibri"/>
                <a:cs typeface="Calibri"/>
                <a:sym typeface="Calibri"/>
              </a:rPr>
              <a:t>Good for team morale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3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Software Maturity Model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-</a:t>
            </a:r>
            <a:fld id="{00000000-1234-1234-1234-123412341234}" type="slidenum">
              <a:rPr lang="en-AU"/>
              <a:t>4</a:t>
            </a:fld>
            <a:r>
              <a:rPr lang="en-AU" dirty="0"/>
              <a:t>-</a:t>
            </a:r>
            <a:endParaRPr dirty="0"/>
          </a:p>
        </p:txBody>
      </p:sp>
      <p:sp>
        <p:nvSpPr>
          <p:cNvPr id="106" name="Google Shape;106;p12"/>
          <p:cNvSpPr/>
          <p:nvPr/>
        </p:nvSpPr>
        <p:spPr>
          <a:xfrm>
            <a:off x="193946" y="1893877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24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966778" y="1898796"/>
            <a:ext cx="7644966" cy="91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rPr lang="en-AU" sz="217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What are the disadvantages of moving a software process from “repeatable” to “defined” ? (choose all that are correct)</a:t>
            </a:r>
            <a:endParaRPr sz="217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41FCE-0454-40D8-B6DA-283C9D5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46" y="4185634"/>
            <a:ext cx="8488251" cy="554865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 </a:t>
            </a:r>
          </a:p>
        </p:txBody>
      </p:sp>
      <p:sp>
        <p:nvSpPr>
          <p:cNvPr id="10" name="Google Shape;108;p12">
            <a:extLst>
              <a:ext uri="{FF2B5EF4-FFF2-40B4-BE49-F238E27FC236}">
                <a16:creationId xmlns:a16="http://schemas.microsoft.com/office/drawing/2014/main" id="{5C1F2E53-2C34-4FE5-9320-44399719398B}"/>
              </a:ext>
            </a:extLst>
          </p:cNvPr>
          <p:cNvSpPr txBox="1">
            <a:spLocks/>
          </p:cNvSpPr>
          <p:nvPr/>
        </p:nvSpPr>
        <p:spPr>
          <a:xfrm>
            <a:off x="334851" y="2779012"/>
            <a:ext cx="7753081" cy="55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a) </a:t>
            </a:r>
            <a:r>
              <a:rPr lang="en-AU" sz="2000" dirty="0">
                <a:solidFill>
                  <a:schemeClr val="tx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It is difficult to manage because there are fewer guidelines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1" name="Google Shape;108;p12">
            <a:extLst>
              <a:ext uri="{FF2B5EF4-FFF2-40B4-BE49-F238E27FC236}">
                <a16:creationId xmlns:a16="http://schemas.microsoft.com/office/drawing/2014/main" id="{641225F6-5BA5-48E8-A659-71D8F4FFD939}"/>
              </a:ext>
            </a:extLst>
          </p:cNvPr>
          <p:cNvSpPr txBox="1">
            <a:spLocks/>
          </p:cNvSpPr>
          <p:nvPr/>
        </p:nvSpPr>
        <p:spPr>
          <a:xfrm>
            <a:off x="334851" y="3577989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b) </a:t>
            </a:r>
            <a:r>
              <a:rPr lang="en-AU" sz="2000" dirty="0">
                <a:latin typeface="+mn-lt"/>
                <a:ea typeface="Calibri"/>
                <a:cs typeface="Calibri"/>
                <a:sym typeface="Calibri"/>
              </a:rPr>
              <a:t>Expensive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3" name="Google Shape;108;p12">
            <a:extLst>
              <a:ext uri="{FF2B5EF4-FFF2-40B4-BE49-F238E27FC236}">
                <a16:creationId xmlns:a16="http://schemas.microsoft.com/office/drawing/2014/main" id="{9DB0A4B6-B08A-4762-A1EC-B33FC7F38BF4}"/>
              </a:ext>
            </a:extLst>
          </p:cNvPr>
          <p:cNvSpPr txBox="1">
            <a:spLocks/>
          </p:cNvSpPr>
          <p:nvPr/>
        </p:nvSpPr>
        <p:spPr>
          <a:xfrm>
            <a:off x="264398" y="4282786"/>
            <a:ext cx="8197022" cy="76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c)</a:t>
            </a:r>
            <a:r>
              <a:rPr lang="en-AU" sz="2000" dirty="0">
                <a:solidFill>
                  <a:srgbClr val="BFBFBF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AU" sz="2000" dirty="0">
                <a:latin typeface="+mn-lt"/>
                <a:ea typeface="Calibri"/>
                <a:cs typeface="Calibri" panose="020F0502020204030204" pitchFamily="34" charset="0"/>
                <a:sym typeface="Calibri"/>
              </a:rPr>
              <a:t>It does not provide opportunities for junior managers to gain skills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  <p:sp>
        <p:nvSpPr>
          <p:cNvPr id="14" name="Google Shape;108;p12">
            <a:extLst>
              <a:ext uri="{FF2B5EF4-FFF2-40B4-BE49-F238E27FC236}">
                <a16:creationId xmlns:a16="http://schemas.microsoft.com/office/drawing/2014/main" id="{24D86E97-4066-46DE-9EF5-12243AC29D94}"/>
              </a:ext>
            </a:extLst>
          </p:cNvPr>
          <p:cNvSpPr txBox="1">
            <a:spLocks/>
          </p:cNvSpPr>
          <p:nvPr/>
        </p:nvSpPr>
        <p:spPr>
          <a:xfrm>
            <a:off x="264398" y="5048419"/>
            <a:ext cx="7959143" cy="4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BFBFBF"/>
              </a:buClr>
              <a:buSzPts val="2400"/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d) </a:t>
            </a:r>
            <a:r>
              <a:rPr lang="en-AU" sz="2000" dirty="0">
                <a:solidFill>
                  <a:schemeClr val="tx1"/>
                </a:solidFill>
                <a:latin typeface="+mn-lt"/>
                <a:cs typeface="Calibri"/>
                <a:sym typeface="Calibri"/>
              </a:rPr>
              <a:t>C</a:t>
            </a:r>
            <a:r>
              <a:rPr lang="en-AU" sz="2000" dirty="0">
                <a:latin typeface="+mn-lt"/>
                <a:ea typeface="Calibri"/>
                <a:cs typeface="Calibri"/>
                <a:sym typeface="Calibri"/>
              </a:rPr>
              <a:t>an be problematic for team morale and interpersonal relationships</a:t>
            </a:r>
            <a:endParaRPr lang="en-AU" sz="2000" dirty="0">
              <a:latin typeface="+mn-lt"/>
              <a:cs typeface="Calibri" panose="020F0502020204030204" pitchFamily="34" charset="0"/>
            </a:endParaRPr>
          </a:p>
          <a:p>
            <a:pPr marL="0" indent="0">
              <a:spcBef>
                <a:spcPts val="560"/>
              </a:spcBef>
              <a:buSzPts val="2800"/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90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CMM</a:t>
            </a: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5</a:t>
            </a:fld>
            <a:r>
              <a:rPr lang="en-AU"/>
              <a:t>-</a:t>
            </a:r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l="2201" t="5655" r="5975" b="5010"/>
          <a:stretch/>
        </p:blipFill>
        <p:spPr>
          <a:xfrm>
            <a:off x="4036741" y="6541"/>
            <a:ext cx="4765200" cy="67495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167844" y="1029824"/>
            <a:ext cx="502397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Capability Maturity Model</a:t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318304" y="1889660"/>
            <a:ext cx="45336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tool</a:t>
            </a: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achieving high quality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198783" y="5831563"/>
            <a:ext cx="3551583" cy="4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AU" sz="2400">
                <a:solidFill>
                  <a:srgbClr val="BFBFBF"/>
                </a:solidFill>
              </a:rPr>
              <a:t>From Lecture 9, slide 34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Software Maturity Model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6</a:t>
            </a:fld>
            <a:r>
              <a:rPr lang="en-AU"/>
              <a:t>-</a:t>
            </a: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l="5710" t="42006" r="25584" b="11501"/>
          <a:stretch/>
        </p:blipFill>
        <p:spPr>
          <a:xfrm>
            <a:off x="3917374" y="1415565"/>
            <a:ext cx="5062330" cy="444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193946" y="1893877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03576" y="1931703"/>
            <a:ext cx="3675660" cy="126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rPr lang="en-AU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advantages and disadvantages of moving a software process from “repeatable” to “defined” ?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170465" y="1259563"/>
            <a:ext cx="3659413" cy="4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AU" sz="2400">
                <a:solidFill>
                  <a:srgbClr val="BFBFBF"/>
                </a:solidFill>
              </a:rPr>
              <a:t>From Lecture 9, slide 35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23" y="3488023"/>
            <a:ext cx="3390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Verification Process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076902" y="2374312"/>
            <a:ext cx="7576768" cy="108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Create an appropriate formal checklist to review your own group assignment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7</a:t>
            </a:fld>
            <a:r>
              <a:rPr lang="en-AU"/>
              <a:t>-</a:t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71437" y="2439389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358945" y="4702353"/>
            <a:ext cx="5715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102367" y="4623811"/>
            <a:ext cx="6247384" cy="74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</a:t>
            </a:r>
            <a:r>
              <a:rPr lang="en-AU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en-A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review?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66106" y="996080"/>
            <a:ext cx="9077894" cy="7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213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AU" sz="2400" dirty="0">
                <a:solidFill>
                  <a:schemeClr val="dk1"/>
                </a:solidFill>
              </a:rPr>
              <a:t>your assignment </a:t>
            </a: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groups, </a:t>
            </a:r>
            <a:r>
              <a:rPr lang="en-AU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discuss</a:t>
            </a:r>
            <a:r>
              <a:rPr lang="en-A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quality processes &amp; do these activities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Quality Plan: A checklist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8</a:t>
            </a:fld>
            <a:r>
              <a:rPr lang="en-AU"/>
              <a:t>-</a:t>
            </a:r>
            <a:endParaRPr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12122"/>
          <a:stretch/>
        </p:blipFill>
        <p:spPr>
          <a:xfrm>
            <a:off x="1616604" y="957478"/>
            <a:ext cx="7527396" cy="536868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/>
          <p:nvPr/>
        </p:nvSpPr>
        <p:spPr>
          <a:xfrm>
            <a:off x="209862" y="3027609"/>
            <a:ext cx="1214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tool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2462214" y="76200"/>
            <a:ext cx="486992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Another checklist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3633537" y="6463662"/>
            <a:ext cx="2755232" cy="3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-</a:t>
            </a:r>
            <a:fld id="{00000000-1234-1234-1234-123412341234}" type="slidenum">
              <a:rPr lang="en-AU"/>
              <a:t>9</a:t>
            </a:fld>
            <a:r>
              <a:rPr lang="en-AU"/>
              <a:t>-</a:t>
            </a:r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138" y="1066800"/>
            <a:ext cx="59854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824459" y="4586586"/>
            <a:ext cx="12142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AU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tool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714" y="2768000"/>
            <a:ext cx="1503909" cy="147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658</Words>
  <Application>Microsoft Office PowerPoint</Application>
  <PresentationFormat>On-screen Show (4:3)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Roboto</vt:lpstr>
      <vt:lpstr>Times</vt:lpstr>
      <vt:lpstr>Arial</vt:lpstr>
      <vt:lpstr>UniMelb</vt:lpstr>
      <vt:lpstr>SWEN90016  Software Processes &amp; Project Management</vt:lpstr>
      <vt:lpstr>PowerPoint Presentation</vt:lpstr>
      <vt:lpstr> Software Maturity Model</vt:lpstr>
      <vt:lpstr> Software Maturity Model</vt:lpstr>
      <vt:lpstr>CMM</vt:lpstr>
      <vt:lpstr> Software Maturity Model</vt:lpstr>
      <vt:lpstr>Verification Process</vt:lpstr>
      <vt:lpstr>Quality Plan: A checklist</vt:lpstr>
      <vt:lpstr>Another checklist</vt:lpstr>
      <vt:lpstr>Verification Process</vt:lpstr>
      <vt:lpstr>Agile Quality Strategy </vt:lpstr>
      <vt:lpstr>Agile Quality – Dev Team process</vt:lpstr>
      <vt:lpstr>Agile Quality Process</vt:lpstr>
      <vt:lpstr>QA Requirements</vt:lpstr>
      <vt:lpstr>PowerPoint Presentation</vt:lpstr>
      <vt:lpstr>ISO-9000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SWEN90016  Software Processes &amp; Project Management</dc:title>
  <cp:lastModifiedBy>Marion Zalk</cp:lastModifiedBy>
  <cp:revision>7</cp:revision>
  <dcterms:modified xsi:type="dcterms:W3CDTF">2019-09-12T00:00:47Z</dcterms:modified>
</cp:coreProperties>
</file>