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460" r:id="rId3"/>
    <p:sldId id="257" r:id="rId4"/>
    <p:sldId id="258" r:id="rId5"/>
    <p:sldId id="259" r:id="rId6"/>
    <p:sldId id="260" r:id="rId7"/>
    <p:sldId id="473" r:id="rId8"/>
    <p:sldId id="262" r:id="rId9"/>
    <p:sldId id="263" r:id="rId10"/>
    <p:sldId id="264" r:id="rId11"/>
    <p:sldId id="266" r:id="rId12"/>
    <p:sldId id="274" r:id="rId13"/>
    <p:sldId id="267" r:id="rId14"/>
    <p:sldId id="269" r:id="rId15"/>
    <p:sldId id="268" r:id="rId16"/>
    <p:sldId id="271" r:id="rId17"/>
    <p:sldId id="272" r:id="rId18"/>
    <p:sldId id="273" r:id="rId19"/>
    <p:sldId id="474" r:id="rId20"/>
    <p:sldId id="475" r:id="rId21"/>
    <p:sldId id="476" r:id="rId22"/>
    <p:sldId id="477" r:id="rId23"/>
    <p:sldId id="478" r:id="rId24"/>
    <p:sldId id="479" r:id="rId25"/>
    <p:sldId id="398" r:id="rId26"/>
    <p:sldId id="480" r:id="rId27"/>
    <p:sldId id="481" r:id="rId28"/>
    <p:sldId id="482" r:id="rId29"/>
    <p:sldId id="483" r:id="rId30"/>
    <p:sldId id="484" r:id="rId31"/>
    <p:sldId id="485" r:id="rId32"/>
    <p:sldId id="486" r:id="rId33"/>
    <p:sldId id="48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7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0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59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9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8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7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9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63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66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25ED-38F1-4454-8234-96C600BEEE18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49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nyon/SoftwareTeam2/blob/master/%EC%B5%9C%EC%A2%85%EC%82%B0%EC%B6%9C%EB%AC%BC/2%ED%8C%80_SAD%201.0.ppt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Zinyon/SoftwareTeam2/blob/master/%EC%B5%9C%EC%A2%85%EC%82%B0%EC%B6%9C%EB%AC%BC/2%ED%8C%80_SAD%201.0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nyon/SoftwareTeam2/blob/master/%EC%B5%9C%EC%A2%85%EC%82%B0%EC%B6%9C%EB%AC%BC/2%ED%8C%80_SAD%201.0.ppt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nyon/SoftwareTeam2/blob/master/%EC%B5%9C%EC%A2%85%EC%82%B0%EC%B6%9C%EB%AC%BC/2%ED%8C%80_SAD%201.0.pptx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Zinyon/SoftwareTeam2/blob/master/%EC%B5%9C%EC%A2%85%EC%82%B0%EC%B6%9C%EB%AC%BC/2%ED%8C%80_SAD%201.0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Zinyon/SoftwareTeam2/blob/master/%EC%B5%9C%EC%A2%85%EC%82%B0%EC%B6%9C%EB%AC%BC/2%ED%8C%80_SAD%201.0.pptx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Zinyon/SoftwareTeam2/blob/master/%EC%B5%9C%EC%A2%85%EC%82%B0%EC%B6%9C%EB%AC%BC/2%ED%8C%80_SAD%201.0.pptx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Zinyon/SoftwareTeam2/blob/master/%EC%B5%9C%EC%A2%85%EC%82%B0%EC%B6%9C%EB%AC%BC/2%ED%8C%80_SAD%201.0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752389-D3F6-4D9B-AF92-D6407841DC92}"/>
              </a:ext>
            </a:extLst>
          </p:cNvPr>
          <p:cNvSpPr txBox="1"/>
          <p:nvPr/>
        </p:nvSpPr>
        <p:spPr>
          <a:xfrm>
            <a:off x="962025" y="2833493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Software Architecture Documentation 2.0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650D9-7101-441E-97F7-C586913C3487}"/>
              </a:ext>
            </a:extLst>
          </p:cNvPr>
          <p:cNvSpPr txBox="1"/>
          <p:nvPr/>
        </p:nvSpPr>
        <p:spPr>
          <a:xfrm>
            <a:off x="7096878" y="4380107"/>
            <a:ext cx="166359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팀</a:t>
            </a:r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/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/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20130839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박진영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/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20141791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정석준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/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20150860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엄희애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/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20151152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박성은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/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20151172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현준호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/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20160592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이상우</a:t>
            </a:r>
          </a:p>
        </p:txBody>
      </p:sp>
    </p:spTree>
    <p:extLst>
      <p:ext uri="{BB962C8B-B14F-4D97-AF65-F5344CB8AC3E}">
        <p14:creationId xmlns:p14="http://schemas.microsoft.com/office/powerpoint/2010/main" val="359548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628742" y="307647"/>
            <a:ext cx="188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Create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1824787" y="5652869"/>
            <a:ext cx="5494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saveInfo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javascript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prototype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으로 구현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Sql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query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(insert)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 실행하여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 table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객체의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저장한다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E759BF-BE35-450C-85A5-CBD5A85D18C7}"/>
              </a:ext>
            </a:extLst>
          </p:cNvPr>
          <p:cNvSpPr txBox="1"/>
          <p:nvPr/>
        </p:nvSpPr>
        <p:spPr>
          <a:xfrm>
            <a:off x="3578455" y="5123524"/>
            <a:ext cx="198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entities&lt;student.js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E88F9D-6C1F-4925-9135-03460B822382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09F70-E310-4CB3-80A6-30AF5BEA9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613"/>
            <a:ext cx="9144000" cy="399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6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628742" y="307647"/>
            <a:ext cx="188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Create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853440" y="5691337"/>
            <a:ext cx="755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saveInfo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끝나면 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index.ejs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render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하여 메인 페이지로 돌아간다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0729E-A0DA-46AE-919D-0E4C7B4EAAD9}"/>
              </a:ext>
            </a:extLst>
          </p:cNvPr>
          <p:cNvSpPr txBox="1"/>
          <p:nvPr/>
        </p:nvSpPr>
        <p:spPr>
          <a:xfrm>
            <a:off x="2179021" y="4974523"/>
            <a:ext cx="478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controllers&lt;schedule_recommendation.js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0DD180-A21F-4BDE-87F0-77DAFA9317DE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AB56FFE-38B2-4270-B7BE-8179E4DD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491"/>
            <a:ext cx="9144000" cy="364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46736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628742" y="307647"/>
            <a:ext cx="188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Read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BF439B3-B648-4165-940C-85C0AF732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34" y="2625786"/>
            <a:ext cx="1008667" cy="100866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92F4464-EA26-4178-94B4-B5D6E7E07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666" y="2625786"/>
            <a:ext cx="1008667" cy="100866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9B1775D-6744-41EB-8BF8-869E464B4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98" y="2625785"/>
            <a:ext cx="1008667" cy="10086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5047A9-6EA4-43C8-8987-74A7D0F5E664}"/>
              </a:ext>
            </a:extLst>
          </p:cNvPr>
          <p:cNvSpPr txBox="1"/>
          <p:nvPr/>
        </p:nvSpPr>
        <p:spPr>
          <a:xfrm>
            <a:off x="343049" y="4473309"/>
            <a:ext cx="1574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boundaries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student_form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show.ejs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25D084-64AB-4927-9497-67719AA21975}"/>
              </a:ext>
            </a:extLst>
          </p:cNvPr>
          <p:cNvSpPr txBox="1"/>
          <p:nvPr/>
        </p:nvSpPr>
        <p:spPr>
          <a:xfrm>
            <a:off x="2915322" y="3791336"/>
            <a:ext cx="3241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controllers</a:t>
            </a:r>
          </a:p>
          <a:p>
            <a:pPr algn="ctr"/>
            <a:r>
              <a:rPr lang="en-US" altLang="ko-KR" dirty="0"/>
              <a:t>&lt;schedule_recommendation.js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65062D-F6DC-4F98-A455-33CFD0EBB8B8}"/>
              </a:ext>
            </a:extLst>
          </p:cNvPr>
          <p:cNvSpPr txBox="1"/>
          <p:nvPr/>
        </p:nvSpPr>
        <p:spPr>
          <a:xfrm>
            <a:off x="7491165" y="3717209"/>
            <a:ext cx="147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entities</a:t>
            </a:r>
          </a:p>
          <a:p>
            <a:r>
              <a:rPr lang="en-US" altLang="ko-KR" dirty="0"/>
              <a:t>&lt;student.js</a:t>
            </a:r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58518411-BB06-49E7-B55B-FE3A21ADD093}"/>
              </a:ext>
            </a:extLst>
          </p:cNvPr>
          <p:cNvSpPr/>
          <p:nvPr/>
        </p:nvSpPr>
        <p:spPr>
          <a:xfrm rot="10800000">
            <a:off x="2149479" y="3419043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6833C0F2-0FC3-4657-AEB1-643722B0C562}"/>
              </a:ext>
            </a:extLst>
          </p:cNvPr>
          <p:cNvSpPr/>
          <p:nvPr/>
        </p:nvSpPr>
        <p:spPr>
          <a:xfrm>
            <a:off x="5795640" y="2337577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4BA064B-CABB-4520-8B15-2CFC6025B8B9}"/>
              </a:ext>
            </a:extLst>
          </p:cNvPr>
          <p:cNvSpPr/>
          <p:nvPr/>
        </p:nvSpPr>
        <p:spPr>
          <a:xfrm>
            <a:off x="2254813" y="2337577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2F7A5F4A-C521-4155-937F-C4508B3B9BCD}"/>
              </a:ext>
            </a:extLst>
          </p:cNvPr>
          <p:cNvSpPr/>
          <p:nvPr/>
        </p:nvSpPr>
        <p:spPr>
          <a:xfrm rot="10800000">
            <a:off x="5723326" y="3429000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F843B3-2F0C-4C87-9EF8-FBB50D664B61}"/>
              </a:ext>
            </a:extLst>
          </p:cNvPr>
          <p:cNvSpPr txBox="1"/>
          <p:nvPr/>
        </p:nvSpPr>
        <p:spPr>
          <a:xfrm>
            <a:off x="343049" y="3717209"/>
            <a:ext cx="157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boundaries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index.ejs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FE41CA-8A2B-48B9-9E1D-F99564699EBD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</p:spTree>
    <p:extLst>
      <p:ext uri="{BB962C8B-B14F-4D97-AF65-F5344CB8AC3E}">
        <p14:creationId xmlns:p14="http://schemas.microsoft.com/office/powerpoint/2010/main" val="118207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734611" y="307647"/>
            <a:ext cx="167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Read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2677160" y="5625068"/>
            <a:ext cx="378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 user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는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‘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학생 정보 보기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’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클릭한다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6A68D7-5698-4A76-A5DA-451F681B3A05}"/>
              </a:ext>
            </a:extLst>
          </p:cNvPr>
          <p:cNvSpPr txBox="1"/>
          <p:nvPr/>
        </p:nvSpPr>
        <p:spPr>
          <a:xfrm>
            <a:off x="3476150" y="5139992"/>
            <a:ext cx="219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boundaries&lt;</a:t>
            </a:r>
            <a:r>
              <a:rPr lang="en-US" altLang="ko-KR" dirty="0" err="1"/>
              <a:t>index.ejs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C4B05B-3BB6-44D4-B54D-FD62ACF35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567802"/>
            <a:ext cx="7658100" cy="29622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254B03F-33F6-42E9-9ACA-1AD31711AFD2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</p:spTree>
    <p:extLst>
      <p:ext uri="{BB962C8B-B14F-4D97-AF65-F5344CB8AC3E}">
        <p14:creationId xmlns:p14="http://schemas.microsoft.com/office/powerpoint/2010/main" val="2645463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734611" y="307647"/>
            <a:ext cx="167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Read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1361440" y="5622781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Student 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객체 생성 후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findAll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함수를 통해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있는 모든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 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객체를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findAllStudent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저장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Id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값이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url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 통해 넘어올 경우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findById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id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값에 해당하는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객체를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findOneStudent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65E0F-F065-447B-B479-5F99E502C1B8}"/>
              </a:ext>
            </a:extLst>
          </p:cNvPr>
          <p:cNvSpPr txBox="1"/>
          <p:nvPr/>
        </p:nvSpPr>
        <p:spPr>
          <a:xfrm>
            <a:off x="2036781" y="5173618"/>
            <a:ext cx="478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controllers&lt;schedule_recommendation.js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36B375-29BD-42D6-8E2E-54CCAE00C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400"/>
            <a:ext cx="9144000" cy="40162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AF7DEC9-32DF-40F5-8EF6-2C504907642C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</p:spTree>
    <p:extLst>
      <p:ext uri="{BB962C8B-B14F-4D97-AF65-F5344CB8AC3E}">
        <p14:creationId xmlns:p14="http://schemas.microsoft.com/office/powerpoint/2010/main" val="307946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734611" y="307647"/>
            <a:ext cx="167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Read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1448719" y="5762486"/>
            <a:ext cx="666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findAll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()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은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select query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문을 통해 모든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객체를 리턴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findById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()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는 해당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id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값을 가진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객체를 리턴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65E0F-F065-447B-B479-5F99E502C1B8}"/>
              </a:ext>
            </a:extLst>
          </p:cNvPr>
          <p:cNvSpPr txBox="1"/>
          <p:nvPr/>
        </p:nvSpPr>
        <p:spPr>
          <a:xfrm>
            <a:off x="2179021" y="5264820"/>
            <a:ext cx="478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functions&lt;student_read.js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6FE311-2E22-471C-9170-449BFE9A6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91" y="820627"/>
            <a:ext cx="7049418" cy="43158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41664C0-5D84-4227-A811-D0EDA5DF0B22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</p:spTree>
    <p:extLst>
      <p:ext uri="{BB962C8B-B14F-4D97-AF65-F5344CB8AC3E}">
        <p14:creationId xmlns:p14="http://schemas.microsoft.com/office/powerpoint/2010/main" val="62999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734611" y="307647"/>
            <a:ext cx="167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Read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1229360" y="5542950"/>
            <a:ext cx="680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id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값이 있는 경우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students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에는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findAllstudent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변수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student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에는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findOneStudent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할당하여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GUI Form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넘겨준다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Id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값이 없는 경우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students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에는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findAllstudent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변수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</a:t>
            </a:r>
          </a:p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에는 빈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data(undefined)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할당하여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GUI Form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넘겨준다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sz="16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65E0F-F065-447B-B479-5F99E502C1B8}"/>
              </a:ext>
            </a:extLst>
          </p:cNvPr>
          <p:cNvSpPr txBox="1"/>
          <p:nvPr/>
        </p:nvSpPr>
        <p:spPr>
          <a:xfrm>
            <a:off x="2036781" y="5173618"/>
            <a:ext cx="478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controllers&lt;schedule_recommendation.js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9DEB72-D81C-41D7-994A-9C97197DA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400"/>
            <a:ext cx="9144000" cy="401626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EB77F3-8542-4F65-AE5B-E22AA8943300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</p:spTree>
    <p:extLst>
      <p:ext uri="{BB962C8B-B14F-4D97-AF65-F5344CB8AC3E}">
        <p14:creationId xmlns:p14="http://schemas.microsoft.com/office/powerpoint/2010/main" val="263831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734611" y="307647"/>
            <a:ext cx="167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Read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1168400" y="5616740"/>
            <a:ext cx="680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5. 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넘겨받은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students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변수에서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for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문을 통해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&lt;%=students[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].name%&gt;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형식으로 각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 entity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name attribute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만 나열해준다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sz="16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65E0F-F065-447B-B479-5F99E502C1B8}"/>
              </a:ext>
            </a:extLst>
          </p:cNvPr>
          <p:cNvSpPr txBox="1"/>
          <p:nvPr/>
        </p:nvSpPr>
        <p:spPr>
          <a:xfrm>
            <a:off x="2036781" y="5173618"/>
            <a:ext cx="478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Boundaries&gt;</a:t>
            </a:r>
            <a:r>
              <a:rPr lang="en-US" altLang="ko-KR" dirty="0" err="1"/>
              <a:t>student_form</a:t>
            </a:r>
            <a:r>
              <a:rPr lang="en-US" altLang="ko-KR" dirty="0"/>
              <a:t>&gt;</a:t>
            </a:r>
            <a:r>
              <a:rPr lang="en-US" altLang="ko-KR" dirty="0" err="1"/>
              <a:t>show.ejs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C962C7-D361-4E5C-B920-3D2018122BE7}"/>
              </a:ext>
            </a:extLst>
          </p:cNvPr>
          <p:cNvSpPr txBox="1"/>
          <p:nvPr/>
        </p:nvSpPr>
        <p:spPr>
          <a:xfrm>
            <a:off x="1026160" y="6333418"/>
            <a:ext cx="680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* &lt;%= %&gt;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형식은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html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에서 넘겨받은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보여줄 때 쓰는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nodejs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A778B3-809E-4EFE-AD21-0770498BE93D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EC3E75-1461-400F-B854-6710725F9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01" y="855607"/>
            <a:ext cx="7676198" cy="42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22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734611" y="307647"/>
            <a:ext cx="167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Read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1315720" y="5719356"/>
            <a:ext cx="651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5. 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넘겨받은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빈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</a:t>
            </a:r>
            <a:r>
              <a:rPr lang="ko-KR" altLang="en-US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아닐경우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(undefined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아닐 경우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 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해당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entit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모든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attribute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들을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&lt;%=student.name%&gt;, &lt;%=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student.adm_year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%&gt;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등의 형식으로 보여준다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sz="16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65E0F-F065-447B-B479-5F99E502C1B8}"/>
              </a:ext>
            </a:extLst>
          </p:cNvPr>
          <p:cNvSpPr txBox="1"/>
          <p:nvPr/>
        </p:nvSpPr>
        <p:spPr>
          <a:xfrm>
            <a:off x="2036781" y="5173618"/>
            <a:ext cx="478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Boundaries&gt;</a:t>
            </a:r>
            <a:r>
              <a:rPr lang="en-US" altLang="ko-KR" dirty="0" err="1"/>
              <a:t>student_form</a:t>
            </a:r>
            <a:r>
              <a:rPr lang="en-US" altLang="ko-KR" dirty="0"/>
              <a:t>&gt;</a:t>
            </a:r>
            <a:r>
              <a:rPr lang="en-US" altLang="ko-KR" dirty="0" err="1"/>
              <a:t>show.ejs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2FD2A6-DAC4-47FC-9C12-CC7D53210DF7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E204E2-7D33-4E54-90DE-4FB74D110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863600"/>
            <a:ext cx="84010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6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0AA5E1-4561-4F00-97B0-D7F77B1163E9}"/>
              </a:ext>
            </a:extLst>
          </p:cNvPr>
          <p:cNvSpPr/>
          <p:nvPr/>
        </p:nvSpPr>
        <p:spPr>
          <a:xfrm>
            <a:off x="620777" y="176014"/>
            <a:ext cx="1937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    Key class Design</a:t>
            </a:r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C7083AD-51CF-4207-A36D-38114669C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718"/>
            <a:ext cx="9144000" cy="465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752389-D3F6-4D9B-AF92-D6407841DC92}"/>
              </a:ext>
            </a:extLst>
          </p:cNvPr>
          <p:cNvSpPr txBox="1"/>
          <p:nvPr/>
        </p:nvSpPr>
        <p:spPr>
          <a:xfrm>
            <a:off x="4050506" y="217269"/>
            <a:ext cx="1042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목차</a:t>
            </a:r>
            <a:endParaRPr lang="en-US" altLang="ko-KR" sz="36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EBFF-3743-4F26-8C85-76F00526A60B}"/>
              </a:ext>
            </a:extLst>
          </p:cNvPr>
          <p:cNvSpPr txBox="1"/>
          <p:nvPr/>
        </p:nvSpPr>
        <p:spPr>
          <a:xfrm>
            <a:off x="1183639" y="1536174"/>
            <a:ext cx="60096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Key Class Design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Table Design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핵심 추천 로직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C1AA07E0-116B-43DD-9BF5-2CF337B88410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8B65E82-7F65-4BDC-B749-232222311ED0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25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0AA5E1-4561-4F00-97B0-D7F77B1163E9}"/>
              </a:ext>
            </a:extLst>
          </p:cNvPr>
          <p:cNvSpPr/>
          <p:nvPr/>
        </p:nvSpPr>
        <p:spPr>
          <a:xfrm>
            <a:off x="620777" y="176014"/>
            <a:ext cx="1624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    Table Design</a:t>
            </a:r>
            <a:endParaRPr lang="en-US" altLang="ko-KR" sz="1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225053-8A65-4052-85F9-736BF5FF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76" y="659805"/>
            <a:ext cx="7654647" cy="57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99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21B7451-4541-49F3-8C0C-2BEDFC495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89" b="27743"/>
          <a:stretch/>
        </p:blipFill>
        <p:spPr>
          <a:xfrm>
            <a:off x="620777" y="329902"/>
            <a:ext cx="8147303" cy="65379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0AA5E1-4561-4F00-97B0-D7F77B1163E9}"/>
              </a:ext>
            </a:extLst>
          </p:cNvPr>
          <p:cNvSpPr/>
          <p:nvPr/>
        </p:nvSpPr>
        <p:spPr>
          <a:xfrm>
            <a:off x="620777" y="176014"/>
            <a:ext cx="1624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    Table Design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8C294E-102A-40A8-90C3-EEC78DB2A9CE}"/>
              </a:ext>
            </a:extLst>
          </p:cNvPr>
          <p:cNvSpPr/>
          <p:nvPr/>
        </p:nvSpPr>
        <p:spPr>
          <a:xfrm>
            <a:off x="3088640" y="598115"/>
            <a:ext cx="6055360" cy="608584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Student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학생의 모든 정보를 가지고 있다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360000"/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Authentication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위한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Login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테이블이 존재하고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</a:p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Student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테이블이 이메일 주소를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Foreign Key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하여 참조한다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360000"/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Primary Key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학생코드가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학생의 시간표 생성 조건을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가지고 있는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Condition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테이블에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4897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D875764-6C11-498F-B75E-726F724A45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9" r="40972" b="28472"/>
          <a:stretch/>
        </p:blipFill>
        <p:spPr>
          <a:xfrm>
            <a:off x="132080" y="424070"/>
            <a:ext cx="8879840" cy="6433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0AA5E1-4561-4F00-97B0-D7F77B1163E9}"/>
              </a:ext>
            </a:extLst>
          </p:cNvPr>
          <p:cNvSpPr/>
          <p:nvPr/>
        </p:nvSpPr>
        <p:spPr>
          <a:xfrm>
            <a:off x="620777" y="176014"/>
            <a:ext cx="1624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    Table Design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CACA92-EF1C-4820-B6DD-129499339131}"/>
              </a:ext>
            </a:extLst>
          </p:cNvPr>
          <p:cNvSpPr/>
          <p:nvPr/>
        </p:nvSpPr>
        <p:spPr>
          <a:xfrm>
            <a:off x="0" y="1010920"/>
            <a:ext cx="5881340" cy="584708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subject_all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테이블은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서강대학교에서 열렸던 모든 과목들을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가지고 있는 테이블이다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360000"/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중 이번 학기에 열리는 테이블은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open_course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테이블에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수강교시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교수명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교수이메일과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함께 저장된다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867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D875764-6C11-498F-B75E-726F724A45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0" t="8886" r="60828" b="37626"/>
          <a:stretch/>
        </p:blipFill>
        <p:spPr>
          <a:xfrm>
            <a:off x="426720" y="483791"/>
            <a:ext cx="3575303" cy="63669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0AA5E1-4561-4F00-97B0-D7F77B1163E9}"/>
              </a:ext>
            </a:extLst>
          </p:cNvPr>
          <p:cNvSpPr/>
          <p:nvPr/>
        </p:nvSpPr>
        <p:spPr>
          <a:xfrm>
            <a:off x="620777" y="176014"/>
            <a:ext cx="1624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    Table Design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00BA7E-86F3-4782-B12A-09B81CE11B66}"/>
              </a:ext>
            </a:extLst>
          </p:cNvPr>
          <p:cNvSpPr/>
          <p:nvPr/>
        </p:nvSpPr>
        <p:spPr>
          <a:xfrm>
            <a:off x="4002023" y="733374"/>
            <a:ext cx="5141977" cy="584708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학생이 이미 이수한 과목은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complete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테이블에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360000"/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Student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전공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전공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전공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참조하여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Yoram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테이블에서 요람을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선택하고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요람코드와 학생코드를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Student_yoram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이라는 테이블에 저장한다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7583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D875764-6C11-498F-B75E-726F724A45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0" t="8886" r="60828" b="37626"/>
          <a:stretch/>
        </p:blipFill>
        <p:spPr>
          <a:xfrm>
            <a:off x="426720" y="483791"/>
            <a:ext cx="3575303" cy="63669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0AA5E1-4561-4F00-97B0-D7F77B1163E9}"/>
              </a:ext>
            </a:extLst>
          </p:cNvPr>
          <p:cNvSpPr/>
          <p:nvPr/>
        </p:nvSpPr>
        <p:spPr>
          <a:xfrm>
            <a:off x="620777" y="176014"/>
            <a:ext cx="1624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    Table Design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FB47C-B002-4A94-9BD1-5EB269B1DEEA}"/>
              </a:ext>
            </a:extLst>
          </p:cNvPr>
          <p:cNvSpPr/>
          <p:nvPr/>
        </p:nvSpPr>
        <p:spPr>
          <a:xfrm>
            <a:off x="3799839" y="743740"/>
            <a:ext cx="5344161" cy="584708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Student_yoram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통해 과목이 선택되어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시간표가 조합되면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테이블에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2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최종으로 구분되어 저장되고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최종으로 선택된 것만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timetable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테이블에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634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시간표 스타일</a:t>
            </a:r>
            <a:r>
              <a:rPr lang="en-US" altLang="ko-KR" dirty="0"/>
              <a:t>, </a:t>
            </a:r>
            <a:r>
              <a:rPr lang="ko-KR" altLang="en-US" dirty="0"/>
              <a:t>과목 추천</a:t>
            </a:r>
            <a:br>
              <a:rPr lang="en-US" altLang="ko-KR" dirty="0"/>
            </a:br>
            <a:r>
              <a:rPr lang="en-US" altLang="ko-KR" sz="1600" dirty="0"/>
              <a:t>:</a:t>
            </a:r>
            <a:r>
              <a:rPr lang="ko-KR" altLang="en-US" sz="1600" dirty="0"/>
              <a:t> 같은 학과</a:t>
            </a:r>
            <a:r>
              <a:rPr lang="en-US" altLang="ko-KR" sz="1600" dirty="0"/>
              <a:t>,</a:t>
            </a:r>
            <a:r>
              <a:rPr lang="ko-KR" altLang="en-US" sz="1600" dirty="0"/>
              <a:t> 학기의 다른 학생들의 시간표 데이터</a:t>
            </a:r>
            <a:r>
              <a:rPr lang="en-US" altLang="ko-KR" sz="1600" baseline="30000" dirty="0">
                <a:solidFill>
                  <a:srgbClr val="FF0000"/>
                </a:solidFill>
              </a:rPr>
              <a:t>1)</a:t>
            </a:r>
            <a:r>
              <a:rPr lang="ko-KR" altLang="en-US" sz="1600" baseline="300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분석하여 해당 유저가 좋아할만한 시간표 스타일 후보를 </a:t>
            </a:r>
            <a:r>
              <a:rPr lang="en-US" altLang="ko-KR" sz="1600" dirty="0"/>
              <a:t>3</a:t>
            </a:r>
            <a:r>
              <a:rPr lang="ko-KR" altLang="en-US" sz="1600" dirty="0"/>
              <a:t>가지 제시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1600" dirty="0"/>
              <a:t>후보 </a:t>
            </a:r>
            <a:r>
              <a:rPr lang="en-US" altLang="ko-KR" sz="1600" dirty="0"/>
              <a:t>1.</a:t>
            </a:r>
            <a:r>
              <a:rPr lang="en-US" altLang="ko-KR" sz="1600" baseline="30000" dirty="0">
                <a:solidFill>
                  <a:srgbClr val="FF0000"/>
                </a:solidFill>
              </a:rPr>
              <a:t>2)</a:t>
            </a:r>
            <a:r>
              <a:rPr lang="ko-KR" altLang="en-US" sz="1600" baseline="30000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같은 학과</a:t>
            </a:r>
            <a:r>
              <a:rPr lang="en-US" altLang="ko-KR" sz="1600" dirty="0"/>
              <a:t>,</a:t>
            </a:r>
            <a:r>
              <a:rPr lang="ko-KR" altLang="en-US" sz="1600" dirty="0"/>
              <a:t> 학기 학생들의 평균 패턴 시간표</a:t>
            </a:r>
            <a:br>
              <a:rPr lang="en-US" altLang="ko-KR" sz="1600" dirty="0"/>
            </a:br>
            <a:r>
              <a:rPr lang="ko-KR" altLang="en-US" sz="1600" dirty="0"/>
              <a:t>후보 </a:t>
            </a:r>
            <a:r>
              <a:rPr lang="en-US" altLang="ko-KR" sz="1600" dirty="0"/>
              <a:t>2.</a:t>
            </a:r>
            <a:r>
              <a:rPr lang="ko-KR" altLang="en-US" sz="1600" dirty="0"/>
              <a:t> 같은 학과</a:t>
            </a:r>
            <a:r>
              <a:rPr lang="en-US" altLang="ko-KR" sz="1600" dirty="0"/>
              <a:t>,</a:t>
            </a:r>
            <a:r>
              <a:rPr lang="ko-KR" altLang="en-US" sz="1600" dirty="0"/>
              <a:t> 학기 학생들 시간표 중 가장 오전 수업이 많은 시간표</a:t>
            </a:r>
            <a:br>
              <a:rPr lang="en-US" altLang="ko-KR" sz="1600" dirty="0"/>
            </a:br>
            <a:r>
              <a:rPr lang="ko-KR" altLang="en-US" sz="1600" dirty="0"/>
              <a:t>후보 </a:t>
            </a:r>
            <a:r>
              <a:rPr lang="en-US" altLang="ko-KR" sz="1600" dirty="0"/>
              <a:t>3.</a:t>
            </a:r>
            <a:r>
              <a:rPr lang="ko-KR" altLang="en-US" sz="1600" dirty="0"/>
              <a:t> 같은 학과</a:t>
            </a:r>
            <a:r>
              <a:rPr lang="en-US" altLang="ko-KR" sz="1600" dirty="0"/>
              <a:t>,</a:t>
            </a:r>
            <a:r>
              <a:rPr lang="ko-KR" altLang="en-US" sz="1600" dirty="0"/>
              <a:t> 학기 학생들 시간표 중 가장 오후 수업이 많은 시간표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>
                <a:solidFill>
                  <a:srgbClr val="FF0000"/>
                </a:solidFill>
              </a:rPr>
              <a:t>1)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전체 같은 학과</a:t>
            </a:r>
            <a:r>
              <a:rPr lang="en-US" altLang="ko-KR" sz="1600" dirty="0"/>
              <a:t>,</a:t>
            </a:r>
            <a:r>
              <a:rPr lang="ko-KR" altLang="en-US" sz="1600" dirty="0"/>
              <a:t> 학기 시간표 데이터 중 모든 </a:t>
            </a:r>
            <a:r>
              <a:rPr lang="ko-KR" altLang="en-US" sz="1600" dirty="0" err="1"/>
              <a:t>고정과목을</a:t>
            </a:r>
            <a:r>
              <a:rPr lang="ko-KR" altLang="en-US" sz="1600" dirty="0"/>
              <a:t> 수강할 수 있는 시간표만 분석</a:t>
            </a:r>
            <a:r>
              <a:rPr lang="en-US" altLang="ko-KR" sz="1600" dirty="0"/>
              <a:t>.</a:t>
            </a:r>
            <a:r>
              <a:rPr lang="ko-KR" altLang="en-US" sz="1600" dirty="0"/>
              <a:t> 유저의 </a:t>
            </a:r>
            <a:r>
              <a:rPr lang="ko-KR" altLang="en-US" sz="1600" dirty="0" err="1"/>
              <a:t>고정과목</a:t>
            </a:r>
            <a:r>
              <a:rPr lang="ko-KR" altLang="en-US" sz="1600" dirty="0"/>
              <a:t> 리스트와 개설 </a:t>
            </a:r>
            <a:r>
              <a:rPr lang="ko-KR" altLang="en-US" sz="1600" dirty="0" err="1"/>
              <a:t>과목정보를</a:t>
            </a:r>
            <a:r>
              <a:rPr lang="ko-KR" altLang="en-US" sz="1600" dirty="0"/>
              <a:t> 참고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FF0000"/>
                </a:solidFill>
              </a:rPr>
              <a:t>2)</a:t>
            </a:r>
            <a:r>
              <a:rPr lang="ko-KR" altLang="en-US" sz="1600" dirty="0"/>
              <a:t> 행렬 분석 라이브러리 </a:t>
            </a:r>
            <a:r>
              <a:rPr lang="en-US" altLang="ko-KR" sz="1600" dirty="0"/>
              <a:t>‘SVD’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이용</a:t>
            </a:r>
            <a:r>
              <a:rPr lang="en-US" altLang="ko-KR" sz="1600" dirty="0"/>
              <a:t>.</a:t>
            </a:r>
            <a:r>
              <a:rPr lang="ko-KR" altLang="en-US" sz="1600" dirty="0"/>
              <a:t> 공강 정도</a:t>
            </a:r>
            <a:r>
              <a:rPr lang="en-US" altLang="ko-KR" sz="1600" dirty="0"/>
              <a:t>,</a:t>
            </a:r>
            <a:r>
              <a:rPr lang="ko-KR" altLang="en-US" sz="1600" dirty="0"/>
              <a:t> 연강 정도를 수치화 가능</a:t>
            </a:r>
            <a:r>
              <a:rPr lang="en-US" altLang="ko-KR" sz="1600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42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152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SVD(Singular Value Decomposition)</a:t>
            </a:r>
            <a:r>
              <a:rPr lang="en-US" altLang="ko-KR" sz="1800" dirty="0"/>
              <a:t>	</a:t>
            </a:r>
            <a:br>
              <a:rPr lang="en-US" altLang="ko-KR" sz="1800" dirty="0"/>
            </a:br>
            <a:r>
              <a:rPr lang="en-US" altLang="ko-KR" sz="1800" dirty="0"/>
              <a:t>: </a:t>
            </a:r>
            <a:r>
              <a:rPr lang="ko-KR" altLang="en-US" sz="1800" dirty="0" err="1"/>
              <a:t>특이값</a:t>
            </a:r>
            <a:r>
              <a:rPr lang="ko-KR" altLang="en-US" sz="1800" dirty="0"/>
              <a:t> 분해</a:t>
            </a:r>
            <a:r>
              <a:rPr lang="en-US" altLang="ko-KR" sz="1800" dirty="0"/>
              <a:t>. </a:t>
            </a:r>
            <a:r>
              <a:rPr lang="ko-KR" altLang="en-US" sz="1800" dirty="0"/>
              <a:t>행렬 패턴의 유사도를 측정하는데 활용</a:t>
            </a:r>
            <a:r>
              <a:rPr lang="en-US" altLang="ko-KR" sz="1800" dirty="0"/>
              <a:t>. </a:t>
            </a:r>
            <a:r>
              <a:rPr lang="ko-KR" altLang="en-US" sz="1800" dirty="0"/>
              <a:t>이미지 프로세싱</a:t>
            </a:r>
            <a:r>
              <a:rPr lang="en-US" altLang="ko-KR" sz="1800" dirty="0"/>
              <a:t>, </a:t>
            </a:r>
            <a:r>
              <a:rPr lang="ko-KR" altLang="en-US" sz="1800" dirty="0"/>
              <a:t>컴퓨터 비전에 활용되는 개념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1026" name="Picture 2" descr="https://t1.daumcdn.net/cfile/tistory/24348F4352607D6015">
            <a:extLst>
              <a:ext uri="{FF2B5EF4-FFF2-40B4-BE49-F238E27FC236}">
                <a16:creationId xmlns:a16="http://schemas.microsoft.com/office/drawing/2014/main" id="{D77C57E6-A6F4-4800-9B1E-DB16E5625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684522"/>
            <a:ext cx="2733084" cy="30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1.daumcdn.net/cfile/tistory/2755F43C52607AD014">
            <a:extLst>
              <a:ext uri="{FF2B5EF4-FFF2-40B4-BE49-F238E27FC236}">
                <a16:creationId xmlns:a16="http://schemas.microsoft.com/office/drawing/2014/main" id="{50770DC9-5DDC-49BC-A556-B68CD2130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73245"/>
            <a:ext cx="1728192" cy="55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1.daumcdn.net/cfile/tistory/260CF34652607DD507">
            <a:extLst>
              <a:ext uri="{FF2B5EF4-FFF2-40B4-BE49-F238E27FC236}">
                <a16:creationId xmlns:a16="http://schemas.microsoft.com/office/drawing/2014/main" id="{5771B4C3-322A-49CA-94E2-496BFFF26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976306"/>
            <a:ext cx="4257794" cy="36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t1.daumcdn.net/cfile/tistory/261C364552607DDB0A">
            <a:extLst>
              <a:ext uri="{FF2B5EF4-FFF2-40B4-BE49-F238E27FC236}">
                <a16:creationId xmlns:a16="http://schemas.microsoft.com/office/drawing/2014/main" id="{B3C59E3B-E81D-4848-81EE-BC7F9316A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339962"/>
            <a:ext cx="3391050" cy="30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568835C-5E7A-47F0-8289-D7928152FE68}"/>
              </a:ext>
            </a:extLst>
          </p:cNvPr>
          <p:cNvSpPr/>
          <p:nvPr/>
        </p:nvSpPr>
        <p:spPr>
          <a:xfrm>
            <a:off x="2411760" y="4643638"/>
            <a:ext cx="2952328" cy="363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17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152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SVD(Singular Value Decomposition)</a:t>
            </a:r>
            <a:r>
              <a:rPr lang="en-US" altLang="ko-KR" sz="1800" dirty="0"/>
              <a:t>	</a:t>
            </a:r>
            <a:br>
              <a:rPr lang="en-US" altLang="ko-KR" sz="1800" dirty="0"/>
            </a:br>
            <a:r>
              <a:rPr lang="en-US" altLang="ko-KR" sz="1800" dirty="0"/>
              <a:t>: </a:t>
            </a:r>
            <a:r>
              <a:rPr lang="ko-KR" altLang="en-US" sz="1800" dirty="0" err="1"/>
              <a:t>특이값</a:t>
            </a:r>
            <a:r>
              <a:rPr lang="ko-KR" altLang="en-US" sz="1800" dirty="0"/>
              <a:t> 분해</a:t>
            </a:r>
            <a:r>
              <a:rPr lang="en-US" altLang="ko-KR" sz="1800" dirty="0"/>
              <a:t>. </a:t>
            </a:r>
            <a:r>
              <a:rPr lang="ko-KR" altLang="en-US" sz="1800" dirty="0"/>
              <a:t>행렬 패턴의 유사도를 측정하는데 활용</a:t>
            </a:r>
            <a:r>
              <a:rPr lang="en-US" altLang="ko-KR" sz="1800" dirty="0"/>
              <a:t>. </a:t>
            </a:r>
            <a:r>
              <a:rPr lang="ko-KR" altLang="en-US" sz="1800" dirty="0"/>
              <a:t>이미지 프로세싱</a:t>
            </a:r>
            <a:r>
              <a:rPr lang="en-US" altLang="ko-KR" sz="1800" dirty="0"/>
              <a:t>, </a:t>
            </a:r>
            <a:r>
              <a:rPr lang="ko-KR" altLang="en-US" sz="1800" dirty="0"/>
              <a:t>컴퓨터 비전에 활용되는 개념</a:t>
            </a:r>
            <a:r>
              <a:rPr lang="en-US" altLang="ko-KR" sz="1800" dirty="0"/>
              <a:t>.</a:t>
            </a:r>
          </a:p>
          <a:p>
            <a:pPr marL="400050" lvl="1" indent="0">
              <a:buNone/>
            </a:pPr>
            <a:br>
              <a:rPr lang="en-US" altLang="ko-KR" sz="1600" dirty="0"/>
            </a:b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C90EE-8C44-4647-972A-F5A694602BDD}"/>
              </a:ext>
            </a:extLst>
          </p:cNvPr>
          <p:cNvSpPr txBox="1"/>
          <p:nvPr/>
        </p:nvSpPr>
        <p:spPr>
          <a:xfrm>
            <a:off x="3018684" y="2877828"/>
            <a:ext cx="37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23718-7763-473E-A769-CA7A1C2D5B62}"/>
              </a:ext>
            </a:extLst>
          </p:cNvPr>
          <p:cNvSpPr txBox="1"/>
          <p:nvPr/>
        </p:nvSpPr>
        <p:spPr>
          <a:xfrm>
            <a:off x="2678210" y="3580062"/>
            <a:ext cx="1051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0 1 1 1</a:t>
            </a:r>
          </a:p>
          <a:p>
            <a:r>
              <a:rPr lang="en-US" altLang="ko-KR" sz="2000" dirty="0"/>
              <a:t>0 0 0 1</a:t>
            </a:r>
          </a:p>
          <a:p>
            <a:r>
              <a:rPr lang="en-US" altLang="ko-KR" sz="2000" dirty="0"/>
              <a:t>0 0 0 0</a:t>
            </a:r>
          </a:p>
          <a:p>
            <a:r>
              <a:rPr lang="en-US" altLang="ko-KR" sz="2000" dirty="0"/>
              <a:t>0 0 0 0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99AB58-F3F2-44D9-AA03-780C87AFD11F}"/>
              </a:ext>
            </a:extLst>
          </p:cNvPr>
          <p:cNvSpPr txBox="1"/>
          <p:nvPr/>
        </p:nvSpPr>
        <p:spPr>
          <a:xfrm>
            <a:off x="4663574" y="3580062"/>
            <a:ext cx="1051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0 0 0 0</a:t>
            </a:r>
          </a:p>
          <a:p>
            <a:r>
              <a:rPr lang="en-US" altLang="ko-KR" sz="2000" dirty="0"/>
              <a:t>0 0 0 0</a:t>
            </a:r>
          </a:p>
          <a:p>
            <a:r>
              <a:rPr lang="en-US" altLang="ko-KR" sz="2000" dirty="0"/>
              <a:t>1 1 1 0</a:t>
            </a:r>
          </a:p>
          <a:p>
            <a:r>
              <a:rPr lang="en-US" altLang="ko-KR" sz="2000" dirty="0"/>
              <a:t>0 0 1 0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98B283-330A-487D-B579-3AE550525CA1}"/>
              </a:ext>
            </a:extLst>
          </p:cNvPr>
          <p:cNvSpPr txBox="1"/>
          <p:nvPr/>
        </p:nvSpPr>
        <p:spPr>
          <a:xfrm>
            <a:off x="5004048" y="2864495"/>
            <a:ext cx="37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B1FA49B-110A-4FC5-BF11-D7485CE7AC31}"/>
              </a:ext>
            </a:extLst>
          </p:cNvPr>
          <p:cNvSpPr/>
          <p:nvPr/>
        </p:nvSpPr>
        <p:spPr>
          <a:xfrm>
            <a:off x="971600" y="5301208"/>
            <a:ext cx="1584176" cy="57606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70A502-474A-4137-9907-B2E48DECEA64}"/>
              </a:ext>
            </a:extLst>
          </p:cNvPr>
          <p:cNvSpPr txBox="1"/>
          <p:nvPr/>
        </p:nvSpPr>
        <p:spPr>
          <a:xfrm>
            <a:off x="2806826" y="5404574"/>
            <a:ext cx="37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패턴이 동일</a:t>
            </a:r>
            <a:r>
              <a:rPr lang="en-US" altLang="ko-KR" dirty="0"/>
              <a:t>. Score</a:t>
            </a:r>
            <a:r>
              <a:rPr lang="ko-KR" altLang="en-US" dirty="0"/>
              <a:t>가 동일해야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17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SVD(Singular Value Decomposition)</a:t>
            </a:r>
            <a:r>
              <a:rPr lang="en-US" altLang="ko-KR" sz="1800" dirty="0"/>
              <a:t>	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EEC3039-9CEC-4388-9996-DAEC604127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46041" y="2417297"/>
          <a:ext cx="54726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833896109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833679437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475498823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671052332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3832187962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1044315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8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교시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32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교시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76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교시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8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교시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7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교시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4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교시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3728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C72DF7-B9F7-4EC1-9530-D6293EF216A2}"/>
              </a:ext>
            </a:extLst>
          </p:cNvPr>
          <p:cNvSpPr txBox="1"/>
          <p:nvPr/>
        </p:nvSpPr>
        <p:spPr>
          <a:xfrm>
            <a:off x="1663987" y="5529488"/>
            <a:ext cx="5956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시간표 데이터를 </a:t>
            </a:r>
            <a:r>
              <a:rPr lang="en-US" altLang="ko-KR" sz="2000" dirty="0"/>
              <a:t>6(</a:t>
            </a:r>
            <a:r>
              <a:rPr lang="ko-KR" altLang="en-US" sz="2000" dirty="0"/>
              <a:t>교시</a:t>
            </a:r>
            <a:r>
              <a:rPr lang="en-US" altLang="ko-KR" sz="2000" dirty="0"/>
              <a:t>)*5(</a:t>
            </a:r>
            <a:r>
              <a:rPr lang="ko-KR" altLang="en-US" sz="2000" dirty="0"/>
              <a:t>요일</a:t>
            </a:r>
            <a:r>
              <a:rPr lang="en-US" altLang="ko-KR" sz="2000" dirty="0"/>
              <a:t>) </a:t>
            </a:r>
            <a:r>
              <a:rPr lang="ko-KR" altLang="en-US" sz="2000" dirty="0"/>
              <a:t>행렬로 구현하고</a:t>
            </a:r>
            <a:r>
              <a:rPr lang="en-US" altLang="ko-KR" sz="2000" dirty="0"/>
              <a:t>, </a:t>
            </a:r>
          </a:p>
          <a:p>
            <a:r>
              <a:rPr lang="en-US" altLang="ko-KR" sz="2000" dirty="0"/>
              <a:t>SVD</a:t>
            </a:r>
            <a:r>
              <a:rPr lang="ko-KR" altLang="en-US" sz="2000" dirty="0"/>
              <a:t>를 활용해서 패턴의 유사도를 구함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6146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B64CAE-281A-49FA-8DA7-76615A218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11734"/>
            <a:ext cx="5188858" cy="55446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F80C4E-3AE4-421C-8D45-978D9848D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56" y="3212976"/>
            <a:ext cx="7630707" cy="179062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FACAB7-6238-4B9A-BDF7-77BBBBC2AC83}"/>
              </a:ext>
            </a:extLst>
          </p:cNvPr>
          <p:cNvSpPr/>
          <p:nvPr/>
        </p:nvSpPr>
        <p:spPr>
          <a:xfrm>
            <a:off x="2987824" y="3429001"/>
            <a:ext cx="14401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27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C76DD-7F94-472F-842C-F3651E5985C5}"/>
              </a:ext>
            </a:extLst>
          </p:cNvPr>
          <p:cNvSpPr txBox="1"/>
          <p:nvPr/>
        </p:nvSpPr>
        <p:spPr>
          <a:xfrm>
            <a:off x="1488440" y="2459504"/>
            <a:ext cx="6167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Application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형태 </a:t>
            </a:r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Mobile Web Application</a:t>
            </a:r>
          </a:p>
          <a:p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언어 </a:t>
            </a:r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en-US" altLang="ko-KR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Javascript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Framework : node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js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기반의 </a:t>
            </a:r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express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C3FD71-BF0E-425D-819F-96129422802E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</p:spTree>
    <p:extLst>
      <p:ext uri="{BB962C8B-B14F-4D97-AF65-F5344CB8AC3E}">
        <p14:creationId xmlns:p14="http://schemas.microsoft.com/office/powerpoint/2010/main" val="1094317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06FA3-F78B-44E0-BF29-46134BA32E3D}"/>
              </a:ext>
            </a:extLst>
          </p:cNvPr>
          <p:cNvSpPr txBox="1"/>
          <p:nvPr/>
        </p:nvSpPr>
        <p:spPr>
          <a:xfrm>
            <a:off x="611560" y="1484784"/>
            <a:ext cx="734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전공</a:t>
            </a:r>
            <a:r>
              <a:rPr lang="en-US" altLang="ko-KR" dirty="0"/>
              <a:t>, </a:t>
            </a:r>
            <a:r>
              <a:rPr lang="ko-KR" altLang="en-US" dirty="0"/>
              <a:t>학기가 같은 다른 학생의 시간표 데이터를 대상으로 </a:t>
            </a:r>
            <a:endParaRPr lang="en-US" altLang="ko-KR" dirty="0"/>
          </a:p>
          <a:p>
            <a:r>
              <a:rPr lang="ko-KR" altLang="en-US" dirty="0"/>
              <a:t>학생</a:t>
            </a:r>
            <a:r>
              <a:rPr lang="en-US" altLang="ko-KR" dirty="0"/>
              <a:t>id, </a:t>
            </a:r>
            <a:r>
              <a:rPr lang="ko-KR" altLang="en-US" dirty="0"/>
              <a:t>시간표 </a:t>
            </a:r>
            <a:r>
              <a:rPr lang="en-US" altLang="ko-KR" dirty="0"/>
              <a:t>matrix, </a:t>
            </a:r>
            <a:r>
              <a:rPr lang="ko-KR" altLang="en-US" dirty="0"/>
              <a:t>과목 </a:t>
            </a:r>
            <a:r>
              <a:rPr lang="en-US" altLang="ko-KR" dirty="0"/>
              <a:t>matrix, timetable,</a:t>
            </a:r>
            <a:r>
              <a:rPr lang="ko-KR" altLang="en-US" dirty="0"/>
              <a:t> </a:t>
            </a:r>
            <a:r>
              <a:rPr lang="en-US" altLang="ko-KR" dirty="0"/>
              <a:t>score</a:t>
            </a:r>
            <a:r>
              <a:rPr lang="ko-KR" altLang="en-US" dirty="0"/>
              <a:t>를 생성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70C31C6-E278-4752-AC99-65F448FAC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03704"/>
            <a:ext cx="2952750" cy="19335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935DC4-E45C-4F48-AF8E-94A33D0E5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437279"/>
            <a:ext cx="72009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20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FC366F-C945-494A-AD1D-60FC17E5B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060848"/>
            <a:ext cx="7038975" cy="4086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0B7D43-03F3-4687-868C-D620FB913054}"/>
              </a:ext>
            </a:extLst>
          </p:cNvPr>
          <p:cNvSpPr txBox="1"/>
          <p:nvPr/>
        </p:nvSpPr>
        <p:spPr>
          <a:xfrm>
            <a:off x="611560" y="1332875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후보 </a:t>
            </a:r>
            <a:r>
              <a:rPr lang="en-US" altLang="ko-KR" dirty="0"/>
              <a:t>1. score</a:t>
            </a:r>
            <a:r>
              <a:rPr lang="ko-KR" altLang="en-US" dirty="0"/>
              <a:t>순으로 정렬했을 때 중앙값을 갖는 시간표</a:t>
            </a:r>
            <a:r>
              <a:rPr lang="en-US" altLang="ko-KR" dirty="0"/>
              <a:t>.(</a:t>
            </a:r>
            <a:r>
              <a:rPr lang="en-US" altLang="ko-KR" dirty="0" err="1"/>
              <a:t>tt_matrix_median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919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2BFF7-53A9-49E1-ACE2-8626C9A33344}"/>
              </a:ext>
            </a:extLst>
          </p:cNvPr>
          <p:cNvSpPr txBox="1"/>
          <p:nvPr/>
        </p:nvSpPr>
        <p:spPr>
          <a:xfrm>
            <a:off x="611560" y="1332875"/>
            <a:ext cx="734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후보 </a:t>
            </a:r>
            <a:r>
              <a:rPr lang="en-US" altLang="ko-KR" dirty="0"/>
              <a:t>2. </a:t>
            </a:r>
            <a:r>
              <a:rPr lang="ko-KR" altLang="en-US" dirty="0"/>
              <a:t>오전시간대에 수업이 가장 많은 시간표</a:t>
            </a:r>
            <a:r>
              <a:rPr lang="en-US" altLang="ko-KR" dirty="0"/>
              <a:t>. (</a:t>
            </a:r>
            <a:r>
              <a:rPr lang="en-US" altLang="ko-KR" dirty="0" err="1"/>
              <a:t>tt_matrix_am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CC4EA1-CB81-4911-BA55-53FEC09F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38" y="1742684"/>
            <a:ext cx="5616724" cy="48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21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2BFF7-53A9-49E1-ACE2-8626C9A33344}"/>
              </a:ext>
            </a:extLst>
          </p:cNvPr>
          <p:cNvSpPr txBox="1"/>
          <p:nvPr/>
        </p:nvSpPr>
        <p:spPr>
          <a:xfrm>
            <a:off x="611560" y="1332875"/>
            <a:ext cx="734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후보 </a:t>
            </a:r>
            <a:r>
              <a:rPr lang="en-US" altLang="ko-KR" dirty="0"/>
              <a:t>3. </a:t>
            </a:r>
            <a:r>
              <a:rPr lang="ko-KR" altLang="en-US" dirty="0"/>
              <a:t>오후시간대에 수업이 가장 많은 시간표</a:t>
            </a:r>
            <a:r>
              <a:rPr lang="en-US" altLang="ko-KR" dirty="0"/>
              <a:t>. (</a:t>
            </a:r>
            <a:r>
              <a:rPr lang="en-US" altLang="ko-KR" dirty="0" err="1"/>
              <a:t>tt_matrix_pm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CC4EA1-CB81-4911-BA55-53FEC09F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38" y="1742684"/>
            <a:ext cx="5616724" cy="48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6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251200" y="330488"/>
            <a:ext cx="264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Folder Structure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3A0BEF-C587-459A-BB09-2218478215E5}"/>
              </a:ext>
            </a:extLst>
          </p:cNvPr>
          <p:cNvSpPr txBox="1"/>
          <p:nvPr/>
        </p:nvSpPr>
        <p:spPr>
          <a:xfrm>
            <a:off x="3830320" y="1020465"/>
            <a:ext cx="531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boundaries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: GUI Form </a:t>
            </a:r>
            <a:r>
              <a:rPr lang="ko-KR" altLang="en-US" sz="1600" dirty="0">
                <a:latin typeface="Consolas" panose="020B0609020204030204" pitchFamily="49" charset="0"/>
              </a:rPr>
              <a:t>기능을 하는 </a:t>
            </a:r>
            <a:r>
              <a:rPr lang="en-US" altLang="ko-KR" sz="1600" dirty="0">
                <a:latin typeface="Consolas" panose="020B0609020204030204" pitchFamily="49" charset="0"/>
              </a:rPr>
              <a:t>view</a:t>
            </a:r>
            <a:r>
              <a:rPr lang="ko-KR" altLang="en-US" sz="1600" dirty="0">
                <a:latin typeface="Consolas" panose="020B0609020204030204" pitchFamily="49" charset="0"/>
              </a:rPr>
              <a:t>파일들을 모아둔 폴더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E36A0-5232-4ED9-AD9A-8E63BE237CC8}"/>
              </a:ext>
            </a:extLst>
          </p:cNvPr>
          <p:cNvSpPr txBox="1"/>
          <p:nvPr/>
        </p:nvSpPr>
        <p:spPr>
          <a:xfrm>
            <a:off x="3830320" y="1660585"/>
            <a:ext cx="531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config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: DB </a:t>
            </a:r>
            <a:r>
              <a:rPr lang="ko-KR" altLang="en-US" sz="1600" dirty="0">
                <a:latin typeface="Consolas" panose="020B0609020204030204" pitchFamily="49" charset="0"/>
              </a:rPr>
              <a:t>연결 등 </a:t>
            </a:r>
            <a:r>
              <a:rPr lang="en-US" altLang="ko-KR" sz="1600" dirty="0">
                <a:latin typeface="Consolas" panose="020B0609020204030204" pitchFamily="49" charset="0"/>
              </a:rPr>
              <a:t>server</a:t>
            </a:r>
            <a:r>
              <a:rPr lang="ko-KR" altLang="en-US" sz="1600" dirty="0">
                <a:latin typeface="Consolas" panose="020B0609020204030204" pitchFamily="49" charset="0"/>
              </a:rPr>
              <a:t>를 위한 기본 설정 코드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6DBC3-9F16-4C9F-8FE4-052E40DB5902}"/>
              </a:ext>
            </a:extLst>
          </p:cNvPr>
          <p:cNvSpPr txBox="1"/>
          <p:nvPr/>
        </p:nvSpPr>
        <p:spPr>
          <a:xfrm>
            <a:off x="3830320" y="2300705"/>
            <a:ext cx="531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controllers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: control class</a:t>
            </a:r>
            <a:r>
              <a:rPr lang="ko-KR" altLang="en-US" sz="1600" dirty="0">
                <a:latin typeface="Consolas" panose="020B0609020204030204" pitchFamily="49" charset="0"/>
              </a:rPr>
              <a:t>에 해당하는 파일들을 모아둔 폴더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1C4EF-CBC3-4896-A136-8285B9A19230}"/>
              </a:ext>
            </a:extLst>
          </p:cNvPr>
          <p:cNvSpPr txBox="1"/>
          <p:nvPr/>
        </p:nvSpPr>
        <p:spPr>
          <a:xfrm>
            <a:off x="3830320" y="2940825"/>
            <a:ext cx="531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entities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: data member</a:t>
            </a:r>
            <a:r>
              <a:rPr lang="ko-KR" altLang="en-US" sz="1600" dirty="0">
                <a:latin typeface="Consolas" panose="020B0609020204030204" pitchFamily="49" charset="0"/>
              </a:rPr>
              <a:t>를 선언한 </a:t>
            </a:r>
            <a:r>
              <a:rPr lang="en-US" altLang="ko-KR" sz="1600" dirty="0">
                <a:latin typeface="Consolas" panose="020B0609020204030204" pitchFamily="49" charset="0"/>
              </a:rPr>
              <a:t>entity</a:t>
            </a:r>
            <a:r>
              <a:rPr lang="ko-KR" altLang="en-US" sz="1600" dirty="0">
                <a:latin typeface="Consolas" panose="020B0609020204030204" pitchFamily="49" charset="0"/>
              </a:rPr>
              <a:t>들과 그에 관련된 함수들을 모아둔 폴더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3422C0-F278-45AA-B0C8-5DFE00FE43A4}"/>
              </a:ext>
            </a:extLst>
          </p:cNvPr>
          <p:cNvSpPr txBox="1"/>
          <p:nvPr/>
        </p:nvSpPr>
        <p:spPr>
          <a:xfrm>
            <a:off x="3837893" y="3915681"/>
            <a:ext cx="531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node_modules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: node </a:t>
            </a:r>
            <a:r>
              <a:rPr lang="en-US" altLang="ko-KR" sz="1600" dirty="0" err="1">
                <a:latin typeface="Consolas" panose="020B0609020204030204" pitchFamily="49" charset="0"/>
              </a:rPr>
              <a:t>js</a:t>
            </a:r>
            <a:r>
              <a:rPr lang="ko-KR" altLang="en-US" sz="1600" dirty="0">
                <a:latin typeface="Consolas" panose="020B0609020204030204" pitchFamily="49" charset="0"/>
              </a:rPr>
              <a:t>에서 제공하는 </a:t>
            </a:r>
            <a:r>
              <a:rPr lang="en-US" altLang="ko-KR" sz="1600" dirty="0">
                <a:latin typeface="Consolas" panose="020B0609020204030204" pitchFamily="49" charset="0"/>
              </a:rPr>
              <a:t>module</a:t>
            </a:r>
            <a:r>
              <a:rPr lang="ko-KR" altLang="en-US" sz="1600" dirty="0">
                <a:latin typeface="Consolas" panose="020B0609020204030204" pitchFamily="49" charset="0"/>
              </a:rPr>
              <a:t>들을 모아둔 폴더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A92350-B913-4912-8513-3128E4939C34}"/>
              </a:ext>
            </a:extLst>
          </p:cNvPr>
          <p:cNvSpPr txBox="1"/>
          <p:nvPr/>
        </p:nvSpPr>
        <p:spPr>
          <a:xfrm>
            <a:off x="3837893" y="4550146"/>
            <a:ext cx="531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main.js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ko-KR" altLang="en-US" sz="1600" dirty="0">
                <a:latin typeface="Consolas" panose="020B0609020204030204" pitchFamily="49" charset="0"/>
              </a:rPr>
              <a:t>서버 실행</a:t>
            </a:r>
            <a:r>
              <a:rPr lang="en-US" altLang="ko-KR" sz="1600" dirty="0">
                <a:latin typeface="Consolas" panose="020B0609020204030204" pitchFamily="49" charset="0"/>
              </a:rPr>
              <a:t>, DB</a:t>
            </a:r>
            <a:r>
              <a:rPr lang="ko-KR" altLang="en-US" sz="1600" dirty="0">
                <a:latin typeface="Consolas" panose="020B0609020204030204" pitchFamily="49" charset="0"/>
              </a:rPr>
              <a:t> 연결 등 웹서버를 돌리기 위한 코드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820B8E-1B26-4AEA-A590-813DEECC9335}"/>
              </a:ext>
            </a:extLst>
          </p:cNvPr>
          <p:cNvSpPr txBox="1"/>
          <p:nvPr/>
        </p:nvSpPr>
        <p:spPr>
          <a:xfrm>
            <a:off x="3837893" y="5184611"/>
            <a:ext cx="531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package-</a:t>
            </a:r>
            <a:r>
              <a:rPr lang="en-US" altLang="ko-KR" sz="1600" dirty="0" err="1">
                <a:latin typeface="Consolas" panose="020B0609020204030204" pitchFamily="49" charset="0"/>
              </a:rPr>
              <a:t>lock.json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package.json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ko-KR" altLang="en-US" sz="1600" dirty="0">
                <a:latin typeface="Consolas" panose="020B0609020204030204" pitchFamily="49" charset="0"/>
              </a:rPr>
              <a:t>설치한</a:t>
            </a:r>
            <a:r>
              <a:rPr lang="en-US" altLang="ko-KR" sz="1600" dirty="0">
                <a:latin typeface="Consolas" panose="020B0609020204030204" pitchFamily="49" charset="0"/>
              </a:rPr>
              <a:t> package</a:t>
            </a:r>
            <a:r>
              <a:rPr lang="ko-KR" altLang="en-US" sz="1600" dirty="0">
                <a:latin typeface="Consolas" panose="020B0609020204030204" pitchFamily="49" charset="0"/>
              </a:rPr>
              <a:t>들의 버전 관리를 위한 코드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826FE8-0675-4EF3-A965-06ED0B529888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184515-002A-468E-83A2-79C3C3E7F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389"/>
            <a:ext cx="3845466" cy="32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6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683000" y="300295"/>
            <a:ext cx="177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Basic Flow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C3763E-2CCB-408B-ABE4-FC1652293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34" y="2625786"/>
            <a:ext cx="1008667" cy="10086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6D1064-AFE5-4340-A1F8-EA7C21381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666" y="2625786"/>
            <a:ext cx="1008667" cy="10086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9FBDCB8-E133-4E97-B2E0-E2ABC7157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98" y="2625786"/>
            <a:ext cx="1008667" cy="1008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AEB89F-0101-4C28-A7B1-D0320ED3BB21}"/>
              </a:ext>
            </a:extLst>
          </p:cNvPr>
          <p:cNvSpPr txBox="1"/>
          <p:nvPr/>
        </p:nvSpPr>
        <p:spPr>
          <a:xfrm>
            <a:off x="386080" y="374904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boundaries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577C64-7BAB-4603-B367-91D420C16251}"/>
              </a:ext>
            </a:extLst>
          </p:cNvPr>
          <p:cNvSpPr txBox="1"/>
          <p:nvPr/>
        </p:nvSpPr>
        <p:spPr>
          <a:xfrm>
            <a:off x="3931919" y="374904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controllers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A76C3F-54F2-401E-B949-BFC93CD705B7}"/>
              </a:ext>
            </a:extLst>
          </p:cNvPr>
          <p:cNvSpPr txBox="1"/>
          <p:nvPr/>
        </p:nvSpPr>
        <p:spPr>
          <a:xfrm>
            <a:off x="7569197" y="3749040"/>
            <a:ext cx="10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entities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A748E3B-0879-4B25-9FE7-E172E77780E4}"/>
              </a:ext>
            </a:extLst>
          </p:cNvPr>
          <p:cNvSpPr/>
          <p:nvPr/>
        </p:nvSpPr>
        <p:spPr>
          <a:xfrm rot="10800000">
            <a:off x="2149479" y="3419043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9D8612F-B587-448C-B725-E3813F2257F3}"/>
              </a:ext>
            </a:extLst>
          </p:cNvPr>
          <p:cNvSpPr/>
          <p:nvPr/>
        </p:nvSpPr>
        <p:spPr>
          <a:xfrm>
            <a:off x="5795640" y="2337577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63E0322-BF14-479D-BFDA-C2D496C61387}"/>
              </a:ext>
            </a:extLst>
          </p:cNvPr>
          <p:cNvSpPr/>
          <p:nvPr/>
        </p:nvSpPr>
        <p:spPr>
          <a:xfrm>
            <a:off x="2254813" y="2337577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F6B1226-0C13-49FF-9932-E87FD07637AA}"/>
              </a:ext>
            </a:extLst>
          </p:cNvPr>
          <p:cNvSpPr/>
          <p:nvPr/>
        </p:nvSpPr>
        <p:spPr>
          <a:xfrm rot="10800000">
            <a:off x="5723326" y="3429000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8AB043-6E84-4B71-AB15-432224BA8D99}"/>
              </a:ext>
            </a:extLst>
          </p:cNvPr>
          <p:cNvSpPr txBox="1"/>
          <p:nvPr/>
        </p:nvSpPr>
        <p:spPr>
          <a:xfrm>
            <a:off x="430387" y="513147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GUI Form</a:t>
            </a:r>
            <a:endParaRPr lang="ko-KR" altLang="en-US" dirty="0">
              <a:solidFill>
                <a:srgbClr val="FF000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59D6A3-B3EB-4311-B5C6-414BCDC9ADAE}"/>
              </a:ext>
            </a:extLst>
          </p:cNvPr>
          <p:cNvSpPr txBox="1"/>
          <p:nvPr/>
        </p:nvSpPr>
        <p:spPr>
          <a:xfrm>
            <a:off x="3728719" y="5119640"/>
            <a:ext cx="16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Control Class</a:t>
            </a:r>
            <a:endParaRPr lang="ko-KR" altLang="en-US" dirty="0">
              <a:solidFill>
                <a:srgbClr val="FF000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9E28C0-EDAA-493A-9F9A-E0A64A1B4706}"/>
              </a:ext>
            </a:extLst>
          </p:cNvPr>
          <p:cNvSpPr txBox="1"/>
          <p:nvPr/>
        </p:nvSpPr>
        <p:spPr>
          <a:xfrm>
            <a:off x="7230251" y="5119640"/>
            <a:ext cx="16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Entity Class</a:t>
            </a:r>
            <a:endParaRPr lang="ko-KR" altLang="en-US" dirty="0">
              <a:solidFill>
                <a:srgbClr val="FF000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CD558C-82BA-438E-BF60-DFCBE7E16501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</p:spTree>
    <p:extLst>
      <p:ext uri="{BB962C8B-B14F-4D97-AF65-F5344CB8AC3E}">
        <p14:creationId xmlns:p14="http://schemas.microsoft.com/office/powerpoint/2010/main" val="209015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628742" y="307647"/>
            <a:ext cx="188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Create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BF439B3-B648-4165-940C-85C0AF732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34" y="2625786"/>
            <a:ext cx="1008667" cy="100866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92F4464-EA26-4178-94B4-B5D6E7E07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666" y="2625786"/>
            <a:ext cx="1008667" cy="100866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9B1775D-6744-41EB-8BF8-869E464B4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99" y="2618004"/>
            <a:ext cx="1008667" cy="10086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5047A9-6EA4-43C8-8987-74A7D0F5E664}"/>
              </a:ext>
            </a:extLst>
          </p:cNvPr>
          <p:cNvSpPr txBox="1"/>
          <p:nvPr/>
        </p:nvSpPr>
        <p:spPr>
          <a:xfrm>
            <a:off x="283386" y="3707252"/>
            <a:ext cx="1574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boundaries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student_form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create.ejs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25D084-64AB-4927-9497-67719AA21975}"/>
              </a:ext>
            </a:extLst>
          </p:cNvPr>
          <p:cNvSpPr txBox="1"/>
          <p:nvPr/>
        </p:nvSpPr>
        <p:spPr>
          <a:xfrm>
            <a:off x="2915322" y="3791336"/>
            <a:ext cx="3241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controllers</a:t>
            </a:r>
          </a:p>
          <a:p>
            <a:pPr algn="ctr"/>
            <a:r>
              <a:rPr lang="en-US" altLang="ko-KR" dirty="0"/>
              <a:t>&lt;schedule_recommendation.js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65062D-F6DC-4F98-A455-33CFD0EBB8B8}"/>
              </a:ext>
            </a:extLst>
          </p:cNvPr>
          <p:cNvSpPr txBox="1"/>
          <p:nvPr/>
        </p:nvSpPr>
        <p:spPr>
          <a:xfrm>
            <a:off x="7414225" y="3791335"/>
            <a:ext cx="147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entities</a:t>
            </a:r>
          </a:p>
          <a:p>
            <a:r>
              <a:rPr lang="en-US" altLang="ko-KR" dirty="0"/>
              <a:t>&lt;student.js</a:t>
            </a:r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58518411-BB06-49E7-B55B-FE3A21ADD093}"/>
              </a:ext>
            </a:extLst>
          </p:cNvPr>
          <p:cNvSpPr/>
          <p:nvPr/>
        </p:nvSpPr>
        <p:spPr>
          <a:xfrm rot="10800000">
            <a:off x="2149479" y="3419043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6833C0F2-0FC3-4657-AEB1-643722B0C562}"/>
              </a:ext>
            </a:extLst>
          </p:cNvPr>
          <p:cNvSpPr/>
          <p:nvPr/>
        </p:nvSpPr>
        <p:spPr>
          <a:xfrm>
            <a:off x="5795640" y="2337577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4BA064B-CABB-4520-8B15-2CFC6025B8B9}"/>
              </a:ext>
            </a:extLst>
          </p:cNvPr>
          <p:cNvSpPr/>
          <p:nvPr/>
        </p:nvSpPr>
        <p:spPr>
          <a:xfrm>
            <a:off x="2254813" y="2337577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2F7A5F4A-C521-4155-937F-C4508B3B9BCD}"/>
              </a:ext>
            </a:extLst>
          </p:cNvPr>
          <p:cNvSpPr/>
          <p:nvPr/>
        </p:nvSpPr>
        <p:spPr>
          <a:xfrm rot="10800000">
            <a:off x="5723326" y="3429000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08AF3A-4DFC-459E-9C17-D2D29C8D70C4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</p:spTree>
    <p:extLst>
      <p:ext uri="{BB962C8B-B14F-4D97-AF65-F5344CB8AC3E}">
        <p14:creationId xmlns:p14="http://schemas.microsoft.com/office/powerpoint/2010/main" val="64692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628742" y="307647"/>
            <a:ext cx="188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Create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3169920" y="5687902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 user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는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data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입력한다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6A68D7-5698-4A76-A5DA-451F681B3A05}"/>
              </a:ext>
            </a:extLst>
          </p:cNvPr>
          <p:cNvSpPr txBox="1"/>
          <p:nvPr/>
        </p:nvSpPr>
        <p:spPr>
          <a:xfrm>
            <a:off x="2715579" y="5139993"/>
            <a:ext cx="37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boundaries&lt;</a:t>
            </a:r>
            <a:r>
              <a:rPr lang="en-US" altLang="ko-KR" dirty="0" err="1"/>
              <a:t>student_form</a:t>
            </a:r>
            <a:r>
              <a:rPr lang="en-US" altLang="ko-KR" dirty="0"/>
              <a:t>&lt;</a:t>
            </a:r>
            <a:r>
              <a:rPr lang="en-US" altLang="ko-KR" dirty="0" err="1"/>
              <a:t>create.ejs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70987B-8885-47D7-A49E-38ABEC118F0E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B4209F-16D5-4931-9C87-5E43BE292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353"/>
            <a:ext cx="9144000" cy="33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4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628742" y="307647"/>
            <a:ext cx="188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Create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853440" y="5691337"/>
            <a:ext cx="755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controller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는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user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입력한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data(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req.body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통해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student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객체를 생성하고 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saveInfo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함수를 통해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객체를 저장한다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0729E-A0DA-46AE-919D-0E4C7B4EAAD9}"/>
              </a:ext>
            </a:extLst>
          </p:cNvPr>
          <p:cNvSpPr txBox="1"/>
          <p:nvPr/>
        </p:nvSpPr>
        <p:spPr>
          <a:xfrm>
            <a:off x="2179021" y="4974523"/>
            <a:ext cx="478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controllers&lt;schedule_recommendation.js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E00D01-B973-4C3E-B9A7-42EAB8D6F70D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7CE4A0-B860-4214-A1BD-8F7F3D6AD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491"/>
            <a:ext cx="9144000" cy="364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5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628742" y="307647"/>
            <a:ext cx="188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Create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3225500" y="5743699"/>
            <a:ext cx="23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* student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객체 코드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E759BF-BE35-450C-85A5-CBD5A85D18C7}"/>
              </a:ext>
            </a:extLst>
          </p:cNvPr>
          <p:cNvSpPr txBox="1"/>
          <p:nvPr/>
        </p:nvSpPr>
        <p:spPr>
          <a:xfrm>
            <a:off x="3529789" y="5135483"/>
            <a:ext cx="198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entities&lt;student.js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DE15BF-D95B-45D4-AF40-FF9568FB0C22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75BCBC-796F-4EAC-8282-70BED3DA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481"/>
            <a:ext cx="9144000" cy="330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2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</TotalTime>
  <Words>995</Words>
  <Application>Microsoft Office PowerPoint</Application>
  <PresentationFormat>화면 슬라이드 쇼(4:3)</PresentationFormat>
  <Paragraphs>239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Noto Sans CJK KR Medium</vt:lpstr>
      <vt:lpstr>Noto Sans CJK KR Regular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Key Decision</vt:lpstr>
      <vt:lpstr>Key Decision</vt:lpstr>
      <vt:lpstr>Key Decision</vt:lpstr>
      <vt:lpstr>Key Decision</vt:lpstr>
      <vt:lpstr>PowerPoint 프레젠테이션</vt:lpstr>
      <vt:lpstr>Key Decision</vt:lpstr>
      <vt:lpstr>Key Decision</vt:lpstr>
      <vt:lpstr>Key Decision</vt:lpstr>
      <vt:lpstr>Key Decision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진영</dc:creator>
  <cp:lastModifiedBy>엄 희애</cp:lastModifiedBy>
  <cp:revision>70</cp:revision>
  <dcterms:created xsi:type="dcterms:W3CDTF">2019-11-13T06:45:34Z</dcterms:created>
  <dcterms:modified xsi:type="dcterms:W3CDTF">2019-12-10T02:53:24Z</dcterms:modified>
</cp:coreProperties>
</file>