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handoutMasterIdLst>
    <p:handoutMasterId r:id="rId56"/>
  </p:handoutMasterIdLst>
  <p:sldIdLst>
    <p:sldId id="256" r:id="rId2"/>
    <p:sldId id="349" r:id="rId3"/>
    <p:sldId id="329" r:id="rId4"/>
    <p:sldId id="384" r:id="rId5"/>
    <p:sldId id="389" r:id="rId6"/>
    <p:sldId id="390" r:id="rId7"/>
    <p:sldId id="391" r:id="rId8"/>
    <p:sldId id="351" r:id="rId9"/>
    <p:sldId id="331" r:id="rId10"/>
    <p:sldId id="337" r:id="rId11"/>
    <p:sldId id="319" r:id="rId12"/>
    <p:sldId id="441" r:id="rId13"/>
    <p:sldId id="463" r:id="rId14"/>
    <p:sldId id="462" r:id="rId15"/>
    <p:sldId id="456" r:id="rId16"/>
    <p:sldId id="466" r:id="rId17"/>
    <p:sldId id="465" r:id="rId18"/>
    <p:sldId id="453" r:id="rId19"/>
    <p:sldId id="461" r:id="rId20"/>
    <p:sldId id="457" r:id="rId21"/>
    <p:sldId id="468" r:id="rId22"/>
    <p:sldId id="338" r:id="rId23"/>
    <p:sldId id="398" r:id="rId24"/>
    <p:sldId id="474" r:id="rId25"/>
    <p:sldId id="475" r:id="rId26"/>
    <p:sldId id="476" r:id="rId27"/>
    <p:sldId id="477" r:id="rId28"/>
    <p:sldId id="478" r:id="rId29"/>
    <p:sldId id="479" r:id="rId30"/>
    <p:sldId id="480" r:id="rId31"/>
    <p:sldId id="481" r:id="rId32"/>
    <p:sldId id="333" r:id="rId33"/>
    <p:sldId id="387" r:id="rId34"/>
    <p:sldId id="395" r:id="rId35"/>
    <p:sldId id="397" r:id="rId36"/>
    <p:sldId id="467" r:id="rId37"/>
    <p:sldId id="339" r:id="rId38"/>
    <p:sldId id="469" r:id="rId39"/>
    <p:sldId id="470" r:id="rId40"/>
    <p:sldId id="471" r:id="rId41"/>
    <p:sldId id="341" r:id="rId42"/>
    <p:sldId id="340" r:id="rId43"/>
    <p:sldId id="385" r:id="rId44"/>
    <p:sldId id="484" r:id="rId45"/>
    <p:sldId id="483" r:id="rId46"/>
    <p:sldId id="343" r:id="rId47"/>
    <p:sldId id="380" r:id="rId48"/>
    <p:sldId id="473" r:id="rId49"/>
    <p:sldId id="472" r:id="rId50"/>
    <p:sldId id="344" r:id="rId51"/>
    <p:sldId id="386" r:id="rId52"/>
    <p:sldId id="345" r:id="rId53"/>
    <p:sldId id="348" r:id="rId54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>
          <p15:clr>
            <a:srgbClr val="A4A3A4"/>
          </p15:clr>
        </p15:guide>
        <p15:guide id="2" pos="214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D1DD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86158" autoAdjust="0"/>
  </p:normalViewPr>
  <p:slideViewPr>
    <p:cSldViewPr>
      <p:cViewPr varScale="1">
        <p:scale>
          <a:sx n="63" d="100"/>
          <a:sy n="63" d="100"/>
        </p:scale>
        <p:origin x="376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136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1" d="100"/>
          <a:sy n="81" d="100"/>
        </p:scale>
        <p:origin x="-3204" y="-96"/>
      </p:cViewPr>
      <p:guideLst>
        <p:guide orient="horz" pos="3128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3" y="0"/>
            <a:ext cx="2945861" cy="495872"/>
          </a:xfrm>
          <a:prstGeom prst="rect">
            <a:avLst/>
          </a:prstGeom>
        </p:spPr>
        <p:txBody>
          <a:bodyPr vert="horz" lIns="88200" tIns="44100" rIns="88200" bIns="44100" rtlCol="0"/>
          <a:lstStyle>
            <a:lvl1pPr algn="l">
              <a:defRPr sz="11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295" y="0"/>
            <a:ext cx="2945861" cy="495872"/>
          </a:xfrm>
          <a:prstGeom prst="rect">
            <a:avLst/>
          </a:prstGeom>
        </p:spPr>
        <p:txBody>
          <a:bodyPr vert="horz" lIns="88200" tIns="44100" rIns="88200" bIns="44100" rtlCol="0"/>
          <a:lstStyle>
            <a:lvl1pPr algn="r">
              <a:defRPr sz="1100"/>
            </a:lvl1pPr>
          </a:lstStyle>
          <a:p>
            <a:fld id="{32D775BE-C6BE-4693-89F2-2BB868ACE2B8}" type="datetimeFigureOut">
              <a:rPr lang="ko-KR" altLang="en-US" smtClean="0"/>
              <a:pPr/>
              <a:t>2019-12-10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3" y="9430814"/>
            <a:ext cx="2945861" cy="495872"/>
          </a:xfrm>
          <a:prstGeom prst="rect">
            <a:avLst/>
          </a:prstGeom>
        </p:spPr>
        <p:txBody>
          <a:bodyPr vert="horz" lIns="88200" tIns="44100" rIns="88200" bIns="44100" rtlCol="0" anchor="b"/>
          <a:lstStyle>
            <a:lvl1pPr algn="l">
              <a:defRPr sz="11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295" y="9430814"/>
            <a:ext cx="2945861" cy="495872"/>
          </a:xfrm>
          <a:prstGeom prst="rect">
            <a:avLst/>
          </a:prstGeom>
        </p:spPr>
        <p:txBody>
          <a:bodyPr vert="horz" lIns="88200" tIns="44100" rIns="88200" bIns="44100" rtlCol="0" anchor="b"/>
          <a:lstStyle>
            <a:lvl1pPr algn="r">
              <a:defRPr sz="1100"/>
            </a:lvl1pPr>
          </a:lstStyle>
          <a:p>
            <a:fld id="{FA678C0C-BEA0-49E5-9767-3F699A273B6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3601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945660" cy="496411"/>
          </a:xfrm>
          <a:prstGeom prst="rect">
            <a:avLst/>
          </a:prstGeom>
        </p:spPr>
        <p:txBody>
          <a:bodyPr vert="horz" lIns="92451" tIns="46226" rIns="92451" bIns="46226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2"/>
            <a:ext cx="2945660" cy="496411"/>
          </a:xfrm>
          <a:prstGeom prst="rect">
            <a:avLst/>
          </a:prstGeom>
        </p:spPr>
        <p:txBody>
          <a:bodyPr vert="horz" lIns="92451" tIns="46226" rIns="92451" bIns="46226" rtlCol="0"/>
          <a:lstStyle>
            <a:lvl1pPr algn="r">
              <a:defRPr sz="1200"/>
            </a:lvl1pPr>
          </a:lstStyle>
          <a:p>
            <a:fld id="{F615432D-389C-4E33-B1B2-DB0A03BA77B4}" type="datetimeFigureOut">
              <a:rPr lang="ko-KR" altLang="en-US" smtClean="0"/>
              <a:pPr/>
              <a:t>2019-12-10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51" tIns="46226" rIns="92451" bIns="46226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9" y="4715908"/>
            <a:ext cx="5438140" cy="4467701"/>
          </a:xfrm>
          <a:prstGeom prst="rect">
            <a:avLst/>
          </a:prstGeom>
        </p:spPr>
        <p:txBody>
          <a:bodyPr vert="horz" lIns="92451" tIns="46226" rIns="92451" bIns="46226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3"/>
            <a:ext cx="2945660" cy="496411"/>
          </a:xfrm>
          <a:prstGeom prst="rect">
            <a:avLst/>
          </a:prstGeom>
        </p:spPr>
        <p:txBody>
          <a:bodyPr vert="horz" lIns="92451" tIns="46226" rIns="92451" bIns="46226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3"/>
            <a:ext cx="2945660" cy="496411"/>
          </a:xfrm>
          <a:prstGeom prst="rect">
            <a:avLst/>
          </a:prstGeom>
        </p:spPr>
        <p:txBody>
          <a:bodyPr vert="horz" lIns="92451" tIns="46226" rIns="92451" bIns="46226" rtlCol="0" anchor="b"/>
          <a:lstStyle>
            <a:lvl1pPr algn="r">
              <a:defRPr sz="1200"/>
            </a:lvl1pPr>
          </a:lstStyle>
          <a:p>
            <a:fld id="{05AD6FE3-AF3D-4EDC-BB03-D5D1F0F663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75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AD6FE3-AF3D-4EDC-BB03-D5D1F0F66365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5328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C62B4-2363-411B-8882-9B88D4D6E715}" type="datetime1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615D4-2273-4A64-8BC9-A1EE365AE1E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24B00-40C7-47A1-9AA9-922EA4BE7413}" type="datetime1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0B0EC-9CCB-4537-A0CD-3AA8F465CF47}" type="datetime1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7F875-D1E3-4171-8580-1AC26116667B}" type="datetime1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2959-63A9-4963-B2F1-8B4A0DB330AF}" type="datetime1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124744"/>
            <a:ext cx="8496944" cy="5449792"/>
          </a:xfrm>
        </p:spPr>
        <p:txBody>
          <a:bodyPr/>
          <a:lstStyle>
            <a:lvl1pPr marL="228600" indent="-2286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  <a:defRPr sz="2000" b="1"/>
            </a:lvl1pPr>
            <a:lvl2pPr>
              <a:lnSpc>
                <a:spcPct val="150000"/>
              </a:lnSpc>
              <a:defRPr sz="18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 sz="1600"/>
            </a:lvl3pPr>
            <a:lvl4pPr>
              <a:lnSpc>
                <a:spcPct val="150000"/>
              </a:lnSpc>
              <a:defRPr sz="1600"/>
            </a:lvl4pPr>
            <a:lvl5pPr>
              <a:lnSpc>
                <a:spcPct val="150000"/>
              </a:lnSpc>
              <a:defRPr sz="1600"/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251520" y="394668"/>
            <a:ext cx="8640960" cy="514052"/>
          </a:xfrm>
        </p:spPr>
        <p:txBody>
          <a:bodyPr>
            <a:normAutofit/>
          </a:bodyPr>
          <a:lstStyle>
            <a:lvl1pPr algn="l">
              <a:defRPr sz="26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450619"/>
            <a:ext cx="3086100" cy="365125"/>
          </a:xfrm>
        </p:spPr>
        <p:txBody>
          <a:bodyPr/>
          <a:lstStyle/>
          <a:p>
            <a:r>
              <a:rPr lang="en-US" altLang="ko-KR" dirty="0"/>
              <a:t>Soojin Park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5278" y="6422339"/>
            <a:ext cx="2057400" cy="365125"/>
          </a:xfr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Picture 4" descr="http://cakecomms.com/wp-content/uploads/%EC%84%9C%EA%B0%95%EB%8C%80%ED%95%99%EA%B5%90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86477"/>
            <a:ext cx="1786935" cy="58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날짜 개체 틀 7">
            <a:extLst>
              <a:ext uri="{FF2B5EF4-FFF2-40B4-BE49-F238E27FC236}">
                <a16:creationId xmlns:a16="http://schemas.microsoft.com/office/drawing/2014/main" id="{AC15E307-51F7-4834-8C28-4114F69938B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4273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>
            <a:lvl1pPr algn="l">
              <a:defRPr sz="3200" baseline="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467544" y="1268760"/>
            <a:ext cx="8229600" cy="496855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83561-DDB3-4D4D-A2B0-1ED097361519}" type="datetime1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4EB57-AE51-4933-9B15-8F72F41E9CCF}" type="datetime1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437A2-2483-4C98-BE23-08E8D393CE35}" type="datetime1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3C9AB-4356-4B75-837B-F11320A131CF}" type="datetime1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BA0C1-A54B-40B4-80A8-BAB81DECDF2E}" type="datetime1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FADEB-2866-45E6-AE0C-F5804B119E4D}" type="datetime1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6887B-7C0A-4BB2-A422-DD09456A17E9}" type="datetime1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7355B-E82F-4F42-BFC2-7004DCA2FF95}" type="datetime1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AE30F9-060A-4327-BFA8-BCD2DB671DCC}" type="datetime1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67544" y="1052736"/>
            <a:ext cx="5760640" cy="7200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300232" y="1052736"/>
            <a:ext cx="720000" cy="7200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092320" y="1052736"/>
            <a:ext cx="720000" cy="72008"/>
          </a:xfrm>
          <a:prstGeom prst="rect">
            <a:avLst/>
          </a:prstGeom>
          <a:solidFill>
            <a:srgbClr val="D1DD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884408" y="1052736"/>
            <a:ext cx="36000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8316456" y="1052736"/>
            <a:ext cx="360000" cy="7200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2" r:id="rId14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lnSpc>
          <a:spcPct val="120000"/>
        </a:lnSpc>
        <a:spcBef>
          <a:spcPct val="20000"/>
        </a:spcBef>
        <a:buClr>
          <a:schemeClr val="accent1"/>
        </a:buClr>
        <a:buFont typeface="Wingdings" pitchFamily="2" charset="2"/>
        <a:buChar char="l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lnSpc>
          <a:spcPct val="120000"/>
        </a:lnSpc>
        <a:spcBef>
          <a:spcPct val="20000"/>
        </a:spcBef>
        <a:buClr>
          <a:srgbClr val="D1DD5B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ct val="20000"/>
        </a:spcBef>
        <a:buClr>
          <a:schemeClr val="accent4">
            <a:lumMod val="75000"/>
          </a:schemeClr>
        </a:buClr>
        <a:buFont typeface="Wingdings" pitchFamily="2" charset="2"/>
        <a:buChar char="ü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Zinyon/SoftwareTeam2/blob/master/%EC%B5%9C%EC%A2%85%EC%82%B0%EC%B6%9C%EB%AC%BC/2%ED%8C%80_SRS_2.0.pptx" TargetMode="Externa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Zinyon/SoftwareTeam2/blob/master/%EC%B5%9C%EC%A2%85%EC%82%B0%EC%B6%9C%EB%AC%BC/2%ED%8C%80_SRS_2.0.pptx" TargetMode="Externa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Zinyon/SoftwareTeam2/blob/master/%EC%B5%9C%EC%A2%85%EC%82%B0%EC%B6%9C%EB%AC%BC/2%ED%8C%80_SRS_2.0.pptx" TargetMode="Externa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Zinyon/SoftwareTeam2/blob/master/%EC%B5%9C%EC%A2%85%EC%82%B0%EC%B6%9C%EB%AC%BC/2%ED%8C%80_SRS_2.0.pptx" TargetMode="Externa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Zinyon/SoftwareTeam2/blob/master/%EC%B5%9C%EC%A2%85%EC%82%B0%EC%B6%9C%EB%AC%BC/2%ED%8C%80_SRS_2.0.pptx" TargetMode="Externa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Zinyon/SoftwareTeam2/blob/master/%EC%B5%9C%EC%A2%85%EC%82%B0%EC%B6%9C%EB%AC%BC/2%ED%8C%80_SRS_2.0.pptx" TargetMode="Externa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Zinyon/SoftwareTeam2/blob/master/%EC%B5%9C%EC%A2%85%EC%82%B0%EC%B6%9C%EB%AC%BC/2%ED%8C%80_SRS_2.0.pptx" TargetMode="Externa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Zinyon/SoftwareTeam2/blob/master/%EC%B5%9C%EC%A2%85%EC%82%B0%EC%B6%9C%EB%AC%BC/2%ED%8C%80_SAD%202.0.pptx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github.com/Zinyon/SoftwareTeam2/blob/master/%EC%B5%9C%EC%A2%85%EC%82%B0%EC%B6%9C%EB%AC%BC/2%ED%8C%80_SAD%202.0.pptx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Zinyon/SoftwareTeam2/blob/master/%EC%B5%9C%EC%A2%85%EC%82%B0%EC%B6%9C%EB%AC%BC/2%ED%8C%80_SAD%202.0.pptx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Zinyon/SoftwareTeam2/blob/master/%EC%B5%9C%EC%A2%85%EC%82%B0%EC%B6%9C%EB%AC%BC/2%ED%8C%80_SAD%202.0.pptx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github.com/Zinyon/SoftwareTeam2/blob/master/%EC%B5%9C%EC%A2%85%EC%82%B0%EC%B6%9C%EB%AC%BC/2%ED%8C%80_SAD%202.0.pptx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github.com/Zinyon/SoftwareTeam2/blob/master/%EC%B5%9C%EC%A2%85%EC%82%B0%EC%B6%9C%EB%AC%BC/2%ED%8C%80_SAD%202.0.pptx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Zinyon/SoftwareTeam2/blob/master/%EC%B5%9C%EC%A2%85%EC%82%B0%EC%B6%9C%EB%AC%BC/2%ED%8C%80_%ED%94%84%EB%A1%9C%EC%A0%9D%ED%8A%B8%20%EC%88%98%ED%96%89%EA%B3%84%ED%9A%8D%EC%84%9C.hwp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github.com/Zinyon/SoftwareTeam2/blob/master/%EC%B5%9C%EC%A2%85%EC%82%B0%EC%B6%9C%EB%AC%BC/2%ED%8C%80_SAD%202.0.pptx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github.com/Zinyon/SoftwareTeam2/blob/master/%EC%B5%9C%EC%A2%85%EC%82%B0%EC%B6%9C%EB%AC%BC/2%ED%8C%80_SAD%202.0.pptx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hyperlink" Target="https://github.com/Zinyon/SoftwareTeam2/blob/master/%EC%B5%9C%EC%A2%85%EC%82%B0%EC%B6%9C%EB%AC%BC/2%ED%8C%80_Entity%20Class%20Diagram.zip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github.com/Zinyon/SoftwareTeam2/blob/master/%EC%B5%9C%EC%A2%85%EC%82%B0%EC%B6%9C%EB%AC%BC/2%ED%8C%80_Entity%20Relationship%20Diagram.png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github.com/Zinyon/SoftwareTeam2/blob/master/%EC%B5%9C%EC%A2%85%EC%82%B0%EC%B6%9C%EB%AC%BC/2%ED%8C%80_Entity%20Relationship%20Diagram.png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github.com/Zinyon/SoftwareTeam2/blob/master/%EC%B5%9C%EC%A2%85%EC%82%B0%EC%B6%9C%EB%AC%BC/2%ED%8C%80_Entity%20Relationship%20Diagram.png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github.com/Zinyon/SoftwareTeam2/blob/master/%EC%B5%9C%EC%A2%85%EC%82%B0%EC%B6%9C%EB%AC%BC/2%ED%8C%80_Entity%20Relationship%20Diagram.png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Zinyon/SoftwareTeam2/blob/master/%EC%B5%9C%EC%A2%85%EC%82%B0%EC%B6%9C%EB%AC%BC/2%ED%8C%80_Project%20Management%20Plan_%EC%B5%9C%EC%A2%85.xlsx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Zinyon/SoftwareTeam2/blob/master/%EC%B5%9C%EC%A2%85%EC%82%B0%EC%B6%9C%EB%AC%BC/UC2_%EA%B3%84%EC%A0%95%20%EC%A0%95%EB%B3%B4%20%EA%B4%80%EB%A6%AC.mp4" TargetMode="External"/><Relationship Id="rId2" Type="http://schemas.openxmlformats.org/officeDocument/2006/relationships/hyperlink" Target="https://github.com/Zinyon/SoftwareTeam2/blob/master/%EC%B5%9C%EC%A2%85%EC%82%B0%EC%B6%9C%EB%AC%BC/UC1_%EB%A7%9E%EC%B6%A4%20%EC%88%98%EC%97%85%EC%8B%9C%EA%B0%84%ED%91%9C%20%EC%B6%94%EC%B2%9C.mp4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Zinyon/SoftwareTeam2/blob/master/%EC%B5%9C%EC%A2%85%EC%82%B0%EC%B6%9C%EB%AC%BC/2%ED%8C%80_TEST%20CASE_end.xlsx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Zinyon/SoftwareTeam2/blob/master/%EC%B5%9C%EC%A2%85%EC%82%B0%EC%B6%9C%EB%AC%BC/2%ED%8C%80_TEST%20CASE_end.xlsx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Zinyon/SoftwareTeam2/blob/master/%EC%B5%9C%EC%A2%85%EC%82%B0%EC%B6%9C%EB%AC%BC/2%ED%8C%80_TEST%20CASE_end.xlsx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Zinyon/SoftwareTeam2/blob/master/%EC%B5%9C%EC%A2%85%EC%82%B0%EC%B6%9C%EB%AC%BC/2%ED%8C%80_Project%20Management%20Plan_%EC%B5%9C%EC%A2%85.xlsx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Zinyon/SoftwareTeam2/blob/master/%EC%B5%9C%EC%A2%85%EC%82%B0%EC%B6%9C%EB%AC%BC/2%ED%8C%80_Project%20Management%20Plan_%EC%B5%9C%EC%A2%85.xlsx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Zinyon/SoftwareTeam2/blob/master/%EC%B5%9C%EC%A2%85%EC%82%B0%EC%B6%9C%EB%AC%BC/2%ED%8C%80_Project%20Management%20Plan_%EC%B5%9C%EC%A2%85.xlsx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Zinyon/SoftwareTeam2/blob/master/%EC%B5%9C%EC%A2%85%EC%82%B0%EC%B6%9C%EB%AC%BC/PSP_Sheet_%E1%84%90%E1%85%A9%E1%86%BC%E1%84%92%E1%85%A1%E1%86%B8.xlsx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Zinyon/SoftwareTeam2" TargetMode="External"/><Relationship Id="rId2" Type="http://schemas.openxmlformats.org/officeDocument/2006/relationships/hyperlink" Target="http://cscp2.sogang.ac.kr/index.php/%EB%8C%80%EB%AC%B8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615D4-2273-4A64-8BC9-A1EE365AE1EB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115A08-5D7F-4599-B1F7-BAB386C0205B}"/>
              </a:ext>
            </a:extLst>
          </p:cNvPr>
          <p:cNvSpPr txBox="1"/>
          <p:nvPr/>
        </p:nvSpPr>
        <p:spPr>
          <a:xfrm>
            <a:off x="6995278" y="4512187"/>
            <a:ext cx="1663599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</a:t>
            </a:r>
            <a:r>
              <a:rPr lang="ko-KR" altLang="en-US" sz="24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조</a:t>
            </a:r>
            <a:endParaRPr lang="en-US" altLang="ko-KR" sz="24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r"/>
            <a:endParaRPr lang="en-US" altLang="ko-KR" sz="14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r"/>
            <a:r>
              <a:rPr lang="en-US" altLang="ko-KR" sz="14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20130839 </a:t>
            </a:r>
            <a:r>
              <a:rPr lang="ko-KR" altLang="en-US" sz="14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박진영</a:t>
            </a:r>
            <a:endParaRPr lang="en-US" altLang="ko-KR" sz="14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r"/>
            <a:r>
              <a:rPr lang="en-US" altLang="ko-KR" sz="14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20141791 </a:t>
            </a:r>
            <a:r>
              <a:rPr lang="ko-KR" altLang="en-US" sz="14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정석준</a:t>
            </a:r>
            <a:endParaRPr lang="en-US" altLang="ko-KR" sz="14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r"/>
            <a:r>
              <a:rPr lang="en-US" altLang="ko-KR" sz="14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20150860 </a:t>
            </a:r>
            <a:r>
              <a:rPr lang="ko-KR" altLang="en-US" sz="14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엄희애</a:t>
            </a:r>
            <a:endParaRPr lang="en-US" altLang="ko-KR" sz="14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r"/>
            <a:r>
              <a:rPr lang="en-US" altLang="ko-KR" sz="14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20151152 </a:t>
            </a:r>
            <a:r>
              <a:rPr lang="ko-KR" altLang="en-US" sz="14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박성은</a:t>
            </a:r>
            <a:endParaRPr lang="en-US" altLang="ko-KR" sz="14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r"/>
            <a:r>
              <a:rPr lang="en-US" altLang="ko-KR" sz="14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20151172 </a:t>
            </a:r>
            <a:r>
              <a:rPr lang="ko-KR" altLang="en-US" sz="14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현준호</a:t>
            </a:r>
            <a:endParaRPr lang="en-US" altLang="ko-KR" sz="14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r"/>
            <a:r>
              <a:rPr lang="en-US" altLang="ko-KR" sz="14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20160592 </a:t>
            </a:r>
            <a:r>
              <a:rPr lang="ko-KR" altLang="en-US" sz="14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이상우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C8DF63-43BB-40C9-99EA-526F471FAD6A}"/>
              </a:ext>
            </a:extLst>
          </p:cNvPr>
          <p:cNvSpPr txBox="1"/>
          <p:nvPr/>
        </p:nvSpPr>
        <p:spPr>
          <a:xfrm>
            <a:off x="1445490" y="2828835"/>
            <a:ext cx="625301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시추</a:t>
            </a:r>
            <a:endParaRPr lang="en-US" altLang="ko-KR" sz="42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algn="ctr"/>
            <a:r>
              <a:rPr lang="ko-KR" altLang="en-US" sz="24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서강대학교 수업 시간표 추천 웹서비스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683568" y="270892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/>
              <a:t>요구사항 모델</a:t>
            </a:r>
            <a:endParaRPr lang="en-US" altLang="ko-KR" dirty="0"/>
          </a:p>
          <a:p>
            <a:pPr algn="ctr"/>
            <a:r>
              <a:rPr lang="en-US" altLang="ko-KR" dirty="0"/>
              <a:t>(Use Case Model)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81742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6" name="제목 5"/>
          <p:cNvSpPr txBox="1">
            <a:spLocks noGrp="1"/>
          </p:cNvSpPr>
          <p:nvPr>
            <p:ph type="title"/>
          </p:nvPr>
        </p:nvSpPr>
        <p:spPr>
          <a:xfrm>
            <a:off x="284889" y="337013"/>
            <a:ext cx="846357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dirty="0"/>
              <a:t>Use Case Diagram</a:t>
            </a:r>
            <a:endParaRPr lang="ko-KR" altLang="en-US" sz="2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FC6C129-32ED-49B8-BCAA-36735DFF5D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2856"/>
            <a:ext cx="9144000" cy="3596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8722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D4016E07-41E3-4042-9B66-700286423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800" u="sng" dirty="0">
                <a:solidFill>
                  <a:srgbClr val="00B0F0"/>
                </a:solidFill>
                <a:hlinkClick r:id="rId2"/>
              </a:rPr>
              <a:t>Use Case Specification</a:t>
            </a:r>
            <a:r>
              <a:rPr lang="en-US" altLang="ko-KR" sz="2800" dirty="0"/>
              <a:t>: </a:t>
            </a:r>
            <a:r>
              <a:rPr lang="ko-KR" altLang="en-US" sz="2400" dirty="0"/>
              <a:t>맞춤 수업</a:t>
            </a:r>
            <a:r>
              <a:rPr lang="ko-KR" altLang="en-US" sz="2800" dirty="0"/>
              <a:t> </a:t>
            </a:r>
            <a:r>
              <a:rPr lang="ko-KR" altLang="en-US" sz="2400" dirty="0"/>
              <a:t>시간표 추천</a:t>
            </a:r>
          </a:p>
        </p:txBody>
      </p:sp>
      <p:sp>
        <p:nvSpPr>
          <p:cNvPr id="11267" name="슬라이드 번호 개체 틀 3">
            <a:extLst>
              <a:ext uri="{FF2B5EF4-FFF2-40B4-BE49-F238E27FC236}">
                <a16:creationId xmlns:a16="http://schemas.microsoft.com/office/drawing/2014/main" id="{46B4C753-3DD6-4BDC-8997-F2E85B96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E1D53AE-96C5-4C3B-8EEC-94A671C665C0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00AFBC4-AE96-4C2B-A66E-E16C377131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13181"/>
              </p:ext>
            </p:extLst>
          </p:nvPr>
        </p:nvGraphicFramePr>
        <p:xfrm>
          <a:off x="251520" y="1340768"/>
          <a:ext cx="8640960" cy="4853143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20937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47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3071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</a:t>
                      </a:r>
                      <a:r>
                        <a:rPr lang="en-US" altLang="ko-KR" sz="110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Case Name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맞춤 수업 시간표 추천</a:t>
                      </a:r>
                      <a:endParaRPr lang="ko-KR" sz="11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257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</a:rPr>
                        <a:t>Brief Description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학생들이 시간표를 추천 받는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유스케이스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개인정보를 입력하고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시간표 기호 조건을 선택하여 해당 조건에 부합하는 최적의 시간표를 확인하고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이번 수강신청에서 사용할 시간표를 저장한다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071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</a:rPr>
                        <a:t>Principal Actor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학생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3071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</a:rPr>
                        <a:t>Precondition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TBD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3071"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</a:rPr>
                        <a:t>Basic Flow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42602">
                <a:tc gridSpan="2">
                  <a:txBody>
                    <a:bodyPr/>
                    <a:lstStyle/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본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유스케이스는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학생이 자신이 원하는 조건에 해당하는 수업 시간표를 추천 받기 위해 시간표 추천 어플리케이션의 해당 메뉴를 선택함으로써 시작된다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*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계정 정보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=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개인정보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입학연도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학기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전공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) +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이수과목 정보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+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시간표 기호 조건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1.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바로 수업 시간표 추천 받기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/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개인정보 입력 후 수업 시간표 추천 받기 선택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    1.1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개인정보를 이미 등록한 경우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이수과목 정보 입력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(Step 2)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서브플로우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수행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2.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이수과목 정보 입력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     2.1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이미 이수한 과목 입력 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</a:rPr>
                        <a:t>(AF1, AF2, AF3)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개인별로 저장된 전공과 입학연도를 바탕으로 전공필수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전공선택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교양필수 과목들을 보여준다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학생은 과목들을 확인한 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이미 이수한 과목들을 선택한다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모두 선택한 뒤 “다음” 버튼을 누른다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학생은 시스템이 제공하는 검색창을 통해 교양선택으로 분류되는 과목들 중 이수한 과목들을 검색한 후 선택한다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모두 선택한 뒤 “다음” 버튼을 누른다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     2.2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이수과목 정보 입력 완료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학생은 입력을 마치고 아래 “저장” 버튼을 선택한다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학생의 이수과목 정보를 저장한다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D4016E07-41E3-4042-9B66-700286423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800" u="sng" dirty="0">
                <a:solidFill>
                  <a:srgbClr val="00B0F0"/>
                </a:solidFill>
                <a:hlinkClick r:id="rId2"/>
              </a:rPr>
              <a:t>Use Case Specification </a:t>
            </a:r>
            <a:r>
              <a:rPr lang="en-US" altLang="ko-KR" sz="2800" dirty="0"/>
              <a:t>: </a:t>
            </a:r>
            <a:r>
              <a:rPr lang="ko-KR" altLang="en-US" sz="2400" dirty="0"/>
              <a:t>맞춤 수업</a:t>
            </a:r>
            <a:r>
              <a:rPr lang="ko-KR" altLang="en-US" sz="2800" dirty="0"/>
              <a:t> </a:t>
            </a:r>
            <a:r>
              <a:rPr lang="ko-KR" altLang="en-US" sz="2400" dirty="0"/>
              <a:t>시간표 추천</a:t>
            </a:r>
          </a:p>
        </p:txBody>
      </p:sp>
      <p:sp>
        <p:nvSpPr>
          <p:cNvPr id="11267" name="슬라이드 번호 개체 틀 3">
            <a:extLst>
              <a:ext uri="{FF2B5EF4-FFF2-40B4-BE49-F238E27FC236}">
                <a16:creationId xmlns:a16="http://schemas.microsoft.com/office/drawing/2014/main" id="{46B4C753-3DD6-4BDC-8997-F2E85B96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E1D53AE-96C5-4C3B-8EEC-94A671C665C0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00AFBC4-AE96-4C2B-A66E-E16C377131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4114331"/>
              </p:ext>
            </p:extLst>
          </p:nvPr>
        </p:nvGraphicFramePr>
        <p:xfrm>
          <a:off x="251520" y="1369417"/>
          <a:ext cx="8640960" cy="4637120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640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4535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</a:rPr>
                        <a:t>Basic Flow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32585"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3.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시간표 기호 조건 선택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       3.1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시간표 기호 조건 입력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학생은 시스템이 제공하는 조건들 중 자신이 필요한 조건들만 선택한다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조건에는 이수학점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(14~16. 17~19, 20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이상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드랍다운으로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 보여준다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),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전공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개수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및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교양 개수 선택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숫자입력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),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공강요일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월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~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금 체크박스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미선택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/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복수선택 가능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), SU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과목 포함여부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체크박스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전공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SU,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교양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SU,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미선택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 가능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),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과목고정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검색을 통해 과목 선택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과목만 선택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/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분반까지 선택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),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기피시간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미선택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/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시간표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8(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교시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)*5(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요일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)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테이블에서 해당 시간대 복수 선택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)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가 있다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.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       3.2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시간표 기호 조건 저장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  <a:p>
                      <a:pPr marL="4572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학생은 시간표 기호 조건을 모두 선택하고 나면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“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저장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”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 버튼을 선택한다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시스템은 학생의 세부 조건을 저장한다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.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4.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수업 시간표 추천 결과 확인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       4.1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개인정보와 시간표 기호 조건을 반영한 시간표 확인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시스템은 저장되어 있는 같은 전공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/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학기의 사람들의 데이터와 학생이 설정한 조건을 바탕으로 추천 수업 시간표를 생성하여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디스플레이한다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시스템이 시간표를 생성하는 과정은 다음과 같다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요람 데이터에 있는 전공별 커리큘럼에서 학생이 이수하지 않은 전공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교양필수 과목들을 가져온다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. 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가져온 전공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/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교양과목들 중 학생이 선택한 전공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/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교양 개수에 따라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공강요일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기피시간대와 충돌하는 과목들을 제외하고 시간표를 생성한다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과목 고정의 경우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과목 고정과 공강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/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기피시간대의 조건이 서로 충돌할 경우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과목 고정을 우선으로 반영한다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.</a:t>
                      </a:r>
                    </a:p>
                    <a:p>
                      <a:pPr marL="685800" lvl="1" indent="-2286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AutoNum type="arabicParenR"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연강의 정도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오전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/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오후 시간대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공강의 정도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수업 간 비어 있는 시간의 간격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)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를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SVD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로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수치화하여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 유사도의 차이가 큰 최대 세 가지의 시간표를 보여주고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선택하게 함으로써 학생의 유형을 파악한다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.</a:t>
                      </a:r>
                      <a:endParaRPr lang="en-US" altLang="ko-KR" sz="1100" b="0" kern="100" dirty="0">
                        <a:solidFill>
                          <a:srgbClr val="FF0000"/>
                        </a:solidFill>
                        <a:effectLst/>
                        <a:latin typeface="+mj-ea"/>
                        <a:ea typeface="+mj-ea"/>
                      </a:endParaRPr>
                    </a:p>
                    <a:p>
                      <a:pPr marL="685800" lvl="1" indent="-2286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AutoNum type="arabicParenR"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시스템은 학생의 유형에 맞는 최대 세 개의 시간표를 다시 제시한다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.</a:t>
                      </a:r>
                    </a:p>
                    <a:p>
                      <a:pPr marL="0" lv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       4.2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추천 수업 시간표 채택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학생은 추천 받은 수업 시간표 중에서 하나를 선택하고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시스템은 그 시간표를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저장한다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.</a:t>
                      </a: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6950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D4016E07-41E3-4042-9B66-700286423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800" u="sng" dirty="0">
                <a:solidFill>
                  <a:srgbClr val="00B0F0"/>
                </a:solidFill>
                <a:hlinkClick r:id="rId2"/>
              </a:rPr>
              <a:t>Use Case Specification </a:t>
            </a:r>
            <a:r>
              <a:rPr lang="en-US" altLang="ko-KR" sz="2800" dirty="0"/>
              <a:t>: </a:t>
            </a:r>
            <a:r>
              <a:rPr lang="ko-KR" altLang="en-US" sz="2400" dirty="0"/>
              <a:t>맞춤 수업</a:t>
            </a:r>
            <a:r>
              <a:rPr lang="ko-KR" altLang="en-US" sz="2800" dirty="0"/>
              <a:t> </a:t>
            </a:r>
            <a:r>
              <a:rPr lang="ko-KR" altLang="en-US" sz="2400" dirty="0"/>
              <a:t>시간표 추천</a:t>
            </a:r>
          </a:p>
        </p:txBody>
      </p:sp>
      <p:sp>
        <p:nvSpPr>
          <p:cNvPr id="11267" name="슬라이드 번호 개체 틀 3">
            <a:extLst>
              <a:ext uri="{FF2B5EF4-FFF2-40B4-BE49-F238E27FC236}">
                <a16:creationId xmlns:a16="http://schemas.microsoft.com/office/drawing/2014/main" id="{46B4C753-3DD6-4BDC-8997-F2E85B96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E1D53AE-96C5-4C3B-8EEC-94A671C665C0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00AFBC4-AE96-4C2B-A66E-E16C377131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9626797"/>
              </p:ext>
            </p:extLst>
          </p:nvPr>
        </p:nvGraphicFramePr>
        <p:xfrm>
          <a:off x="251520" y="1183561"/>
          <a:ext cx="8640960" cy="5017712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640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577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</a:rPr>
                        <a:t>Basic Flow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39965"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6.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최종 수업 시간표 분석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시스템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      6.1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같은 전공과 학기에 해당하는 다른 학생 데이터 분석 및 비교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4572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시스템은 전공과 학기를 기준으로 학생 집단을 분류하고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그 해당 집단의 구성원이 선택한 시간표 세부 조건의 우선 순위를 반영하여 집단의 세부 조건 가중치를 조정한다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이후 새로운 학생에게 가중치를 조정한 모델을 반영한다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분석이 끝나고 나면 해당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유스케이스를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종료한다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참고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1)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시간표 추천 로직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  <a:p>
                      <a:pPr marL="228600" indent="-2286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같은 학과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학기의 다른 학생들의 시간표 데이터를 연강의 정도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오전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/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오후 시간대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공강의 정도를 행렬 분석 라이브러리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(SVD)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를 이용하여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수치화한다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..</a:t>
                      </a:r>
                    </a:p>
                    <a:p>
                      <a:pPr marL="228600" indent="-2286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사용자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Input data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학적정보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시간표 생성조건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를 바탕으로 고정과목 리스트와 같은 학과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학기 학생들의 과목 리스트를 비교하여 몇 개가 겹치는 지 개수를 센다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228600" indent="-2286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해당 유저의 제반 사항을 반영하면서도 연강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시간대 정도에서 차이가 있는 세 개의 시간표 후보를 추천한다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228600" marR="0" lvl="0" indent="-22860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겹치는 과목 수가 같은 학생들이 많이 수강한 과목을 조사하여 고정과목 리스트와 위 후보의 시간표 패턴과 함께 수강이 가능한 지 확인하여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동시 수강 불가능할 시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둘쨰로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많이 수강한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과목를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확인하고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동시 수강 가능 시 그대로 추천한다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.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  <a:p>
                      <a:pPr marL="228600" indent="-2286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학생은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차 추천된 시간표 중 하나를 선택한다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시스템은 학생이 선택한 시간표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style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을 저장한다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</a:p>
                    <a:p>
                      <a:pPr marL="228600" indent="-2286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저장된 시간표와 스타일 유사도가 높은 세 가지를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2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차로 추천한다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. 1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차추천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 시간표와 스타일 유사도가 높은 새로운 시간표 세가지를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2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차로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디스플레이한다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. </a:t>
                      </a:r>
                    </a:p>
                    <a:p>
                      <a:pPr marL="228600" indent="-2286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학생은 최종 시간표를 선택하고 선택된 시간표의 유사도와 과목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Data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는 다시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DB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에 반영되어 유사도를 조정하고 과목 추천도를 높인다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선호도 예시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– A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시간표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: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연강의 정도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70%,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시간대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20%,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공강의 정도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10%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                  B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시간표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: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연강의 정도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10%,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시간대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70%,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연강의 정도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20%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                  C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시간표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: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연강의 정도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10%,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시간대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69%,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공강의 정도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21%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이 때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 A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와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B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는 유사도가 낮고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B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와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C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는 유사도가 높다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.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27016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800" u="sng" dirty="0">
                <a:solidFill>
                  <a:srgbClr val="00B0F0"/>
                </a:solidFill>
                <a:hlinkClick r:id="rId2"/>
              </a:rPr>
              <a:t>Use Case Specification </a:t>
            </a:r>
            <a:r>
              <a:rPr lang="en-US" altLang="ko-KR" sz="2800" dirty="0"/>
              <a:t>: </a:t>
            </a:r>
            <a:r>
              <a:rPr lang="ko-KR" altLang="en-US" sz="2400" dirty="0"/>
              <a:t>맞춤 수업</a:t>
            </a:r>
            <a:r>
              <a:rPr lang="ko-KR" altLang="en-US" sz="2800" dirty="0"/>
              <a:t> </a:t>
            </a:r>
            <a:r>
              <a:rPr lang="ko-KR" altLang="en-US" sz="2400" dirty="0"/>
              <a:t>시간표 추천</a:t>
            </a:r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109C41F-E276-47BC-82DD-A571E5BA1A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7762013"/>
              </p:ext>
            </p:extLst>
          </p:nvPr>
        </p:nvGraphicFramePr>
        <p:xfrm>
          <a:off x="365836" y="1268760"/>
          <a:ext cx="8551104" cy="2515788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551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0072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</a:rPr>
                        <a:t>Alternative Flow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06264"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AF1.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최초 서비스 이용자의 경우 개인정보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전공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입학연도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학기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입력 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분기점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: Basic Flow 2.1 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학생은 본인의 전공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복수전공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),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입학연도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현재 학기수를 입력한다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입학연도는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2012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년부터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2019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년까지 선택할 수 있고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현재 학기수는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학기부터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학기 중에서 선택할 수 있다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선택하고 나서 “다음” 버튼을 선택한다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AF2.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학생이 학적 정보에서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1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학기를 선택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  <a:p>
                      <a:pPr marL="4572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분기점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: Basic Flow 2.1</a:t>
                      </a:r>
                    </a:p>
                    <a:p>
                      <a:pPr marL="4572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시스템은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Basic Flow 3.1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으로 넘어간다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AF3.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학생이 이수과목 입력을 하지 않고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‘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넘어가기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‘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선택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  <a:p>
                      <a:pPr marL="4572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분기점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: Basic Flow 2.1</a:t>
                      </a:r>
                    </a:p>
                    <a:p>
                      <a:pPr marL="4572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시스템은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Basic Flow 3.1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으로 넘어간다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1100" b="0" kern="100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시스템은 </a:t>
                      </a:r>
                      <a:r>
                        <a:rPr lang="en-US" altLang="ko-KR" sz="1100" b="0" kern="100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“</a:t>
                      </a:r>
                      <a:r>
                        <a:rPr lang="ko-KR" altLang="en-US" sz="1100" b="0" kern="100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최종 시간표를 확인하세요</a:t>
                      </a:r>
                      <a:r>
                        <a:rPr lang="en-US" altLang="ko-KR" sz="1100" b="0" kern="100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.</a:t>
                      </a:r>
                      <a:r>
                        <a:rPr lang="ko-KR" altLang="en-US" sz="1100" b="0" kern="100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＂라는 메시지 창을 </a:t>
                      </a:r>
                      <a:r>
                        <a:rPr lang="ko-KR" altLang="en-US" sz="1100" b="0" kern="100" dirty="0" err="1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디스플레이하고</a:t>
                      </a:r>
                      <a:r>
                        <a:rPr lang="en-US" altLang="ko-KR" sz="1100" b="0" kern="100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, Basic Flow 6</a:t>
                      </a:r>
                      <a:r>
                        <a:rPr lang="ko-KR" altLang="en-US" sz="1100" b="0" kern="100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으로 넘어간다</a:t>
                      </a:r>
                      <a:r>
                        <a:rPr lang="en-US" altLang="ko-KR" sz="1100" b="0" kern="100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.</a:t>
                      </a:r>
                    </a:p>
                    <a:p>
                      <a:pPr marL="4572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13627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394668"/>
            <a:ext cx="8640960" cy="514052"/>
          </a:xfrm>
        </p:spPr>
        <p:txBody>
          <a:bodyPr>
            <a:normAutofit fontScale="90000"/>
          </a:bodyPr>
          <a:lstStyle/>
          <a:p>
            <a:r>
              <a:rPr lang="en-US" altLang="ko-KR" sz="2800"/>
              <a:t>GUI sketch: </a:t>
            </a:r>
            <a:r>
              <a:rPr lang="ko-KR" altLang="en-US" sz="2400"/>
              <a:t>맞춤 수업</a:t>
            </a:r>
            <a:r>
              <a:rPr lang="ko-KR" altLang="en-US" sz="2800"/>
              <a:t> </a:t>
            </a:r>
            <a:r>
              <a:rPr lang="ko-KR" altLang="en-US" sz="2400"/>
              <a:t>시간표 추천 </a:t>
            </a:r>
            <a:r>
              <a:rPr lang="en-US" altLang="ko-KR" sz="2400"/>
              <a:t> </a:t>
            </a:r>
            <a:endParaRPr lang="ko-KR" altLang="en-US" sz="2400" dirty="0"/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995278" y="6422339"/>
            <a:ext cx="20574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2058" name="Picture 10">
            <a:extLst>
              <a:ext uri="{FF2B5EF4-FFF2-40B4-BE49-F238E27FC236}">
                <a16:creationId xmlns:a16="http://schemas.microsoft.com/office/drawing/2014/main" id="{197094AF-9CBC-4F43-9286-5263D5B168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94115" y="1483167"/>
            <a:ext cx="1886400" cy="4084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0007CBA5-D313-4D28-BBA8-B3A3357BB5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3808" y="1483411"/>
            <a:ext cx="1886942" cy="4085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765453B-3130-497E-9C42-0E9EEFA03C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3880" y="1483167"/>
            <a:ext cx="1886400" cy="4084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6892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800" dirty="0"/>
              <a:t>GUI sketch : </a:t>
            </a:r>
            <a:r>
              <a:rPr lang="ko-KR" altLang="en-US" sz="2400" dirty="0"/>
              <a:t>맞춤 수업</a:t>
            </a:r>
            <a:r>
              <a:rPr lang="ko-KR" altLang="en-US" sz="2800" dirty="0"/>
              <a:t> </a:t>
            </a:r>
            <a:r>
              <a:rPr lang="ko-KR" altLang="en-US" sz="2400" dirty="0"/>
              <a:t>시간표 추천</a:t>
            </a:r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B4F14FCE-755F-4CB2-83F3-BFFE62736D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2880" y="1460463"/>
            <a:ext cx="1818230" cy="3937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7870A9EF-EE65-4E39-804B-BD857BC22B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8792" y="1458310"/>
            <a:ext cx="1820218" cy="3941378"/>
          </a:xfrm>
          <a:prstGeom prst="rect">
            <a:avLst/>
          </a:prstGeom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7A39AB04-E983-457B-9059-8CB8FE5BF2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0" r="585" b="48850"/>
          <a:stretch/>
        </p:blipFill>
        <p:spPr bwMode="auto">
          <a:xfrm>
            <a:off x="4706692" y="1458310"/>
            <a:ext cx="1810842" cy="393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2">
            <a:extLst>
              <a:ext uri="{FF2B5EF4-FFF2-40B4-BE49-F238E27FC236}">
                <a16:creationId xmlns:a16="http://schemas.microsoft.com/office/drawing/2014/main" id="{EF7A2B2B-729A-4755-95B3-D51D35B737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0" t="46766" r="585" b="2084"/>
          <a:stretch/>
        </p:blipFill>
        <p:spPr bwMode="auto">
          <a:xfrm>
            <a:off x="6845216" y="1458310"/>
            <a:ext cx="1810842" cy="393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97615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D4016E07-41E3-4042-9B66-700286423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800" u="sng" dirty="0">
                <a:solidFill>
                  <a:srgbClr val="00B0F0"/>
                </a:solidFill>
                <a:hlinkClick r:id="rId2"/>
              </a:rPr>
              <a:t>Use Case Specification </a:t>
            </a:r>
            <a:r>
              <a:rPr lang="en-US" altLang="ko-KR" sz="2800" dirty="0"/>
              <a:t>: </a:t>
            </a:r>
            <a:r>
              <a:rPr lang="ko-KR" altLang="en-US" sz="2400" dirty="0"/>
              <a:t>계정 정보 관리</a:t>
            </a:r>
          </a:p>
        </p:txBody>
      </p:sp>
      <p:sp>
        <p:nvSpPr>
          <p:cNvPr id="11267" name="슬라이드 번호 개체 틀 3">
            <a:extLst>
              <a:ext uri="{FF2B5EF4-FFF2-40B4-BE49-F238E27FC236}">
                <a16:creationId xmlns:a16="http://schemas.microsoft.com/office/drawing/2014/main" id="{46B4C753-3DD6-4BDC-8997-F2E85B96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E1D53AE-96C5-4C3B-8EEC-94A671C665C0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00AFBC4-AE96-4C2B-A66E-E16C377131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6714835"/>
              </p:ext>
            </p:extLst>
          </p:nvPr>
        </p:nvGraphicFramePr>
        <p:xfrm>
          <a:off x="251520" y="1181017"/>
          <a:ext cx="8640960" cy="4969025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20937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47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303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</a:t>
                      </a:r>
                      <a:r>
                        <a:rPr lang="en-US" altLang="ko-KR" sz="110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Case Name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계정 정보 관리</a:t>
                      </a:r>
                      <a:endParaRPr lang="ko-KR" sz="11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19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</a:rPr>
                        <a:t>Brief Description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학생이 최초 가입 시 등록했던 정보를 확인하고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개인정보나 시간표 기호 조건을 수정하는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유스케이스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복수전공이나 개인취향을 수정하고 그 결과를 확인한다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03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</a:rPr>
                        <a:t>Principal Actor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학생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303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</a:rPr>
                        <a:t>Precondition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TBD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3033"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</a:rPr>
                        <a:t>Basic Flow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58700">
                <a:tc gridSpan="2">
                  <a:txBody>
                    <a:bodyPr/>
                    <a:lstStyle/>
                    <a:p>
                      <a:pPr marL="228600" indent="-2286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기존 계정 정보 변경 여부 선택 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     -  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개인정보를 수정할 경우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개인정보 수정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(Step 2)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서브플로우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수행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     -  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시간표 기호 조건 수정인 경우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시간표 기호 조건 수정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(Step 3)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서브플로우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수행 </a:t>
                      </a:r>
                      <a:endParaRPr lang="en-US" altLang="ko-KR" sz="1100" b="0" kern="100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2.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개인정보 수정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      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2.1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기존에 입력한 개인정보 확인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학생이 기존에 입력한 개인정보를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디스플레이한다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(AF1)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      2.2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전공 변동 사항 입력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학생은 전공에 변동 사항이 생길 경우 해당 사항을 입력한다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</a:p>
                    <a:p>
                      <a:pPr marL="0" lv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      2.3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현재 학기 수정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학생은 해당 학기를 입력한다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      2.4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수정 결과 확인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학생은 개인정보를 확인한 뒤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“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저장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”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버튼을 누른다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학생이 수정한 결과를 바탕으로 개인정보를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디스플레이한다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endParaRPr lang="en-US" altLang="ko-KR" sz="1100" b="0" kern="100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marL="228600" indent="-2286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AutoNum type="arabicPeriod"/>
                      </a:pP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3.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시간표 기호 조건 수정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      3.1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기존에 입력한 시간표 기호 조건 확인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해당 학생이 기존에 입력한 시간표 기호 조건을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디스플레이한다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(AF2)</a:t>
                      </a: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92764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D4016E07-41E3-4042-9B66-700286423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394668"/>
            <a:ext cx="8640960" cy="514052"/>
          </a:xfrm>
        </p:spPr>
        <p:txBody>
          <a:bodyPr>
            <a:normAutofit fontScale="90000"/>
          </a:bodyPr>
          <a:lstStyle/>
          <a:p>
            <a:r>
              <a:rPr lang="en-US" altLang="ko-KR" sz="2800" u="sng" dirty="0">
                <a:solidFill>
                  <a:srgbClr val="00B0F0"/>
                </a:solidFill>
                <a:hlinkClick r:id="rId2"/>
              </a:rPr>
              <a:t>Use Case Specification </a:t>
            </a:r>
            <a:r>
              <a:rPr lang="en-US" altLang="ko-KR" sz="2800" dirty="0"/>
              <a:t>: </a:t>
            </a:r>
            <a:r>
              <a:rPr lang="ko-KR" altLang="en-US" sz="2400" dirty="0"/>
              <a:t>계정 정보 관리</a:t>
            </a:r>
          </a:p>
        </p:txBody>
      </p:sp>
      <p:sp>
        <p:nvSpPr>
          <p:cNvPr id="11267" name="슬라이드 번호 개체 틀 3">
            <a:extLst>
              <a:ext uri="{FF2B5EF4-FFF2-40B4-BE49-F238E27FC236}">
                <a16:creationId xmlns:a16="http://schemas.microsoft.com/office/drawing/2014/main" id="{46B4C753-3DD6-4BDC-8997-F2E85B96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E1D53AE-96C5-4C3B-8EEC-94A671C665C0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00AFBC4-AE96-4C2B-A66E-E16C377131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6392082"/>
              </p:ext>
            </p:extLst>
          </p:nvPr>
        </p:nvGraphicFramePr>
        <p:xfrm>
          <a:off x="273616" y="1234965"/>
          <a:ext cx="8640960" cy="4388069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640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577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</a:rPr>
                        <a:t>Basic Flow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72291"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      3.2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시간표 기호 조건 입력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학생은 시스템이 제공하는 조건들 중 자신이 필요한 조건들만 수정한다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조건에는 이수할 학점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(14~16. 17~19, 20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이상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드랍다운으로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보여준다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),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공강요일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월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~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금 체크박스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미선택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복수선택 가능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), SU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과목 포함여부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전공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SU,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교양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SU,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미선택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가능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),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고정 과목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검색을 통해 과목 선택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),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기피시간대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시간표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8(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교시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)*5(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요일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)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테이블에서 해당 시간대 복수 선택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가 있다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      </a:t>
                      </a:r>
                    </a:p>
                    <a:p>
                      <a:pPr marL="0" lv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      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3.3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수정 결과 확인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학생은 시간표 기호 조건을 확인한 뒤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“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저장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”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버튼을 누른다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학생이 수정한 결과를 바탕으로 시간표 기호 조건을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디스플레이한다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8201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683568" y="270892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/>
              <a:t>프로젝트 개요</a:t>
            </a:r>
          </a:p>
        </p:txBody>
      </p:sp>
    </p:spTree>
    <p:extLst>
      <p:ext uri="{BB962C8B-B14F-4D97-AF65-F5344CB8AC3E}">
        <p14:creationId xmlns:p14="http://schemas.microsoft.com/office/powerpoint/2010/main" val="12033464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800" u="sng" dirty="0">
                <a:solidFill>
                  <a:srgbClr val="00B0F0"/>
                </a:solidFill>
                <a:hlinkClick r:id="rId2"/>
              </a:rPr>
              <a:t>Use Case Specification </a:t>
            </a:r>
            <a:r>
              <a:rPr lang="en-US" altLang="ko-KR" sz="2800" dirty="0"/>
              <a:t>: </a:t>
            </a:r>
            <a:r>
              <a:rPr lang="ko-KR" altLang="en-US" sz="2400" dirty="0"/>
              <a:t>계정 정보 관리</a:t>
            </a:r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109C41F-E276-47BC-82DD-A571E5BA1A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9105697"/>
              </p:ext>
            </p:extLst>
          </p:nvPr>
        </p:nvGraphicFramePr>
        <p:xfrm>
          <a:off x="347036" y="1196752"/>
          <a:ext cx="8449927" cy="2788920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4499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6065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</a:rPr>
                        <a:t>Alternative Flow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2855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AF1.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아직 입력한 정보가 없음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분기점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: Basic Flow 2.1</a:t>
                      </a:r>
                    </a:p>
                    <a:p>
                      <a:pPr marL="4572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수업 시간표 추천 받기 메뉴로 이동하도록 메시지를 출력한다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본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</a:rPr>
                        <a:t>유스케이스를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종료한다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AF2.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아직 입력한 정보가 없음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분기점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: Basic Flow 3.1</a:t>
                      </a:r>
                    </a:p>
                    <a:p>
                      <a:pPr marL="4572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수업 시간표 추천 받기 메뉴로 이동하도록 메시지를 출력한다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본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</a:rPr>
                        <a:t>유스케이스를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종료한다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86290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800" dirty="0"/>
              <a:t>GUI sketch : </a:t>
            </a:r>
            <a:r>
              <a:rPr lang="ko-KR" altLang="en-US" sz="2400" dirty="0"/>
              <a:t>계정 정보 관리</a:t>
            </a:r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21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D619A8E-62E9-4810-9931-A60C346D54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8393" y="1392390"/>
            <a:ext cx="2163600" cy="468491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81E90E5-B0D6-4AAC-9A25-1C1FAE0F6F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5015" y="1392390"/>
            <a:ext cx="2163600" cy="467914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973F2C6-6905-4403-A841-085B7756FC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250" y="1253750"/>
            <a:ext cx="2162121" cy="468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9310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683568" y="270892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/>
              <a:t>설계모델</a:t>
            </a:r>
            <a:endParaRPr lang="en-US" altLang="ko-KR" dirty="0"/>
          </a:p>
          <a:p>
            <a:pPr algn="ctr"/>
            <a:r>
              <a:rPr lang="en-US" altLang="ko-KR" dirty="0"/>
              <a:t>(Analysis Model)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23023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BE0987-FF12-4191-8749-689E1240D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u="sng" dirty="0">
                <a:solidFill>
                  <a:srgbClr val="00B0F0"/>
                </a:solidFill>
                <a:hlinkClick r:id="rId2"/>
              </a:rPr>
              <a:t>Key Decision</a:t>
            </a:r>
            <a:endParaRPr lang="ko-KR" altLang="en-US" u="sng" dirty="0">
              <a:solidFill>
                <a:srgbClr val="00B0F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21F1EF-F7C8-4E4F-A2E8-B2B0C9C56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시간표 스타일</a:t>
            </a:r>
            <a:r>
              <a:rPr lang="en-US" altLang="ko-KR" dirty="0"/>
              <a:t>, </a:t>
            </a:r>
            <a:r>
              <a:rPr lang="ko-KR" altLang="en-US" dirty="0"/>
              <a:t>과목 추천</a:t>
            </a:r>
            <a:br>
              <a:rPr lang="en-US" altLang="ko-KR" dirty="0"/>
            </a:br>
            <a:r>
              <a:rPr lang="en-US" altLang="ko-KR" sz="1600" dirty="0"/>
              <a:t>:</a:t>
            </a:r>
            <a:r>
              <a:rPr lang="ko-KR" altLang="en-US" sz="1600" dirty="0"/>
              <a:t> 같은 학과</a:t>
            </a:r>
            <a:r>
              <a:rPr lang="en-US" altLang="ko-KR" sz="1600" dirty="0"/>
              <a:t>,</a:t>
            </a:r>
            <a:r>
              <a:rPr lang="ko-KR" altLang="en-US" sz="1600" dirty="0"/>
              <a:t> 학기의 다른 학생들의 시간표 데이터</a:t>
            </a:r>
            <a:r>
              <a:rPr lang="en-US" altLang="ko-KR" sz="1600" baseline="30000" dirty="0">
                <a:solidFill>
                  <a:srgbClr val="FF0000"/>
                </a:solidFill>
              </a:rPr>
              <a:t>1)</a:t>
            </a:r>
            <a:r>
              <a:rPr lang="ko-KR" altLang="en-US" sz="1600" baseline="30000" dirty="0">
                <a:solidFill>
                  <a:srgbClr val="FF0000"/>
                </a:solidFill>
              </a:rPr>
              <a:t> </a:t>
            </a:r>
            <a:r>
              <a:rPr lang="ko-KR" altLang="en-US" sz="1600" dirty="0" err="1"/>
              <a:t>를</a:t>
            </a:r>
            <a:r>
              <a:rPr lang="ko-KR" altLang="en-US" sz="1600" dirty="0"/>
              <a:t> 분석하여 해당 유저가 좋아할만한 시간표 스타일 후보를 </a:t>
            </a:r>
            <a:r>
              <a:rPr lang="en-US" altLang="ko-KR" sz="1600" dirty="0"/>
              <a:t>3</a:t>
            </a:r>
            <a:r>
              <a:rPr lang="ko-KR" altLang="en-US" sz="1600" dirty="0"/>
              <a:t>가지 제시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sz="1600" dirty="0"/>
              <a:t>후보 </a:t>
            </a:r>
            <a:r>
              <a:rPr lang="en-US" altLang="ko-KR" sz="1600" dirty="0"/>
              <a:t>1.</a:t>
            </a:r>
            <a:r>
              <a:rPr lang="en-US" altLang="ko-KR" sz="1600" baseline="30000" dirty="0">
                <a:solidFill>
                  <a:srgbClr val="FF0000"/>
                </a:solidFill>
              </a:rPr>
              <a:t>2)</a:t>
            </a:r>
            <a:r>
              <a:rPr lang="ko-KR" altLang="en-US" sz="1600" baseline="30000" dirty="0">
                <a:solidFill>
                  <a:srgbClr val="FF0000"/>
                </a:solidFill>
              </a:rPr>
              <a:t> </a:t>
            </a:r>
            <a:r>
              <a:rPr lang="ko-KR" altLang="en-US" sz="1600" dirty="0"/>
              <a:t>같은 학과</a:t>
            </a:r>
            <a:r>
              <a:rPr lang="en-US" altLang="ko-KR" sz="1600" dirty="0"/>
              <a:t>,</a:t>
            </a:r>
            <a:r>
              <a:rPr lang="ko-KR" altLang="en-US" sz="1600" dirty="0"/>
              <a:t> 학기 학생들의 평균 패턴 시간표</a:t>
            </a:r>
            <a:br>
              <a:rPr lang="en-US" altLang="ko-KR" sz="1600" dirty="0"/>
            </a:br>
            <a:r>
              <a:rPr lang="ko-KR" altLang="en-US" sz="1600" dirty="0"/>
              <a:t>후보 </a:t>
            </a:r>
            <a:r>
              <a:rPr lang="en-US" altLang="ko-KR" sz="1600" dirty="0"/>
              <a:t>2.</a:t>
            </a:r>
            <a:r>
              <a:rPr lang="ko-KR" altLang="en-US" sz="1600" dirty="0"/>
              <a:t> 같은 학과</a:t>
            </a:r>
            <a:r>
              <a:rPr lang="en-US" altLang="ko-KR" sz="1600" dirty="0"/>
              <a:t>,</a:t>
            </a:r>
            <a:r>
              <a:rPr lang="ko-KR" altLang="en-US" sz="1600" dirty="0"/>
              <a:t> 학기 학생들 시간표 중 가장 오전 수업이 많은 시간표</a:t>
            </a:r>
            <a:br>
              <a:rPr lang="en-US" altLang="ko-KR" sz="1600" dirty="0"/>
            </a:br>
            <a:r>
              <a:rPr lang="ko-KR" altLang="en-US" sz="1600" dirty="0"/>
              <a:t>후보 </a:t>
            </a:r>
            <a:r>
              <a:rPr lang="en-US" altLang="ko-KR" sz="1600" dirty="0"/>
              <a:t>3.</a:t>
            </a:r>
            <a:r>
              <a:rPr lang="ko-KR" altLang="en-US" sz="1600" dirty="0"/>
              <a:t> 같은 학과</a:t>
            </a:r>
            <a:r>
              <a:rPr lang="en-US" altLang="ko-KR" sz="1600" dirty="0"/>
              <a:t>,</a:t>
            </a:r>
            <a:r>
              <a:rPr lang="ko-KR" altLang="en-US" sz="1600" dirty="0"/>
              <a:t> 학기 학생들 시간표 중 가장 오후 수업이 많은 시간표</a:t>
            </a:r>
            <a:br>
              <a:rPr lang="en-US" altLang="ko-KR" sz="1600" dirty="0"/>
            </a:br>
            <a:br>
              <a:rPr lang="en-US" altLang="ko-KR" sz="1600" dirty="0"/>
            </a:br>
            <a:r>
              <a:rPr lang="en-US" altLang="ko-KR" sz="1600" dirty="0">
                <a:solidFill>
                  <a:srgbClr val="FF0000"/>
                </a:solidFill>
              </a:rPr>
              <a:t>1)</a:t>
            </a:r>
            <a:r>
              <a:rPr lang="ko-KR" altLang="en-US" sz="1600" dirty="0">
                <a:solidFill>
                  <a:srgbClr val="FF0000"/>
                </a:solidFill>
              </a:rPr>
              <a:t> </a:t>
            </a:r>
            <a:r>
              <a:rPr lang="ko-KR" altLang="en-US" sz="1600" dirty="0"/>
              <a:t>전체 같은 학과</a:t>
            </a:r>
            <a:r>
              <a:rPr lang="en-US" altLang="ko-KR" sz="1600" dirty="0"/>
              <a:t>,</a:t>
            </a:r>
            <a:r>
              <a:rPr lang="ko-KR" altLang="en-US" sz="1600" dirty="0"/>
              <a:t> 학기 시간표 데이터 중 모든 </a:t>
            </a:r>
            <a:r>
              <a:rPr lang="ko-KR" altLang="en-US" sz="1600" dirty="0" err="1"/>
              <a:t>고정과목을</a:t>
            </a:r>
            <a:r>
              <a:rPr lang="ko-KR" altLang="en-US" sz="1600" dirty="0"/>
              <a:t> 수강할 수 있는 시간표만 분석</a:t>
            </a:r>
            <a:r>
              <a:rPr lang="en-US" altLang="ko-KR" sz="1600" dirty="0"/>
              <a:t>.</a:t>
            </a:r>
            <a:r>
              <a:rPr lang="ko-KR" altLang="en-US" sz="1600" dirty="0"/>
              <a:t> 유저의 </a:t>
            </a:r>
            <a:r>
              <a:rPr lang="ko-KR" altLang="en-US" sz="1600" dirty="0" err="1"/>
              <a:t>고정과목</a:t>
            </a:r>
            <a:r>
              <a:rPr lang="ko-KR" altLang="en-US" sz="1600" dirty="0"/>
              <a:t> 리스트와 개설 </a:t>
            </a:r>
            <a:r>
              <a:rPr lang="ko-KR" altLang="en-US" sz="1600" dirty="0" err="1"/>
              <a:t>과목정보를</a:t>
            </a:r>
            <a:r>
              <a:rPr lang="ko-KR" altLang="en-US" sz="1600" dirty="0"/>
              <a:t> 참고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600" dirty="0">
                <a:solidFill>
                  <a:srgbClr val="FF0000"/>
                </a:solidFill>
              </a:rPr>
              <a:t>2)</a:t>
            </a:r>
            <a:r>
              <a:rPr lang="ko-KR" altLang="en-US" sz="1600" dirty="0"/>
              <a:t> 행렬 분석 라이브러리 </a:t>
            </a:r>
            <a:r>
              <a:rPr lang="en-US" altLang="ko-KR" sz="1600" dirty="0"/>
              <a:t>‘SVD’</a:t>
            </a:r>
            <a:r>
              <a:rPr lang="ko-KR" altLang="en-US" sz="1600" dirty="0" err="1"/>
              <a:t>를</a:t>
            </a:r>
            <a:r>
              <a:rPr lang="ko-KR" altLang="en-US" sz="1600" dirty="0"/>
              <a:t> 이용</a:t>
            </a:r>
            <a:r>
              <a:rPr lang="en-US" altLang="ko-KR" sz="1600" dirty="0"/>
              <a:t>.</a:t>
            </a:r>
            <a:r>
              <a:rPr lang="ko-KR" altLang="en-US" sz="1600" dirty="0"/>
              <a:t> 공강 정도</a:t>
            </a:r>
            <a:r>
              <a:rPr lang="en-US" altLang="ko-KR" sz="1600" dirty="0"/>
              <a:t>,</a:t>
            </a:r>
            <a:r>
              <a:rPr lang="ko-KR" altLang="en-US" sz="1600" dirty="0"/>
              <a:t> 연강 정도를 수치화 가능</a:t>
            </a:r>
            <a:r>
              <a:rPr lang="en-US" altLang="ko-KR" sz="1600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AE3DA83-B30B-4E40-8D5E-548C0CE70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23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7420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BE0987-FF12-4191-8749-689E1240D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u="sng" dirty="0">
                <a:solidFill>
                  <a:srgbClr val="00B0F0"/>
                </a:solidFill>
                <a:hlinkClick r:id="rId2"/>
              </a:rPr>
              <a:t>Key Decision</a:t>
            </a:r>
            <a:endParaRPr lang="ko-KR" altLang="en-US" u="sng" dirty="0">
              <a:solidFill>
                <a:srgbClr val="00B0F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21F1EF-F7C8-4E4F-A2E8-B2B0C9C56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115212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b="1" dirty="0"/>
              <a:t>SVD(Singular Value Decomposition)</a:t>
            </a:r>
            <a:r>
              <a:rPr lang="en-US" altLang="ko-KR" sz="1800" dirty="0"/>
              <a:t>	</a:t>
            </a:r>
            <a:br>
              <a:rPr lang="en-US" altLang="ko-KR" sz="1800" dirty="0"/>
            </a:br>
            <a:r>
              <a:rPr lang="en-US" altLang="ko-KR" sz="1800" dirty="0"/>
              <a:t>: </a:t>
            </a:r>
            <a:r>
              <a:rPr lang="ko-KR" altLang="en-US" sz="1800" dirty="0" err="1"/>
              <a:t>특이값</a:t>
            </a:r>
            <a:r>
              <a:rPr lang="ko-KR" altLang="en-US" sz="1800" dirty="0"/>
              <a:t> 분해</a:t>
            </a:r>
            <a:r>
              <a:rPr lang="en-US" altLang="ko-KR" sz="1800" dirty="0"/>
              <a:t>. </a:t>
            </a:r>
            <a:r>
              <a:rPr lang="ko-KR" altLang="en-US" sz="1800" dirty="0"/>
              <a:t>행렬 패턴의 유사도를 측정하는데 활용</a:t>
            </a:r>
            <a:r>
              <a:rPr lang="en-US" altLang="ko-KR" sz="1800" dirty="0"/>
              <a:t>. </a:t>
            </a:r>
            <a:r>
              <a:rPr lang="ko-KR" altLang="en-US" sz="1800" dirty="0"/>
              <a:t>이미지 프로세싱</a:t>
            </a:r>
            <a:r>
              <a:rPr lang="en-US" altLang="ko-KR" sz="1800" dirty="0"/>
              <a:t>, </a:t>
            </a:r>
            <a:r>
              <a:rPr lang="ko-KR" altLang="en-US" sz="1800" dirty="0"/>
              <a:t>컴퓨터 비전에 활용되는 개념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br>
              <a:rPr lang="en-US" altLang="ko-KR" sz="1800" dirty="0"/>
            </a:br>
            <a:endParaRPr lang="ko-KR" altLang="en-US" sz="18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AE3DA83-B30B-4E40-8D5E-548C0CE70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pic>
        <p:nvPicPr>
          <p:cNvPr id="1026" name="Picture 2" descr="https://t1.daumcdn.net/cfile/tistory/24348F4352607D6015">
            <a:extLst>
              <a:ext uri="{FF2B5EF4-FFF2-40B4-BE49-F238E27FC236}">
                <a16:creationId xmlns:a16="http://schemas.microsoft.com/office/drawing/2014/main" id="{D77C57E6-A6F4-4800-9B1E-DB16E56251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4684522"/>
            <a:ext cx="2733084" cy="303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t1.daumcdn.net/cfile/tistory/2755F43C52607AD014">
            <a:extLst>
              <a:ext uri="{FF2B5EF4-FFF2-40B4-BE49-F238E27FC236}">
                <a16:creationId xmlns:a16="http://schemas.microsoft.com/office/drawing/2014/main" id="{50770DC9-5DDC-49BC-A556-B68CD21307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3073245"/>
            <a:ext cx="1728192" cy="559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t1.daumcdn.net/cfile/tistory/260CF34652607DD507">
            <a:extLst>
              <a:ext uri="{FF2B5EF4-FFF2-40B4-BE49-F238E27FC236}">
                <a16:creationId xmlns:a16="http://schemas.microsoft.com/office/drawing/2014/main" id="{5771B4C3-322A-49CA-94E2-496BFFF26F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3976306"/>
            <a:ext cx="4257794" cy="363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https://t1.daumcdn.net/cfile/tistory/261C364552607DDB0A">
            <a:extLst>
              <a:ext uri="{FF2B5EF4-FFF2-40B4-BE49-F238E27FC236}">
                <a16:creationId xmlns:a16="http://schemas.microsoft.com/office/drawing/2014/main" id="{B3C59E3B-E81D-4848-81EE-BC7F9316A0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4339962"/>
            <a:ext cx="3391050" cy="303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2568835C-5E7A-47F0-8289-D7928152FE68}"/>
              </a:ext>
            </a:extLst>
          </p:cNvPr>
          <p:cNvSpPr/>
          <p:nvPr/>
        </p:nvSpPr>
        <p:spPr>
          <a:xfrm>
            <a:off x="2411760" y="4643638"/>
            <a:ext cx="2952328" cy="3636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89178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BE0987-FF12-4191-8749-689E1240D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u="sng" dirty="0">
                <a:solidFill>
                  <a:srgbClr val="00B0F0"/>
                </a:solidFill>
                <a:hlinkClick r:id="rId2"/>
              </a:rPr>
              <a:t>Key Decision</a:t>
            </a:r>
            <a:endParaRPr lang="ko-KR" altLang="en-US" u="sng" dirty="0">
              <a:solidFill>
                <a:srgbClr val="00B0F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21F1EF-F7C8-4E4F-A2E8-B2B0C9C56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115212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b="1" dirty="0"/>
              <a:t>SVD(Singular Value Decomposition)</a:t>
            </a:r>
            <a:r>
              <a:rPr lang="en-US" altLang="ko-KR" sz="1800" dirty="0"/>
              <a:t>	</a:t>
            </a:r>
            <a:br>
              <a:rPr lang="en-US" altLang="ko-KR" sz="1800" dirty="0"/>
            </a:br>
            <a:r>
              <a:rPr lang="en-US" altLang="ko-KR" sz="1800" dirty="0"/>
              <a:t>: </a:t>
            </a:r>
            <a:r>
              <a:rPr lang="ko-KR" altLang="en-US" sz="1800" dirty="0" err="1"/>
              <a:t>특이값</a:t>
            </a:r>
            <a:r>
              <a:rPr lang="ko-KR" altLang="en-US" sz="1800" dirty="0"/>
              <a:t> 분해</a:t>
            </a:r>
            <a:r>
              <a:rPr lang="en-US" altLang="ko-KR" sz="1800" dirty="0"/>
              <a:t>. </a:t>
            </a:r>
            <a:r>
              <a:rPr lang="ko-KR" altLang="en-US" sz="1800" dirty="0"/>
              <a:t>행렬 패턴의 유사도를 측정하는데 활용</a:t>
            </a:r>
            <a:r>
              <a:rPr lang="en-US" altLang="ko-KR" sz="1800" dirty="0"/>
              <a:t>. </a:t>
            </a:r>
            <a:r>
              <a:rPr lang="ko-KR" altLang="en-US" sz="1800" dirty="0"/>
              <a:t>이미지 프로세싱</a:t>
            </a:r>
            <a:r>
              <a:rPr lang="en-US" altLang="ko-KR" sz="1800" dirty="0"/>
              <a:t>, </a:t>
            </a:r>
            <a:r>
              <a:rPr lang="ko-KR" altLang="en-US" sz="1800" dirty="0"/>
              <a:t>컴퓨터 비전에 활용되는 개념</a:t>
            </a:r>
            <a:r>
              <a:rPr lang="en-US" altLang="ko-KR" sz="1800" dirty="0"/>
              <a:t>.</a:t>
            </a:r>
          </a:p>
          <a:p>
            <a:pPr marL="400050" lvl="1" indent="0">
              <a:buNone/>
            </a:pPr>
            <a:br>
              <a:rPr lang="en-US" altLang="ko-KR" sz="1600" dirty="0"/>
            </a:br>
            <a:endParaRPr lang="ko-KR" altLang="en-US" sz="16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AE3DA83-B30B-4E40-8D5E-548C0CE70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9C90EE-8C44-4647-972A-F5A694602BDD}"/>
              </a:ext>
            </a:extLst>
          </p:cNvPr>
          <p:cNvSpPr txBox="1"/>
          <p:nvPr/>
        </p:nvSpPr>
        <p:spPr>
          <a:xfrm>
            <a:off x="3018684" y="2877828"/>
            <a:ext cx="3703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A</a:t>
            </a:r>
            <a:endParaRPr lang="ko-KR" alt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223718-7763-473E-A769-CA7A1C2D5B62}"/>
              </a:ext>
            </a:extLst>
          </p:cNvPr>
          <p:cNvSpPr txBox="1"/>
          <p:nvPr/>
        </p:nvSpPr>
        <p:spPr>
          <a:xfrm>
            <a:off x="2678210" y="3580062"/>
            <a:ext cx="105127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0 1 1 1</a:t>
            </a:r>
          </a:p>
          <a:p>
            <a:r>
              <a:rPr lang="en-US" altLang="ko-KR" sz="2000" dirty="0"/>
              <a:t>0 0 0 1</a:t>
            </a:r>
          </a:p>
          <a:p>
            <a:r>
              <a:rPr lang="en-US" altLang="ko-KR" sz="2000" dirty="0"/>
              <a:t>0 0 0 0</a:t>
            </a:r>
          </a:p>
          <a:p>
            <a:r>
              <a:rPr lang="en-US" altLang="ko-KR" sz="2000" dirty="0"/>
              <a:t>0 0 0 0</a:t>
            </a:r>
            <a:endParaRPr lang="ko-KR" altLang="en-US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99AB58-F3F2-44D9-AA03-780C87AFD11F}"/>
              </a:ext>
            </a:extLst>
          </p:cNvPr>
          <p:cNvSpPr txBox="1"/>
          <p:nvPr/>
        </p:nvSpPr>
        <p:spPr>
          <a:xfrm>
            <a:off x="4663574" y="3580062"/>
            <a:ext cx="105127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0 0 0 0</a:t>
            </a:r>
          </a:p>
          <a:p>
            <a:r>
              <a:rPr lang="en-US" altLang="ko-KR" sz="2000" dirty="0"/>
              <a:t>0 0 0 0</a:t>
            </a:r>
          </a:p>
          <a:p>
            <a:r>
              <a:rPr lang="en-US" altLang="ko-KR" sz="2000" dirty="0"/>
              <a:t>1 1 1 0</a:t>
            </a:r>
          </a:p>
          <a:p>
            <a:r>
              <a:rPr lang="en-US" altLang="ko-KR" sz="2000" dirty="0"/>
              <a:t>0 0 1 0</a:t>
            </a:r>
            <a:endParaRPr lang="ko-KR" altLang="en-US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98B283-330A-487D-B579-3AE550525CA1}"/>
              </a:ext>
            </a:extLst>
          </p:cNvPr>
          <p:cNvSpPr txBox="1"/>
          <p:nvPr/>
        </p:nvSpPr>
        <p:spPr>
          <a:xfrm>
            <a:off x="5004048" y="2864495"/>
            <a:ext cx="3703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B</a:t>
            </a:r>
            <a:endParaRPr lang="ko-KR" altLang="en-US" sz="2000" dirty="0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0B1FA49B-110A-4FC5-BF11-D7485CE7AC31}"/>
              </a:ext>
            </a:extLst>
          </p:cNvPr>
          <p:cNvSpPr/>
          <p:nvPr/>
        </p:nvSpPr>
        <p:spPr>
          <a:xfrm>
            <a:off x="971600" y="5301208"/>
            <a:ext cx="1584176" cy="576064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A70A502-474A-4137-9907-B2E48DECEA64}"/>
              </a:ext>
            </a:extLst>
          </p:cNvPr>
          <p:cNvSpPr txBox="1"/>
          <p:nvPr/>
        </p:nvSpPr>
        <p:spPr>
          <a:xfrm>
            <a:off x="2806826" y="5404574"/>
            <a:ext cx="37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패턴이 동일</a:t>
            </a:r>
            <a:r>
              <a:rPr lang="en-US" altLang="ko-KR" dirty="0"/>
              <a:t>. Score</a:t>
            </a:r>
            <a:r>
              <a:rPr lang="ko-KR" altLang="en-US" dirty="0"/>
              <a:t>가 동일해야 함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9177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BE0987-FF12-4191-8749-689E1240D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u="sng" dirty="0">
                <a:solidFill>
                  <a:srgbClr val="00B0F0"/>
                </a:solidFill>
                <a:hlinkClick r:id="rId2"/>
              </a:rPr>
              <a:t>Key Decision</a:t>
            </a:r>
            <a:endParaRPr lang="ko-KR" altLang="en-US" u="sng" dirty="0">
              <a:solidFill>
                <a:srgbClr val="00B0F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21F1EF-F7C8-4E4F-A2E8-B2B0C9C56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5760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b="1" dirty="0"/>
              <a:t>SVD(Singular Value Decomposition)</a:t>
            </a:r>
            <a:r>
              <a:rPr lang="en-US" altLang="ko-KR" sz="1800" dirty="0"/>
              <a:t>	</a:t>
            </a:r>
            <a:endParaRPr lang="ko-KR" altLang="en-US" sz="16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AE3DA83-B30B-4E40-8D5E-548C0CE70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BEEC3039-9CEC-4388-9996-DAEC60412784}"/>
              </a:ext>
            </a:extLst>
          </p:cNvPr>
          <p:cNvGraphicFramePr>
            <a:graphicFrameLocks noGrp="1"/>
          </p:cNvGraphicFramePr>
          <p:nvPr/>
        </p:nvGraphicFramePr>
        <p:xfrm>
          <a:off x="1846041" y="2417297"/>
          <a:ext cx="547260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2101">
                  <a:extLst>
                    <a:ext uri="{9D8B030D-6E8A-4147-A177-3AD203B41FA5}">
                      <a16:colId xmlns:a16="http://schemas.microsoft.com/office/drawing/2014/main" val="833896109"/>
                    </a:ext>
                  </a:extLst>
                </a:gridCol>
                <a:gridCol w="912101">
                  <a:extLst>
                    <a:ext uri="{9D8B030D-6E8A-4147-A177-3AD203B41FA5}">
                      <a16:colId xmlns:a16="http://schemas.microsoft.com/office/drawing/2014/main" val="833679437"/>
                    </a:ext>
                  </a:extLst>
                </a:gridCol>
                <a:gridCol w="912101">
                  <a:extLst>
                    <a:ext uri="{9D8B030D-6E8A-4147-A177-3AD203B41FA5}">
                      <a16:colId xmlns:a16="http://schemas.microsoft.com/office/drawing/2014/main" val="2475498823"/>
                    </a:ext>
                  </a:extLst>
                </a:gridCol>
                <a:gridCol w="912101">
                  <a:extLst>
                    <a:ext uri="{9D8B030D-6E8A-4147-A177-3AD203B41FA5}">
                      <a16:colId xmlns:a16="http://schemas.microsoft.com/office/drawing/2014/main" val="2671052332"/>
                    </a:ext>
                  </a:extLst>
                </a:gridCol>
                <a:gridCol w="912101">
                  <a:extLst>
                    <a:ext uri="{9D8B030D-6E8A-4147-A177-3AD203B41FA5}">
                      <a16:colId xmlns:a16="http://schemas.microsoft.com/office/drawing/2014/main" val="3832187962"/>
                    </a:ext>
                  </a:extLst>
                </a:gridCol>
                <a:gridCol w="912101">
                  <a:extLst>
                    <a:ext uri="{9D8B030D-6E8A-4147-A177-3AD203B41FA5}">
                      <a16:colId xmlns:a16="http://schemas.microsoft.com/office/drawing/2014/main" val="10443151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789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교시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324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교시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8766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교시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387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교시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5772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교시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849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교시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137287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0C72DF7-B9F7-4EC1-9530-D6293EF216A2}"/>
              </a:ext>
            </a:extLst>
          </p:cNvPr>
          <p:cNvSpPr txBox="1"/>
          <p:nvPr/>
        </p:nvSpPr>
        <p:spPr>
          <a:xfrm>
            <a:off x="1663987" y="5529488"/>
            <a:ext cx="59560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시간표 데이터를 </a:t>
            </a:r>
            <a:r>
              <a:rPr lang="en-US" altLang="ko-KR" sz="2000" dirty="0"/>
              <a:t>6(</a:t>
            </a:r>
            <a:r>
              <a:rPr lang="ko-KR" altLang="en-US" sz="2000" dirty="0"/>
              <a:t>교시</a:t>
            </a:r>
            <a:r>
              <a:rPr lang="en-US" altLang="ko-KR" sz="2000" dirty="0"/>
              <a:t>)*5(</a:t>
            </a:r>
            <a:r>
              <a:rPr lang="ko-KR" altLang="en-US" sz="2000" dirty="0"/>
              <a:t>요일</a:t>
            </a:r>
            <a:r>
              <a:rPr lang="en-US" altLang="ko-KR" sz="2000" dirty="0"/>
              <a:t>) </a:t>
            </a:r>
            <a:r>
              <a:rPr lang="ko-KR" altLang="en-US" sz="2000" dirty="0"/>
              <a:t>행렬로 구현하고</a:t>
            </a:r>
            <a:r>
              <a:rPr lang="en-US" altLang="ko-KR" sz="2000" dirty="0"/>
              <a:t>, </a:t>
            </a:r>
          </a:p>
          <a:p>
            <a:r>
              <a:rPr lang="en-US" altLang="ko-KR" sz="2000" dirty="0"/>
              <a:t>SVD</a:t>
            </a:r>
            <a:r>
              <a:rPr lang="ko-KR" altLang="en-US" sz="2000" dirty="0"/>
              <a:t>를 활용해서 패턴의 유사도를 구함</a:t>
            </a:r>
            <a:r>
              <a:rPr lang="en-US" altLang="ko-KR" sz="2000" dirty="0"/>
              <a:t>. 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661460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AE3DA83-B30B-4E40-8D5E-548C0CE70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6B64CAE-281A-49FA-8DA7-76615A218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811734"/>
            <a:ext cx="5188858" cy="554461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EF80C4E-3AE4-421C-8D45-978D9848D3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7956" y="3212976"/>
            <a:ext cx="7630707" cy="1790624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4FFACAB7-6238-4B9A-BDF7-77BBBBC2AC83}"/>
              </a:ext>
            </a:extLst>
          </p:cNvPr>
          <p:cNvSpPr/>
          <p:nvPr/>
        </p:nvSpPr>
        <p:spPr>
          <a:xfrm>
            <a:off x="2987824" y="3429001"/>
            <a:ext cx="1440160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02795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BE0987-FF12-4191-8749-689E1240D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u="sng" dirty="0">
                <a:solidFill>
                  <a:srgbClr val="00B0F0"/>
                </a:solidFill>
                <a:hlinkClick r:id="rId2"/>
              </a:rPr>
              <a:t>Key Decision</a:t>
            </a:r>
            <a:endParaRPr lang="ko-KR" altLang="en-US" u="sng" dirty="0">
              <a:solidFill>
                <a:srgbClr val="00B0F0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AE3DA83-B30B-4E40-8D5E-548C0CE70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28</a:t>
            </a:fld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506FA3-F78B-44E0-BF29-46134BA32E3D}"/>
              </a:ext>
            </a:extLst>
          </p:cNvPr>
          <p:cNvSpPr txBox="1"/>
          <p:nvPr/>
        </p:nvSpPr>
        <p:spPr>
          <a:xfrm>
            <a:off x="611560" y="1484784"/>
            <a:ext cx="7344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전공</a:t>
            </a:r>
            <a:r>
              <a:rPr lang="en-US" altLang="ko-KR" dirty="0"/>
              <a:t>, </a:t>
            </a:r>
            <a:r>
              <a:rPr lang="ko-KR" altLang="en-US" dirty="0"/>
              <a:t>학기가 같은 다른 학생의 시간표 데이터를 대상으로 </a:t>
            </a:r>
            <a:endParaRPr lang="en-US" altLang="ko-KR" dirty="0"/>
          </a:p>
          <a:p>
            <a:r>
              <a:rPr lang="ko-KR" altLang="en-US" dirty="0"/>
              <a:t>학생</a:t>
            </a:r>
            <a:r>
              <a:rPr lang="en-US" altLang="ko-KR" dirty="0"/>
              <a:t>id, </a:t>
            </a:r>
            <a:r>
              <a:rPr lang="ko-KR" altLang="en-US" dirty="0"/>
              <a:t>시간표 </a:t>
            </a:r>
            <a:r>
              <a:rPr lang="en-US" altLang="ko-KR" dirty="0"/>
              <a:t>matrix, </a:t>
            </a:r>
            <a:r>
              <a:rPr lang="ko-KR" altLang="en-US" dirty="0"/>
              <a:t>과목 </a:t>
            </a:r>
            <a:r>
              <a:rPr lang="en-US" altLang="ko-KR" dirty="0"/>
              <a:t>matrix, timetable,</a:t>
            </a:r>
            <a:r>
              <a:rPr lang="ko-KR" altLang="en-US" dirty="0"/>
              <a:t> </a:t>
            </a:r>
            <a:r>
              <a:rPr lang="en-US" altLang="ko-KR" dirty="0"/>
              <a:t>score</a:t>
            </a:r>
            <a:r>
              <a:rPr lang="ko-KR" altLang="en-US" dirty="0"/>
              <a:t>를 생성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570C31C6-E278-4752-AC99-65F448FAC9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2503704"/>
            <a:ext cx="2952750" cy="193357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3935DC4-E45C-4F48-AF8E-94A33D0E55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576" y="4437279"/>
            <a:ext cx="72009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9200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BE0987-FF12-4191-8749-689E1240D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u="sng" dirty="0">
                <a:solidFill>
                  <a:srgbClr val="00B0F0"/>
                </a:solidFill>
                <a:hlinkClick r:id="rId2"/>
              </a:rPr>
              <a:t>Key Decision</a:t>
            </a:r>
            <a:endParaRPr lang="ko-KR" altLang="en-US" u="sng" dirty="0">
              <a:solidFill>
                <a:srgbClr val="00B0F0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AE3DA83-B30B-4E40-8D5E-548C0CE70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29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EFC366F-C945-494A-AD1D-60FC17E5B2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512" y="2060848"/>
            <a:ext cx="7038975" cy="40862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50B7D43-03F3-4687-868C-D620FB913054}"/>
              </a:ext>
            </a:extLst>
          </p:cNvPr>
          <p:cNvSpPr txBox="1"/>
          <p:nvPr/>
        </p:nvSpPr>
        <p:spPr>
          <a:xfrm>
            <a:off x="611560" y="1332875"/>
            <a:ext cx="792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후보 </a:t>
            </a:r>
            <a:r>
              <a:rPr lang="en-US" altLang="ko-KR" dirty="0"/>
              <a:t>1. score</a:t>
            </a:r>
            <a:r>
              <a:rPr lang="ko-KR" altLang="en-US" dirty="0"/>
              <a:t>순으로 정렬했을 때 중앙값을 갖는 시간표</a:t>
            </a:r>
            <a:r>
              <a:rPr lang="en-US" altLang="ko-KR" dirty="0"/>
              <a:t>.(</a:t>
            </a:r>
            <a:r>
              <a:rPr lang="en-US" altLang="ko-KR" dirty="0" err="1"/>
              <a:t>tt_matrix_median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191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>
                <a:hlinkClick r:id="rId2"/>
              </a:rPr>
              <a:t>프로젝트 개발 배경</a:t>
            </a:r>
            <a:endParaRPr lang="ko-KR" altLang="en-US" sz="3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0083923-2A79-4E53-8648-F48CEC04A8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360" y="1186398"/>
            <a:ext cx="8435280" cy="5278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3111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BE0987-FF12-4191-8749-689E1240D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u="sng" dirty="0">
                <a:solidFill>
                  <a:srgbClr val="00B0F0"/>
                </a:solidFill>
                <a:hlinkClick r:id="rId2"/>
              </a:rPr>
              <a:t>Key Decision</a:t>
            </a:r>
            <a:endParaRPr lang="ko-KR" altLang="en-US" u="sng" dirty="0">
              <a:solidFill>
                <a:srgbClr val="00B0F0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AE3DA83-B30B-4E40-8D5E-548C0CE70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30</a:t>
            </a:fld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C2BFF7-53A9-49E1-ACE2-8626C9A33344}"/>
              </a:ext>
            </a:extLst>
          </p:cNvPr>
          <p:cNvSpPr txBox="1"/>
          <p:nvPr/>
        </p:nvSpPr>
        <p:spPr>
          <a:xfrm>
            <a:off x="611560" y="1332875"/>
            <a:ext cx="7344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후보 </a:t>
            </a:r>
            <a:r>
              <a:rPr lang="en-US" altLang="ko-KR" dirty="0"/>
              <a:t>2. </a:t>
            </a:r>
            <a:r>
              <a:rPr lang="ko-KR" altLang="en-US" dirty="0"/>
              <a:t>오전시간대에 수업이 가장 많은 시간표</a:t>
            </a:r>
            <a:r>
              <a:rPr lang="en-US" altLang="ko-KR" dirty="0"/>
              <a:t>. (</a:t>
            </a:r>
            <a:r>
              <a:rPr lang="en-US" altLang="ko-KR" dirty="0" err="1"/>
              <a:t>tt_matrix_am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2CC4EA1-CB81-4911-BA55-53FEC09F81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38" y="1742684"/>
            <a:ext cx="5616724" cy="4840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0215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BE0987-FF12-4191-8749-689E1240D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u="sng" dirty="0">
                <a:solidFill>
                  <a:srgbClr val="00B0F0"/>
                </a:solidFill>
                <a:hlinkClick r:id="rId2"/>
              </a:rPr>
              <a:t>Key Decision</a:t>
            </a:r>
            <a:endParaRPr lang="ko-KR" altLang="en-US" u="sng" dirty="0">
              <a:solidFill>
                <a:srgbClr val="00B0F0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AE3DA83-B30B-4E40-8D5E-548C0CE70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31</a:t>
            </a:fld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C2BFF7-53A9-49E1-ACE2-8626C9A33344}"/>
              </a:ext>
            </a:extLst>
          </p:cNvPr>
          <p:cNvSpPr txBox="1"/>
          <p:nvPr/>
        </p:nvSpPr>
        <p:spPr>
          <a:xfrm>
            <a:off x="611560" y="1332875"/>
            <a:ext cx="7344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후보 </a:t>
            </a:r>
            <a:r>
              <a:rPr lang="en-US" altLang="ko-KR" dirty="0"/>
              <a:t>3. </a:t>
            </a:r>
            <a:r>
              <a:rPr lang="ko-KR" altLang="en-US" dirty="0"/>
              <a:t>오후시간대에 수업이 가장 많은 시간표</a:t>
            </a:r>
            <a:r>
              <a:rPr lang="en-US" altLang="ko-KR" dirty="0"/>
              <a:t>. (</a:t>
            </a:r>
            <a:r>
              <a:rPr lang="en-US" altLang="ko-KR" dirty="0" err="1"/>
              <a:t>tt_matrix_pm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2CC4EA1-CB81-4911-BA55-53FEC09F81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38" y="1742684"/>
            <a:ext cx="5616724" cy="4840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5638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u="sng" dirty="0">
                <a:solidFill>
                  <a:srgbClr val="00B0F0"/>
                </a:solidFill>
                <a:hlinkClick r:id="rId2"/>
              </a:rPr>
              <a:t>Entity Class Diagram</a:t>
            </a:r>
            <a:endParaRPr lang="ko-KR" altLang="en-US" u="sng" dirty="0">
              <a:solidFill>
                <a:srgbClr val="00B0F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32</a:t>
            </a:fld>
            <a:endParaRPr lang="ko-KR" altLang="en-US" dirty="0"/>
          </a:p>
        </p:txBody>
      </p:sp>
      <p:pic>
        <p:nvPicPr>
          <p:cNvPr id="7" name="그림 6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B837C669-49A8-42D6-9905-FA68089153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08317"/>
            <a:ext cx="9144000" cy="4654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8101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A30264-CD23-4B28-9FE8-173E7FBFD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u="sng" dirty="0">
                <a:solidFill>
                  <a:srgbClr val="00B0F0"/>
                </a:solidFill>
                <a:hlinkClick r:id="rId2"/>
              </a:rPr>
              <a:t>Entity Relationship Diagram</a:t>
            </a:r>
            <a:endParaRPr lang="ko-KR" altLang="en-US" u="sng" dirty="0">
              <a:solidFill>
                <a:srgbClr val="00B0F0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717AA06-B9E7-4B58-92D0-9B213C0F5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33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E63E4BC-F0C1-4DE6-9AC7-1BE0DC0687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642" y="1237402"/>
            <a:ext cx="7079694" cy="5360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9154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A30264-CD23-4B28-9FE8-173E7FBFD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u="sng" dirty="0">
                <a:solidFill>
                  <a:srgbClr val="00B0F0"/>
                </a:solidFill>
                <a:hlinkClick r:id="rId2"/>
              </a:rPr>
              <a:t>Entity Relationship Diagram</a:t>
            </a:r>
            <a:endParaRPr lang="ko-KR" altLang="en-US" u="sng" dirty="0">
              <a:solidFill>
                <a:srgbClr val="00B0F0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717AA06-B9E7-4B58-92D0-9B213C0F5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34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8A0BE34-C48F-41A8-B27C-EF04599D91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6041" b="29651"/>
          <a:stretch/>
        </p:blipFill>
        <p:spPr>
          <a:xfrm>
            <a:off x="2303748" y="1210803"/>
            <a:ext cx="4536504" cy="5647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3685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A30264-CD23-4B28-9FE8-173E7FBFD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u="sng" dirty="0">
                <a:solidFill>
                  <a:srgbClr val="00B0F0"/>
                </a:solidFill>
                <a:hlinkClick r:id="rId2"/>
              </a:rPr>
              <a:t>Entity Relationship Diagram</a:t>
            </a:r>
            <a:endParaRPr lang="ko-KR" altLang="en-US" u="sng" dirty="0">
              <a:solidFill>
                <a:srgbClr val="00B0F0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717AA06-B9E7-4B58-92D0-9B213C0F5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35</a:t>
            </a:fld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BF3D156-98CC-42FB-AD7A-47249D7BA70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185" r="32425" b="61904"/>
          <a:stretch/>
        </p:blipFill>
        <p:spPr>
          <a:xfrm>
            <a:off x="576536" y="2098487"/>
            <a:ext cx="4032448" cy="348352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FAE88D7-1793-42EC-8CA6-43C1A2FC06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185" t="37046" r="32425" b="20601"/>
          <a:stretch/>
        </p:blipFill>
        <p:spPr>
          <a:xfrm>
            <a:off x="4572000" y="1973013"/>
            <a:ext cx="3888432" cy="3734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0261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A30264-CD23-4B28-9FE8-173E7FBFD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u="sng" dirty="0">
                <a:solidFill>
                  <a:srgbClr val="00B0F0"/>
                </a:solidFill>
                <a:hlinkClick r:id="rId2"/>
              </a:rPr>
              <a:t>Entity Relationship Diagram</a:t>
            </a:r>
            <a:endParaRPr lang="ko-KR" altLang="en-US" u="sng" dirty="0">
              <a:solidFill>
                <a:srgbClr val="00B0F0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717AA06-B9E7-4B58-92D0-9B213C0F5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36</a:t>
            </a:fld>
            <a:endParaRPr lang="ko-KR" altLang="en-US" dirty="0"/>
          </a:p>
        </p:txBody>
      </p:sp>
      <p:sp>
        <p:nvSpPr>
          <p:cNvPr id="7" name="슬라이드 번호 개체 틀 3">
            <a:extLst>
              <a:ext uri="{FF2B5EF4-FFF2-40B4-BE49-F238E27FC236}">
                <a16:creationId xmlns:a16="http://schemas.microsoft.com/office/drawing/2014/main" id="{53211748-90CD-4574-ABE1-086DF1121042}"/>
              </a:ext>
            </a:extLst>
          </p:cNvPr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B13A9AF-F29E-4D48-BC7C-64D5E028A74A}" type="slidenum">
              <a:rPr lang="ko-KR" altLang="en-US" smtClean="0"/>
              <a:pPr/>
              <a:t>36</a:t>
            </a:fld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9A0C725-A75E-4148-ABCF-BD2A8D75C8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8144" b="41201"/>
          <a:stretch/>
        </p:blipFill>
        <p:spPr>
          <a:xfrm>
            <a:off x="683568" y="1383003"/>
            <a:ext cx="3888432" cy="513234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F2EF2D0-9FCC-4154-87D0-D490879942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8144" t="59849"/>
          <a:stretch/>
        </p:blipFill>
        <p:spPr>
          <a:xfrm>
            <a:off x="4608984" y="1936278"/>
            <a:ext cx="3888432" cy="3536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5890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000" dirty="0"/>
              <a:t>맞춤 수업시간표 추천 </a:t>
            </a:r>
            <a:r>
              <a:rPr lang="en-US" altLang="ko-KR" sz="2000" dirty="0"/>
              <a:t>: Basic Flow Sequence Diagram</a:t>
            </a:r>
            <a:endParaRPr lang="ko-KR" altLang="en-US" sz="2000" dirty="0"/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4F8719C6-2946-4ABD-9733-9E2F87670D5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44824"/>
            <a:ext cx="9144000" cy="3872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4387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000" dirty="0"/>
              <a:t>맞춤 수업시간표 추천 </a:t>
            </a:r>
            <a:r>
              <a:rPr lang="en-US" altLang="ko-KR" sz="2000" dirty="0"/>
              <a:t>: Basic Flow Sequence Diagram</a:t>
            </a:r>
            <a:endParaRPr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C985B36-FF14-420F-B827-CAFC96938F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76"/>
          <a:stretch/>
        </p:blipFill>
        <p:spPr>
          <a:xfrm>
            <a:off x="0" y="1832802"/>
            <a:ext cx="9144000" cy="319239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7CABC467-D73B-4170-9A4F-1CDF1728AA1A}"/>
              </a:ext>
            </a:extLst>
          </p:cNvPr>
          <p:cNvSpPr/>
          <p:nvPr/>
        </p:nvSpPr>
        <p:spPr>
          <a:xfrm>
            <a:off x="107504" y="2780928"/>
            <a:ext cx="8928992" cy="2448272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84980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000" dirty="0"/>
              <a:t>맞춤 수업시간표 추천 </a:t>
            </a:r>
            <a:r>
              <a:rPr lang="en-US" altLang="ko-KR" sz="2000" dirty="0"/>
              <a:t>: Basic Flow Sequence Diagram</a:t>
            </a:r>
            <a:endParaRPr lang="ko-KR" altLang="en-US" sz="2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AEC02CF-E5C3-4A2E-BBAD-4567F434C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63656"/>
            <a:ext cx="9144000" cy="3330687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9F98DC8-4DCF-4E4E-B25C-804BC872317A}"/>
              </a:ext>
            </a:extLst>
          </p:cNvPr>
          <p:cNvSpPr/>
          <p:nvPr/>
        </p:nvSpPr>
        <p:spPr>
          <a:xfrm>
            <a:off x="107504" y="3861048"/>
            <a:ext cx="8928992" cy="1368152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090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47DB27-6B2D-4D91-9EAE-3F1F3552E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프로젝트 진행 현황</a:t>
            </a:r>
            <a:r>
              <a:rPr lang="en-US" altLang="ko-KR" dirty="0"/>
              <a:t>: </a:t>
            </a:r>
            <a:r>
              <a:rPr lang="en-US" altLang="ko-KR" u="sng" dirty="0">
                <a:solidFill>
                  <a:srgbClr val="00B0F0"/>
                </a:solidFill>
              </a:rPr>
              <a:t>Project Management </a:t>
            </a:r>
            <a:r>
              <a:rPr lang="en-US" altLang="ko-KR" u="sng" dirty="0">
                <a:solidFill>
                  <a:srgbClr val="00B0F0"/>
                </a:solidFill>
                <a:hlinkClick r:id="rId2"/>
              </a:rPr>
              <a:t>Plan</a:t>
            </a:r>
            <a:endParaRPr lang="ko-KR" altLang="en-US" u="sng" dirty="0">
              <a:solidFill>
                <a:srgbClr val="00B0F0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41B8616-D6C5-43B5-BB82-6EFCC688A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1F971D8-6D00-4358-9774-E90570AF06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437" y="1178360"/>
            <a:ext cx="7477125" cy="549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08069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000" dirty="0"/>
              <a:t>맞춤 수업시간표 추천 </a:t>
            </a:r>
            <a:r>
              <a:rPr lang="en-US" altLang="ko-KR" sz="2000" dirty="0"/>
              <a:t>: Basic Flow Sequence Diagram</a:t>
            </a:r>
            <a:endParaRPr lang="ko-KR" altLang="en-US" sz="2000" dirty="0"/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E8A099B3-E91D-4AA3-B5F2-085308F1946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44824"/>
            <a:ext cx="9144000" cy="3872079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82A59EB2-8568-421C-9B05-AEBE5D8450A8}"/>
              </a:ext>
            </a:extLst>
          </p:cNvPr>
          <p:cNvSpPr/>
          <p:nvPr/>
        </p:nvSpPr>
        <p:spPr>
          <a:xfrm>
            <a:off x="107504" y="4005064"/>
            <a:ext cx="8928992" cy="1224136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87755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41</a:t>
            </a:fld>
            <a:endParaRPr lang="ko-KR" altLang="en-US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683568" y="270892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/>
              <a:t>구현모델</a:t>
            </a:r>
            <a:endParaRPr lang="en-US" altLang="ko-KR" dirty="0"/>
          </a:p>
          <a:p>
            <a:pPr algn="ctr"/>
            <a:r>
              <a:rPr lang="en-US" altLang="ko-KR" dirty="0"/>
              <a:t>(Implementation Model)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576669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모델의 동영상 시연</a:t>
            </a:r>
            <a:r>
              <a:rPr lang="en-US" altLang="ko-KR" dirty="0"/>
              <a:t>/ </a:t>
            </a:r>
            <a:r>
              <a:rPr lang="ko-KR" altLang="en-US" dirty="0"/>
              <a:t>실연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42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70130" y="1367480"/>
            <a:ext cx="77925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</a:rPr>
              <a:t>Use</a:t>
            </a:r>
            <a:r>
              <a:rPr lang="ko-KR" altLang="en-US" dirty="0">
                <a:solidFill>
                  <a:schemeClr val="accent5"/>
                </a:solidFill>
              </a:rPr>
              <a:t> </a:t>
            </a:r>
            <a:r>
              <a:rPr lang="en-US" altLang="ko-KR" dirty="0">
                <a:solidFill>
                  <a:schemeClr val="accent5"/>
                </a:solidFill>
              </a:rPr>
              <a:t>Case</a:t>
            </a:r>
            <a:r>
              <a:rPr lang="ko-KR" altLang="en-US" dirty="0">
                <a:solidFill>
                  <a:schemeClr val="accent5"/>
                </a:solidFill>
              </a:rPr>
              <a:t>별로 실행 동영상</a:t>
            </a:r>
            <a:r>
              <a:rPr lang="en-US" altLang="ko-KR" dirty="0">
                <a:solidFill>
                  <a:schemeClr val="accent5"/>
                </a:solidFill>
              </a:rPr>
              <a:t>(.mp4)</a:t>
            </a:r>
            <a:r>
              <a:rPr lang="ko-KR" altLang="en-US" dirty="0">
                <a:solidFill>
                  <a:schemeClr val="accent5"/>
                </a:solidFill>
              </a:rPr>
              <a:t> 하나씩 작성하여 각각 </a:t>
            </a:r>
            <a:r>
              <a:rPr lang="en-US" altLang="ko-KR" dirty="0">
                <a:solidFill>
                  <a:schemeClr val="accent5"/>
                </a:solidFill>
              </a:rPr>
              <a:t>hyper link</a:t>
            </a:r>
            <a:r>
              <a:rPr lang="ko-KR" altLang="en-US" dirty="0">
                <a:solidFill>
                  <a:schemeClr val="accent5"/>
                </a:solidFill>
              </a:rPr>
              <a:t>로 연결</a:t>
            </a:r>
            <a:endParaRPr lang="en-US" altLang="ko-KR" dirty="0">
              <a:solidFill>
                <a:schemeClr val="accent5"/>
              </a:solidFill>
            </a:endParaRPr>
          </a:p>
          <a:p>
            <a:endParaRPr lang="en-US" altLang="ko-KR" dirty="0">
              <a:solidFill>
                <a:schemeClr val="accent5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u="sng" dirty="0">
                <a:solidFill>
                  <a:srgbClr val="00B0F0"/>
                </a:solidFill>
                <a:hlinkClick r:id="rId2"/>
              </a:rPr>
              <a:t>맞춤 수업시간표 추천</a:t>
            </a:r>
            <a:endParaRPr lang="en-US" altLang="ko-KR" u="sng" dirty="0">
              <a:solidFill>
                <a:srgbClr val="00B0F0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u="sng" dirty="0">
                <a:solidFill>
                  <a:srgbClr val="00B0F0"/>
                </a:solidFill>
                <a:hlinkClick r:id="rId3"/>
              </a:rPr>
              <a:t>계정 정보 관리</a:t>
            </a:r>
            <a:endParaRPr lang="ko-KR" altLang="en-US" u="sng" dirty="0">
              <a:solidFill>
                <a:srgbClr val="00B0F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0130" y="4092747"/>
            <a:ext cx="2499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실제 </a:t>
            </a:r>
            <a:r>
              <a:rPr lang="en-US" altLang="ko-KR" dirty="0"/>
              <a:t>Application </a:t>
            </a:r>
            <a:r>
              <a:rPr lang="ko-KR" altLang="en-US" dirty="0"/>
              <a:t>실행</a:t>
            </a:r>
          </a:p>
        </p:txBody>
      </p:sp>
    </p:spTree>
    <p:extLst>
      <p:ext uri="{BB962C8B-B14F-4D97-AF65-F5344CB8AC3E}">
        <p14:creationId xmlns:p14="http://schemas.microsoft.com/office/powerpoint/2010/main" val="421207887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4CFD8E-3232-4EA5-AFBD-295ABAD24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704" y="231639"/>
            <a:ext cx="8435280" cy="778098"/>
          </a:xfrm>
        </p:spPr>
        <p:txBody>
          <a:bodyPr>
            <a:noAutofit/>
          </a:bodyPr>
          <a:lstStyle/>
          <a:p>
            <a:r>
              <a:rPr lang="en-US" altLang="ko-KR" sz="2600" dirty="0"/>
              <a:t>Traceability from UC Model to Implementation Model</a:t>
            </a:r>
            <a:endParaRPr lang="ko-KR" altLang="en-US" sz="26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14F1DFE-808A-4F7D-ACFC-055AA8671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43</a:t>
            </a:fld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F70BA78-3F14-46CF-9AC4-DEE3CCC580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764" y="1695205"/>
            <a:ext cx="8620472" cy="4267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3810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4CFD8E-3232-4EA5-AFBD-295ABAD24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704" y="231639"/>
            <a:ext cx="8435280" cy="778098"/>
          </a:xfrm>
        </p:spPr>
        <p:txBody>
          <a:bodyPr>
            <a:noAutofit/>
          </a:bodyPr>
          <a:lstStyle/>
          <a:p>
            <a:r>
              <a:rPr lang="en-US" altLang="ko-KR" sz="2600" dirty="0"/>
              <a:t>Traceability from UC Model to Implementation Model</a:t>
            </a:r>
            <a:endParaRPr lang="ko-KR" altLang="en-US" sz="26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14F1DFE-808A-4F7D-ACFC-055AA8671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44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AD35BA9-83E8-46D0-AFAA-A64412953A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870" y="1824527"/>
            <a:ext cx="8194930" cy="3717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55056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4CFD8E-3232-4EA5-AFBD-295ABAD24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704" y="185144"/>
            <a:ext cx="8435280" cy="778098"/>
          </a:xfrm>
        </p:spPr>
        <p:txBody>
          <a:bodyPr>
            <a:noAutofit/>
          </a:bodyPr>
          <a:lstStyle/>
          <a:p>
            <a:r>
              <a:rPr lang="en-US" altLang="ko-KR" sz="2600" dirty="0"/>
              <a:t>Traceability from UC Model to Implementation Model</a:t>
            </a:r>
            <a:endParaRPr lang="ko-KR" altLang="en-US" sz="26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14F1DFE-808A-4F7D-ACFC-055AA8671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45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E09C202-EADA-49F7-9F60-5389C49A82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338448"/>
            <a:ext cx="8277225" cy="482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21387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46</a:t>
            </a:fld>
            <a:endParaRPr lang="ko-KR" altLang="en-US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683568" y="270892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/>
              <a:t>테스트 결과</a:t>
            </a:r>
          </a:p>
        </p:txBody>
      </p:sp>
    </p:spTree>
    <p:extLst>
      <p:ext uri="{BB962C8B-B14F-4D97-AF65-F5344CB8AC3E}">
        <p14:creationId xmlns:p14="http://schemas.microsoft.com/office/powerpoint/2010/main" val="54653663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제목 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81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r>
              <a:rPr lang="ko-KR" altLang="en-US" u="sng" dirty="0">
                <a:solidFill>
                  <a:srgbClr val="00B0F0"/>
                </a:solidFill>
                <a:hlinkClick r:id="rId2"/>
              </a:rPr>
              <a:t>맞춤 수업시간표 추천</a:t>
            </a:r>
            <a:r>
              <a:rPr lang="en-US" altLang="ko-KR" u="sng" dirty="0">
                <a:solidFill>
                  <a:srgbClr val="00B0F0"/>
                </a:solidFill>
                <a:hlinkClick r:id="rId2"/>
              </a:rPr>
              <a:t> </a:t>
            </a:r>
            <a:r>
              <a:rPr u="sng" dirty="0">
                <a:solidFill>
                  <a:srgbClr val="00B0F0"/>
                </a:solidFill>
                <a:hlinkClick r:id="rId2"/>
              </a:rPr>
              <a:t>Test Case</a:t>
            </a:r>
            <a:r>
              <a:rPr lang="en-US" altLang="ko-KR" u="sng" dirty="0">
                <a:solidFill>
                  <a:srgbClr val="00B0F0"/>
                </a:solidFill>
                <a:hlinkClick r:id="rId2"/>
              </a:rPr>
              <a:t> </a:t>
            </a:r>
            <a:endParaRPr u="sng" dirty="0">
              <a:solidFill>
                <a:srgbClr val="00B0F0"/>
              </a:solidFill>
            </a:endParaRPr>
          </a:p>
        </p:txBody>
      </p:sp>
      <p:sp>
        <p:nvSpPr>
          <p:cNvPr id="749" name="슬라이드 번호 개체 틀 3"/>
          <p:cNvSpPr txBox="1">
            <a:spLocks noGrp="1"/>
          </p:cNvSpPr>
          <p:nvPr>
            <p:ph type="sldNum" sz="quarter" idx="4294967295"/>
          </p:nvPr>
        </p:nvSpPr>
        <p:spPr>
          <a:xfrm>
            <a:off x="8328386" y="6404292"/>
            <a:ext cx="358412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47</a:t>
            </a:fld>
            <a:endParaRPr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B032864-F5B9-4DAC-970E-2E4ADB376B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9181626"/>
              </p:ext>
            </p:extLst>
          </p:nvPr>
        </p:nvGraphicFramePr>
        <p:xfrm>
          <a:off x="457197" y="1196752"/>
          <a:ext cx="8229601" cy="55744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6669">
                  <a:extLst>
                    <a:ext uri="{9D8B030D-6E8A-4147-A177-3AD203B41FA5}">
                      <a16:colId xmlns:a16="http://schemas.microsoft.com/office/drawing/2014/main" val="193593443"/>
                    </a:ext>
                  </a:extLst>
                </a:gridCol>
                <a:gridCol w="533645">
                  <a:extLst>
                    <a:ext uri="{9D8B030D-6E8A-4147-A177-3AD203B41FA5}">
                      <a16:colId xmlns:a16="http://schemas.microsoft.com/office/drawing/2014/main" val="1556376419"/>
                    </a:ext>
                  </a:extLst>
                </a:gridCol>
                <a:gridCol w="538055">
                  <a:extLst>
                    <a:ext uri="{9D8B030D-6E8A-4147-A177-3AD203B41FA5}">
                      <a16:colId xmlns:a16="http://schemas.microsoft.com/office/drawing/2014/main" val="700792387"/>
                    </a:ext>
                  </a:extLst>
                </a:gridCol>
                <a:gridCol w="380170">
                  <a:extLst>
                    <a:ext uri="{9D8B030D-6E8A-4147-A177-3AD203B41FA5}">
                      <a16:colId xmlns:a16="http://schemas.microsoft.com/office/drawing/2014/main" val="253640179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3309558826"/>
                    </a:ext>
                  </a:extLst>
                </a:gridCol>
                <a:gridCol w="2130967">
                  <a:extLst>
                    <a:ext uri="{9D8B030D-6E8A-4147-A177-3AD203B41FA5}">
                      <a16:colId xmlns:a16="http://schemas.microsoft.com/office/drawing/2014/main" val="271389497"/>
                    </a:ext>
                  </a:extLst>
                </a:gridCol>
                <a:gridCol w="147745">
                  <a:extLst>
                    <a:ext uri="{9D8B030D-6E8A-4147-A177-3AD203B41FA5}">
                      <a16:colId xmlns:a16="http://schemas.microsoft.com/office/drawing/2014/main" val="471942789"/>
                    </a:ext>
                  </a:extLst>
                </a:gridCol>
                <a:gridCol w="178617">
                  <a:extLst>
                    <a:ext uri="{9D8B030D-6E8A-4147-A177-3AD203B41FA5}">
                      <a16:colId xmlns:a16="http://schemas.microsoft.com/office/drawing/2014/main" val="2260644927"/>
                    </a:ext>
                  </a:extLst>
                </a:gridCol>
                <a:gridCol w="180822">
                  <a:extLst>
                    <a:ext uri="{9D8B030D-6E8A-4147-A177-3AD203B41FA5}">
                      <a16:colId xmlns:a16="http://schemas.microsoft.com/office/drawing/2014/main" val="2313594582"/>
                    </a:ext>
                  </a:extLst>
                </a:gridCol>
                <a:gridCol w="163181">
                  <a:extLst>
                    <a:ext uri="{9D8B030D-6E8A-4147-A177-3AD203B41FA5}">
                      <a16:colId xmlns:a16="http://schemas.microsoft.com/office/drawing/2014/main" val="1489461393"/>
                    </a:ext>
                  </a:extLst>
                </a:gridCol>
                <a:gridCol w="222720">
                  <a:extLst>
                    <a:ext uri="{9D8B030D-6E8A-4147-A177-3AD203B41FA5}">
                      <a16:colId xmlns:a16="http://schemas.microsoft.com/office/drawing/2014/main" val="938534400"/>
                    </a:ext>
                  </a:extLst>
                </a:gridCol>
                <a:gridCol w="156565">
                  <a:extLst>
                    <a:ext uri="{9D8B030D-6E8A-4147-A177-3AD203B41FA5}">
                      <a16:colId xmlns:a16="http://schemas.microsoft.com/office/drawing/2014/main" val="3411207742"/>
                    </a:ext>
                  </a:extLst>
                </a:gridCol>
                <a:gridCol w="174207">
                  <a:extLst>
                    <a:ext uri="{9D8B030D-6E8A-4147-A177-3AD203B41FA5}">
                      <a16:colId xmlns:a16="http://schemas.microsoft.com/office/drawing/2014/main" val="2427531625"/>
                    </a:ext>
                  </a:extLst>
                </a:gridCol>
                <a:gridCol w="147745">
                  <a:extLst>
                    <a:ext uri="{9D8B030D-6E8A-4147-A177-3AD203B41FA5}">
                      <a16:colId xmlns:a16="http://schemas.microsoft.com/office/drawing/2014/main" val="1319206987"/>
                    </a:ext>
                  </a:extLst>
                </a:gridCol>
                <a:gridCol w="220515">
                  <a:extLst>
                    <a:ext uri="{9D8B030D-6E8A-4147-A177-3AD203B41FA5}">
                      <a16:colId xmlns:a16="http://schemas.microsoft.com/office/drawing/2014/main" val="2103970007"/>
                    </a:ext>
                  </a:extLst>
                </a:gridCol>
                <a:gridCol w="220515">
                  <a:extLst>
                    <a:ext uri="{9D8B030D-6E8A-4147-A177-3AD203B41FA5}">
                      <a16:colId xmlns:a16="http://schemas.microsoft.com/office/drawing/2014/main" val="2217146280"/>
                    </a:ext>
                  </a:extLst>
                </a:gridCol>
                <a:gridCol w="264617">
                  <a:extLst>
                    <a:ext uri="{9D8B030D-6E8A-4147-A177-3AD203B41FA5}">
                      <a16:colId xmlns:a16="http://schemas.microsoft.com/office/drawing/2014/main" val="2874882190"/>
                    </a:ext>
                  </a:extLst>
                </a:gridCol>
                <a:gridCol w="202873">
                  <a:extLst>
                    <a:ext uri="{9D8B030D-6E8A-4147-A177-3AD203B41FA5}">
                      <a16:colId xmlns:a16="http://schemas.microsoft.com/office/drawing/2014/main" val="3837586068"/>
                    </a:ext>
                  </a:extLst>
                </a:gridCol>
                <a:gridCol w="202873">
                  <a:extLst>
                    <a:ext uri="{9D8B030D-6E8A-4147-A177-3AD203B41FA5}">
                      <a16:colId xmlns:a16="http://schemas.microsoft.com/office/drawing/2014/main" val="1785484468"/>
                    </a:ext>
                  </a:extLst>
                </a:gridCol>
                <a:gridCol w="520414">
                  <a:extLst>
                    <a:ext uri="{9D8B030D-6E8A-4147-A177-3AD203B41FA5}">
                      <a16:colId xmlns:a16="http://schemas.microsoft.com/office/drawing/2014/main" val="2390330048"/>
                    </a:ext>
                  </a:extLst>
                </a:gridCol>
                <a:gridCol w="524825">
                  <a:extLst>
                    <a:ext uri="{9D8B030D-6E8A-4147-A177-3AD203B41FA5}">
                      <a16:colId xmlns:a16="http://schemas.microsoft.com/office/drawing/2014/main" val="3147796131"/>
                    </a:ext>
                  </a:extLst>
                </a:gridCol>
                <a:gridCol w="255797">
                  <a:extLst>
                    <a:ext uri="{9D8B030D-6E8A-4147-A177-3AD203B41FA5}">
                      <a16:colId xmlns:a16="http://schemas.microsoft.com/office/drawing/2014/main" val="3012192771"/>
                    </a:ext>
                  </a:extLst>
                </a:gridCol>
              </a:tblGrid>
              <a:tr h="9601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Scenario ID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35" marR="2035" marT="203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Use Case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35" marR="2035" marT="203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Basic Flow #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35" marR="2035" marT="203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Alternative Flow#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35" marR="2035" marT="203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Test CaseID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35" marR="2035" marT="2035" marB="0" anchor="ctr"/>
                </a:tc>
                <a:tc gridSpan="9"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Input Data Set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35" marR="2035" marT="2035" marB="0" anchor="b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35" marR="2035" marT="20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35" marR="2035" marT="20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35" marR="2035" marT="20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35" marR="2035" marT="20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35" marR="2035" marT="2035" marB="0" anchor="b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Expected Result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35" marR="2035" marT="203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Real Result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35" marR="2035" marT="203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PASS/FAIL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35" marR="2035" marT="2035" marB="0" anchor="ctr"/>
                </a:tc>
                <a:extLst>
                  <a:ext uri="{0D108BD9-81ED-4DB2-BD59-A6C34878D82A}">
                    <a16:rowId xmlns:a16="http://schemas.microsoft.com/office/drawing/2014/main" val="2142900476"/>
                  </a:ext>
                </a:extLst>
              </a:tr>
              <a:tr h="960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이수과목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35" marR="2035" marT="2035" marB="0" anchor="ctr"/>
                </a:tc>
                <a:tc gridSpan="8">
                  <a:txBody>
                    <a:bodyPr/>
                    <a:lstStyle/>
                    <a:p>
                      <a:pPr algn="ctr" fontAlgn="b"/>
                      <a:r>
                        <a:rPr lang="ko-KR" altLang="en-US" sz="700" u="none" strike="noStrike">
                          <a:effectLst/>
                        </a:rPr>
                        <a:t>시간표 기호 조건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35" marR="2035" marT="2035" marB="0" anchor="b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ko-KR" altLang="en-US" sz="700" u="none" strike="noStrike">
                          <a:effectLst/>
                        </a:rPr>
                        <a:t>개인정보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35" marR="2035" marT="2035" marB="0" anchor="b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4121963"/>
                  </a:ext>
                </a:extLst>
              </a:tr>
              <a:tr h="3786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u="none" strike="noStrike">
                          <a:effectLst/>
                        </a:rPr>
                        <a:t>학점수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35" marR="2035" marT="20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u="none" strike="noStrike">
                          <a:effectLst/>
                        </a:rPr>
                        <a:t>전공개수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35" marR="2035" marT="20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u="none" strike="noStrike">
                          <a:effectLst/>
                        </a:rPr>
                        <a:t>교양개수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35" marR="2035" marT="20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u="none" strike="noStrike">
                          <a:effectLst/>
                        </a:rPr>
                        <a:t>공강요일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35" marR="2035" marT="20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u="none" strike="noStrike">
                          <a:effectLst/>
                        </a:rPr>
                        <a:t>과목고정</a:t>
                      </a:r>
                      <a:r>
                        <a:rPr lang="en-US" altLang="ko-KR" sz="700" u="none" strike="noStrike">
                          <a:effectLst/>
                        </a:rPr>
                        <a:t>1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35" marR="2035" marT="20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u="none" strike="noStrike">
                          <a:effectLst/>
                        </a:rPr>
                        <a:t>과목고정</a:t>
                      </a:r>
                      <a:r>
                        <a:rPr lang="en-US" altLang="ko-KR" sz="700" u="none" strike="noStrike">
                          <a:effectLst/>
                        </a:rPr>
                        <a:t>2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35" marR="2035" marT="20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u="none" strike="noStrike">
                          <a:effectLst/>
                        </a:rPr>
                        <a:t>과목고정</a:t>
                      </a:r>
                      <a:r>
                        <a:rPr lang="en-US" altLang="ko-KR" sz="700" u="none" strike="noStrike">
                          <a:effectLst/>
                        </a:rPr>
                        <a:t>3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35" marR="2035" marT="20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SU</a:t>
                      </a:r>
                      <a:r>
                        <a:rPr lang="ko-KR" altLang="en-US" sz="700" u="none" strike="noStrike">
                          <a:effectLst/>
                        </a:rPr>
                        <a:t>과목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35" marR="2035" marT="20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u="none" strike="noStrike">
                          <a:effectLst/>
                        </a:rPr>
                        <a:t>입학연도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35" marR="2035" marT="20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u="none" strike="noStrike">
                          <a:effectLst/>
                        </a:rPr>
                        <a:t>학기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35" marR="2035" marT="20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u="none" strike="noStrike">
                          <a:effectLst/>
                        </a:rPr>
                        <a:t>전공</a:t>
                      </a:r>
                      <a:r>
                        <a:rPr lang="en-US" altLang="ko-KR" sz="700" u="none" strike="noStrike">
                          <a:effectLst/>
                        </a:rPr>
                        <a:t>1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35" marR="2035" marT="20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u="none" strike="noStrike">
                          <a:effectLst/>
                        </a:rPr>
                        <a:t>전공</a:t>
                      </a:r>
                      <a:r>
                        <a:rPr lang="en-US" altLang="ko-KR" sz="700" u="none" strike="noStrike">
                          <a:effectLst/>
                        </a:rPr>
                        <a:t>2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35" marR="2035" marT="20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u="none" strike="noStrike">
                          <a:effectLst/>
                        </a:rPr>
                        <a:t>전공</a:t>
                      </a:r>
                      <a:r>
                        <a:rPr lang="en-US" altLang="ko-KR" sz="700" u="none" strike="noStrike">
                          <a:effectLst/>
                        </a:rPr>
                        <a:t>3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35" marR="2035" marT="2035" marB="0" anchor="b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6277814"/>
                  </a:ext>
                </a:extLst>
              </a:tr>
              <a:tr h="6613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SC_01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35" marR="2035" marT="20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u="none" strike="noStrike">
                          <a:effectLst/>
                        </a:rPr>
                        <a:t>맞춤 수업시간표 추천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35" marR="2035" marT="20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u="none" strike="noStrike">
                          <a:effectLst/>
                        </a:rPr>
                        <a:t>맞춤 수업시간표 추천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35" marR="2035" marT="20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35" marR="2035" marT="20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TC_01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35" marR="2035" marT="20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u="none" strike="noStrike">
                          <a:effectLst/>
                        </a:rPr>
                        <a:t>영어글로벌의사소통</a:t>
                      </a:r>
                      <a:r>
                        <a:rPr lang="en-US" altLang="ko-KR" sz="700" u="none" strike="noStrike">
                          <a:effectLst/>
                        </a:rPr>
                        <a:t>I,</a:t>
                      </a:r>
                      <a:br>
                        <a:rPr lang="en-US" altLang="ko-KR" sz="700" u="none" strike="noStrike">
                          <a:effectLst/>
                        </a:rPr>
                      </a:br>
                      <a:r>
                        <a:rPr lang="ko-KR" altLang="en-US" sz="700" u="none" strike="noStrike">
                          <a:effectLst/>
                        </a:rPr>
                        <a:t>경제학원론</a:t>
                      </a:r>
                      <a:r>
                        <a:rPr lang="en-US" altLang="ko-KR" sz="700" u="none" strike="noStrike">
                          <a:effectLst/>
                        </a:rPr>
                        <a:t>I,</a:t>
                      </a:r>
                      <a:br>
                        <a:rPr lang="en-US" altLang="ko-KR" sz="700" u="none" strike="noStrike">
                          <a:effectLst/>
                        </a:rPr>
                      </a:br>
                      <a:r>
                        <a:rPr lang="ko-KR" altLang="en-US" sz="700" u="none" strike="noStrike">
                          <a:effectLst/>
                        </a:rPr>
                        <a:t>대학수학</a:t>
                      </a:r>
                      <a:r>
                        <a:rPr lang="en-US" altLang="ko-KR" sz="700" u="none" strike="noStrike">
                          <a:effectLst/>
                        </a:rPr>
                        <a:t>,</a:t>
                      </a:r>
                      <a:br>
                        <a:rPr lang="en-US" altLang="ko-KR" sz="700" u="none" strike="noStrike">
                          <a:effectLst/>
                        </a:rPr>
                      </a:br>
                      <a:r>
                        <a:rPr lang="ko-KR" altLang="en-US" sz="700" u="none" strike="noStrike">
                          <a:effectLst/>
                        </a:rPr>
                        <a:t>컴퓨팅사고력</a:t>
                      </a:r>
                      <a:r>
                        <a:rPr lang="en-US" altLang="ko-KR" sz="700" u="none" strike="noStrike">
                          <a:effectLst/>
                        </a:rPr>
                        <a:t>,</a:t>
                      </a:r>
                      <a:br>
                        <a:rPr lang="en-US" altLang="ko-KR" sz="700" u="none" strike="noStrike">
                          <a:effectLst/>
                        </a:rPr>
                      </a:br>
                      <a:r>
                        <a:rPr lang="ko-KR" altLang="en-US" sz="700" u="none" strike="noStrike">
                          <a:effectLst/>
                        </a:rPr>
                        <a:t>과학사</a:t>
                      </a:r>
                      <a:r>
                        <a:rPr lang="en-US" altLang="ko-KR" sz="700" u="none" strike="noStrike">
                          <a:effectLst/>
                        </a:rPr>
                        <a:t>,</a:t>
                      </a:r>
                      <a:br>
                        <a:rPr lang="en-US" altLang="ko-KR" sz="700" u="none" strike="noStrike">
                          <a:effectLst/>
                        </a:rPr>
                      </a:br>
                      <a:r>
                        <a:rPr lang="ko-KR" altLang="en-US" sz="700" u="none" strike="noStrike">
                          <a:effectLst/>
                        </a:rPr>
                        <a:t>성찰과성장</a:t>
                      </a:r>
                      <a:r>
                        <a:rPr lang="en-US" altLang="ko-KR" sz="700" u="none" strike="noStrike">
                          <a:effectLst/>
                        </a:rPr>
                        <a:t>I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35" marR="2035" marT="20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700" u="none" strike="noStrike">
                          <a:effectLst/>
                        </a:rPr>
                        <a:t>17-19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35" marR="2035" marT="20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700" u="none" strike="noStrike">
                          <a:effectLst/>
                        </a:rPr>
                        <a:t>3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35" marR="2035" marT="20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700" u="none" strike="noStrike">
                          <a:effectLst/>
                        </a:rPr>
                        <a:t>3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35" marR="2035" marT="20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u="none" strike="noStrike">
                          <a:effectLst/>
                        </a:rPr>
                        <a:t>금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35" marR="2035" marT="20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u="none" strike="noStrike">
                          <a:effectLst/>
                        </a:rPr>
                        <a:t>경제학원론</a:t>
                      </a:r>
                      <a:r>
                        <a:rPr lang="en-US" sz="700" u="none" strike="noStrike">
                          <a:effectLst/>
                        </a:rPr>
                        <a:t>II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35" marR="2035" marT="20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u="none" strike="noStrike">
                          <a:effectLst/>
                        </a:rPr>
                        <a:t>중급회계</a:t>
                      </a:r>
                      <a:r>
                        <a:rPr lang="en-US" sz="700" u="none" strike="noStrike">
                          <a:effectLst/>
                        </a:rPr>
                        <a:t>I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35" marR="2035" marT="20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35" marR="2035" marT="20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35" marR="2035" marT="20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700" u="none" strike="noStrike">
                          <a:effectLst/>
                        </a:rPr>
                        <a:t>2019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35" marR="2035" marT="20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700" u="none" strike="noStrike">
                          <a:effectLst/>
                        </a:rPr>
                        <a:t>2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35" marR="2035" marT="20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u="none" strike="noStrike">
                          <a:effectLst/>
                        </a:rPr>
                        <a:t>경영학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35" marR="2035" marT="20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N/A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35" marR="2035" marT="20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N/A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35" marR="2035" marT="20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u="none" strike="noStrike">
                          <a:effectLst/>
                        </a:rPr>
                        <a:t>추천 수업시간표 생성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35" marR="2035" marT="20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u="none" strike="noStrike">
                          <a:effectLst/>
                        </a:rPr>
                        <a:t>**** </a:t>
                      </a:r>
                      <a:r>
                        <a:rPr lang="en-US" altLang="ko-KR" sz="700" u="none" strike="noStrike">
                          <a:effectLst/>
                        </a:rPr>
                        <a:t>Error </a:t>
                      </a:r>
                      <a:r>
                        <a:rPr lang="ko-KR" altLang="en-US" sz="700" u="none" strike="noStrike">
                          <a:effectLst/>
                        </a:rPr>
                        <a:t>발생</a:t>
                      </a:r>
                      <a:br>
                        <a:rPr lang="ko-KR" altLang="en-US" sz="700" u="none" strike="noStrike">
                          <a:effectLst/>
                        </a:rPr>
                      </a:br>
                      <a:r>
                        <a:rPr lang="en-US" altLang="ko-KR" sz="700" u="none" strike="noStrike">
                          <a:effectLst/>
                        </a:rPr>
                        <a:t>(</a:t>
                      </a:r>
                      <a:r>
                        <a:rPr lang="ko-KR" altLang="en-US" sz="700" u="none" strike="noStrike">
                          <a:effectLst/>
                        </a:rPr>
                        <a:t>공강요일 조건 미충족</a:t>
                      </a:r>
                      <a:r>
                        <a:rPr lang="en-US" altLang="ko-KR" sz="700" u="none" strike="noStrike">
                          <a:effectLst/>
                        </a:rPr>
                        <a:t>)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35" marR="2035" marT="20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FAIL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35" marR="2035" marT="2035" marB="0" anchor="b"/>
                </a:tc>
                <a:extLst>
                  <a:ext uri="{0D108BD9-81ED-4DB2-BD59-A6C34878D82A}">
                    <a16:rowId xmlns:a16="http://schemas.microsoft.com/office/drawing/2014/main" val="3149135926"/>
                  </a:ext>
                </a:extLst>
              </a:tr>
              <a:tr h="9439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SC_01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35" marR="2035" marT="20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u="none" strike="noStrike">
                          <a:effectLst/>
                        </a:rPr>
                        <a:t>맞춤 수업시간표 추천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35" marR="2035" marT="20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u="none" strike="noStrike">
                          <a:effectLst/>
                        </a:rPr>
                        <a:t>맞춤 수업시간표 추천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35" marR="2035" marT="203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35" marR="2035" marT="20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TC_02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35" marR="2035" marT="20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u="none" strike="noStrike">
                          <a:effectLst/>
                        </a:rPr>
                        <a:t>영어글로벌의사소통</a:t>
                      </a:r>
                      <a:r>
                        <a:rPr lang="en-US" altLang="ko-KR" sz="700" u="none" strike="noStrike">
                          <a:effectLst/>
                        </a:rPr>
                        <a:t>I,</a:t>
                      </a:r>
                      <a:br>
                        <a:rPr lang="en-US" altLang="ko-KR" sz="700" u="none" strike="noStrike">
                          <a:effectLst/>
                        </a:rPr>
                      </a:br>
                      <a:r>
                        <a:rPr lang="ko-KR" altLang="en-US" sz="700" u="none" strike="noStrike">
                          <a:effectLst/>
                        </a:rPr>
                        <a:t>경제학원론</a:t>
                      </a:r>
                      <a:r>
                        <a:rPr lang="en-US" altLang="ko-KR" sz="700" u="none" strike="noStrike">
                          <a:effectLst/>
                        </a:rPr>
                        <a:t>I,</a:t>
                      </a:r>
                      <a:br>
                        <a:rPr lang="en-US" altLang="ko-KR" sz="700" u="none" strike="noStrike">
                          <a:effectLst/>
                        </a:rPr>
                      </a:br>
                      <a:r>
                        <a:rPr lang="ko-KR" altLang="en-US" sz="700" u="none" strike="noStrike">
                          <a:effectLst/>
                        </a:rPr>
                        <a:t>생활속의심리학</a:t>
                      </a:r>
                      <a:r>
                        <a:rPr lang="en-US" altLang="ko-KR" sz="700" u="none" strike="noStrike">
                          <a:effectLst/>
                        </a:rPr>
                        <a:t>,</a:t>
                      </a:r>
                      <a:br>
                        <a:rPr lang="en-US" altLang="ko-KR" sz="700" u="none" strike="noStrike">
                          <a:effectLst/>
                        </a:rPr>
                      </a:br>
                      <a:r>
                        <a:rPr lang="ko-KR" altLang="en-US" sz="700" u="none" strike="noStrike">
                          <a:effectLst/>
                        </a:rPr>
                        <a:t>인문사회글쓰기</a:t>
                      </a:r>
                      <a:r>
                        <a:rPr lang="en-US" altLang="ko-KR" sz="700" u="none" strike="noStrike">
                          <a:effectLst/>
                        </a:rPr>
                        <a:t>,</a:t>
                      </a:r>
                      <a:br>
                        <a:rPr lang="en-US" altLang="ko-KR" sz="700" u="none" strike="noStrike">
                          <a:effectLst/>
                        </a:rPr>
                      </a:br>
                      <a:r>
                        <a:rPr lang="ko-KR" altLang="en-US" sz="700" u="none" strike="noStrike">
                          <a:effectLst/>
                        </a:rPr>
                        <a:t>현대동아시아의형성</a:t>
                      </a:r>
                      <a:br>
                        <a:rPr lang="ko-KR" altLang="en-US" sz="700" u="none" strike="noStrike">
                          <a:effectLst/>
                        </a:rPr>
                      </a:br>
                      <a:r>
                        <a:rPr lang="ko-KR" altLang="en-US" sz="700" u="none" strike="noStrike">
                          <a:effectLst/>
                        </a:rPr>
                        <a:t>성찰과성장</a:t>
                      </a:r>
                      <a:r>
                        <a:rPr lang="en-US" altLang="ko-KR" sz="700" u="none" strike="noStrike">
                          <a:effectLst/>
                        </a:rPr>
                        <a:t>I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35" marR="2035" marT="20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700" u="none" strike="noStrike">
                          <a:effectLst/>
                        </a:rPr>
                        <a:t>17-19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35" marR="2035" marT="20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700" u="none" strike="noStrike">
                          <a:effectLst/>
                        </a:rPr>
                        <a:t>4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35" marR="2035" marT="20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700" u="none" strike="noStrike">
                          <a:effectLst/>
                        </a:rPr>
                        <a:t>2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35" marR="2035" marT="20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35" marR="2035" marT="20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u="none" strike="noStrike">
                          <a:effectLst/>
                        </a:rPr>
                        <a:t>경제학원론</a:t>
                      </a:r>
                      <a:r>
                        <a:rPr lang="en-US" sz="700" u="none" strike="noStrike">
                          <a:effectLst/>
                        </a:rPr>
                        <a:t>II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35" marR="2035" marT="20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u="none" strike="noStrike">
                          <a:effectLst/>
                        </a:rPr>
                        <a:t>회계학원론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35" marR="2035" marT="20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u="none" strike="noStrike">
                          <a:effectLst/>
                        </a:rPr>
                        <a:t>컴퓨팅사고력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35" marR="2035" marT="20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35" marR="2035" marT="20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700" u="none" strike="noStrike">
                          <a:effectLst/>
                        </a:rPr>
                        <a:t>2019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35" marR="2035" marT="20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700" u="none" strike="noStrike">
                          <a:effectLst/>
                        </a:rPr>
                        <a:t>2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35" marR="2035" marT="20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u="none" strike="noStrike">
                          <a:effectLst/>
                        </a:rPr>
                        <a:t>경영학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35" marR="2035" marT="20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N/A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35" marR="2035" marT="20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N/A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35" marR="2035" marT="20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u="none" strike="noStrike">
                          <a:effectLst/>
                        </a:rPr>
                        <a:t>추천 수업시간표 생성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35" marR="2035" marT="20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u="none" strike="noStrike">
                          <a:effectLst/>
                        </a:rPr>
                        <a:t>추천 수업시간표 생성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35" marR="2035" marT="20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PASS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35" marR="2035" marT="2035" marB="0" anchor="b"/>
                </a:tc>
                <a:extLst>
                  <a:ext uri="{0D108BD9-81ED-4DB2-BD59-A6C34878D82A}">
                    <a16:rowId xmlns:a16="http://schemas.microsoft.com/office/drawing/2014/main" val="3172050624"/>
                  </a:ext>
                </a:extLst>
              </a:tr>
              <a:tr h="10381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SC_01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35" marR="2035" marT="20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u="none" strike="noStrike">
                          <a:effectLst/>
                        </a:rPr>
                        <a:t>맞춤 수업시간표 추천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35" marR="2035" marT="20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u="none" strike="noStrike">
                          <a:effectLst/>
                        </a:rPr>
                        <a:t>맞춤 수업시간표 추천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35" marR="2035" marT="20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35" marR="2035" marT="20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TC_03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35" marR="2035" marT="20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u="none" strike="noStrike" dirty="0">
                          <a:effectLst/>
                        </a:rPr>
                        <a:t>영어글로벌의사소통</a:t>
                      </a:r>
                      <a:r>
                        <a:rPr lang="en-US" altLang="ko-KR" sz="700" u="none" strike="noStrike" dirty="0">
                          <a:effectLst/>
                        </a:rPr>
                        <a:t>I,</a:t>
                      </a:r>
                      <a:br>
                        <a:rPr lang="en-US" altLang="ko-KR" sz="700" u="none" strike="noStrike" dirty="0">
                          <a:effectLst/>
                        </a:rPr>
                      </a:br>
                      <a:r>
                        <a:rPr lang="ko-KR" altLang="en-US" sz="700" u="none" strike="noStrike" dirty="0">
                          <a:effectLst/>
                        </a:rPr>
                        <a:t>경제학원론</a:t>
                      </a:r>
                      <a:r>
                        <a:rPr lang="en-US" altLang="ko-KR" sz="700" u="none" strike="noStrike" dirty="0">
                          <a:effectLst/>
                        </a:rPr>
                        <a:t>I,</a:t>
                      </a:r>
                      <a:br>
                        <a:rPr lang="en-US" altLang="ko-KR" sz="700" u="none" strike="noStrike" dirty="0">
                          <a:effectLst/>
                        </a:rPr>
                      </a:br>
                      <a:r>
                        <a:rPr lang="ko-KR" altLang="en-US" sz="700" u="none" strike="noStrike" dirty="0">
                          <a:effectLst/>
                        </a:rPr>
                        <a:t>미적분학</a:t>
                      </a:r>
                      <a:r>
                        <a:rPr lang="en-US" altLang="ko-KR" sz="700" u="none" strike="noStrike" dirty="0">
                          <a:effectLst/>
                        </a:rPr>
                        <a:t>I,</a:t>
                      </a:r>
                      <a:br>
                        <a:rPr lang="en-US" altLang="ko-KR" sz="700" u="none" strike="noStrike" dirty="0">
                          <a:effectLst/>
                        </a:rPr>
                      </a:br>
                      <a:r>
                        <a:rPr lang="ko-KR" altLang="en-US" sz="700" u="none" strike="noStrike" dirty="0" err="1">
                          <a:effectLst/>
                        </a:rPr>
                        <a:t>생활속의심리학</a:t>
                      </a:r>
                      <a:r>
                        <a:rPr lang="en-US" altLang="ko-KR" sz="700" u="none" strike="noStrike" dirty="0">
                          <a:effectLst/>
                        </a:rPr>
                        <a:t>,</a:t>
                      </a:r>
                      <a:br>
                        <a:rPr lang="en-US" altLang="ko-KR" sz="700" u="none" strike="noStrike" dirty="0">
                          <a:effectLst/>
                        </a:rPr>
                      </a:br>
                      <a:r>
                        <a:rPr lang="ko-KR" altLang="en-US" sz="700" u="none" strike="noStrike" dirty="0" err="1">
                          <a:effectLst/>
                        </a:rPr>
                        <a:t>인문사회글쓰기</a:t>
                      </a:r>
                      <a:r>
                        <a:rPr lang="en-US" altLang="ko-KR" sz="700" u="none" strike="noStrike" dirty="0">
                          <a:effectLst/>
                        </a:rPr>
                        <a:t>,</a:t>
                      </a:r>
                      <a:br>
                        <a:rPr lang="en-US" altLang="ko-KR" sz="700" u="none" strike="noStrike" dirty="0">
                          <a:effectLst/>
                        </a:rPr>
                      </a:br>
                      <a:r>
                        <a:rPr lang="ko-KR" altLang="en-US" sz="700" u="none" strike="noStrike" dirty="0" err="1">
                          <a:effectLst/>
                        </a:rPr>
                        <a:t>종교와세계문화</a:t>
                      </a:r>
                      <a:r>
                        <a:rPr lang="en-US" altLang="ko-KR" sz="700" u="none" strike="noStrike" dirty="0">
                          <a:effectLst/>
                        </a:rPr>
                        <a:t>,</a:t>
                      </a:r>
                      <a:br>
                        <a:rPr lang="en-US" altLang="ko-KR" sz="700" u="none" strike="noStrike" dirty="0">
                          <a:effectLst/>
                        </a:rPr>
                      </a:br>
                      <a:r>
                        <a:rPr lang="ko-KR" altLang="en-US" sz="700" u="none" strike="noStrike" dirty="0" err="1">
                          <a:effectLst/>
                        </a:rPr>
                        <a:t>성찰과성장</a:t>
                      </a:r>
                      <a:r>
                        <a:rPr lang="en-US" altLang="ko-KR" sz="700" u="none" strike="noStrike" dirty="0">
                          <a:effectLst/>
                        </a:rPr>
                        <a:t>I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35" marR="2035" marT="20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700" u="none" strike="noStrike">
                          <a:effectLst/>
                        </a:rPr>
                        <a:t>17-19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35" marR="2035" marT="20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700" u="none" strike="noStrike">
                          <a:effectLst/>
                        </a:rPr>
                        <a:t>2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35" marR="2035" marT="20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700" u="none" strike="noStrike">
                          <a:effectLst/>
                        </a:rPr>
                        <a:t>4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35" marR="2035" marT="20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u="none" strike="noStrike">
                          <a:effectLst/>
                        </a:rPr>
                        <a:t>금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35" marR="2035" marT="20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u="none" strike="noStrike">
                          <a:effectLst/>
                        </a:rPr>
                        <a:t>경제학원론</a:t>
                      </a:r>
                      <a:r>
                        <a:rPr lang="en-US" sz="700" u="none" strike="noStrike">
                          <a:effectLst/>
                        </a:rPr>
                        <a:t>II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35" marR="2035" marT="20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u="none" strike="noStrike">
                          <a:effectLst/>
                        </a:rPr>
                        <a:t>컴퓨팅사고력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35" marR="2035" marT="20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u="none" strike="noStrike">
                          <a:effectLst/>
                        </a:rPr>
                        <a:t>과학사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35" marR="2035" marT="20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35" marR="2035" marT="20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700" u="none" strike="noStrike">
                          <a:effectLst/>
                        </a:rPr>
                        <a:t>2019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35" marR="2035" marT="20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700" u="none" strike="noStrike">
                          <a:effectLst/>
                        </a:rPr>
                        <a:t>2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35" marR="2035" marT="20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u="none" strike="noStrike">
                          <a:effectLst/>
                        </a:rPr>
                        <a:t>경영학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35" marR="2035" marT="20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N/A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35" marR="2035" marT="20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N/A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35" marR="2035" marT="20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u="none" strike="noStrike">
                          <a:effectLst/>
                        </a:rPr>
                        <a:t>추천 수업시간표 생성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35" marR="2035" marT="20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u="none" strike="noStrike">
                          <a:effectLst/>
                        </a:rPr>
                        <a:t>**** </a:t>
                      </a:r>
                      <a:r>
                        <a:rPr lang="en-US" altLang="ko-KR" sz="700" u="none" strike="noStrike">
                          <a:effectLst/>
                        </a:rPr>
                        <a:t>Error </a:t>
                      </a:r>
                      <a:r>
                        <a:rPr lang="ko-KR" altLang="en-US" sz="700" u="none" strike="noStrike">
                          <a:effectLst/>
                        </a:rPr>
                        <a:t>발생</a:t>
                      </a:r>
                      <a:br>
                        <a:rPr lang="ko-KR" altLang="en-US" sz="700" u="none" strike="noStrike">
                          <a:effectLst/>
                        </a:rPr>
                      </a:br>
                      <a:r>
                        <a:rPr lang="en-US" altLang="ko-KR" sz="700" u="none" strike="noStrike">
                          <a:effectLst/>
                        </a:rPr>
                        <a:t>(</a:t>
                      </a:r>
                      <a:r>
                        <a:rPr lang="ko-KR" altLang="en-US" sz="700" u="none" strike="noStrike">
                          <a:effectLst/>
                        </a:rPr>
                        <a:t>고정과목 조건 미충족</a:t>
                      </a:r>
                      <a:r>
                        <a:rPr lang="en-US" altLang="ko-KR" sz="700" u="none" strike="noStrike">
                          <a:effectLst/>
                        </a:rPr>
                        <a:t>)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35" marR="2035" marT="20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FAIL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35" marR="2035" marT="2035" marB="0" anchor="b"/>
                </a:tc>
                <a:extLst>
                  <a:ext uri="{0D108BD9-81ED-4DB2-BD59-A6C34878D82A}">
                    <a16:rowId xmlns:a16="http://schemas.microsoft.com/office/drawing/2014/main" val="2851460684"/>
                  </a:ext>
                </a:extLst>
              </a:tr>
              <a:tr h="7555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SC_01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35" marR="2035" marT="20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u="none" strike="noStrike">
                          <a:effectLst/>
                        </a:rPr>
                        <a:t>맞춤 수업시간표 추천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35" marR="2035" marT="20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u="none" strike="noStrike">
                          <a:effectLst/>
                        </a:rPr>
                        <a:t>맞춤 수업시간표 추천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35" marR="2035" marT="20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35" marR="2035" marT="20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TC_04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35" marR="2035" marT="20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u="none" strike="noStrike" dirty="0">
                          <a:effectLst/>
                        </a:rPr>
                        <a:t>영어글로벌의사소통</a:t>
                      </a:r>
                      <a:r>
                        <a:rPr lang="en-US" altLang="ko-KR" sz="700" u="none" strike="noStrike" dirty="0">
                          <a:effectLst/>
                        </a:rPr>
                        <a:t>I,</a:t>
                      </a:r>
                      <a:br>
                        <a:rPr lang="en-US" altLang="ko-KR" sz="700" u="none" strike="noStrike" dirty="0">
                          <a:effectLst/>
                        </a:rPr>
                      </a:br>
                      <a:r>
                        <a:rPr lang="ko-KR" altLang="en-US" sz="700" u="none" strike="noStrike" dirty="0">
                          <a:effectLst/>
                        </a:rPr>
                        <a:t>경제학원론</a:t>
                      </a:r>
                      <a:r>
                        <a:rPr lang="en-US" altLang="ko-KR" sz="700" u="none" strike="noStrike" dirty="0">
                          <a:effectLst/>
                        </a:rPr>
                        <a:t>I,</a:t>
                      </a:r>
                      <a:br>
                        <a:rPr lang="en-US" altLang="ko-KR" sz="700" u="none" strike="noStrike" dirty="0">
                          <a:effectLst/>
                        </a:rPr>
                      </a:br>
                      <a:r>
                        <a:rPr lang="ko-KR" altLang="en-US" sz="700" u="none" strike="noStrike" dirty="0">
                          <a:effectLst/>
                        </a:rPr>
                        <a:t>회계학원론</a:t>
                      </a:r>
                      <a:r>
                        <a:rPr lang="en-US" altLang="ko-KR" sz="700" u="none" strike="noStrike" dirty="0">
                          <a:effectLst/>
                        </a:rPr>
                        <a:t>,</a:t>
                      </a:r>
                      <a:br>
                        <a:rPr lang="en-US" altLang="ko-KR" sz="700" u="none" strike="noStrike" dirty="0">
                          <a:effectLst/>
                        </a:rPr>
                      </a:br>
                      <a:r>
                        <a:rPr lang="ko-KR" altLang="en-US" sz="700" u="none" strike="noStrike" dirty="0">
                          <a:effectLst/>
                        </a:rPr>
                        <a:t>재무관리</a:t>
                      </a:r>
                      <a:r>
                        <a:rPr lang="en-US" altLang="ko-KR" sz="700" u="none" strike="noStrike" dirty="0">
                          <a:effectLst/>
                        </a:rPr>
                        <a:t>,</a:t>
                      </a:r>
                      <a:br>
                        <a:rPr lang="en-US" altLang="ko-KR" sz="700" u="none" strike="noStrike" dirty="0">
                          <a:effectLst/>
                        </a:rPr>
                      </a:br>
                      <a:r>
                        <a:rPr lang="ko-KR" altLang="en-US" sz="700" u="none" strike="noStrike" dirty="0" err="1">
                          <a:effectLst/>
                        </a:rPr>
                        <a:t>생활속의심리학</a:t>
                      </a:r>
                      <a:r>
                        <a:rPr lang="en-US" altLang="ko-KR" sz="700" u="none" strike="noStrike" dirty="0">
                          <a:effectLst/>
                        </a:rPr>
                        <a:t>,</a:t>
                      </a:r>
                      <a:br>
                        <a:rPr lang="en-US" altLang="ko-KR" sz="700" u="none" strike="noStrike" dirty="0">
                          <a:effectLst/>
                        </a:rPr>
                      </a:br>
                      <a:r>
                        <a:rPr lang="ko-KR" altLang="en-US" sz="700" u="none" strike="noStrike" dirty="0" err="1">
                          <a:effectLst/>
                        </a:rPr>
                        <a:t>성찰과성장</a:t>
                      </a:r>
                      <a:r>
                        <a:rPr lang="en-US" altLang="ko-KR" sz="700" u="none" strike="noStrike" dirty="0">
                          <a:effectLst/>
                        </a:rPr>
                        <a:t>I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35" marR="2035" marT="20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700" u="none" strike="noStrike">
                          <a:effectLst/>
                        </a:rPr>
                        <a:t>14-16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35" marR="2035" marT="20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700" u="none" strike="noStrike">
                          <a:effectLst/>
                        </a:rPr>
                        <a:t>3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35" marR="2035" marT="20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700" u="none" strike="noStrike">
                          <a:effectLst/>
                        </a:rPr>
                        <a:t>2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35" marR="2035" marT="20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u="none" strike="noStrike">
                          <a:effectLst/>
                        </a:rPr>
                        <a:t>금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35" marR="2035" marT="20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u="none" strike="noStrike">
                          <a:effectLst/>
                        </a:rPr>
                        <a:t>인문사회글쓰기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35" marR="2035" marT="20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u="none" strike="noStrike">
                          <a:effectLst/>
                        </a:rPr>
                        <a:t>경영통계학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35" marR="2035" marT="20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u="none" strike="noStrike">
                          <a:effectLst/>
                        </a:rPr>
                        <a:t>컴퓨팅사고력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35" marR="2035" marT="20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35" marR="2035" marT="20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700" u="none" strike="noStrike">
                          <a:effectLst/>
                        </a:rPr>
                        <a:t>2018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35" marR="2035" marT="20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700" u="none" strike="noStrike">
                          <a:effectLst/>
                        </a:rPr>
                        <a:t>2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35" marR="2035" marT="20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u="none" strike="noStrike">
                          <a:effectLst/>
                        </a:rPr>
                        <a:t>경영학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35" marR="2035" marT="20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N/A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35" marR="2035" marT="20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N/A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35" marR="2035" marT="20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u="none" strike="noStrike">
                          <a:effectLst/>
                        </a:rPr>
                        <a:t>추천 수업시간표 생성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35" marR="2035" marT="20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u="none" strike="noStrike">
                          <a:effectLst/>
                        </a:rPr>
                        <a:t>**** </a:t>
                      </a:r>
                      <a:r>
                        <a:rPr lang="en-US" altLang="ko-KR" sz="700" u="none" strike="noStrike">
                          <a:effectLst/>
                        </a:rPr>
                        <a:t>Error </a:t>
                      </a:r>
                      <a:r>
                        <a:rPr lang="ko-KR" altLang="en-US" sz="700" u="none" strike="noStrike">
                          <a:effectLst/>
                        </a:rPr>
                        <a:t>발생</a:t>
                      </a:r>
                      <a:br>
                        <a:rPr lang="ko-KR" altLang="en-US" sz="700" u="none" strike="noStrike">
                          <a:effectLst/>
                        </a:rPr>
                      </a:br>
                      <a:r>
                        <a:rPr lang="en-US" altLang="ko-KR" sz="700" u="none" strike="noStrike">
                          <a:effectLst/>
                        </a:rPr>
                        <a:t>(</a:t>
                      </a:r>
                      <a:r>
                        <a:rPr lang="ko-KR" altLang="en-US" sz="700" u="none" strike="noStrike">
                          <a:effectLst/>
                        </a:rPr>
                        <a:t>고정과목 조건 미충족</a:t>
                      </a:r>
                      <a:r>
                        <a:rPr lang="en-US" altLang="ko-KR" sz="700" u="none" strike="noStrike">
                          <a:effectLst/>
                        </a:rPr>
                        <a:t>)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35" marR="2035" marT="20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FAIL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35" marR="2035" marT="2035" marB="0" anchor="b"/>
                </a:tc>
                <a:extLst>
                  <a:ext uri="{0D108BD9-81ED-4DB2-BD59-A6C34878D82A}">
                    <a16:rowId xmlns:a16="http://schemas.microsoft.com/office/drawing/2014/main" val="4276599401"/>
                  </a:ext>
                </a:extLst>
              </a:tr>
              <a:tr h="8497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SC_01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35" marR="2035" marT="20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u="none" strike="noStrike">
                          <a:effectLst/>
                        </a:rPr>
                        <a:t>맞춤 수업시간표 추천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35" marR="2035" marT="20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u="none" strike="noStrike">
                          <a:effectLst/>
                        </a:rPr>
                        <a:t>맞춤 수업시간표 추천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35" marR="2035" marT="20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35" marR="2035" marT="20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TC_05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35" marR="2035" marT="20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u="none" strike="noStrike" dirty="0">
                          <a:effectLst/>
                        </a:rPr>
                        <a:t>대학수학</a:t>
                      </a:r>
                      <a:r>
                        <a:rPr lang="en-US" altLang="ko-KR" sz="700" u="none" strike="noStrike" dirty="0">
                          <a:effectLst/>
                        </a:rPr>
                        <a:t>,</a:t>
                      </a:r>
                      <a:br>
                        <a:rPr lang="en-US" altLang="ko-KR" sz="700" u="none" strike="noStrike" dirty="0">
                          <a:effectLst/>
                        </a:rPr>
                      </a:br>
                      <a:r>
                        <a:rPr lang="ko-KR" altLang="en-US" sz="700" u="none" strike="noStrike" dirty="0">
                          <a:effectLst/>
                        </a:rPr>
                        <a:t>경제학원론</a:t>
                      </a:r>
                      <a:r>
                        <a:rPr lang="en-US" altLang="ko-KR" sz="700" u="none" strike="noStrike" dirty="0">
                          <a:effectLst/>
                        </a:rPr>
                        <a:t>I,</a:t>
                      </a:r>
                      <a:br>
                        <a:rPr lang="en-US" altLang="ko-KR" sz="700" u="none" strike="noStrike" dirty="0">
                          <a:effectLst/>
                        </a:rPr>
                      </a:br>
                      <a:r>
                        <a:rPr lang="ko-KR" altLang="en-US" sz="700" u="none" strike="noStrike" dirty="0" err="1">
                          <a:effectLst/>
                        </a:rPr>
                        <a:t>인문사회글쓰기</a:t>
                      </a:r>
                      <a:r>
                        <a:rPr lang="en-US" altLang="ko-KR" sz="700" u="none" strike="noStrike" dirty="0">
                          <a:effectLst/>
                        </a:rPr>
                        <a:t>,</a:t>
                      </a:r>
                      <a:br>
                        <a:rPr lang="en-US" altLang="ko-KR" sz="700" u="none" strike="noStrike" dirty="0">
                          <a:effectLst/>
                        </a:rPr>
                      </a:br>
                      <a:r>
                        <a:rPr lang="ko-KR" altLang="en-US" sz="700" u="none" strike="noStrike" dirty="0">
                          <a:effectLst/>
                        </a:rPr>
                        <a:t>재무관리</a:t>
                      </a:r>
                      <a:r>
                        <a:rPr lang="en-US" altLang="ko-KR" sz="700" u="none" strike="noStrike" dirty="0">
                          <a:effectLst/>
                        </a:rPr>
                        <a:t>,</a:t>
                      </a:r>
                      <a:br>
                        <a:rPr lang="en-US" altLang="ko-KR" sz="700" u="none" strike="noStrike" dirty="0">
                          <a:effectLst/>
                        </a:rPr>
                      </a:br>
                      <a:r>
                        <a:rPr lang="ko-KR" altLang="en-US" sz="700" u="none" strike="noStrike" dirty="0">
                          <a:effectLst/>
                        </a:rPr>
                        <a:t>경영통계학</a:t>
                      </a:r>
                      <a:r>
                        <a:rPr lang="en-US" altLang="ko-KR" sz="700" u="none" strike="noStrike" dirty="0">
                          <a:effectLst/>
                        </a:rPr>
                        <a:t>,</a:t>
                      </a:r>
                      <a:br>
                        <a:rPr lang="en-US" altLang="ko-KR" sz="700" u="none" strike="noStrike" dirty="0">
                          <a:effectLst/>
                        </a:rPr>
                      </a:br>
                      <a:r>
                        <a:rPr lang="ko-KR" altLang="en-US" sz="700" u="none" strike="noStrike" dirty="0" err="1">
                          <a:effectLst/>
                        </a:rPr>
                        <a:t>성찰과성장</a:t>
                      </a:r>
                      <a:r>
                        <a:rPr lang="en-US" altLang="ko-KR" sz="700" u="none" strike="noStrike" dirty="0">
                          <a:effectLst/>
                        </a:rPr>
                        <a:t>I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35" marR="2035" marT="20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700" u="none" strike="noStrike">
                          <a:effectLst/>
                        </a:rPr>
                        <a:t>14-16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35" marR="2035" marT="20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700" u="none" strike="noStrike">
                          <a:effectLst/>
                        </a:rPr>
                        <a:t>2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35" marR="2035" marT="20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700" u="none" strike="noStrike">
                          <a:effectLst/>
                        </a:rPr>
                        <a:t>3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35" marR="2035" marT="20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u="none" strike="noStrike">
                          <a:effectLst/>
                        </a:rPr>
                        <a:t>월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35" marR="2035" marT="20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u="none" strike="noStrike">
                          <a:effectLst/>
                        </a:rPr>
                        <a:t>회계학원론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35" marR="2035" marT="20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u="none" strike="noStrike">
                          <a:effectLst/>
                        </a:rPr>
                        <a:t>경제학원론</a:t>
                      </a:r>
                      <a:r>
                        <a:rPr lang="en-US" sz="700" u="none" strike="noStrike">
                          <a:effectLst/>
                        </a:rPr>
                        <a:t>II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35" marR="2035" marT="20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u="none" strike="noStrike">
                          <a:effectLst/>
                        </a:rPr>
                        <a:t>영어글로벌의사소통</a:t>
                      </a:r>
                      <a:r>
                        <a:rPr lang="en-US" altLang="ko-KR" sz="700" u="none" strike="noStrike">
                          <a:effectLst/>
                        </a:rPr>
                        <a:t>I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35" marR="2035" marT="20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35" marR="2035" marT="20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700" u="none" strike="noStrike">
                          <a:effectLst/>
                        </a:rPr>
                        <a:t>2018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35" marR="2035" marT="20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700" u="none" strike="noStrike">
                          <a:effectLst/>
                        </a:rPr>
                        <a:t>2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35" marR="2035" marT="20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u="none" strike="noStrike">
                          <a:effectLst/>
                        </a:rPr>
                        <a:t>경영학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35" marR="2035" marT="20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N/A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35" marR="2035" marT="20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N/A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35" marR="2035" marT="20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u="none" strike="noStrike">
                          <a:effectLst/>
                        </a:rPr>
                        <a:t>추천 수업시간표 생성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35" marR="2035" marT="20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u="none" strike="noStrike">
                          <a:effectLst/>
                        </a:rPr>
                        <a:t>**** </a:t>
                      </a:r>
                      <a:r>
                        <a:rPr lang="en-US" altLang="ko-KR" sz="700" u="none" strike="noStrike">
                          <a:effectLst/>
                        </a:rPr>
                        <a:t>Error </a:t>
                      </a:r>
                      <a:r>
                        <a:rPr lang="ko-KR" altLang="en-US" sz="700" u="none" strike="noStrike">
                          <a:effectLst/>
                        </a:rPr>
                        <a:t>발생</a:t>
                      </a:r>
                      <a:br>
                        <a:rPr lang="ko-KR" altLang="en-US" sz="700" u="none" strike="noStrike">
                          <a:effectLst/>
                        </a:rPr>
                      </a:br>
                      <a:r>
                        <a:rPr lang="en-US" altLang="ko-KR" sz="700" u="none" strike="noStrike">
                          <a:effectLst/>
                        </a:rPr>
                        <a:t>(</a:t>
                      </a:r>
                      <a:r>
                        <a:rPr lang="ko-KR" altLang="en-US" sz="700" u="none" strike="noStrike">
                          <a:effectLst/>
                        </a:rPr>
                        <a:t>고정과목 조건 미충족</a:t>
                      </a:r>
                      <a:r>
                        <a:rPr lang="en-US" altLang="ko-KR" sz="700" u="none" strike="noStrike">
                          <a:effectLst/>
                        </a:rPr>
                        <a:t>)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35" marR="2035" marT="20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FAIL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35" marR="2035" marT="2035" marB="0" anchor="b"/>
                </a:tc>
                <a:extLst>
                  <a:ext uri="{0D108BD9-81ED-4DB2-BD59-A6C34878D82A}">
                    <a16:rowId xmlns:a16="http://schemas.microsoft.com/office/drawing/2014/main" val="3810495490"/>
                  </a:ext>
                </a:extLst>
              </a:tr>
              <a:tr h="5671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SC_01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35" marR="2035" marT="20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u="none" strike="noStrike">
                          <a:effectLst/>
                        </a:rPr>
                        <a:t>맞춤 수업시간표 추천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35" marR="2035" marT="20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u="none" strike="noStrike">
                          <a:effectLst/>
                        </a:rPr>
                        <a:t>맞춤 수업시간표 추천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35" marR="2035" marT="20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35" marR="2035" marT="20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TC_06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35" marR="2035" marT="20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u="none" strike="noStrike">
                          <a:effectLst/>
                        </a:rPr>
                        <a:t>경제학원론</a:t>
                      </a:r>
                      <a:r>
                        <a:rPr lang="en-US" altLang="ko-KR" sz="700" u="none" strike="noStrike">
                          <a:effectLst/>
                        </a:rPr>
                        <a:t>I,</a:t>
                      </a:r>
                      <a:br>
                        <a:rPr lang="en-US" altLang="ko-KR" sz="700" u="none" strike="noStrike">
                          <a:effectLst/>
                        </a:rPr>
                      </a:br>
                      <a:r>
                        <a:rPr lang="ko-KR" altLang="en-US" sz="700" u="none" strike="noStrike">
                          <a:effectLst/>
                        </a:rPr>
                        <a:t>영어글로벌의사소통</a:t>
                      </a:r>
                      <a:r>
                        <a:rPr lang="en-US" altLang="ko-KR" sz="700" u="none" strike="noStrike">
                          <a:effectLst/>
                        </a:rPr>
                        <a:t>I,</a:t>
                      </a:r>
                      <a:br>
                        <a:rPr lang="en-US" altLang="ko-KR" sz="700" u="none" strike="noStrike">
                          <a:effectLst/>
                        </a:rPr>
                      </a:br>
                      <a:r>
                        <a:rPr lang="ko-KR" altLang="en-US" sz="700" u="none" strike="noStrike">
                          <a:effectLst/>
                        </a:rPr>
                        <a:t>재무관리</a:t>
                      </a:r>
                      <a:r>
                        <a:rPr lang="en-US" altLang="ko-KR" sz="700" u="none" strike="noStrike">
                          <a:effectLst/>
                        </a:rPr>
                        <a:t>,</a:t>
                      </a:r>
                      <a:br>
                        <a:rPr lang="en-US" altLang="ko-KR" sz="700" u="none" strike="noStrike">
                          <a:effectLst/>
                        </a:rPr>
                      </a:br>
                      <a:r>
                        <a:rPr lang="ko-KR" altLang="en-US" sz="700" u="none" strike="noStrike">
                          <a:effectLst/>
                        </a:rPr>
                        <a:t>회계학원론</a:t>
                      </a:r>
                      <a:r>
                        <a:rPr lang="en-US" altLang="ko-KR" sz="700" u="none" strike="noStrike">
                          <a:effectLst/>
                        </a:rPr>
                        <a:t>,</a:t>
                      </a:r>
                      <a:br>
                        <a:rPr lang="en-US" altLang="ko-KR" sz="700" u="none" strike="noStrike">
                          <a:effectLst/>
                        </a:rPr>
                      </a:br>
                      <a:r>
                        <a:rPr lang="ko-KR" altLang="en-US" sz="700" u="none" strike="noStrike">
                          <a:effectLst/>
                        </a:rPr>
                        <a:t>컴퓨팅사고력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35" marR="2035" marT="20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700" u="none" strike="noStrike">
                          <a:effectLst/>
                        </a:rPr>
                        <a:t>17-19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35" marR="2035" marT="20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700" u="none" strike="noStrike">
                          <a:effectLst/>
                        </a:rPr>
                        <a:t>4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35" marR="2035" marT="20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700" u="none" strike="noStrike">
                          <a:effectLst/>
                        </a:rPr>
                        <a:t>2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35" marR="2035" marT="20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35" marR="2035" marT="20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u="none" strike="noStrike">
                          <a:effectLst/>
                        </a:rPr>
                        <a:t>컴퓨팅사고력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35" marR="2035" marT="20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35" marR="2035" marT="20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35" marR="2035" marT="20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35" marR="2035" marT="20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700" u="none" strike="noStrike">
                          <a:effectLst/>
                        </a:rPr>
                        <a:t>2018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35" marR="2035" marT="20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700" u="none" strike="noStrike">
                          <a:effectLst/>
                        </a:rPr>
                        <a:t>2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35" marR="2035" marT="20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u="none" strike="noStrike">
                          <a:effectLst/>
                        </a:rPr>
                        <a:t>경영학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35" marR="2035" marT="20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N/A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35" marR="2035" marT="20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N/A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35" marR="2035" marT="20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u="none" strike="noStrike">
                          <a:effectLst/>
                        </a:rPr>
                        <a:t>추천 수업시간표 생성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35" marR="2035" marT="20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u="none" strike="noStrike">
                          <a:effectLst/>
                        </a:rPr>
                        <a:t>추천 수업시간표 생성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35" marR="2035" marT="20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</a:rPr>
                        <a:t>PASS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35" marR="2035" marT="2035" marB="0" anchor="b"/>
                </a:tc>
                <a:extLst>
                  <a:ext uri="{0D108BD9-81ED-4DB2-BD59-A6C34878D82A}">
                    <a16:rowId xmlns:a16="http://schemas.microsoft.com/office/drawing/2014/main" val="364198627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제목 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81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r>
              <a:rPr lang="ko-KR" altLang="en-US" u="sng" dirty="0">
                <a:solidFill>
                  <a:srgbClr val="00B0F0"/>
                </a:solidFill>
                <a:hlinkClick r:id="rId2"/>
              </a:rPr>
              <a:t>맞춤 수업시간표 추천</a:t>
            </a:r>
            <a:r>
              <a:rPr lang="en-US" altLang="ko-KR" u="sng" dirty="0">
                <a:solidFill>
                  <a:srgbClr val="00B0F0"/>
                </a:solidFill>
                <a:hlinkClick r:id="rId2"/>
              </a:rPr>
              <a:t> </a:t>
            </a:r>
            <a:r>
              <a:rPr u="sng" dirty="0">
                <a:solidFill>
                  <a:srgbClr val="00B0F0"/>
                </a:solidFill>
                <a:hlinkClick r:id="rId2"/>
              </a:rPr>
              <a:t>Test Case</a:t>
            </a:r>
            <a:r>
              <a:rPr lang="en-US" altLang="ko-KR" u="sng" dirty="0">
                <a:solidFill>
                  <a:srgbClr val="00B0F0"/>
                </a:solidFill>
                <a:hlinkClick r:id="rId2"/>
              </a:rPr>
              <a:t> </a:t>
            </a:r>
            <a:endParaRPr u="sng" dirty="0">
              <a:solidFill>
                <a:srgbClr val="00B0F0"/>
              </a:solidFill>
            </a:endParaRPr>
          </a:p>
        </p:txBody>
      </p:sp>
      <p:sp>
        <p:nvSpPr>
          <p:cNvPr id="749" name="슬라이드 번호 개체 틀 3"/>
          <p:cNvSpPr txBox="1">
            <a:spLocks noGrp="1"/>
          </p:cNvSpPr>
          <p:nvPr>
            <p:ph type="sldNum" sz="quarter" idx="4294967295"/>
          </p:nvPr>
        </p:nvSpPr>
        <p:spPr>
          <a:xfrm>
            <a:off x="8328386" y="6404292"/>
            <a:ext cx="358412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48</a:t>
            </a:fld>
            <a:endParaRPr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40C47844-2F8D-4B12-9781-654CDA9341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5668904"/>
              </p:ext>
            </p:extLst>
          </p:nvPr>
        </p:nvGraphicFramePr>
        <p:xfrm>
          <a:off x="457200" y="1916832"/>
          <a:ext cx="8229600" cy="37439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4552">
                  <a:extLst>
                    <a:ext uri="{9D8B030D-6E8A-4147-A177-3AD203B41FA5}">
                      <a16:colId xmlns:a16="http://schemas.microsoft.com/office/drawing/2014/main" val="3409812288"/>
                    </a:ext>
                  </a:extLst>
                </a:gridCol>
                <a:gridCol w="492474">
                  <a:extLst>
                    <a:ext uri="{9D8B030D-6E8A-4147-A177-3AD203B41FA5}">
                      <a16:colId xmlns:a16="http://schemas.microsoft.com/office/drawing/2014/main" val="3324570110"/>
                    </a:ext>
                  </a:extLst>
                </a:gridCol>
                <a:gridCol w="496544">
                  <a:extLst>
                    <a:ext uri="{9D8B030D-6E8A-4147-A177-3AD203B41FA5}">
                      <a16:colId xmlns:a16="http://schemas.microsoft.com/office/drawing/2014/main" val="971715617"/>
                    </a:ext>
                  </a:extLst>
                </a:gridCol>
                <a:gridCol w="2047225">
                  <a:extLst>
                    <a:ext uri="{9D8B030D-6E8A-4147-A177-3AD203B41FA5}">
                      <a16:colId xmlns:a16="http://schemas.microsoft.com/office/drawing/2014/main" val="1956231639"/>
                    </a:ext>
                  </a:extLst>
                </a:gridCol>
                <a:gridCol w="260482">
                  <a:extLst>
                    <a:ext uri="{9D8B030D-6E8A-4147-A177-3AD203B41FA5}">
                      <a16:colId xmlns:a16="http://schemas.microsoft.com/office/drawing/2014/main" val="2955558605"/>
                    </a:ext>
                  </a:extLst>
                </a:gridCol>
                <a:gridCol w="541314">
                  <a:extLst>
                    <a:ext uri="{9D8B030D-6E8A-4147-A177-3AD203B41FA5}">
                      <a16:colId xmlns:a16="http://schemas.microsoft.com/office/drawing/2014/main" val="2736488640"/>
                    </a:ext>
                  </a:extLst>
                </a:gridCol>
                <a:gridCol w="203501">
                  <a:extLst>
                    <a:ext uri="{9D8B030D-6E8A-4147-A177-3AD203B41FA5}">
                      <a16:colId xmlns:a16="http://schemas.microsoft.com/office/drawing/2014/main" val="1391817608"/>
                    </a:ext>
                  </a:extLst>
                </a:gridCol>
                <a:gridCol w="248272">
                  <a:extLst>
                    <a:ext uri="{9D8B030D-6E8A-4147-A177-3AD203B41FA5}">
                      <a16:colId xmlns:a16="http://schemas.microsoft.com/office/drawing/2014/main" val="3866381010"/>
                    </a:ext>
                  </a:extLst>
                </a:gridCol>
                <a:gridCol w="252342">
                  <a:extLst>
                    <a:ext uri="{9D8B030D-6E8A-4147-A177-3AD203B41FA5}">
                      <a16:colId xmlns:a16="http://schemas.microsoft.com/office/drawing/2014/main" val="2211431476"/>
                    </a:ext>
                  </a:extLst>
                </a:gridCol>
                <a:gridCol w="227922">
                  <a:extLst>
                    <a:ext uri="{9D8B030D-6E8A-4147-A177-3AD203B41FA5}">
                      <a16:colId xmlns:a16="http://schemas.microsoft.com/office/drawing/2014/main" val="2059799963"/>
                    </a:ext>
                  </a:extLst>
                </a:gridCol>
                <a:gridCol w="309322">
                  <a:extLst>
                    <a:ext uri="{9D8B030D-6E8A-4147-A177-3AD203B41FA5}">
                      <a16:colId xmlns:a16="http://schemas.microsoft.com/office/drawing/2014/main" val="868486153"/>
                    </a:ext>
                  </a:extLst>
                </a:gridCol>
                <a:gridCol w="215712">
                  <a:extLst>
                    <a:ext uri="{9D8B030D-6E8A-4147-A177-3AD203B41FA5}">
                      <a16:colId xmlns:a16="http://schemas.microsoft.com/office/drawing/2014/main" val="1365312884"/>
                    </a:ext>
                  </a:extLst>
                </a:gridCol>
                <a:gridCol w="240132">
                  <a:extLst>
                    <a:ext uri="{9D8B030D-6E8A-4147-A177-3AD203B41FA5}">
                      <a16:colId xmlns:a16="http://schemas.microsoft.com/office/drawing/2014/main" val="363186057"/>
                    </a:ext>
                  </a:extLst>
                </a:gridCol>
                <a:gridCol w="203501">
                  <a:extLst>
                    <a:ext uri="{9D8B030D-6E8A-4147-A177-3AD203B41FA5}">
                      <a16:colId xmlns:a16="http://schemas.microsoft.com/office/drawing/2014/main" val="403316559"/>
                    </a:ext>
                  </a:extLst>
                </a:gridCol>
                <a:gridCol w="203501">
                  <a:extLst>
                    <a:ext uri="{9D8B030D-6E8A-4147-A177-3AD203B41FA5}">
                      <a16:colId xmlns:a16="http://schemas.microsoft.com/office/drawing/2014/main" val="711336987"/>
                    </a:ext>
                  </a:extLst>
                </a:gridCol>
                <a:gridCol w="203501">
                  <a:extLst>
                    <a:ext uri="{9D8B030D-6E8A-4147-A177-3AD203B41FA5}">
                      <a16:colId xmlns:a16="http://schemas.microsoft.com/office/drawing/2014/main" val="2423455522"/>
                    </a:ext>
                  </a:extLst>
                </a:gridCol>
                <a:gridCol w="244202">
                  <a:extLst>
                    <a:ext uri="{9D8B030D-6E8A-4147-A177-3AD203B41FA5}">
                      <a16:colId xmlns:a16="http://schemas.microsoft.com/office/drawing/2014/main" val="3095364131"/>
                    </a:ext>
                  </a:extLst>
                </a:gridCol>
                <a:gridCol w="187221">
                  <a:extLst>
                    <a:ext uri="{9D8B030D-6E8A-4147-A177-3AD203B41FA5}">
                      <a16:colId xmlns:a16="http://schemas.microsoft.com/office/drawing/2014/main" val="2360136752"/>
                    </a:ext>
                  </a:extLst>
                </a:gridCol>
                <a:gridCol w="187221">
                  <a:extLst>
                    <a:ext uri="{9D8B030D-6E8A-4147-A177-3AD203B41FA5}">
                      <a16:colId xmlns:a16="http://schemas.microsoft.com/office/drawing/2014/main" val="946760101"/>
                    </a:ext>
                  </a:extLst>
                </a:gridCol>
                <a:gridCol w="480263">
                  <a:extLst>
                    <a:ext uri="{9D8B030D-6E8A-4147-A177-3AD203B41FA5}">
                      <a16:colId xmlns:a16="http://schemas.microsoft.com/office/drawing/2014/main" val="1958080021"/>
                    </a:ext>
                  </a:extLst>
                </a:gridCol>
                <a:gridCol w="484334">
                  <a:extLst>
                    <a:ext uri="{9D8B030D-6E8A-4147-A177-3AD203B41FA5}">
                      <a16:colId xmlns:a16="http://schemas.microsoft.com/office/drawing/2014/main" val="621871567"/>
                    </a:ext>
                  </a:extLst>
                </a:gridCol>
                <a:gridCol w="236062">
                  <a:extLst>
                    <a:ext uri="{9D8B030D-6E8A-4147-A177-3AD203B41FA5}">
                      <a16:colId xmlns:a16="http://schemas.microsoft.com/office/drawing/2014/main" val="2422846875"/>
                    </a:ext>
                  </a:extLst>
                </a:gridCol>
              </a:tblGrid>
              <a:tr h="1037858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SC_02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35" marR="2035" marT="2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u="none" strike="noStrike">
                          <a:effectLst/>
                        </a:rPr>
                        <a:t>맞춤 수업시간표 추천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35" marR="2035" marT="2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u="none" strike="noStrike">
                          <a:effectLst/>
                        </a:rPr>
                        <a:t>맞춤 수업시간표 추천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35" marR="2035" marT="2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700" u="none" strike="noStrike">
                          <a:effectLst/>
                        </a:rPr>
                        <a:t>AF2. </a:t>
                      </a:r>
                      <a:r>
                        <a:rPr lang="ko-KR" altLang="en-US" sz="700" u="none" strike="noStrike">
                          <a:effectLst/>
                        </a:rPr>
                        <a:t>최초 서비스 이용자의 경우 개인정보 </a:t>
                      </a:r>
                      <a:r>
                        <a:rPr lang="en-US" altLang="ko-KR" sz="700" u="none" strike="noStrike">
                          <a:effectLst/>
                        </a:rPr>
                        <a:t>(</a:t>
                      </a:r>
                      <a:r>
                        <a:rPr lang="ko-KR" altLang="en-US" sz="700" u="none" strike="noStrike">
                          <a:effectLst/>
                        </a:rPr>
                        <a:t>전공</a:t>
                      </a:r>
                      <a:r>
                        <a:rPr lang="en-US" altLang="ko-KR" sz="700" u="none" strike="noStrike">
                          <a:effectLst/>
                        </a:rPr>
                        <a:t>/</a:t>
                      </a:r>
                      <a:r>
                        <a:rPr lang="ko-KR" altLang="en-US" sz="700" u="none" strike="noStrike">
                          <a:effectLst/>
                        </a:rPr>
                        <a:t>입학연도</a:t>
                      </a:r>
                      <a:r>
                        <a:rPr lang="en-US" altLang="ko-KR" sz="700" u="none" strike="noStrike">
                          <a:effectLst/>
                        </a:rPr>
                        <a:t>/</a:t>
                      </a:r>
                      <a:r>
                        <a:rPr lang="ko-KR" altLang="en-US" sz="700" u="none" strike="noStrike">
                          <a:effectLst/>
                        </a:rPr>
                        <a:t>학기</a:t>
                      </a:r>
                      <a:r>
                        <a:rPr lang="en-US" altLang="ko-KR" sz="700" u="none" strike="noStrike">
                          <a:effectLst/>
                        </a:rPr>
                        <a:t>) </a:t>
                      </a:r>
                      <a:r>
                        <a:rPr lang="ko-KR" altLang="en-US" sz="700" u="none" strike="noStrike">
                          <a:effectLst/>
                        </a:rPr>
                        <a:t>입력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35" marR="2035" marT="20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TC_08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35" marR="2035" marT="2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u="none" strike="noStrike" dirty="0" err="1">
                          <a:effectLst/>
                        </a:rPr>
                        <a:t>성찰과성장</a:t>
                      </a:r>
                      <a:r>
                        <a:rPr lang="en-US" altLang="ko-KR" sz="700" u="none" strike="noStrike" dirty="0">
                          <a:effectLst/>
                        </a:rPr>
                        <a:t>I,</a:t>
                      </a:r>
                      <a:br>
                        <a:rPr lang="en-US" altLang="ko-KR" sz="700" u="none" strike="noStrike" dirty="0">
                          <a:effectLst/>
                        </a:rPr>
                      </a:br>
                      <a:r>
                        <a:rPr lang="ko-KR" altLang="en-US" sz="700" u="none" strike="noStrike" dirty="0" err="1">
                          <a:effectLst/>
                        </a:rPr>
                        <a:t>자연계글쓰기</a:t>
                      </a:r>
                      <a:r>
                        <a:rPr lang="en-US" altLang="ko-KR" sz="700" u="none" strike="noStrike" dirty="0">
                          <a:effectLst/>
                        </a:rPr>
                        <a:t>,</a:t>
                      </a:r>
                      <a:br>
                        <a:rPr lang="en-US" altLang="ko-KR" sz="700" u="none" strike="noStrike" dirty="0">
                          <a:effectLst/>
                        </a:rPr>
                      </a:br>
                      <a:r>
                        <a:rPr lang="ko-KR" altLang="en-US" sz="700" u="none" strike="noStrike" dirty="0">
                          <a:effectLst/>
                        </a:rPr>
                        <a:t>영어글로벌의사소통</a:t>
                      </a:r>
                      <a:r>
                        <a:rPr lang="en-US" altLang="ko-KR" sz="700" u="none" strike="noStrike" dirty="0">
                          <a:effectLst/>
                        </a:rPr>
                        <a:t>I,</a:t>
                      </a:r>
                      <a:br>
                        <a:rPr lang="en-US" altLang="ko-KR" sz="700" u="none" strike="noStrike" dirty="0">
                          <a:effectLst/>
                        </a:rPr>
                      </a:br>
                      <a:r>
                        <a:rPr lang="ko-KR" altLang="en-US" sz="700" u="none" strike="noStrike" dirty="0">
                          <a:effectLst/>
                        </a:rPr>
                        <a:t>컴퓨팅사고력</a:t>
                      </a:r>
                      <a:r>
                        <a:rPr lang="en-US" altLang="ko-KR" sz="700" u="none" strike="noStrike" dirty="0">
                          <a:effectLst/>
                        </a:rPr>
                        <a:t>,</a:t>
                      </a:r>
                      <a:br>
                        <a:rPr lang="en-US" altLang="ko-KR" sz="700" u="none" strike="noStrike" dirty="0">
                          <a:effectLst/>
                        </a:rPr>
                      </a:br>
                      <a:r>
                        <a:rPr lang="ko-KR" altLang="en-US" sz="700" u="none" strike="noStrike" dirty="0">
                          <a:effectLst/>
                        </a:rPr>
                        <a:t>철학적인간학</a:t>
                      </a:r>
                      <a:r>
                        <a:rPr lang="en-US" altLang="ko-KR" sz="700" u="none" strike="noStrike" dirty="0">
                          <a:effectLst/>
                        </a:rPr>
                        <a:t>,</a:t>
                      </a:r>
                      <a:br>
                        <a:rPr lang="en-US" altLang="ko-KR" sz="700" u="none" strike="noStrike" dirty="0">
                          <a:effectLst/>
                        </a:rPr>
                      </a:br>
                      <a:r>
                        <a:rPr lang="ko-KR" altLang="en-US" sz="700" u="none" strike="noStrike" dirty="0" err="1">
                          <a:effectLst/>
                        </a:rPr>
                        <a:t>현대세계와윤리문제</a:t>
                      </a:r>
                      <a:r>
                        <a:rPr lang="en-US" altLang="ko-KR" sz="700" u="none" strike="noStrike" dirty="0">
                          <a:effectLst/>
                        </a:rPr>
                        <a:t>,</a:t>
                      </a:r>
                      <a:br>
                        <a:rPr lang="en-US" altLang="ko-KR" sz="700" u="none" strike="noStrike" dirty="0">
                          <a:effectLst/>
                        </a:rPr>
                      </a:br>
                      <a:r>
                        <a:rPr lang="ko-KR" altLang="en-US" sz="700" u="none" strike="noStrike" dirty="0">
                          <a:effectLst/>
                        </a:rPr>
                        <a:t>미적분학</a:t>
                      </a:r>
                      <a:r>
                        <a:rPr lang="en-US" altLang="ko-KR" sz="700" u="none" strike="noStrike" dirty="0">
                          <a:effectLst/>
                        </a:rPr>
                        <a:t>I,</a:t>
                      </a:r>
                      <a:br>
                        <a:rPr lang="en-US" altLang="ko-KR" sz="700" u="none" strike="noStrike" dirty="0">
                          <a:effectLst/>
                        </a:rPr>
                      </a:br>
                      <a:r>
                        <a:rPr lang="ko-KR" altLang="en-US" sz="700" u="none" strike="noStrike" dirty="0">
                          <a:effectLst/>
                        </a:rPr>
                        <a:t>미적분학</a:t>
                      </a:r>
                      <a:r>
                        <a:rPr lang="en-US" altLang="ko-KR" sz="700" u="none" strike="noStrike" dirty="0">
                          <a:effectLst/>
                        </a:rPr>
                        <a:t>II,</a:t>
                      </a:r>
                      <a:br>
                        <a:rPr lang="en-US" altLang="ko-KR" sz="700" u="none" strike="noStrike" dirty="0">
                          <a:effectLst/>
                        </a:rPr>
                      </a:br>
                      <a:r>
                        <a:rPr lang="ko-KR" altLang="en-US" sz="700" u="none" strike="noStrike" dirty="0">
                          <a:effectLst/>
                        </a:rPr>
                        <a:t>일반물리실험</a:t>
                      </a:r>
                      <a:r>
                        <a:rPr lang="en-US" altLang="ko-KR" sz="700" u="none" strike="noStrike" dirty="0">
                          <a:effectLst/>
                        </a:rPr>
                        <a:t>I,</a:t>
                      </a:r>
                      <a:br>
                        <a:rPr lang="en-US" altLang="ko-KR" sz="700" u="none" strike="noStrike" dirty="0">
                          <a:effectLst/>
                        </a:rPr>
                      </a:br>
                      <a:r>
                        <a:rPr lang="ko-KR" altLang="en-US" sz="700" u="none" strike="noStrike" dirty="0">
                          <a:effectLst/>
                        </a:rPr>
                        <a:t>일반물리</a:t>
                      </a:r>
                      <a:r>
                        <a:rPr lang="en-US" altLang="ko-KR" sz="700" u="none" strike="noStrike" dirty="0">
                          <a:effectLst/>
                        </a:rPr>
                        <a:t>I,</a:t>
                      </a:r>
                      <a:br>
                        <a:rPr lang="en-US" altLang="ko-KR" sz="700" u="none" strike="noStrike" dirty="0">
                          <a:effectLst/>
                        </a:rPr>
                      </a:br>
                      <a:r>
                        <a:rPr lang="ko-KR" altLang="en-US" sz="700" u="none" strike="noStrike" dirty="0">
                          <a:effectLst/>
                        </a:rPr>
                        <a:t>응용수학</a:t>
                      </a:r>
                      <a:r>
                        <a:rPr lang="en-US" altLang="ko-KR" sz="700" u="none" strike="noStrike" dirty="0">
                          <a:effectLst/>
                        </a:rPr>
                        <a:t>I,</a:t>
                      </a:r>
                      <a:br>
                        <a:rPr lang="en-US" altLang="ko-KR" sz="700" u="none" strike="noStrike" dirty="0">
                          <a:effectLst/>
                        </a:rPr>
                      </a:br>
                      <a:r>
                        <a:rPr lang="ko-KR" altLang="en-US" sz="700" u="none" strike="noStrike" dirty="0">
                          <a:effectLst/>
                        </a:rPr>
                        <a:t>기초공학설계</a:t>
                      </a:r>
                      <a:r>
                        <a:rPr lang="en-US" altLang="ko-KR" sz="700" u="none" strike="noStrike" dirty="0">
                          <a:effectLst/>
                        </a:rPr>
                        <a:t>,</a:t>
                      </a:r>
                      <a:br>
                        <a:rPr lang="en-US" altLang="ko-KR" sz="700" u="none" strike="noStrike" dirty="0">
                          <a:effectLst/>
                        </a:rPr>
                      </a:br>
                      <a:r>
                        <a:rPr lang="en-US" altLang="ko-KR" sz="700" u="none" strike="noStrike" dirty="0">
                          <a:effectLst/>
                        </a:rPr>
                        <a:t>C</a:t>
                      </a:r>
                      <a:r>
                        <a:rPr lang="ko-KR" altLang="en-US" sz="700" u="none" strike="noStrike" dirty="0">
                          <a:effectLst/>
                        </a:rPr>
                        <a:t>프로그래밍</a:t>
                      </a:r>
                      <a:r>
                        <a:rPr lang="en-US" altLang="ko-KR" sz="700" u="none" strike="noStrike" dirty="0">
                          <a:effectLst/>
                        </a:rPr>
                        <a:t>,</a:t>
                      </a:r>
                      <a:br>
                        <a:rPr lang="en-US" altLang="ko-KR" sz="700" u="none" strike="noStrike" dirty="0">
                          <a:effectLst/>
                        </a:rPr>
                      </a:br>
                      <a:r>
                        <a:rPr lang="ko-KR" altLang="en-US" sz="700" u="none" strike="noStrike" dirty="0" err="1">
                          <a:effectLst/>
                        </a:rPr>
                        <a:t>컴퓨터공학설계및실험</a:t>
                      </a:r>
                      <a:r>
                        <a:rPr lang="en-US" altLang="ko-KR" sz="700" u="none" strike="noStrike" dirty="0">
                          <a:effectLst/>
                        </a:rPr>
                        <a:t>I,</a:t>
                      </a:r>
                      <a:br>
                        <a:rPr lang="en-US" altLang="ko-KR" sz="700" u="none" strike="noStrike" dirty="0">
                          <a:effectLst/>
                        </a:rPr>
                      </a:br>
                      <a:r>
                        <a:rPr lang="ko-KR" altLang="en-US" sz="700" u="none" strike="noStrike" dirty="0">
                          <a:effectLst/>
                        </a:rPr>
                        <a:t>자료구조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35" marR="2035" marT="2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700" u="none" strike="noStrike">
                          <a:effectLst/>
                        </a:rPr>
                        <a:t>17-19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35" marR="2035" marT="2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5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35" marR="2035" marT="2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1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35" marR="2035" marT="2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u="none" strike="noStrike">
                          <a:effectLst/>
                        </a:rPr>
                        <a:t>금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35" marR="2035" marT="2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u="none" strike="noStrike">
                          <a:effectLst/>
                        </a:rPr>
                        <a:t>어셈블리프로그래밍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35" marR="2035" marT="2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u="none" strike="noStrike">
                          <a:effectLst/>
                        </a:rPr>
                        <a:t>선형대수학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35" marR="2035" marT="2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u="none" strike="noStrike">
                          <a:effectLst/>
                        </a:rPr>
                        <a:t>이산구조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35" marR="2035" marT="2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35" marR="2035" marT="2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2018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35" marR="2035" marT="2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4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35" marR="2035" marT="2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u="none" strike="noStrike">
                          <a:effectLst/>
                        </a:rPr>
                        <a:t>컴퓨터공학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35" marR="2035" marT="2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N/A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35" marR="2035" marT="2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N/A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35" marR="2035" marT="2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u="none" strike="noStrike">
                          <a:effectLst/>
                        </a:rPr>
                        <a:t>추천 수업시간표 생성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35" marR="2035" marT="2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u="none" strike="noStrike">
                          <a:effectLst/>
                        </a:rPr>
                        <a:t>**** </a:t>
                      </a:r>
                      <a:r>
                        <a:rPr lang="en-US" altLang="ko-KR" sz="700" u="none" strike="noStrike">
                          <a:effectLst/>
                        </a:rPr>
                        <a:t>Error </a:t>
                      </a:r>
                      <a:r>
                        <a:rPr lang="ko-KR" altLang="en-US" sz="700" u="none" strike="noStrike">
                          <a:effectLst/>
                        </a:rPr>
                        <a:t>발생</a:t>
                      </a:r>
                      <a:br>
                        <a:rPr lang="ko-KR" altLang="en-US" sz="700" u="none" strike="noStrike">
                          <a:effectLst/>
                        </a:rPr>
                      </a:br>
                      <a:r>
                        <a:rPr lang="en-US" altLang="ko-KR" sz="700" u="none" strike="noStrike">
                          <a:effectLst/>
                        </a:rPr>
                        <a:t>(</a:t>
                      </a:r>
                      <a:r>
                        <a:rPr lang="ko-KR" altLang="en-US" sz="700" u="none" strike="noStrike">
                          <a:effectLst/>
                        </a:rPr>
                        <a:t>고정과목 조건 미충족</a:t>
                      </a:r>
                      <a:r>
                        <a:rPr lang="en-US" altLang="ko-KR" sz="700" u="none" strike="noStrike">
                          <a:effectLst/>
                        </a:rPr>
                        <a:t>)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35" marR="2035" marT="20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FAIL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35" marR="2035" marT="2035" marB="0" anchor="b"/>
                </a:tc>
                <a:extLst>
                  <a:ext uri="{0D108BD9-81ED-4DB2-BD59-A6C34878D82A}">
                    <a16:rowId xmlns:a16="http://schemas.microsoft.com/office/drawing/2014/main" val="2351491500"/>
                  </a:ext>
                </a:extLst>
              </a:tr>
              <a:tr h="1383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SC_03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35" marR="2035" marT="2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u="none" strike="noStrike">
                          <a:effectLst/>
                        </a:rPr>
                        <a:t>맞춤 수업시간표 추천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35" marR="2035" marT="2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u="none" strike="noStrike">
                          <a:effectLst/>
                        </a:rPr>
                        <a:t>맞춤 수업시간표 추천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35" marR="2035" marT="2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700" u="none" strike="noStrike">
                          <a:effectLst/>
                        </a:rPr>
                        <a:t>AF2. </a:t>
                      </a:r>
                      <a:r>
                        <a:rPr lang="ko-KR" altLang="en-US" sz="700" u="none" strike="noStrike">
                          <a:effectLst/>
                        </a:rPr>
                        <a:t>학생이 학적 정보에서 </a:t>
                      </a:r>
                      <a:r>
                        <a:rPr lang="en-US" altLang="ko-KR" sz="700" u="none" strike="noStrike">
                          <a:effectLst/>
                        </a:rPr>
                        <a:t>1</a:t>
                      </a:r>
                      <a:r>
                        <a:rPr lang="ko-KR" altLang="en-US" sz="700" u="none" strike="noStrike">
                          <a:effectLst/>
                        </a:rPr>
                        <a:t>학기를 선택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35" marR="2035" marT="20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TC_09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35" marR="2035" marT="2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N/A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35" marR="2035" marT="2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700" u="none" strike="noStrike">
                          <a:effectLst/>
                        </a:rPr>
                        <a:t>17-19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35" marR="2035" marT="2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3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35" marR="2035" marT="2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3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35" marR="2035" marT="2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35" marR="2035" marT="2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u="none" strike="noStrike">
                          <a:effectLst/>
                        </a:rPr>
                        <a:t>경제수리기초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35" marR="2035" marT="2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u="none" strike="noStrike">
                          <a:effectLst/>
                        </a:rPr>
                        <a:t>컴퓨팅사고력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35" marR="2035" marT="2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u="none" strike="noStrike">
                          <a:effectLst/>
                        </a:rPr>
                        <a:t>영어글로벌의사소통</a:t>
                      </a:r>
                      <a:r>
                        <a:rPr lang="en-US" altLang="ko-KR" sz="700" u="none" strike="noStrike">
                          <a:effectLst/>
                        </a:rPr>
                        <a:t>I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35" marR="2035" marT="2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35" marR="2035" marT="2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2020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35" marR="2035" marT="2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1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35" marR="2035" marT="2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u="none" strike="noStrike">
                          <a:effectLst/>
                        </a:rPr>
                        <a:t>경제학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35" marR="2035" marT="2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N/A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35" marR="2035" marT="2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N/A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35" marR="2035" marT="2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u="none" strike="noStrike">
                          <a:effectLst/>
                        </a:rPr>
                        <a:t>추천 수업시간표 생성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35" marR="2035" marT="2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u="none" strike="noStrike">
                          <a:effectLst/>
                        </a:rPr>
                        <a:t>**** </a:t>
                      </a:r>
                      <a:r>
                        <a:rPr lang="en-US" altLang="ko-KR" sz="700" u="none" strike="noStrike">
                          <a:effectLst/>
                        </a:rPr>
                        <a:t>Error </a:t>
                      </a:r>
                      <a:r>
                        <a:rPr lang="ko-KR" altLang="en-US" sz="700" u="none" strike="noStrike">
                          <a:effectLst/>
                        </a:rPr>
                        <a:t>발생</a:t>
                      </a:r>
                      <a:br>
                        <a:rPr lang="ko-KR" altLang="en-US" sz="700" u="none" strike="noStrike">
                          <a:effectLst/>
                        </a:rPr>
                      </a:br>
                      <a:r>
                        <a:rPr lang="en-US" altLang="ko-KR" sz="700" u="none" strike="noStrike">
                          <a:effectLst/>
                        </a:rPr>
                        <a:t>(</a:t>
                      </a:r>
                      <a:r>
                        <a:rPr lang="ko-KR" altLang="en-US" sz="700" u="none" strike="noStrike">
                          <a:effectLst/>
                        </a:rPr>
                        <a:t>고정과목 조건 미충족</a:t>
                      </a:r>
                      <a:r>
                        <a:rPr lang="en-US" altLang="ko-KR" sz="700" u="none" strike="noStrike">
                          <a:effectLst/>
                        </a:rPr>
                        <a:t>)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35" marR="2035" marT="20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FAIL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35" marR="2035" marT="2035" marB="0" anchor="b"/>
                </a:tc>
                <a:extLst>
                  <a:ext uri="{0D108BD9-81ED-4DB2-BD59-A6C34878D82A}">
                    <a16:rowId xmlns:a16="http://schemas.microsoft.com/office/drawing/2014/main" val="1103126013"/>
                  </a:ext>
                </a:extLst>
              </a:tr>
              <a:tr h="1094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SC_03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35" marR="2035" marT="2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u="none" strike="noStrike">
                          <a:effectLst/>
                        </a:rPr>
                        <a:t>맞춤 수업시간표 추천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35" marR="2035" marT="2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u="none" strike="noStrike">
                          <a:effectLst/>
                        </a:rPr>
                        <a:t>맞춤 수업시간표 추천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35" marR="2035" marT="2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700" u="none" strike="noStrike">
                          <a:effectLst/>
                        </a:rPr>
                        <a:t>AF2. </a:t>
                      </a:r>
                      <a:r>
                        <a:rPr lang="ko-KR" altLang="en-US" sz="700" u="none" strike="noStrike">
                          <a:effectLst/>
                        </a:rPr>
                        <a:t>학생이 학적 정보에서 </a:t>
                      </a:r>
                      <a:r>
                        <a:rPr lang="en-US" altLang="ko-KR" sz="700" u="none" strike="noStrike">
                          <a:effectLst/>
                        </a:rPr>
                        <a:t>1</a:t>
                      </a:r>
                      <a:r>
                        <a:rPr lang="ko-KR" altLang="en-US" sz="700" u="none" strike="noStrike">
                          <a:effectLst/>
                        </a:rPr>
                        <a:t>학기를 선택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35" marR="2035" marT="20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TC_10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35" marR="2035" marT="2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N/A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35" marR="2035" marT="2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700" u="none" strike="noStrike">
                          <a:effectLst/>
                        </a:rPr>
                        <a:t>17-19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35" marR="2035" marT="2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2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35" marR="2035" marT="2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4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35" marR="2035" marT="2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35" marR="2035" marT="2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u="none" strike="noStrike">
                          <a:effectLst/>
                        </a:rPr>
                        <a:t>인문사회글쓰기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35" marR="2035" marT="2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35" marR="2035" marT="2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35" marR="2035" marT="2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35" marR="2035" marT="2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2020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35" marR="2035" marT="2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1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35" marR="2035" marT="2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u="none" strike="noStrike">
                          <a:effectLst/>
                        </a:rPr>
                        <a:t>경제학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35" marR="2035" marT="2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N/A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35" marR="2035" marT="2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N/A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35" marR="2035" marT="2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u="none" strike="noStrike">
                          <a:effectLst/>
                        </a:rPr>
                        <a:t>추천 수업시간표 생성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35" marR="2035" marT="2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u="none" strike="noStrike">
                          <a:effectLst/>
                        </a:rPr>
                        <a:t>추천 수업시간표 생성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35" marR="2035" marT="20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PASS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35" marR="2035" marT="2035" marB="0" anchor="b"/>
                </a:tc>
                <a:extLst>
                  <a:ext uri="{0D108BD9-81ED-4DB2-BD59-A6C34878D82A}">
                    <a16:rowId xmlns:a16="http://schemas.microsoft.com/office/drawing/2014/main" val="2282674944"/>
                  </a:ext>
                </a:extLst>
              </a:tr>
              <a:tr h="1383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SC_04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35" marR="2035" marT="2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u="none" strike="noStrike">
                          <a:effectLst/>
                        </a:rPr>
                        <a:t>맞춤 수업시간표 추천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35" marR="2035" marT="2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u="none" strike="noStrike">
                          <a:effectLst/>
                        </a:rPr>
                        <a:t>맞춤 수업시간표 추천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35" marR="2035" marT="2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700" u="none" strike="noStrike">
                          <a:effectLst/>
                        </a:rPr>
                        <a:t>AF3. </a:t>
                      </a:r>
                      <a:r>
                        <a:rPr lang="ko-KR" altLang="en-US" sz="700" u="none" strike="noStrike">
                          <a:effectLst/>
                        </a:rPr>
                        <a:t>학생이 이수과목 입력을 하지 않고 </a:t>
                      </a:r>
                      <a:r>
                        <a:rPr lang="en-US" altLang="ko-KR" sz="700" u="none" strike="noStrike">
                          <a:effectLst/>
                        </a:rPr>
                        <a:t>'</a:t>
                      </a:r>
                      <a:r>
                        <a:rPr lang="ko-KR" altLang="en-US" sz="700" u="none" strike="noStrike">
                          <a:effectLst/>
                        </a:rPr>
                        <a:t>넘어가기</a:t>
                      </a:r>
                      <a:r>
                        <a:rPr lang="en-US" altLang="ko-KR" sz="700" u="none" strike="noStrike">
                          <a:effectLst/>
                        </a:rPr>
                        <a:t>' </a:t>
                      </a:r>
                      <a:r>
                        <a:rPr lang="ko-KR" altLang="en-US" sz="700" u="none" strike="noStrike">
                          <a:effectLst/>
                        </a:rPr>
                        <a:t>선택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35" marR="2035" marT="20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TC_11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35" marR="2035" marT="2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N/A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35" marR="2035" marT="2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700" u="none" strike="noStrike">
                          <a:effectLst/>
                        </a:rPr>
                        <a:t>17-19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35" marR="2035" marT="2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4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35" marR="2035" marT="2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2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35" marR="2035" marT="2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u="none" strike="noStrike">
                          <a:effectLst/>
                        </a:rPr>
                        <a:t>금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35" marR="2035" marT="2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u="none" strike="noStrike">
                          <a:effectLst/>
                        </a:rPr>
                        <a:t>정보사회학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35" marR="2035" marT="2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u="none" strike="noStrike">
                          <a:effectLst/>
                        </a:rPr>
                        <a:t>사회발전론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35" marR="2035" marT="2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u="none" strike="noStrike">
                          <a:effectLst/>
                        </a:rPr>
                        <a:t>세계사회의형성과발전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35" marR="2035" marT="2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35" marR="2035" marT="2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2017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35" marR="2035" marT="2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5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35" marR="2035" marT="2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u="none" strike="noStrike">
                          <a:effectLst/>
                        </a:rPr>
                        <a:t>사회학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35" marR="2035" marT="2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N/A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35" marR="2035" marT="2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N/A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35" marR="2035" marT="2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u="none" strike="noStrike">
                          <a:effectLst/>
                        </a:rPr>
                        <a:t>추천 수업시간표 생성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35" marR="2035" marT="2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u="none" strike="noStrike">
                          <a:effectLst/>
                        </a:rPr>
                        <a:t>**** </a:t>
                      </a:r>
                      <a:r>
                        <a:rPr lang="en-US" altLang="ko-KR" sz="700" u="none" strike="noStrike">
                          <a:effectLst/>
                        </a:rPr>
                        <a:t>Error </a:t>
                      </a:r>
                      <a:r>
                        <a:rPr lang="ko-KR" altLang="en-US" sz="700" u="none" strike="noStrike">
                          <a:effectLst/>
                        </a:rPr>
                        <a:t>발생</a:t>
                      </a:r>
                      <a:br>
                        <a:rPr lang="ko-KR" altLang="en-US" sz="700" u="none" strike="noStrike">
                          <a:effectLst/>
                        </a:rPr>
                      </a:br>
                      <a:r>
                        <a:rPr lang="en-US" altLang="ko-KR" sz="700" u="none" strike="noStrike">
                          <a:effectLst/>
                        </a:rPr>
                        <a:t>(</a:t>
                      </a:r>
                      <a:r>
                        <a:rPr lang="ko-KR" altLang="en-US" sz="700" u="none" strike="noStrike">
                          <a:effectLst/>
                        </a:rPr>
                        <a:t>고정과목 조건 미충족</a:t>
                      </a:r>
                      <a:r>
                        <a:rPr lang="en-US" altLang="ko-KR" sz="700" u="none" strike="noStrike">
                          <a:effectLst/>
                        </a:rPr>
                        <a:t>)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35" marR="2035" marT="20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FAIL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35" marR="2035" marT="2035" marB="0" anchor="b"/>
                </a:tc>
                <a:extLst>
                  <a:ext uri="{0D108BD9-81ED-4DB2-BD59-A6C34878D82A}">
                    <a16:rowId xmlns:a16="http://schemas.microsoft.com/office/drawing/2014/main" val="1446130639"/>
                  </a:ext>
                </a:extLst>
              </a:tr>
              <a:tr h="691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SC_04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35" marR="2035" marT="2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u="none" strike="noStrike">
                          <a:effectLst/>
                        </a:rPr>
                        <a:t>맞춤 수업시간표 추천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35" marR="2035" marT="2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u="none" strike="noStrike">
                          <a:effectLst/>
                        </a:rPr>
                        <a:t>맞춤 수업시간표 추천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35" marR="2035" marT="2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700" u="none" strike="noStrike">
                          <a:effectLst/>
                        </a:rPr>
                        <a:t>AF3. </a:t>
                      </a:r>
                      <a:r>
                        <a:rPr lang="ko-KR" altLang="en-US" sz="700" u="none" strike="noStrike">
                          <a:effectLst/>
                        </a:rPr>
                        <a:t>학생이 이수과목 입력을 하지 않고 </a:t>
                      </a:r>
                      <a:r>
                        <a:rPr lang="en-US" altLang="ko-KR" sz="700" u="none" strike="noStrike">
                          <a:effectLst/>
                        </a:rPr>
                        <a:t>'</a:t>
                      </a:r>
                      <a:r>
                        <a:rPr lang="ko-KR" altLang="en-US" sz="700" u="none" strike="noStrike">
                          <a:effectLst/>
                        </a:rPr>
                        <a:t>넘어가기</a:t>
                      </a:r>
                      <a:r>
                        <a:rPr lang="en-US" altLang="ko-KR" sz="700" u="none" strike="noStrike">
                          <a:effectLst/>
                        </a:rPr>
                        <a:t>' </a:t>
                      </a:r>
                      <a:r>
                        <a:rPr lang="ko-KR" altLang="en-US" sz="700" u="none" strike="noStrike">
                          <a:effectLst/>
                        </a:rPr>
                        <a:t>선택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35" marR="2035" marT="20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TC_12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35" marR="2035" marT="2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N/A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35" marR="2035" marT="2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700" u="none" strike="noStrike">
                          <a:effectLst/>
                        </a:rPr>
                        <a:t>17-19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35" marR="2035" marT="2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35" marR="2035" marT="2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35" marR="2035" marT="2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35" marR="2035" marT="2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u="none" strike="noStrike">
                          <a:effectLst/>
                        </a:rPr>
                        <a:t>문화사회학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35" marR="2035" marT="2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35" marR="2035" marT="2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35" marR="2035" marT="2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35" marR="2035" marT="2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2017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35" marR="2035" marT="2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5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35" marR="2035" marT="2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u="none" strike="noStrike">
                          <a:effectLst/>
                        </a:rPr>
                        <a:t>사회학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35" marR="2035" marT="2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N/A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35" marR="2035" marT="2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N/A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35" marR="2035" marT="2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u="none" strike="noStrike">
                          <a:effectLst/>
                        </a:rPr>
                        <a:t>추천 수업시간표 생성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35" marR="2035" marT="2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u="none" strike="noStrike">
                          <a:effectLst/>
                        </a:rPr>
                        <a:t>추천 수업시간표 생성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35" marR="2035" marT="20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</a:rPr>
                        <a:t>PASS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35" marR="2035" marT="2035" marB="0" anchor="b"/>
                </a:tc>
                <a:extLst>
                  <a:ext uri="{0D108BD9-81ED-4DB2-BD59-A6C34878D82A}">
                    <a16:rowId xmlns:a16="http://schemas.microsoft.com/office/drawing/2014/main" val="15768132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688459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제목 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81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r>
              <a:rPr lang="ko-KR" altLang="en-US" u="sng" dirty="0">
                <a:solidFill>
                  <a:srgbClr val="00B0F0"/>
                </a:solidFill>
                <a:hlinkClick r:id="rId2"/>
              </a:rPr>
              <a:t>맞춤 수업시간표 추천</a:t>
            </a:r>
            <a:r>
              <a:rPr lang="en-US" altLang="ko-KR" u="sng" dirty="0">
                <a:solidFill>
                  <a:srgbClr val="00B0F0"/>
                </a:solidFill>
                <a:hlinkClick r:id="rId2"/>
              </a:rPr>
              <a:t> </a:t>
            </a:r>
            <a:r>
              <a:rPr u="sng" dirty="0">
                <a:solidFill>
                  <a:srgbClr val="00B0F0"/>
                </a:solidFill>
                <a:hlinkClick r:id="rId2"/>
              </a:rPr>
              <a:t>Test Case</a:t>
            </a:r>
            <a:r>
              <a:rPr lang="en-US" altLang="ko-KR" u="sng" dirty="0">
                <a:solidFill>
                  <a:srgbClr val="00B0F0"/>
                </a:solidFill>
                <a:hlinkClick r:id="rId2"/>
              </a:rPr>
              <a:t> </a:t>
            </a:r>
            <a:endParaRPr u="sng" dirty="0">
              <a:solidFill>
                <a:srgbClr val="00B0F0"/>
              </a:solidFill>
            </a:endParaRPr>
          </a:p>
        </p:txBody>
      </p:sp>
      <p:sp>
        <p:nvSpPr>
          <p:cNvPr id="749" name="슬라이드 번호 개체 틀 3"/>
          <p:cNvSpPr txBox="1">
            <a:spLocks noGrp="1"/>
          </p:cNvSpPr>
          <p:nvPr>
            <p:ph type="sldNum" sz="quarter" idx="4294967295"/>
          </p:nvPr>
        </p:nvSpPr>
        <p:spPr>
          <a:xfrm>
            <a:off x="8328386" y="6404292"/>
            <a:ext cx="358412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49</a:t>
            </a:fld>
            <a:endParaRPr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B0E999EF-665A-4FEB-BFDF-67984F1C19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8817825"/>
              </p:ext>
            </p:extLst>
          </p:nvPr>
        </p:nvGraphicFramePr>
        <p:xfrm>
          <a:off x="251518" y="2924944"/>
          <a:ext cx="8640963" cy="19919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4073">
                  <a:extLst>
                    <a:ext uri="{9D8B030D-6E8A-4147-A177-3AD203B41FA5}">
                      <a16:colId xmlns:a16="http://schemas.microsoft.com/office/drawing/2014/main" val="457698576"/>
                    </a:ext>
                  </a:extLst>
                </a:gridCol>
                <a:gridCol w="752199">
                  <a:extLst>
                    <a:ext uri="{9D8B030D-6E8A-4147-A177-3AD203B41FA5}">
                      <a16:colId xmlns:a16="http://schemas.microsoft.com/office/drawing/2014/main" val="1479169118"/>
                    </a:ext>
                  </a:extLst>
                </a:gridCol>
                <a:gridCol w="758415">
                  <a:extLst>
                    <a:ext uri="{9D8B030D-6E8A-4147-A177-3AD203B41FA5}">
                      <a16:colId xmlns:a16="http://schemas.microsoft.com/office/drawing/2014/main" val="2777854966"/>
                    </a:ext>
                  </a:extLst>
                </a:gridCol>
                <a:gridCol w="261094">
                  <a:extLst>
                    <a:ext uri="{9D8B030D-6E8A-4147-A177-3AD203B41FA5}">
                      <a16:colId xmlns:a16="http://schemas.microsoft.com/office/drawing/2014/main" val="1161359717"/>
                    </a:ext>
                  </a:extLst>
                </a:gridCol>
                <a:gridCol w="397858">
                  <a:extLst>
                    <a:ext uri="{9D8B030D-6E8A-4147-A177-3AD203B41FA5}">
                      <a16:colId xmlns:a16="http://schemas.microsoft.com/office/drawing/2014/main" val="948743408"/>
                    </a:ext>
                  </a:extLst>
                </a:gridCol>
                <a:gridCol w="826797">
                  <a:extLst>
                    <a:ext uri="{9D8B030D-6E8A-4147-A177-3AD203B41FA5}">
                      <a16:colId xmlns:a16="http://schemas.microsoft.com/office/drawing/2014/main" val="1106688761"/>
                    </a:ext>
                  </a:extLst>
                </a:gridCol>
                <a:gridCol w="208253">
                  <a:extLst>
                    <a:ext uri="{9D8B030D-6E8A-4147-A177-3AD203B41FA5}">
                      <a16:colId xmlns:a16="http://schemas.microsoft.com/office/drawing/2014/main" val="3674153628"/>
                    </a:ext>
                  </a:extLst>
                </a:gridCol>
                <a:gridCol w="251769">
                  <a:extLst>
                    <a:ext uri="{9D8B030D-6E8A-4147-A177-3AD203B41FA5}">
                      <a16:colId xmlns:a16="http://schemas.microsoft.com/office/drawing/2014/main" val="3540655586"/>
                    </a:ext>
                  </a:extLst>
                </a:gridCol>
                <a:gridCol w="254877">
                  <a:extLst>
                    <a:ext uri="{9D8B030D-6E8A-4147-A177-3AD203B41FA5}">
                      <a16:colId xmlns:a16="http://schemas.microsoft.com/office/drawing/2014/main" val="3229576044"/>
                    </a:ext>
                  </a:extLst>
                </a:gridCol>
                <a:gridCol w="230011">
                  <a:extLst>
                    <a:ext uri="{9D8B030D-6E8A-4147-A177-3AD203B41FA5}">
                      <a16:colId xmlns:a16="http://schemas.microsoft.com/office/drawing/2014/main" val="2443851162"/>
                    </a:ext>
                  </a:extLst>
                </a:gridCol>
                <a:gridCol w="220686">
                  <a:extLst>
                    <a:ext uri="{9D8B030D-6E8A-4147-A177-3AD203B41FA5}">
                      <a16:colId xmlns:a16="http://schemas.microsoft.com/office/drawing/2014/main" val="891456379"/>
                    </a:ext>
                  </a:extLst>
                </a:gridCol>
                <a:gridCol w="220686">
                  <a:extLst>
                    <a:ext uri="{9D8B030D-6E8A-4147-A177-3AD203B41FA5}">
                      <a16:colId xmlns:a16="http://schemas.microsoft.com/office/drawing/2014/main" val="4143849051"/>
                    </a:ext>
                  </a:extLst>
                </a:gridCol>
                <a:gridCol w="245553">
                  <a:extLst>
                    <a:ext uri="{9D8B030D-6E8A-4147-A177-3AD203B41FA5}">
                      <a16:colId xmlns:a16="http://schemas.microsoft.com/office/drawing/2014/main" val="2091307975"/>
                    </a:ext>
                  </a:extLst>
                </a:gridCol>
                <a:gridCol w="208253">
                  <a:extLst>
                    <a:ext uri="{9D8B030D-6E8A-4147-A177-3AD203B41FA5}">
                      <a16:colId xmlns:a16="http://schemas.microsoft.com/office/drawing/2014/main" val="2123534008"/>
                    </a:ext>
                  </a:extLst>
                </a:gridCol>
                <a:gridCol w="310826">
                  <a:extLst>
                    <a:ext uri="{9D8B030D-6E8A-4147-A177-3AD203B41FA5}">
                      <a16:colId xmlns:a16="http://schemas.microsoft.com/office/drawing/2014/main" val="4179364813"/>
                    </a:ext>
                  </a:extLst>
                </a:gridCol>
                <a:gridCol w="310826">
                  <a:extLst>
                    <a:ext uri="{9D8B030D-6E8A-4147-A177-3AD203B41FA5}">
                      <a16:colId xmlns:a16="http://schemas.microsoft.com/office/drawing/2014/main" val="3476259767"/>
                    </a:ext>
                  </a:extLst>
                </a:gridCol>
                <a:gridCol w="372992">
                  <a:extLst>
                    <a:ext uri="{9D8B030D-6E8A-4147-A177-3AD203B41FA5}">
                      <a16:colId xmlns:a16="http://schemas.microsoft.com/office/drawing/2014/main" val="1615573370"/>
                    </a:ext>
                  </a:extLst>
                </a:gridCol>
                <a:gridCol w="285961">
                  <a:extLst>
                    <a:ext uri="{9D8B030D-6E8A-4147-A177-3AD203B41FA5}">
                      <a16:colId xmlns:a16="http://schemas.microsoft.com/office/drawing/2014/main" val="2732797015"/>
                    </a:ext>
                  </a:extLst>
                </a:gridCol>
                <a:gridCol w="285961">
                  <a:extLst>
                    <a:ext uri="{9D8B030D-6E8A-4147-A177-3AD203B41FA5}">
                      <a16:colId xmlns:a16="http://schemas.microsoft.com/office/drawing/2014/main" val="809586110"/>
                    </a:ext>
                  </a:extLst>
                </a:gridCol>
                <a:gridCol w="733550">
                  <a:extLst>
                    <a:ext uri="{9D8B030D-6E8A-4147-A177-3AD203B41FA5}">
                      <a16:colId xmlns:a16="http://schemas.microsoft.com/office/drawing/2014/main" val="147195703"/>
                    </a:ext>
                  </a:extLst>
                </a:gridCol>
                <a:gridCol w="739765">
                  <a:extLst>
                    <a:ext uri="{9D8B030D-6E8A-4147-A177-3AD203B41FA5}">
                      <a16:colId xmlns:a16="http://schemas.microsoft.com/office/drawing/2014/main" val="647276947"/>
                    </a:ext>
                  </a:extLst>
                </a:gridCol>
                <a:gridCol w="360558">
                  <a:extLst>
                    <a:ext uri="{9D8B030D-6E8A-4147-A177-3AD203B41FA5}">
                      <a16:colId xmlns:a16="http://schemas.microsoft.com/office/drawing/2014/main" val="653380808"/>
                    </a:ext>
                  </a:extLst>
                </a:gridCol>
              </a:tblGrid>
              <a:tr h="148396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Scenario ID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675" marR="2675" marT="267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Use Case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675" marR="2675" marT="267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Basic Flow #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675" marR="2675" marT="267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Alternative Flow#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675" marR="2675" marT="267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Test CaseID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675" marR="2675" marT="2675" marB="0" anchor="ctr"/>
                </a:tc>
                <a:tc gridSpan="9"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Input Data Set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675" marR="2675" marT="2675" marB="0" anchor="b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675" marR="2675" marT="26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675" marR="2675" marT="26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675" marR="2675" marT="26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675" marR="2675" marT="26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675" marR="2675" marT="2675" marB="0" anchor="b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Expected Result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675" marR="2675" marT="267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Real Result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675" marR="2675" marT="267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PASS/FAIL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675" marR="2675" marT="2675" marB="0" anchor="ctr"/>
                </a:tc>
                <a:extLst>
                  <a:ext uri="{0D108BD9-81ED-4DB2-BD59-A6C34878D82A}">
                    <a16:rowId xmlns:a16="http://schemas.microsoft.com/office/drawing/2014/main" val="194139982"/>
                  </a:ext>
                </a:extLst>
              </a:tr>
              <a:tr h="1483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이수과목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675" marR="2675" marT="2675" marB="0" anchor="ctr"/>
                </a:tc>
                <a:tc gridSpan="8">
                  <a:txBody>
                    <a:bodyPr/>
                    <a:lstStyle/>
                    <a:p>
                      <a:pPr algn="ctr" fontAlgn="b"/>
                      <a:r>
                        <a:rPr lang="ko-KR" altLang="en-US" sz="1000" u="none" strike="noStrike">
                          <a:effectLst/>
                        </a:rPr>
                        <a:t>시간표 기호 조건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675" marR="2675" marT="2675" marB="0" anchor="b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ko-KR" altLang="en-US" sz="1000" u="none" strike="noStrike">
                          <a:effectLst/>
                        </a:rPr>
                        <a:t>개인정보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675" marR="2675" marT="2675" marB="0" anchor="b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7562031"/>
                  </a:ext>
                </a:extLst>
              </a:tr>
              <a:tr h="25298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u="none" strike="noStrike">
                          <a:effectLst/>
                        </a:rPr>
                        <a:t>학점수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675" marR="2675" marT="26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u="none" strike="noStrike">
                          <a:effectLst/>
                        </a:rPr>
                        <a:t>전공개수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675" marR="2675" marT="26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u="none" strike="noStrike">
                          <a:effectLst/>
                        </a:rPr>
                        <a:t>교양개수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675" marR="2675" marT="26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u="none" strike="noStrike">
                          <a:effectLst/>
                        </a:rPr>
                        <a:t>공강요일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675" marR="2675" marT="26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u="none" strike="noStrike">
                          <a:effectLst/>
                        </a:rPr>
                        <a:t>과목고정</a:t>
                      </a:r>
                      <a:r>
                        <a:rPr lang="en-US" altLang="ko-KR" sz="1000" u="none" strike="noStrike">
                          <a:effectLst/>
                        </a:rPr>
                        <a:t>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675" marR="2675" marT="26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u="none" strike="noStrike">
                          <a:effectLst/>
                        </a:rPr>
                        <a:t>과목고정</a:t>
                      </a:r>
                      <a:r>
                        <a:rPr lang="en-US" altLang="ko-KR" sz="1000" u="none" strike="noStrike">
                          <a:effectLst/>
                        </a:rPr>
                        <a:t>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675" marR="2675" marT="26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u="none" strike="noStrike">
                          <a:effectLst/>
                        </a:rPr>
                        <a:t>과목고정</a:t>
                      </a:r>
                      <a:r>
                        <a:rPr lang="en-US" altLang="ko-KR" sz="1000" u="none" strike="noStrike">
                          <a:effectLst/>
                        </a:rPr>
                        <a:t>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675" marR="2675" marT="26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SU</a:t>
                      </a:r>
                      <a:r>
                        <a:rPr lang="ko-KR" altLang="en-US" sz="1000" u="none" strike="noStrike">
                          <a:effectLst/>
                        </a:rPr>
                        <a:t>과목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675" marR="2675" marT="26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u="none" strike="noStrike">
                          <a:effectLst/>
                        </a:rPr>
                        <a:t>입학연도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675" marR="2675" marT="26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u="none" strike="noStrike">
                          <a:effectLst/>
                        </a:rPr>
                        <a:t>학기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675" marR="2675" marT="26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u="none" strike="noStrike">
                          <a:effectLst/>
                        </a:rPr>
                        <a:t>전공</a:t>
                      </a:r>
                      <a:r>
                        <a:rPr lang="en-US" altLang="ko-KR" sz="1000" u="none" strike="noStrike">
                          <a:effectLst/>
                        </a:rPr>
                        <a:t>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675" marR="2675" marT="26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u="none" strike="noStrike">
                          <a:effectLst/>
                        </a:rPr>
                        <a:t>전공</a:t>
                      </a:r>
                      <a:r>
                        <a:rPr lang="en-US" altLang="ko-KR" sz="1000" u="none" strike="noStrike">
                          <a:effectLst/>
                        </a:rPr>
                        <a:t>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675" marR="2675" marT="26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u="none" strike="noStrike">
                          <a:effectLst/>
                        </a:rPr>
                        <a:t>전공</a:t>
                      </a:r>
                      <a:r>
                        <a:rPr lang="en-US" altLang="ko-KR" sz="1000" u="none" strike="noStrike">
                          <a:effectLst/>
                        </a:rPr>
                        <a:t>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675" marR="2675" marT="2675" marB="0" anchor="b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7068344"/>
                  </a:ext>
                </a:extLst>
              </a:tr>
              <a:tr h="8903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SC_01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675" marR="2675" marT="267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맞춤 수업시간표 추천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675" marR="2675" marT="267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맞춤 수업시간표 추천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675" marR="2675" marT="267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675" marR="2675" marT="26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TC_01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675" marR="2675" marT="267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영어글로벌의사소통</a:t>
                      </a:r>
                      <a:r>
                        <a:rPr lang="en-US" altLang="ko-KR" sz="1000" u="none" strike="noStrike" dirty="0">
                          <a:effectLst/>
                        </a:rPr>
                        <a:t>I,</a:t>
                      </a:r>
                      <a:br>
                        <a:rPr lang="en-US" altLang="ko-KR" sz="1000" u="none" strike="noStrike" dirty="0">
                          <a:effectLst/>
                        </a:rPr>
                      </a:br>
                      <a:r>
                        <a:rPr lang="ko-KR" altLang="en-US" sz="1000" u="none" strike="noStrike" dirty="0">
                          <a:effectLst/>
                        </a:rPr>
                        <a:t>경제학원론</a:t>
                      </a:r>
                      <a:r>
                        <a:rPr lang="en-US" altLang="ko-KR" sz="1000" u="none" strike="noStrike" dirty="0">
                          <a:effectLst/>
                        </a:rPr>
                        <a:t>I,</a:t>
                      </a:r>
                      <a:br>
                        <a:rPr lang="en-US" altLang="ko-KR" sz="1000" u="none" strike="noStrike" dirty="0">
                          <a:effectLst/>
                        </a:rPr>
                      </a:br>
                      <a:r>
                        <a:rPr lang="ko-KR" altLang="en-US" sz="1000" u="none" strike="noStrike" dirty="0">
                          <a:effectLst/>
                        </a:rPr>
                        <a:t>대학수학</a:t>
                      </a:r>
                      <a:r>
                        <a:rPr lang="en-US" altLang="ko-KR" sz="1000" u="none" strike="noStrike" dirty="0">
                          <a:effectLst/>
                        </a:rPr>
                        <a:t>,</a:t>
                      </a:r>
                      <a:br>
                        <a:rPr lang="en-US" altLang="ko-KR" sz="1000" u="none" strike="noStrike" dirty="0">
                          <a:effectLst/>
                        </a:rPr>
                      </a:br>
                      <a:r>
                        <a:rPr lang="ko-KR" altLang="en-US" sz="1000" u="none" strike="noStrike" dirty="0">
                          <a:effectLst/>
                        </a:rPr>
                        <a:t>컴퓨팅사고력</a:t>
                      </a:r>
                      <a:r>
                        <a:rPr lang="en-US" altLang="ko-KR" sz="1000" u="none" strike="noStrike" dirty="0">
                          <a:effectLst/>
                        </a:rPr>
                        <a:t>,</a:t>
                      </a:r>
                      <a:br>
                        <a:rPr lang="en-US" altLang="ko-KR" sz="1000" u="none" strike="noStrike" dirty="0">
                          <a:effectLst/>
                        </a:rPr>
                      </a:br>
                      <a:r>
                        <a:rPr lang="ko-KR" altLang="en-US" sz="1000" u="none" strike="noStrike" dirty="0">
                          <a:effectLst/>
                        </a:rPr>
                        <a:t>과학사</a:t>
                      </a:r>
                      <a:r>
                        <a:rPr lang="en-US" altLang="ko-KR" sz="1000" u="none" strike="noStrike" dirty="0">
                          <a:effectLst/>
                        </a:rPr>
                        <a:t>,</a:t>
                      </a:r>
                      <a:br>
                        <a:rPr lang="en-US" altLang="ko-KR" sz="1000" u="none" strike="noStrike" dirty="0">
                          <a:effectLst/>
                        </a:rPr>
                      </a:br>
                      <a:r>
                        <a:rPr lang="ko-KR" altLang="en-US" sz="1000" u="none" strike="noStrike" dirty="0" err="1">
                          <a:effectLst/>
                        </a:rPr>
                        <a:t>성찰과성장</a:t>
                      </a:r>
                      <a:r>
                        <a:rPr lang="en-US" altLang="ko-KR" sz="1000" u="none" strike="noStrike" dirty="0">
                          <a:effectLst/>
                        </a:rPr>
                        <a:t>I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675" marR="2675" marT="267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u="none" strike="noStrike">
                          <a:effectLst/>
                        </a:rPr>
                        <a:t>17-19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675" marR="2675" marT="267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675" marR="2675" marT="267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675" marR="2675" marT="267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금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675" marR="2675" marT="267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경제학원론</a:t>
                      </a:r>
                      <a:r>
                        <a:rPr lang="en-US" sz="1000" u="none" strike="noStrike">
                          <a:effectLst/>
                        </a:rPr>
                        <a:t>II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675" marR="2675" marT="267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중급회계</a:t>
                      </a:r>
                      <a:r>
                        <a:rPr lang="en-US" sz="1000" u="none" strike="noStrike">
                          <a:effectLst/>
                        </a:rPr>
                        <a:t>I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675" marR="2675" marT="267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675" marR="2675" marT="267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675" marR="2675" marT="267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2019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675" marR="2675" marT="267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675" marR="2675" marT="267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경영학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675" marR="2675" marT="267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N/A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675" marR="2675" marT="267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N/A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675" marR="2675" marT="267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추천 수업시간표 생성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675" marR="2675" marT="267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추천 수업시간표 생성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675" marR="2675" marT="26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FAIL</a:t>
                      </a:r>
                    </a:p>
                  </a:txBody>
                  <a:tcPr marL="2675" marR="2675" marT="2675" marB="0" anchor="ctr"/>
                </a:tc>
                <a:extLst>
                  <a:ext uri="{0D108BD9-81ED-4DB2-BD59-A6C34878D82A}">
                    <a16:rowId xmlns:a16="http://schemas.microsoft.com/office/drawing/2014/main" val="598024383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DD2F5371-749C-46EF-8C3B-BCB651775A70}"/>
              </a:ext>
            </a:extLst>
          </p:cNvPr>
          <p:cNvSpPr txBox="1"/>
          <p:nvPr/>
        </p:nvSpPr>
        <p:spPr>
          <a:xfrm>
            <a:off x="457200" y="1556792"/>
            <a:ext cx="2242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TC_01 </a:t>
            </a:r>
            <a:r>
              <a:rPr lang="ko-KR" altLang="en-US" dirty="0"/>
              <a:t>자세히 보기</a:t>
            </a:r>
          </a:p>
        </p:txBody>
      </p:sp>
    </p:spTree>
    <p:extLst>
      <p:ext uri="{BB962C8B-B14F-4D97-AF65-F5344CB8AC3E}">
        <p14:creationId xmlns:p14="http://schemas.microsoft.com/office/powerpoint/2010/main" val="3319955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47DB27-6B2D-4D91-9EAE-3F1F3552E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프로젝트 진행 현황</a:t>
            </a:r>
            <a:r>
              <a:rPr lang="en-US" altLang="ko-KR" dirty="0"/>
              <a:t>: </a:t>
            </a:r>
            <a:r>
              <a:rPr lang="en-US" altLang="ko-KR" u="sng" dirty="0">
                <a:solidFill>
                  <a:srgbClr val="00B0F0"/>
                </a:solidFill>
                <a:hlinkClick r:id="rId2"/>
              </a:rPr>
              <a:t>Project Management Plan</a:t>
            </a:r>
            <a:endParaRPr lang="ko-KR" altLang="en-US" u="sng" dirty="0">
              <a:solidFill>
                <a:srgbClr val="00B0F0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41B8616-D6C5-43B5-BB82-6EFCC688A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D402215-1329-4148-A8B2-CA4AE0F0D1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387" y="2261808"/>
            <a:ext cx="7515225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89495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테스트 결과 현황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50</a:t>
            </a:fld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2154610"/>
              </p:ext>
            </p:extLst>
          </p:nvPr>
        </p:nvGraphicFramePr>
        <p:xfrm>
          <a:off x="1331640" y="1556792"/>
          <a:ext cx="60486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321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64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항목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개수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총 테스트 시나리오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/>
                        <a:t>12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총</a:t>
                      </a: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테스트 케이스</a:t>
                      </a:r>
                      <a:r>
                        <a:rPr lang="en-US" altLang="ko-KR" sz="1600" dirty="0"/>
                        <a:t>(A)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/>
                        <a:t>22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실제 </a:t>
                      </a:r>
                      <a:r>
                        <a:rPr lang="ko-KR" altLang="en-US" sz="1600" dirty="0" err="1"/>
                        <a:t>테스팅</a:t>
                      </a:r>
                      <a:r>
                        <a:rPr lang="ko-KR" altLang="en-US" sz="1600" dirty="0"/>
                        <a:t> 수행한 테스트 케이스</a:t>
                      </a:r>
                      <a:r>
                        <a:rPr lang="en-US" altLang="ko-KR" sz="1600" dirty="0"/>
                        <a:t>(B)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/>
                        <a:t>18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프로젝트 </a:t>
                      </a:r>
                      <a:r>
                        <a:rPr lang="ko-KR" altLang="en-US" sz="1600" dirty="0" err="1"/>
                        <a:t>구현율</a:t>
                      </a:r>
                      <a:r>
                        <a:rPr lang="en-US" altLang="ko-KR" sz="1600" dirty="0"/>
                        <a:t>(B/A * 100)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/>
                        <a:t>82(%)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PASS</a:t>
                      </a:r>
                      <a:r>
                        <a:rPr lang="ko-KR" altLang="en-US" sz="1600" dirty="0"/>
                        <a:t>한 테스트 케이스</a:t>
                      </a:r>
                      <a:r>
                        <a:rPr lang="en-US" altLang="ko-KR" sz="1600" dirty="0"/>
                        <a:t>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/>
                        <a:t>9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FAIL</a:t>
                      </a:r>
                      <a:r>
                        <a:rPr lang="ko-KR" altLang="en-US" sz="1600" dirty="0"/>
                        <a:t>한 테스트 케이스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/>
                        <a:t>9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테스트 </a:t>
                      </a:r>
                      <a:r>
                        <a:rPr lang="ko-KR" altLang="en-US" sz="1600" dirty="0" err="1"/>
                        <a:t>통과율</a:t>
                      </a:r>
                      <a:r>
                        <a:rPr lang="en-US" altLang="ko-KR" sz="1600" dirty="0"/>
                        <a:t>(C/B * 100)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50(%)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259632" y="4725144"/>
            <a:ext cx="273799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Testing FAIL</a:t>
            </a:r>
            <a:r>
              <a:rPr lang="ko-KR" altLang="en-US" dirty="0"/>
              <a:t>의 주요 원인</a:t>
            </a:r>
            <a:endParaRPr lang="en-US" altLang="ko-KR" dirty="0"/>
          </a:p>
          <a:p>
            <a:r>
              <a:rPr lang="en-US" altLang="ko-KR" sz="1600" dirty="0"/>
              <a:t>1. </a:t>
            </a:r>
            <a:r>
              <a:rPr lang="ko-KR" altLang="en-US" sz="1600" dirty="0" err="1"/>
              <a:t>공강요일</a:t>
            </a:r>
            <a:r>
              <a:rPr lang="ko-KR" altLang="en-US" sz="1600" dirty="0"/>
              <a:t> 조건 </a:t>
            </a:r>
            <a:r>
              <a:rPr lang="ko-KR" altLang="en-US" sz="1600" dirty="0" err="1"/>
              <a:t>미충족</a:t>
            </a:r>
            <a:endParaRPr lang="en-US" altLang="ko-KR" sz="1600" dirty="0"/>
          </a:p>
          <a:p>
            <a:r>
              <a:rPr lang="en-US" altLang="ko-KR" sz="1600" dirty="0"/>
              <a:t>2. </a:t>
            </a:r>
            <a:r>
              <a:rPr lang="ko-KR" altLang="en-US" sz="1600" dirty="0"/>
              <a:t>고정과목 조건 </a:t>
            </a:r>
            <a:r>
              <a:rPr lang="ko-KR" altLang="en-US" sz="1600" dirty="0" err="1"/>
              <a:t>미충족</a:t>
            </a:r>
            <a:endParaRPr lang="en-US" altLang="ko-KR" sz="1600" dirty="0"/>
          </a:p>
          <a:p>
            <a:r>
              <a:rPr lang="en-US" altLang="ko-KR" sz="1600" dirty="0"/>
              <a:t>3. </a:t>
            </a:r>
            <a:r>
              <a:rPr lang="ko-KR" altLang="en-US" sz="1600" dirty="0"/>
              <a:t>이수과목 중복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1425846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7DFA5F-0FED-47DA-956C-9D8EBE6BB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개발된 </a:t>
            </a:r>
            <a:r>
              <a:rPr lang="en-US" altLang="ko-KR" dirty="0"/>
              <a:t>Application</a:t>
            </a:r>
            <a:r>
              <a:rPr lang="ko-KR" altLang="en-US" dirty="0"/>
              <a:t>이 제공하는 </a:t>
            </a:r>
            <a:r>
              <a:rPr lang="en-US" altLang="ko-KR" dirty="0"/>
              <a:t>Benefit</a:t>
            </a:r>
            <a:r>
              <a:rPr lang="ko-KR" altLang="en-US" dirty="0"/>
              <a:t> 입증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75E685-B79F-4B2C-9CFA-75E32B76BB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전공</a:t>
            </a:r>
            <a:r>
              <a:rPr lang="en-US" altLang="ko-KR" dirty="0"/>
              <a:t>, </a:t>
            </a:r>
            <a:r>
              <a:rPr lang="ko-KR" altLang="en-US" dirty="0"/>
              <a:t>학기</a:t>
            </a:r>
            <a:r>
              <a:rPr lang="en-US" altLang="ko-KR" dirty="0"/>
              <a:t>, </a:t>
            </a:r>
            <a:r>
              <a:rPr lang="ko-KR" altLang="en-US" dirty="0"/>
              <a:t>시간표 기호조건에 따라 각기 다른 추천시간표를 제공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전공</a:t>
            </a:r>
            <a:r>
              <a:rPr lang="en-US" altLang="ko-KR" dirty="0"/>
              <a:t>,</a:t>
            </a:r>
            <a:r>
              <a:rPr lang="ko-KR" altLang="en-US" dirty="0"/>
              <a:t>학기가 같은 다른 학생들의 시간표를 바탕으로 하기 때문에 향후 다른 학생이 추천결과를 </a:t>
            </a:r>
            <a:r>
              <a:rPr lang="ko-KR" altLang="en-US" dirty="0" err="1"/>
              <a:t>받을시</a:t>
            </a:r>
            <a:r>
              <a:rPr lang="ko-KR" altLang="en-US" dirty="0"/>
              <a:t> 추천에 대한 만족도 향상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F02A766-4C57-4A15-BEDC-9A906144A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51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177249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Lessons Learned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프로젝트 </a:t>
            </a:r>
            <a:r>
              <a:rPr lang="ko-KR" altLang="en-US" sz="2400" dirty="0" err="1"/>
              <a:t>수행시</a:t>
            </a:r>
            <a:r>
              <a:rPr lang="ko-KR" altLang="en-US" sz="2400" dirty="0"/>
              <a:t> 어려웠던 점</a:t>
            </a:r>
            <a:endParaRPr lang="en-US" altLang="ko-KR" sz="2400" dirty="0"/>
          </a:p>
          <a:p>
            <a:pPr lvl="1"/>
            <a:r>
              <a:rPr lang="ko-KR" altLang="en-US" dirty="0"/>
              <a:t>팀원 모두가 </a:t>
            </a:r>
            <a:r>
              <a:rPr lang="en-US" altLang="ko-KR" dirty="0"/>
              <a:t>Node.js</a:t>
            </a:r>
            <a:r>
              <a:rPr lang="ko-KR" altLang="en-US" dirty="0"/>
              <a:t>에 대한 선행 지식이 다소 부족한 상태에서 도전의 의미로 시작한 것이다 보니 어려움이 있었다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“</a:t>
            </a:r>
            <a:r>
              <a:rPr lang="ko-KR" altLang="en-US" dirty="0"/>
              <a:t>여섯 명이서 할 만한 프로젝트의 </a:t>
            </a:r>
            <a:r>
              <a:rPr lang="ko-KR" altLang="en-US" dirty="0" err="1"/>
              <a:t>볼륨”이</a:t>
            </a:r>
            <a:r>
              <a:rPr lang="ko-KR" altLang="en-US" dirty="0"/>
              <a:t> 감이 잡히지 않아 초반에 많이 고민했던 게 기억이 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추천하는 것도 어려웠지만</a:t>
            </a:r>
            <a:r>
              <a:rPr lang="en-US" altLang="ko-KR" dirty="0"/>
              <a:t>, </a:t>
            </a:r>
            <a:r>
              <a:rPr lang="ko-KR" altLang="en-US" dirty="0"/>
              <a:t>그걸 피드백해서 로직에 다시 반영하는 과정을 생각하는 게 더 어려웠던 것 같다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r>
              <a:rPr lang="ko-KR" altLang="en-US" sz="2400" dirty="0"/>
              <a:t>팀플레이를 통해 나름대로 해결할 수 있었던 노하우</a:t>
            </a:r>
            <a:endParaRPr lang="en-US" altLang="ko-KR" sz="2400" dirty="0"/>
          </a:p>
          <a:p>
            <a:pPr lvl="1"/>
            <a:r>
              <a:rPr lang="ko-KR" altLang="en-US" dirty="0"/>
              <a:t>학기 초 팀장 주도로 </a:t>
            </a:r>
            <a:r>
              <a:rPr lang="en-US" altLang="ko-KR" dirty="0"/>
              <a:t>Node.js</a:t>
            </a:r>
            <a:r>
              <a:rPr lang="ko-KR" altLang="en-US" dirty="0"/>
              <a:t>에 대한 공부를 진행하기도 했고</a:t>
            </a:r>
            <a:r>
              <a:rPr lang="en-US" altLang="ko-KR" dirty="0"/>
              <a:t>, </a:t>
            </a:r>
            <a:r>
              <a:rPr lang="ko-KR" altLang="en-US" dirty="0"/>
              <a:t>각자가 능동적으로 할 수 있는 부분을 잘 맡아서 했기 때문에 어느 정도 프로젝트를 완수할 수 있었다고 생각한다</a:t>
            </a:r>
            <a:r>
              <a:rPr lang="en-US" altLang="ko-KR" dirty="0"/>
              <a:t>.</a:t>
            </a:r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52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691778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Lessons Learned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err="1"/>
              <a:t>팀프로젝트를</a:t>
            </a:r>
            <a:r>
              <a:rPr lang="ko-KR" altLang="en-US" sz="2400" dirty="0"/>
              <a:t> 통해 배운 점</a:t>
            </a:r>
            <a:endParaRPr lang="en-US" altLang="ko-KR" sz="2400" dirty="0"/>
          </a:p>
          <a:p>
            <a:pPr lvl="1"/>
            <a:r>
              <a:rPr lang="ko-KR" altLang="en-US" dirty="0"/>
              <a:t>하나의 웹 서비스를 만들기 위해 필요한 선형적인 프로세스가 어떤 식으로 진행되어야 하는지 그 흐름을 알게 되었다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err="1"/>
              <a:t>프론트엔드와</a:t>
            </a:r>
            <a:r>
              <a:rPr lang="ko-KR" altLang="en-US" dirty="0"/>
              <a:t> </a:t>
            </a:r>
            <a:r>
              <a:rPr lang="ko-KR" altLang="en-US" dirty="0" err="1"/>
              <a:t>백엔드를</a:t>
            </a:r>
            <a:r>
              <a:rPr lang="ko-KR" altLang="en-US" dirty="0"/>
              <a:t> 함께 고민하는 법을 배운 것 같다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이건 여담이지만</a:t>
            </a:r>
            <a:r>
              <a:rPr lang="en-US" altLang="ko-KR" dirty="0"/>
              <a:t>, </a:t>
            </a:r>
            <a:r>
              <a:rPr lang="ko-KR" altLang="en-US" dirty="0"/>
              <a:t>팀플을 통해 만난 </a:t>
            </a:r>
            <a:r>
              <a:rPr lang="ko-KR" altLang="en-US" dirty="0" err="1"/>
              <a:t>사람들하고도</a:t>
            </a:r>
            <a:r>
              <a:rPr lang="ko-KR" altLang="en-US" dirty="0"/>
              <a:t> 꽤 재밌게 과제를 할 수 있다는 것을 배웠다</a:t>
            </a:r>
            <a:r>
              <a:rPr lang="en-US" altLang="ko-KR" dirty="0"/>
              <a:t>.</a:t>
            </a:r>
            <a:endParaRPr lang="en-US" altLang="ko-KR" sz="1800" dirty="0"/>
          </a:p>
          <a:p>
            <a:r>
              <a:rPr lang="ko-KR" altLang="en-US" sz="2400" dirty="0" err="1"/>
              <a:t>아쉬운점</a:t>
            </a:r>
            <a:endParaRPr lang="en-US" altLang="ko-KR" sz="2400" dirty="0"/>
          </a:p>
          <a:p>
            <a:pPr lvl="1"/>
            <a:r>
              <a:rPr lang="en-US" altLang="ko-KR" dirty="0"/>
              <a:t>DB</a:t>
            </a:r>
            <a:r>
              <a:rPr lang="ko-KR" altLang="en-US" dirty="0"/>
              <a:t>에 들어가는 정보가 워낙 </a:t>
            </a:r>
            <a:r>
              <a:rPr lang="ko-KR" altLang="en-US" dirty="0" err="1"/>
              <a:t>방대하다보니</a:t>
            </a:r>
            <a:r>
              <a:rPr lang="ko-KR" altLang="en-US" dirty="0"/>
              <a:t> </a:t>
            </a:r>
            <a:r>
              <a:rPr lang="en-US" altLang="ko-KR" dirty="0"/>
              <a:t>DB</a:t>
            </a:r>
            <a:r>
              <a:rPr lang="ko-KR" altLang="en-US" dirty="0"/>
              <a:t>를 구성하고 각각의 정보에 접근하는 로직을 만들고 컨트롤하는 데에 어려움이 많았다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웹 </a:t>
            </a:r>
            <a:r>
              <a:rPr lang="ko-KR" altLang="en-US" dirty="0" err="1"/>
              <a:t>백엔드에</a:t>
            </a:r>
            <a:r>
              <a:rPr lang="ko-KR" altLang="en-US" dirty="0"/>
              <a:t> 대한 지식이 더 있었다면 좋았겠다는 생각이 들었다</a:t>
            </a:r>
            <a:r>
              <a:rPr lang="en-US" altLang="ko-KR" dirty="0"/>
              <a:t>.</a:t>
            </a:r>
            <a:endParaRPr lang="ko-KR" altLang="en-US" sz="1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53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9698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47DB27-6B2D-4D91-9EAE-3F1F3552E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프로젝트 진행 현황</a:t>
            </a:r>
            <a:r>
              <a:rPr lang="en-US" altLang="ko-KR" dirty="0"/>
              <a:t>: </a:t>
            </a:r>
            <a:r>
              <a:rPr lang="en-US" altLang="ko-KR" u="sng" dirty="0">
                <a:solidFill>
                  <a:srgbClr val="00B0F0"/>
                </a:solidFill>
                <a:hlinkClick r:id="rId2"/>
              </a:rPr>
              <a:t>Project Management Plan</a:t>
            </a:r>
            <a:endParaRPr lang="ko-KR" altLang="en-US" u="sng" dirty="0">
              <a:solidFill>
                <a:srgbClr val="00B0F0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41B8616-D6C5-43B5-BB82-6EFCC688A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B6DDFAD-1CF9-486E-9C65-7A626E5204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040" y="1370671"/>
            <a:ext cx="74676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052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47DB27-6B2D-4D91-9EAE-3F1F3552E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프로젝트 진행 현황</a:t>
            </a:r>
            <a:r>
              <a:rPr lang="en-US" altLang="ko-KR" dirty="0"/>
              <a:t>: </a:t>
            </a:r>
            <a:r>
              <a:rPr lang="en-US" altLang="ko-KR" u="sng" dirty="0">
                <a:solidFill>
                  <a:srgbClr val="00B0F0"/>
                </a:solidFill>
                <a:hlinkClick r:id="rId2"/>
              </a:rPr>
              <a:t>Project Management Plan</a:t>
            </a:r>
            <a:endParaRPr lang="ko-KR" altLang="en-US" u="sng" dirty="0">
              <a:solidFill>
                <a:srgbClr val="00B0F0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41B8616-D6C5-43B5-BB82-6EFCC688A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3815118-7A82-4DC5-B550-FF29FC119D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437" y="2224087"/>
            <a:ext cx="7477125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900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47DB27-6B2D-4D91-9EAE-3F1F3552E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진행 현황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F073C8-C43D-4BE9-A47C-3E579A2CC9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4968552"/>
          </a:xfrm>
        </p:spPr>
        <p:txBody>
          <a:bodyPr/>
          <a:lstStyle/>
          <a:p>
            <a:r>
              <a:rPr lang="ko-KR" altLang="en-US" dirty="0">
                <a:hlinkClick r:id="rId2"/>
              </a:rPr>
              <a:t>프로젝트 팀원 작업일지</a:t>
            </a:r>
            <a:r>
              <a:rPr lang="en-US" altLang="ko-KR" dirty="0">
                <a:hlinkClick r:id="rId2"/>
              </a:rPr>
              <a:t>(PSP sheet) </a:t>
            </a:r>
            <a:r>
              <a:rPr lang="en-US" altLang="ko-KR" dirty="0"/>
              <a:t>:</a:t>
            </a:r>
          </a:p>
          <a:p>
            <a:pPr lvl="1"/>
            <a:r>
              <a:rPr lang="ko-KR" altLang="en-US" dirty="0"/>
              <a:t>전체 개발시간</a:t>
            </a:r>
            <a:r>
              <a:rPr lang="en-US" altLang="ko-KR" dirty="0"/>
              <a:t>: 28568 </a:t>
            </a:r>
            <a:r>
              <a:rPr lang="ko-KR" altLang="en-US" dirty="0"/>
              <a:t>시간</a:t>
            </a:r>
            <a:endParaRPr lang="en-US" altLang="ko-KR" dirty="0"/>
          </a:p>
          <a:p>
            <a:pPr lvl="1"/>
            <a:r>
              <a:rPr lang="en-US" altLang="ko-KR" dirty="0"/>
              <a:t>1</a:t>
            </a:r>
            <a:r>
              <a:rPr lang="ko-KR" altLang="en-US" dirty="0"/>
              <a:t>인당 개발시간</a:t>
            </a:r>
            <a:r>
              <a:rPr lang="en-US" altLang="ko-KR" dirty="0"/>
              <a:t>: </a:t>
            </a:r>
            <a:r>
              <a:rPr lang="ko-KR" altLang="en-US" dirty="0"/>
              <a:t>약 </a:t>
            </a:r>
            <a:r>
              <a:rPr lang="en-US" altLang="ko-KR" dirty="0"/>
              <a:t>4761 </a:t>
            </a:r>
            <a:r>
              <a:rPr lang="ko-KR" altLang="en-US" dirty="0"/>
              <a:t>시간</a:t>
            </a:r>
            <a:endParaRPr lang="en-US" altLang="ko-KR" dirty="0"/>
          </a:p>
          <a:p>
            <a:pPr lvl="1"/>
            <a:r>
              <a:rPr lang="ko-KR" altLang="en-US" dirty="0"/>
              <a:t>박진영 </a:t>
            </a:r>
            <a:r>
              <a:rPr lang="en-US" altLang="ko-KR" dirty="0"/>
              <a:t>: 9975</a:t>
            </a:r>
          </a:p>
          <a:p>
            <a:pPr lvl="1"/>
            <a:r>
              <a:rPr lang="ko-KR" altLang="en-US" dirty="0" err="1"/>
              <a:t>정석준</a:t>
            </a:r>
            <a:r>
              <a:rPr lang="ko-KR" altLang="en-US" dirty="0"/>
              <a:t> </a:t>
            </a:r>
            <a:r>
              <a:rPr lang="en-US" altLang="ko-KR" dirty="0"/>
              <a:t>: 4020</a:t>
            </a:r>
          </a:p>
          <a:p>
            <a:pPr lvl="1"/>
            <a:r>
              <a:rPr lang="ko-KR" altLang="en-US" dirty="0"/>
              <a:t>이상우 </a:t>
            </a:r>
            <a:r>
              <a:rPr lang="en-US" altLang="ko-KR" dirty="0"/>
              <a:t>: 5263</a:t>
            </a:r>
          </a:p>
          <a:p>
            <a:pPr lvl="1"/>
            <a:r>
              <a:rPr lang="ko-KR" altLang="en-US" dirty="0"/>
              <a:t>현준호 </a:t>
            </a:r>
            <a:r>
              <a:rPr lang="en-US" altLang="ko-KR" dirty="0"/>
              <a:t>: 4590</a:t>
            </a:r>
          </a:p>
          <a:p>
            <a:pPr lvl="1"/>
            <a:r>
              <a:rPr lang="ko-KR" altLang="en-US" dirty="0"/>
              <a:t>엄희애 </a:t>
            </a:r>
            <a:r>
              <a:rPr lang="en-US" altLang="ko-KR" dirty="0"/>
              <a:t>: 2970</a:t>
            </a:r>
          </a:p>
          <a:p>
            <a:pPr lvl="1"/>
            <a:r>
              <a:rPr lang="ko-KR" altLang="en-US" dirty="0" err="1"/>
              <a:t>박성은</a:t>
            </a:r>
            <a:r>
              <a:rPr lang="ko-KR" altLang="en-US" dirty="0"/>
              <a:t> </a:t>
            </a:r>
            <a:r>
              <a:rPr lang="en-US" altLang="ko-KR" dirty="0"/>
              <a:t>: 1750</a:t>
            </a:r>
          </a:p>
          <a:p>
            <a:pPr marL="457200" lvl="1" indent="0">
              <a:buNone/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41B8616-D6C5-43B5-BB82-6EFCC688A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0402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성과물 형태 및 사용 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성과물</a:t>
            </a:r>
            <a:endParaRPr lang="en-US" altLang="ko-KR" dirty="0"/>
          </a:p>
          <a:p>
            <a:pPr lvl="1"/>
            <a:r>
              <a:rPr lang="ko-KR" altLang="en-US" dirty="0"/>
              <a:t>중간산출물 저장소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http://cscp2.sogang.ac.kr/index.php/%EB%8C%80%EB%AC%B8</a:t>
            </a:r>
            <a:endParaRPr lang="en-US" altLang="ko-KR" dirty="0">
              <a:solidFill>
                <a:schemeClr val="accent5"/>
              </a:solidFill>
            </a:endParaRPr>
          </a:p>
          <a:p>
            <a:pPr lvl="1"/>
            <a:r>
              <a:rPr lang="ko-KR" altLang="en-US" dirty="0"/>
              <a:t>최종산출물 저장소</a:t>
            </a:r>
            <a:r>
              <a:rPr lang="en-US" altLang="ko-KR" dirty="0"/>
              <a:t>: </a:t>
            </a:r>
            <a:r>
              <a:rPr lang="en-US" altLang="ko-KR" dirty="0">
                <a:hlinkClick r:id="rId3"/>
              </a:rPr>
              <a:t>https://github.com/Zinyon/SoftwareTeam2</a:t>
            </a:r>
            <a:endParaRPr lang="en-US" altLang="ko-KR" dirty="0">
              <a:solidFill>
                <a:schemeClr val="accent5"/>
              </a:solidFill>
            </a:endParaRPr>
          </a:p>
          <a:p>
            <a:r>
              <a:rPr lang="ko-KR" altLang="en-US" dirty="0" err="1"/>
              <a:t>사용툴</a:t>
            </a:r>
            <a:endParaRPr lang="en-US" altLang="ko-KR" dirty="0"/>
          </a:p>
          <a:p>
            <a:pPr lvl="1"/>
            <a:r>
              <a:rPr lang="ko-KR" altLang="en-US" dirty="0"/>
              <a:t>개발</a:t>
            </a:r>
            <a:r>
              <a:rPr lang="en-US" altLang="ko-KR" dirty="0"/>
              <a:t>IDE </a:t>
            </a:r>
            <a:r>
              <a:rPr lang="ko-KR" altLang="en-US" dirty="0"/>
              <a:t>환경</a:t>
            </a:r>
            <a:r>
              <a:rPr lang="en-US" altLang="ko-KR" dirty="0"/>
              <a:t>: Visual Studio Code, Atom, MySQL Workbench</a:t>
            </a:r>
          </a:p>
          <a:p>
            <a:pPr lvl="1"/>
            <a:r>
              <a:rPr lang="ko-KR" altLang="en-US" dirty="0"/>
              <a:t>개발 언어 </a:t>
            </a:r>
            <a:r>
              <a:rPr lang="en-US" altLang="ko-KR" dirty="0"/>
              <a:t>: JavaScript(Node JS), My SQL, HTML, CSS</a:t>
            </a:r>
          </a:p>
          <a:p>
            <a:pPr lvl="1"/>
            <a:r>
              <a:rPr lang="en-US" altLang="ko-KR" dirty="0"/>
              <a:t>UML </a:t>
            </a:r>
            <a:r>
              <a:rPr lang="ko-KR" altLang="en-US" dirty="0"/>
              <a:t>모델링 도구</a:t>
            </a:r>
            <a:r>
              <a:rPr lang="en-US" altLang="ko-KR" dirty="0"/>
              <a:t>: </a:t>
            </a:r>
            <a:r>
              <a:rPr lang="en-US" altLang="ko-KR" dirty="0" err="1"/>
              <a:t>StarUML</a:t>
            </a:r>
            <a:r>
              <a:rPr lang="en-US" altLang="ko-KR" dirty="0"/>
              <a:t> 3.1.0</a:t>
            </a:r>
          </a:p>
          <a:p>
            <a:pPr lvl="1"/>
            <a:r>
              <a:rPr lang="ko-KR" altLang="en-US" dirty="0"/>
              <a:t>개발 소스 공유 및 버전 관리</a:t>
            </a:r>
            <a:r>
              <a:rPr lang="en-US" altLang="ko-KR" dirty="0"/>
              <a:t>: GitHub</a:t>
            </a:r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2154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열정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7141</TotalTime>
  <Words>2820</Words>
  <Application>Microsoft Office PowerPoint</Application>
  <PresentationFormat>화면 슬라이드 쇼(4:3)</PresentationFormat>
  <Paragraphs>665</Paragraphs>
  <Slides>53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53</vt:i4>
      </vt:variant>
    </vt:vector>
  </HeadingPairs>
  <TitlesOfParts>
    <vt:vector size="59" baseType="lpstr">
      <vt:lpstr>KoPub돋움체 Bold</vt:lpstr>
      <vt:lpstr>KoPub돋움체 Medium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프로젝트 개발 배경</vt:lpstr>
      <vt:lpstr>프로젝트 진행 현황: Project Management Plan</vt:lpstr>
      <vt:lpstr>프로젝트 진행 현황: Project Management Plan</vt:lpstr>
      <vt:lpstr>프로젝트 진행 현황: Project Management Plan</vt:lpstr>
      <vt:lpstr>프로젝트 진행 현황: Project Management Plan</vt:lpstr>
      <vt:lpstr>프로젝트 진행 현황</vt:lpstr>
      <vt:lpstr>성과물 형태 및 사용 툴</vt:lpstr>
      <vt:lpstr>PowerPoint 프레젠테이션</vt:lpstr>
      <vt:lpstr>Use Case Diagram</vt:lpstr>
      <vt:lpstr>Use Case Specification: 맞춤 수업 시간표 추천</vt:lpstr>
      <vt:lpstr>Use Case Specification : 맞춤 수업 시간표 추천</vt:lpstr>
      <vt:lpstr>Use Case Specification : 맞춤 수업 시간표 추천</vt:lpstr>
      <vt:lpstr>Use Case Specification : 맞춤 수업 시간표 추천</vt:lpstr>
      <vt:lpstr>GUI sketch: 맞춤 수업 시간표 추천  </vt:lpstr>
      <vt:lpstr>GUI sketch : 맞춤 수업 시간표 추천</vt:lpstr>
      <vt:lpstr>Use Case Specification : 계정 정보 관리</vt:lpstr>
      <vt:lpstr>Use Case Specification : 계정 정보 관리</vt:lpstr>
      <vt:lpstr>Use Case Specification : 계정 정보 관리</vt:lpstr>
      <vt:lpstr>GUI sketch : 계정 정보 관리</vt:lpstr>
      <vt:lpstr>PowerPoint 프레젠테이션</vt:lpstr>
      <vt:lpstr>Key Decision</vt:lpstr>
      <vt:lpstr>Key Decision</vt:lpstr>
      <vt:lpstr>Key Decision</vt:lpstr>
      <vt:lpstr>Key Decision</vt:lpstr>
      <vt:lpstr>PowerPoint 프레젠테이션</vt:lpstr>
      <vt:lpstr>Key Decision</vt:lpstr>
      <vt:lpstr>Key Decision</vt:lpstr>
      <vt:lpstr>Key Decision</vt:lpstr>
      <vt:lpstr>Key Decision</vt:lpstr>
      <vt:lpstr>Entity Class Diagram</vt:lpstr>
      <vt:lpstr>Entity Relationship Diagram</vt:lpstr>
      <vt:lpstr>Entity Relationship Diagram</vt:lpstr>
      <vt:lpstr>Entity Relationship Diagram</vt:lpstr>
      <vt:lpstr>Entity Relationship Diagram</vt:lpstr>
      <vt:lpstr>맞춤 수업시간표 추천 : Basic Flow Sequence Diagram</vt:lpstr>
      <vt:lpstr>맞춤 수업시간표 추천 : Basic Flow Sequence Diagram</vt:lpstr>
      <vt:lpstr>맞춤 수업시간표 추천 : Basic Flow Sequence Diagram</vt:lpstr>
      <vt:lpstr>맞춤 수업시간표 추천 : Basic Flow Sequence Diagram</vt:lpstr>
      <vt:lpstr>PowerPoint 프레젠테이션</vt:lpstr>
      <vt:lpstr>구현 모델의 동영상 시연/ 실연</vt:lpstr>
      <vt:lpstr>Traceability from UC Model to Implementation Model</vt:lpstr>
      <vt:lpstr>Traceability from UC Model to Implementation Model</vt:lpstr>
      <vt:lpstr>Traceability from UC Model to Implementation Model</vt:lpstr>
      <vt:lpstr>PowerPoint 프레젠테이션</vt:lpstr>
      <vt:lpstr>맞춤 수업시간표 추천 Test Case </vt:lpstr>
      <vt:lpstr>맞춤 수업시간표 추천 Test Case </vt:lpstr>
      <vt:lpstr>맞춤 수업시간표 추천 Test Case </vt:lpstr>
      <vt:lpstr>테스트 결과 현황</vt:lpstr>
      <vt:lpstr>개발된 Application이 제공하는 Benefit 입증</vt:lpstr>
      <vt:lpstr>Lessons Learned</vt:lpstr>
      <vt:lpstr>Lessons Learned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Modeling with UML</dc:title>
  <dc:creator>Soojin Park</dc:creator>
  <cp:lastModifiedBy>엄 희애</cp:lastModifiedBy>
  <cp:revision>492</cp:revision>
  <cp:lastPrinted>2012-12-19T08:26:52Z</cp:lastPrinted>
  <dcterms:created xsi:type="dcterms:W3CDTF">2012-10-10T06:20:37Z</dcterms:created>
  <dcterms:modified xsi:type="dcterms:W3CDTF">2019-12-10T04:16:52Z</dcterms:modified>
</cp:coreProperties>
</file>