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460" r:id="rId3"/>
    <p:sldId id="257" r:id="rId4"/>
    <p:sldId id="258" r:id="rId5"/>
    <p:sldId id="259" r:id="rId6"/>
    <p:sldId id="260" r:id="rId7"/>
    <p:sldId id="473" r:id="rId8"/>
    <p:sldId id="262" r:id="rId9"/>
    <p:sldId id="263" r:id="rId10"/>
    <p:sldId id="264" r:id="rId11"/>
    <p:sldId id="266" r:id="rId12"/>
    <p:sldId id="274" r:id="rId13"/>
    <p:sldId id="267" r:id="rId14"/>
    <p:sldId id="269" r:id="rId15"/>
    <p:sldId id="268" r:id="rId16"/>
    <p:sldId id="271" r:id="rId17"/>
    <p:sldId id="272" r:id="rId18"/>
    <p:sldId id="273" r:id="rId19"/>
    <p:sldId id="474" r:id="rId20"/>
    <p:sldId id="475" r:id="rId21"/>
    <p:sldId id="476" r:id="rId22"/>
    <p:sldId id="477" r:id="rId23"/>
    <p:sldId id="478" r:id="rId24"/>
    <p:sldId id="479" r:id="rId25"/>
    <p:sldId id="291" r:id="rId26"/>
    <p:sldId id="471" r:id="rId27"/>
    <p:sldId id="468" r:id="rId28"/>
    <p:sldId id="483" r:id="rId29"/>
    <p:sldId id="482" r:id="rId30"/>
    <p:sldId id="481" r:id="rId31"/>
    <p:sldId id="470" r:id="rId32"/>
    <p:sldId id="48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7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0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9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9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8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7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9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3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25ED-38F1-4454-8234-96C600BEEE18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9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752389-D3F6-4D9B-AF92-D6407841DC92}"/>
              </a:ext>
            </a:extLst>
          </p:cNvPr>
          <p:cNvSpPr txBox="1"/>
          <p:nvPr/>
        </p:nvSpPr>
        <p:spPr>
          <a:xfrm>
            <a:off x="962025" y="2833493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Software Architecture Documentation 1.0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650D9-7101-441E-97F7-C586913C3487}"/>
              </a:ext>
            </a:extLst>
          </p:cNvPr>
          <p:cNvSpPr txBox="1"/>
          <p:nvPr/>
        </p:nvSpPr>
        <p:spPr>
          <a:xfrm>
            <a:off x="7096878" y="4380107"/>
            <a:ext cx="16635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팀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20130839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박진영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20141791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정석준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20150860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엄희애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20151152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박성은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20151172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현준호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20160592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이상우</a:t>
            </a:r>
          </a:p>
        </p:txBody>
      </p:sp>
    </p:spTree>
    <p:extLst>
      <p:ext uri="{BB962C8B-B14F-4D97-AF65-F5344CB8AC3E}">
        <p14:creationId xmlns:p14="http://schemas.microsoft.com/office/powerpoint/2010/main" val="359548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824787" y="5652869"/>
            <a:ext cx="5494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saveInfo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javascript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prototype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으로 구현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Sql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query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(insert)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실행하여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 table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객체의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저장한다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759BF-BE35-450C-85A5-CBD5A85D18C7}"/>
              </a:ext>
            </a:extLst>
          </p:cNvPr>
          <p:cNvSpPr txBox="1"/>
          <p:nvPr/>
        </p:nvSpPr>
        <p:spPr>
          <a:xfrm>
            <a:off x="3578455" y="5123524"/>
            <a:ext cx="198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entities&lt;student.js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E88F9D-6C1F-4925-9135-03460B822382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09F70-E310-4CB3-80A6-30AF5BEA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613"/>
            <a:ext cx="9144000" cy="39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6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853440" y="5691337"/>
            <a:ext cx="755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saveInfo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끝나면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index.ejs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render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하여 메인 페이지로 돌아간다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0729E-A0DA-46AE-919D-0E4C7B4EAAD9}"/>
              </a:ext>
            </a:extLst>
          </p:cNvPr>
          <p:cNvSpPr txBox="1"/>
          <p:nvPr/>
        </p:nvSpPr>
        <p:spPr>
          <a:xfrm>
            <a:off x="2179021" y="4974523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controllers&lt;schedule_recommendation.js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0DD180-A21F-4BDE-87F0-77DAFA9317DE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AB56FFE-38B2-4270-B7BE-8179E4DD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491"/>
            <a:ext cx="9144000" cy="36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46736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BF439B3-B648-4165-940C-85C0AF732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4" y="2625786"/>
            <a:ext cx="1008667" cy="10086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92F4464-EA26-4178-94B4-B5D6E7E07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66" y="2625786"/>
            <a:ext cx="1008667" cy="10086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9B1775D-6744-41EB-8BF8-869E464B4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8" y="2625785"/>
            <a:ext cx="1008667" cy="1008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5047A9-6EA4-43C8-8987-74A7D0F5E664}"/>
              </a:ext>
            </a:extLst>
          </p:cNvPr>
          <p:cNvSpPr txBox="1"/>
          <p:nvPr/>
        </p:nvSpPr>
        <p:spPr>
          <a:xfrm>
            <a:off x="343049" y="4473309"/>
            <a:ext cx="1574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student_form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show.ejs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25D084-64AB-4927-9497-67719AA21975}"/>
              </a:ext>
            </a:extLst>
          </p:cNvPr>
          <p:cNvSpPr txBox="1"/>
          <p:nvPr/>
        </p:nvSpPr>
        <p:spPr>
          <a:xfrm>
            <a:off x="2915322" y="3791336"/>
            <a:ext cx="324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</a:t>
            </a:r>
          </a:p>
          <a:p>
            <a:pPr algn="ctr"/>
            <a:r>
              <a:rPr lang="en-US" altLang="ko-KR" dirty="0"/>
              <a:t>&lt;schedule_recommendation.js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65062D-F6DC-4F98-A455-33CFD0EBB8B8}"/>
              </a:ext>
            </a:extLst>
          </p:cNvPr>
          <p:cNvSpPr txBox="1"/>
          <p:nvPr/>
        </p:nvSpPr>
        <p:spPr>
          <a:xfrm>
            <a:off x="7491165" y="3717209"/>
            <a:ext cx="14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</a:t>
            </a:r>
          </a:p>
          <a:p>
            <a:r>
              <a:rPr lang="en-US" altLang="ko-KR" dirty="0"/>
              <a:t>&lt;student.js</a:t>
            </a:r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8518411-BB06-49E7-B55B-FE3A21ADD093}"/>
              </a:ext>
            </a:extLst>
          </p:cNvPr>
          <p:cNvSpPr/>
          <p:nvPr/>
        </p:nvSpPr>
        <p:spPr>
          <a:xfrm rot="10800000">
            <a:off x="2149479" y="3419043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833C0F2-0FC3-4657-AEB1-643722B0C562}"/>
              </a:ext>
            </a:extLst>
          </p:cNvPr>
          <p:cNvSpPr/>
          <p:nvPr/>
        </p:nvSpPr>
        <p:spPr>
          <a:xfrm>
            <a:off x="5795640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4BA064B-CABB-4520-8B15-2CFC6025B8B9}"/>
              </a:ext>
            </a:extLst>
          </p:cNvPr>
          <p:cNvSpPr/>
          <p:nvPr/>
        </p:nvSpPr>
        <p:spPr>
          <a:xfrm>
            <a:off x="2254813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F7A5F4A-C521-4155-937F-C4508B3B9BCD}"/>
              </a:ext>
            </a:extLst>
          </p:cNvPr>
          <p:cNvSpPr/>
          <p:nvPr/>
        </p:nvSpPr>
        <p:spPr>
          <a:xfrm rot="10800000">
            <a:off x="5723326" y="3429000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F843B3-2F0C-4C87-9EF8-FBB50D664B61}"/>
              </a:ext>
            </a:extLst>
          </p:cNvPr>
          <p:cNvSpPr txBox="1"/>
          <p:nvPr/>
        </p:nvSpPr>
        <p:spPr>
          <a:xfrm>
            <a:off x="343049" y="3717209"/>
            <a:ext cx="157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index.ejs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FE41CA-8A2B-48B9-9E1D-F99564699EBD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118207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2677160" y="5625068"/>
            <a:ext cx="378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user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‘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학생 정보 보기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’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클릭한다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A68D7-5698-4A76-A5DA-451F681B3A05}"/>
              </a:ext>
            </a:extLst>
          </p:cNvPr>
          <p:cNvSpPr txBox="1"/>
          <p:nvPr/>
        </p:nvSpPr>
        <p:spPr>
          <a:xfrm>
            <a:off x="3476150" y="5139992"/>
            <a:ext cx="219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boundaries&lt;</a:t>
            </a:r>
            <a:r>
              <a:rPr lang="en-US" altLang="ko-KR" dirty="0" err="1"/>
              <a:t>index.ejs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4B05B-3BB6-44D4-B54D-FD62ACF3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567802"/>
            <a:ext cx="7658100" cy="29622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54B03F-33F6-42E9-9ACA-1AD31711AFD2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264546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361440" y="5622781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Student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 생성 후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함수를 통해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있는 모든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저장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값이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url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통해 넘어올 경우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findById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값에 해당하는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findOneStudent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036781" y="5173618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controllers&lt;schedule_recommendation.js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36B375-29BD-42D6-8E2E-54CCAE00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00"/>
            <a:ext cx="9144000" cy="40162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AF7DEC9-32DF-40F5-8EF6-2C504907642C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307946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448719" y="5762486"/>
            <a:ext cx="666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select query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문을 통해 모든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리턴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findById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해당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id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값을 가진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리턴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179021" y="5264820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functions&lt;student_read.js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6FE311-2E22-471C-9170-449BFE9A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91" y="820627"/>
            <a:ext cx="7049418" cy="43158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1664C0-5D84-4227-A811-D0EDA5DF0B22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62999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229360" y="5542950"/>
            <a:ext cx="680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값이 있는 경우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students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변수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findOneStudent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할당하여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GUI Form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넘겨준다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값이 없는 경우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students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변수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</a:p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빈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data(undefined)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할당하여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GUI Form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넘겨준다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036781" y="5173618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controllers&lt;schedule_recommendation.js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9DEB72-D81C-41D7-994A-9C97197D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00"/>
            <a:ext cx="9144000" cy="40162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EB77F3-8542-4F65-AE5B-E22AA8943300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263831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168400" y="5616740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5.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넘겨받은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students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변수에서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for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문을 통해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&lt;%=students[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].name%&gt;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형식으로 각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 entity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name attribute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만 나열해준다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036781" y="5173618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Boundaries&gt;</a:t>
            </a:r>
            <a:r>
              <a:rPr lang="en-US" altLang="ko-KR" dirty="0" err="1"/>
              <a:t>student_form</a:t>
            </a:r>
            <a:r>
              <a:rPr lang="en-US" altLang="ko-KR" dirty="0"/>
              <a:t>&gt;</a:t>
            </a:r>
            <a:r>
              <a:rPr lang="en-US" altLang="ko-KR" dirty="0" err="1"/>
              <a:t>show.ejs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962C7-D361-4E5C-B920-3D2018122BE7}"/>
              </a:ext>
            </a:extLst>
          </p:cNvPr>
          <p:cNvSpPr txBox="1"/>
          <p:nvPr/>
        </p:nvSpPr>
        <p:spPr>
          <a:xfrm>
            <a:off x="1026160" y="6333418"/>
            <a:ext cx="680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 &lt;%= %&gt;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형식은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html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에서 넘겨받은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보여줄 때 쓰는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nodejs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778B3-809E-4EFE-AD21-0770498BE93D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C3E75-1461-400F-B854-6710725F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1" y="855607"/>
            <a:ext cx="7676198" cy="42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2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315720" y="5719356"/>
            <a:ext cx="651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5.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넘겨받은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빈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</a:t>
            </a:r>
            <a:r>
              <a:rPr lang="ko-KR" altLang="en-US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아닐경우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(undefined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아닐 경우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entit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모든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attribute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들을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&lt;%=student.name%&gt;, &lt;%=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student.adm_year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%&gt;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등의 형식으로 보여준다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036781" y="5173618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Boundaries&gt;</a:t>
            </a:r>
            <a:r>
              <a:rPr lang="en-US" altLang="ko-KR" dirty="0" err="1"/>
              <a:t>student_form</a:t>
            </a:r>
            <a:r>
              <a:rPr lang="en-US" altLang="ko-KR" dirty="0"/>
              <a:t>&gt;</a:t>
            </a:r>
            <a:r>
              <a:rPr lang="en-US" altLang="ko-KR" dirty="0" err="1"/>
              <a:t>show.ejs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FD2A6-DAC4-47FC-9C12-CC7D53210DF7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E204E2-7D33-4E54-90DE-4FB74D11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863600"/>
            <a:ext cx="84010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6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937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    Key class Design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7083AD-51CF-4207-A36D-38114669C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18"/>
            <a:ext cx="9144000" cy="465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752389-D3F6-4D9B-AF92-D6407841DC92}"/>
              </a:ext>
            </a:extLst>
          </p:cNvPr>
          <p:cNvSpPr txBox="1"/>
          <p:nvPr/>
        </p:nvSpPr>
        <p:spPr>
          <a:xfrm>
            <a:off x="4050506" y="217269"/>
            <a:ext cx="104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목차</a:t>
            </a:r>
            <a:endParaRPr lang="en-US" altLang="ko-KR" sz="3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EBFF-3743-4F26-8C85-76F00526A60B}"/>
              </a:ext>
            </a:extLst>
          </p:cNvPr>
          <p:cNvSpPr txBox="1"/>
          <p:nvPr/>
        </p:nvSpPr>
        <p:spPr>
          <a:xfrm>
            <a:off x="1183639" y="1536174"/>
            <a:ext cx="60096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Key Class Design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Table Design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C1AA07E0-116B-43DD-9BF5-2CF337B88410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8B65E82-7F65-4BDC-B749-232222311ED0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5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225053-8A65-4052-85F9-736BF5F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6" y="659805"/>
            <a:ext cx="7654647" cy="57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99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1B7451-4541-49F3-8C0C-2BEDFC495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89" b="27743"/>
          <a:stretch/>
        </p:blipFill>
        <p:spPr>
          <a:xfrm>
            <a:off x="620777" y="329902"/>
            <a:ext cx="8147303" cy="65379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8C294E-102A-40A8-90C3-EEC78DB2A9CE}"/>
              </a:ext>
            </a:extLst>
          </p:cNvPr>
          <p:cNvSpPr/>
          <p:nvPr/>
        </p:nvSpPr>
        <p:spPr>
          <a:xfrm>
            <a:off x="3088640" y="598115"/>
            <a:ext cx="6055360" cy="608584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학생의 모든 정보를 가지고 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60000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Authentication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위한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Login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테이블이 존재하고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테이블이 이메일 주소를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Foreign Key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하여 참조한다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60000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Primary Key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학생코드가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학생의 시간표 생성 조건을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가지고 있는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Condition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89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D875764-6C11-498F-B75E-726F724A4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9" r="40972" b="28472"/>
          <a:stretch/>
        </p:blipFill>
        <p:spPr>
          <a:xfrm>
            <a:off x="132080" y="424070"/>
            <a:ext cx="8879840" cy="6433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CACA92-EF1C-4820-B6DD-129499339131}"/>
              </a:ext>
            </a:extLst>
          </p:cNvPr>
          <p:cNvSpPr/>
          <p:nvPr/>
        </p:nvSpPr>
        <p:spPr>
          <a:xfrm>
            <a:off x="0" y="1010920"/>
            <a:ext cx="5881340" cy="584708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subject_all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서강대학교에서 열렸던 모든 과목들을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가지고 있는 테이블이다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60000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중 이번 학기에 열리는 테이블은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open_course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테이블에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수강교시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교수이메일과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함께 저장된다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86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D875764-6C11-498F-B75E-726F724A4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0" t="8886" r="60828" b="37626"/>
          <a:stretch/>
        </p:blipFill>
        <p:spPr>
          <a:xfrm>
            <a:off x="426720" y="483791"/>
            <a:ext cx="3575303" cy="63669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00BA7E-86F3-4782-B12A-09B81CE11B66}"/>
              </a:ext>
            </a:extLst>
          </p:cNvPr>
          <p:cNvSpPr/>
          <p:nvPr/>
        </p:nvSpPr>
        <p:spPr>
          <a:xfrm>
            <a:off x="4002023" y="733374"/>
            <a:ext cx="5141977" cy="584708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학생이 이미 이수한 과목은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complete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60000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전공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전공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전공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참조하여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Yoram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테이블에서 요람을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선택하고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요람코드와 학생코드를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Student_yoram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테이블에 저장한다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58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D875764-6C11-498F-B75E-726F724A4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0" t="8886" r="60828" b="37626"/>
          <a:stretch/>
        </p:blipFill>
        <p:spPr>
          <a:xfrm>
            <a:off x="426720" y="483791"/>
            <a:ext cx="3575303" cy="63669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FB47C-B002-4A94-9BD1-5EB269B1DEEA}"/>
              </a:ext>
            </a:extLst>
          </p:cNvPr>
          <p:cNvSpPr/>
          <p:nvPr/>
        </p:nvSpPr>
        <p:spPr>
          <a:xfrm>
            <a:off x="3799839" y="743740"/>
            <a:ext cx="5344161" cy="584708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Student_yoram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통해 과목이 선택되어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시간표가 조합되면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2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최종으로 구분되어 저장되고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최종으로 선택된 것만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timetable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34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B896F13-EE8A-43EC-A963-59375CEBE0E7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0E77110E-C6B4-45D4-9112-6611E275B8EA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13590E-97B0-4F5E-B1D1-4DD192A74C6B}"/>
              </a:ext>
            </a:extLst>
          </p:cNvPr>
          <p:cNvSpPr txBox="1"/>
          <p:nvPr/>
        </p:nvSpPr>
        <p:spPr>
          <a:xfrm>
            <a:off x="426720" y="3090446"/>
            <a:ext cx="988604" cy="33855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계정 정보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55A568-B678-4D88-9151-8ECB07611FE9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45B07B-4079-47C8-8563-7CEFC3F48E6F}"/>
              </a:ext>
            </a:extLst>
          </p:cNvPr>
          <p:cNvSpPr txBox="1"/>
          <p:nvPr/>
        </p:nvSpPr>
        <p:spPr>
          <a:xfrm>
            <a:off x="2623310" y="3084900"/>
            <a:ext cx="1156210" cy="33855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 시간표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EF089F-20D2-4F75-9098-69CF85AE21DE}"/>
              </a:ext>
            </a:extLst>
          </p:cNvPr>
          <p:cNvSpPr txBox="1"/>
          <p:nvPr/>
        </p:nvSpPr>
        <p:spPr>
          <a:xfrm>
            <a:off x="5147036" y="3084900"/>
            <a:ext cx="1156210" cy="33855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 시간표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C900DB-61B9-4D61-B394-B8B07F818A88}"/>
              </a:ext>
            </a:extLst>
          </p:cNvPr>
          <p:cNvSpPr txBox="1"/>
          <p:nvPr/>
        </p:nvSpPr>
        <p:spPr>
          <a:xfrm>
            <a:off x="7469630" y="3084900"/>
            <a:ext cx="1247650" cy="33855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3336E5-4785-4313-ABD3-1B6A1DB340E3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1415324" y="3254177"/>
            <a:ext cx="1207986" cy="554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9E706E-07B2-46F1-8323-326C5EFB9F72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3779520" y="3254177"/>
            <a:ext cx="1367516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7BE96E7-55B4-48A3-84D5-BBEA4500BB3C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6303246" y="3254177"/>
            <a:ext cx="1166384" cy="554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B544776-13BA-4C49-9895-DB0FFFF8A0B7}"/>
              </a:ext>
            </a:extLst>
          </p:cNvPr>
          <p:cNvSpPr txBox="1"/>
          <p:nvPr/>
        </p:nvSpPr>
        <p:spPr>
          <a:xfrm>
            <a:off x="130011" y="2371724"/>
            <a:ext cx="3502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개인정보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시간표 기호조건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이수과목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DB93FF-ED2D-4B84-8006-BE235465A66D}"/>
              </a:ext>
            </a:extLst>
          </p:cNvPr>
          <p:cNvSpPr txBox="1"/>
          <p:nvPr/>
        </p:nvSpPr>
        <p:spPr>
          <a:xfrm>
            <a:off x="1487406" y="3505688"/>
            <a:ext cx="3536710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Contents based Filtering</a:t>
            </a: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해시태그를 활용한 시간표 스타일 분석</a:t>
            </a:r>
            <a:endParaRPr lang="en-US" altLang="ko-KR" sz="1600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CE8001-E74C-46E8-B9C3-6590A30CE4BE}"/>
              </a:ext>
            </a:extLst>
          </p:cNvPr>
          <p:cNvCxnSpPr>
            <a:stCxn id="50" idx="0"/>
            <a:endCxn id="62" idx="2"/>
          </p:cNvCxnSpPr>
          <p:nvPr/>
        </p:nvCxnSpPr>
        <p:spPr>
          <a:xfrm flipV="1">
            <a:off x="921022" y="2710278"/>
            <a:ext cx="960324" cy="380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3E0ABA8-0494-44D2-A20B-EC59E8A57711}"/>
              </a:ext>
            </a:extLst>
          </p:cNvPr>
          <p:cNvSpPr txBox="1"/>
          <p:nvPr/>
        </p:nvSpPr>
        <p:spPr>
          <a:xfrm>
            <a:off x="4572000" y="2371724"/>
            <a:ext cx="238255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Collaborative Filtering</a:t>
            </a: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과목 추천 필터링</a:t>
            </a:r>
            <a:endParaRPr lang="en-US" altLang="ko-KR" sz="1600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D7132D-BAA0-4E37-AEFB-580B552992EC}"/>
              </a:ext>
            </a:extLst>
          </p:cNvPr>
          <p:cNvSpPr txBox="1"/>
          <p:nvPr/>
        </p:nvSpPr>
        <p:spPr>
          <a:xfrm>
            <a:off x="6886438" y="3557401"/>
            <a:ext cx="238255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 data</a:t>
            </a: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6E0B5FE5-5937-4966-B213-34D73F1A4BEF}"/>
              </a:ext>
            </a:extLst>
          </p:cNvPr>
          <p:cNvCxnSpPr>
            <a:cxnSpLocks/>
            <a:stCxn id="65" idx="2"/>
            <a:endCxn id="63" idx="2"/>
          </p:cNvCxnSpPr>
          <p:nvPr/>
        </p:nvCxnSpPr>
        <p:spPr>
          <a:xfrm rot="5400000">
            <a:off x="5569484" y="1582232"/>
            <a:ext cx="194508" cy="4821954"/>
          </a:xfrm>
          <a:prstGeom prst="curvedConnector3">
            <a:avLst>
              <a:gd name="adj1" fmla="val 217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3BCC9F2A-EB4C-4D0D-9B99-3841563F985B}"/>
              </a:ext>
            </a:extLst>
          </p:cNvPr>
          <p:cNvCxnSpPr>
            <a:endCxn id="64" idx="3"/>
          </p:cNvCxnSpPr>
          <p:nvPr/>
        </p:nvCxnSpPr>
        <p:spPr>
          <a:xfrm rot="10800000">
            <a:off x="6954555" y="2664112"/>
            <a:ext cx="1123161" cy="2362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73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C0092D-B572-459A-8DCC-665C1B55172B}"/>
              </a:ext>
            </a:extLst>
          </p:cNvPr>
          <p:cNvSpPr txBox="1"/>
          <p:nvPr/>
        </p:nvSpPr>
        <p:spPr>
          <a:xfrm>
            <a:off x="853440" y="1063692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Contents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based Filtering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01F7A82F-7D4A-409A-B3E2-D5C7C200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4038338"/>
            <a:ext cx="7995920" cy="2921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콘텐츠에 대한 분석을 기반으로 추천하는 방식 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추천 로직이 가능하기 위해서는 각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특징이 정리되어 있어야 한다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넷플릭스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50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명의 </a:t>
            </a:r>
            <a:r>
              <a:rPr lang="ko-KR" altLang="en-US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태거가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콘텐츠를 분류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itchFamily="2" charset="2"/>
              </a:rPr>
              <a:t>시간표 스타일 설정에 </a:t>
            </a:r>
            <a:r>
              <a:rPr lang="en-US" altLang="ko-KR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itchFamily="2" charset="2"/>
              </a:rPr>
              <a:t>Contents based Filtering</a:t>
            </a:r>
            <a:r>
              <a:rPr lang="ko-KR" altLang="en-US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sz="1600" b="1" dirty="0">
              <a:highlight>
                <a:srgbClr val="FFFF00"/>
              </a:highlight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r>
              <a:rPr lang="ko-KR" altLang="en-US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 </a:t>
            </a:r>
            <a:r>
              <a:rPr lang="en-US" altLang="ko-KR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Initial Data </a:t>
            </a:r>
            <a:r>
              <a:rPr lang="ko-KR" altLang="en-US" sz="16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라벨링</a:t>
            </a:r>
            <a:r>
              <a:rPr lang="ko-KR" altLang="en-US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ko-KR" altLang="en-US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해시태그 추출 알고리즘이 자동 추출</a:t>
            </a:r>
            <a:endParaRPr lang="en-US" altLang="ko-KR" sz="16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89C8109-4102-4D39-9BB5-17918396BDFF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0A3B57-4202-40DC-9536-445F8A4CB333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423BB4C-0269-4088-8369-B6E6B230DEAC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ontents based filtering 이미지 검색결과&quot;">
            <a:extLst>
              <a:ext uri="{FF2B5EF4-FFF2-40B4-BE49-F238E27FC236}">
                <a16:creationId xmlns:a16="http://schemas.microsoft.com/office/drawing/2014/main" id="{0DCF2BE1-90EB-49AB-9970-B8D479C9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53" y="793866"/>
            <a:ext cx="2500947" cy="32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94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509A1D-3739-4C7C-9E03-88A5D9407AFD}"/>
              </a:ext>
            </a:extLst>
          </p:cNvPr>
          <p:cNvSpPr txBox="1"/>
          <p:nvPr/>
        </p:nvSpPr>
        <p:spPr>
          <a:xfrm>
            <a:off x="1513840" y="1371600"/>
            <a:ext cx="547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8BD92-A9CF-4E11-A840-CEBB7EA1B757}"/>
              </a:ext>
            </a:extLst>
          </p:cNvPr>
          <p:cNvSpPr txBox="1"/>
          <p:nvPr/>
        </p:nvSpPr>
        <p:spPr>
          <a:xfrm>
            <a:off x="2600960" y="5992614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486E92B-CFFE-4FDA-BCD4-5A4598D3CD65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AB6377-1CA7-4CC1-8084-073678D76B86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D3664CB1-5335-41F6-9201-A48B20B80D79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58B1BE-DB19-46CF-BCF3-10DA74EB9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63522"/>
              </p:ext>
            </p:extLst>
          </p:nvPr>
        </p:nvGraphicFramePr>
        <p:xfrm>
          <a:off x="1524001" y="2010915"/>
          <a:ext cx="6106159" cy="2836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909">
                  <a:extLst>
                    <a:ext uri="{9D8B030D-6E8A-4147-A177-3AD203B41FA5}">
                      <a16:colId xmlns:a16="http://schemas.microsoft.com/office/drawing/2014/main" val="4223274933"/>
                    </a:ext>
                  </a:extLst>
                </a:gridCol>
                <a:gridCol w="4894250">
                  <a:extLst>
                    <a:ext uri="{9D8B030D-6E8A-4147-A177-3AD203B41FA5}">
                      <a16:colId xmlns:a16="http://schemas.microsoft.com/office/drawing/2014/main" val="421705391"/>
                    </a:ext>
                  </a:extLst>
                </a:gridCol>
              </a:tblGrid>
              <a:tr h="5764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#</a:t>
                      </a:r>
                      <a:r>
                        <a:rPr lang="ko-KR" altLang="en-US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공강선호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연강이 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 이하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extLst>
                  <a:ext uri="{0D108BD9-81ED-4DB2-BD59-A6C34878D82A}">
                    <a16:rowId xmlns:a16="http://schemas.microsoft.com/office/drawing/2014/main" val="1359283698"/>
                  </a:ext>
                </a:extLst>
              </a:tr>
              <a:tr h="578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#</a:t>
                      </a:r>
                      <a:r>
                        <a:rPr lang="ko-KR" altLang="en-US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연강선호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연강 혹은 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연강이 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 이상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extLst>
                  <a:ext uri="{0D108BD9-81ED-4DB2-BD59-A6C34878D82A}">
                    <a16:rowId xmlns:a16="http://schemas.microsoft.com/office/drawing/2014/main" val="3843957252"/>
                  </a:ext>
                </a:extLst>
              </a:tr>
              <a:tr h="491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#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밥공강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일 이상 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3,4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교시 중에 공강이 존재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extLst>
                  <a:ext uri="{0D108BD9-81ED-4DB2-BD59-A6C34878D82A}">
                    <a16:rowId xmlns:a16="http://schemas.microsoft.com/office/drawing/2014/main" val="627046184"/>
                  </a:ext>
                </a:extLst>
              </a:tr>
              <a:tr h="622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#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오후선호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오전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(1,2,3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교시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수업이 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 이하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extLst>
                  <a:ext uri="{0D108BD9-81ED-4DB2-BD59-A6C34878D82A}">
                    <a16:rowId xmlns:a16="http://schemas.microsoft.com/office/drawing/2014/main" val="3086194763"/>
                  </a:ext>
                </a:extLst>
              </a:tr>
              <a:tr h="5678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#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오전선호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오후</a:t>
                      </a:r>
                      <a:r>
                        <a:rPr lang="en-US" altLang="ko-KR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(4,5,6</a:t>
                      </a:r>
                      <a:r>
                        <a:rPr lang="ko-KR" altLang="en-US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교시</a:t>
                      </a:r>
                      <a:r>
                        <a:rPr lang="en-US" altLang="ko-KR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r>
                        <a:rPr lang="ko-KR" altLang="en-US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수업이 </a:t>
                      </a:r>
                      <a:r>
                        <a:rPr lang="en-US" altLang="ko-KR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ko-KR" altLang="en-US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 이하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extLst>
                  <a:ext uri="{0D108BD9-81ED-4DB2-BD59-A6C34878D82A}">
                    <a16:rowId xmlns:a16="http://schemas.microsoft.com/office/drawing/2014/main" val="349955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42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509A1D-3739-4C7C-9E03-88A5D9407AFD}"/>
              </a:ext>
            </a:extLst>
          </p:cNvPr>
          <p:cNvSpPr txBox="1"/>
          <p:nvPr/>
        </p:nvSpPr>
        <p:spPr>
          <a:xfrm>
            <a:off x="1524000" y="1584960"/>
            <a:ext cx="547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8BD92-A9CF-4E11-A840-CEBB7EA1B757}"/>
              </a:ext>
            </a:extLst>
          </p:cNvPr>
          <p:cNvSpPr txBox="1"/>
          <p:nvPr/>
        </p:nvSpPr>
        <p:spPr>
          <a:xfrm>
            <a:off x="2600960" y="5992614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486E92B-CFFE-4FDA-BCD4-5A4598D3CD65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AB6377-1CA7-4CC1-8084-073678D76B86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D3664CB1-5335-41F6-9201-A48B20B80D79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AECB4-65DF-4F17-A1F9-B90C6CCC1F12}"/>
              </a:ext>
            </a:extLst>
          </p:cNvPr>
          <p:cNvSpPr txBox="1"/>
          <p:nvPr/>
        </p:nvSpPr>
        <p:spPr>
          <a:xfrm>
            <a:off x="1524000" y="1584960"/>
            <a:ext cx="547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C0D80-8B54-48D4-BCB9-8CFD98DFFAA0}"/>
              </a:ext>
            </a:extLst>
          </p:cNvPr>
          <p:cNvSpPr txBox="1"/>
          <p:nvPr/>
        </p:nvSpPr>
        <p:spPr>
          <a:xfrm>
            <a:off x="2600960" y="5992614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57D133D-8E97-4E57-A8DD-3631D2D4E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20456"/>
              </p:ext>
            </p:extLst>
          </p:nvPr>
        </p:nvGraphicFramePr>
        <p:xfrm>
          <a:off x="335278" y="1584960"/>
          <a:ext cx="2819400" cy="2954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282">
                  <a:extLst>
                    <a:ext uri="{9D8B030D-6E8A-4147-A177-3AD203B41FA5}">
                      <a16:colId xmlns:a16="http://schemas.microsoft.com/office/drawing/2014/main" val="2660541058"/>
                    </a:ext>
                  </a:extLst>
                </a:gridCol>
                <a:gridCol w="535611">
                  <a:extLst>
                    <a:ext uri="{9D8B030D-6E8A-4147-A177-3AD203B41FA5}">
                      <a16:colId xmlns:a16="http://schemas.microsoft.com/office/drawing/2014/main" val="442275586"/>
                    </a:ext>
                  </a:extLst>
                </a:gridCol>
                <a:gridCol w="576527">
                  <a:extLst>
                    <a:ext uri="{9D8B030D-6E8A-4147-A177-3AD203B41FA5}">
                      <a16:colId xmlns:a16="http://schemas.microsoft.com/office/drawing/2014/main" val="198492745"/>
                    </a:ext>
                  </a:extLst>
                </a:gridCol>
                <a:gridCol w="535611">
                  <a:extLst>
                    <a:ext uri="{9D8B030D-6E8A-4147-A177-3AD203B41FA5}">
                      <a16:colId xmlns:a16="http://schemas.microsoft.com/office/drawing/2014/main" val="301783314"/>
                    </a:ext>
                  </a:extLst>
                </a:gridCol>
                <a:gridCol w="565369">
                  <a:extLst>
                    <a:ext uri="{9D8B030D-6E8A-4147-A177-3AD203B41FA5}">
                      <a16:colId xmlns:a16="http://schemas.microsoft.com/office/drawing/2014/main" val="1724054092"/>
                    </a:ext>
                  </a:extLst>
                </a:gridCol>
              </a:tblGrid>
              <a:tr h="25828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학기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79911"/>
                  </a:ext>
                </a:extLst>
              </a:tr>
              <a:tr h="2582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0963010"/>
                  </a:ext>
                </a:extLst>
              </a:tr>
              <a:tr h="4087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응용수학</a:t>
                      </a:r>
                      <a:r>
                        <a:rPr lang="en-US" sz="1100" u="none" strike="noStrike">
                          <a:effectLst/>
                        </a:rPr>
                        <a:t>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응용수학</a:t>
                      </a:r>
                      <a:r>
                        <a:rPr lang="en-US" sz="1100" u="none" strike="noStrike" dirty="0">
                          <a:effectLst/>
                        </a:rPr>
                        <a:t>II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2450784"/>
                  </a:ext>
                </a:extLst>
              </a:tr>
              <a:tr h="6092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디지털회로개론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종교와세계문화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디지털회로개론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종교와세계문화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3036882"/>
                  </a:ext>
                </a:extLst>
              </a:tr>
              <a:tr h="6092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선형대수학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알고리즘설계와분석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알고리즘설계와분석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2509960"/>
                  </a:ext>
                </a:extLst>
              </a:tr>
              <a:tr h="552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선형대수학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컴퓨팅사고력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컴퓨터공학실험</a:t>
                      </a:r>
                      <a:r>
                        <a:rPr lang="en-US" altLang="ko-KR" sz="1100" u="none" strike="noStrike">
                          <a:effectLst/>
                        </a:rPr>
                        <a:t>II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컴퓨팅사고력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0014393"/>
                  </a:ext>
                </a:extLst>
              </a:tr>
              <a:tr h="25828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974223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0003D4-BA36-47DA-83AA-BD1A8F0D62CB}"/>
              </a:ext>
            </a:extLst>
          </p:cNvPr>
          <p:cNvSpPr txBox="1"/>
          <p:nvPr/>
        </p:nvSpPr>
        <p:spPr>
          <a:xfrm>
            <a:off x="1426446" y="4664799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DD198C1-BBED-4F5C-AB78-98B3682F8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12181"/>
              </p:ext>
            </p:extLst>
          </p:nvPr>
        </p:nvGraphicFramePr>
        <p:xfrm>
          <a:off x="3383278" y="1584960"/>
          <a:ext cx="2819399" cy="2975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283">
                  <a:extLst>
                    <a:ext uri="{9D8B030D-6E8A-4147-A177-3AD203B41FA5}">
                      <a16:colId xmlns:a16="http://schemas.microsoft.com/office/drawing/2014/main" val="3348723694"/>
                    </a:ext>
                  </a:extLst>
                </a:gridCol>
                <a:gridCol w="535611">
                  <a:extLst>
                    <a:ext uri="{9D8B030D-6E8A-4147-A177-3AD203B41FA5}">
                      <a16:colId xmlns:a16="http://schemas.microsoft.com/office/drawing/2014/main" val="3422866987"/>
                    </a:ext>
                  </a:extLst>
                </a:gridCol>
                <a:gridCol w="576526">
                  <a:extLst>
                    <a:ext uri="{9D8B030D-6E8A-4147-A177-3AD203B41FA5}">
                      <a16:colId xmlns:a16="http://schemas.microsoft.com/office/drawing/2014/main" val="3562089022"/>
                    </a:ext>
                  </a:extLst>
                </a:gridCol>
                <a:gridCol w="535611">
                  <a:extLst>
                    <a:ext uri="{9D8B030D-6E8A-4147-A177-3AD203B41FA5}">
                      <a16:colId xmlns:a16="http://schemas.microsoft.com/office/drawing/2014/main" val="4294396627"/>
                    </a:ext>
                  </a:extLst>
                </a:gridCol>
                <a:gridCol w="565368">
                  <a:extLst>
                    <a:ext uri="{9D8B030D-6E8A-4147-A177-3AD203B41FA5}">
                      <a16:colId xmlns:a16="http://schemas.microsoft.com/office/drawing/2014/main" val="2686446534"/>
                    </a:ext>
                  </a:extLst>
                </a:gridCol>
              </a:tblGrid>
              <a:tr h="23611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학기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68411"/>
                  </a:ext>
                </a:extLst>
              </a:tr>
              <a:tr h="512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알고리즘설계와분석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알고리즘설계와분석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9426266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자료구조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자료구조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7244092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응용수학</a:t>
                      </a:r>
                      <a:r>
                        <a:rPr lang="en-US" sz="1100" u="none" strike="noStrike">
                          <a:effectLst/>
                        </a:rPr>
                        <a:t>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응용수학</a:t>
                      </a:r>
                      <a:r>
                        <a:rPr lang="en-US" sz="1100" u="none" strike="noStrike" dirty="0">
                          <a:effectLst/>
                        </a:rPr>
                        <a:t>II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9621768"/>
                  </a:ext>
                </a:extLst>
              </a:tr>
              <a:tr h="512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디지털회로개론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디지털회로개론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0375933"/>
                  </a:ext>
                </a:extLst>
              </a:tr>
              <a:tr h="512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r>
                        <a:rPr lang="ko-KR" altLang="en-US" sz="1100" u="none" strike="noStrike">
                          <a:effectLst/>
                        </a:rPr>
                        <a:t>언어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r>
                        <a:rPr lang="ko-KR" altLang="en-US" sz="1100" u="none" strike="noStrike">
                          <a:effectLst/>
                        </a:rPr>
                        <a:t>언어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컴퓨터공학실험</a:t>
                      </a:r>
                      <a:r>
                        <a:rPr lang="en-US" altLang="ko-KR" sz="1100" u="none" strike="noStrike">
                          <a:effectLst/>
                        </a:rPr>
                        <a:t>II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5037476"/>
                  </a:ext>
                </a:extLst>
              </a:tr>
              <a:tr h="512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컴퓨터공학실험</a:t>
                      </a:r>
                      <a:r>
                        <a:rPr lang="en-US" altLang="ko-KR" sz="1100" u="none" strike="noStrike" dirty="0">
                          <a:effectLst/>
                        </a:rPr>
                        <a:t>II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82533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C8B04A7-2F15-451A-819E-0D887A9E772F}"/>
              </a:ext>
            </a:extLst>
          </p:cNvPr>
          <p:cNvSpPr txBox="1"/>
          <p:nvPr/>
        </p:nvSpPr>
        <p:spPr>
          <a:xfrm>
            <a:off x="4274817" y="4664799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밥공강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공강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CC62529-080A-4F78-95C3-6075D8651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48940"/>
              </p:ext>
            </p:extLst>
          </p:nvPr>
        </p:nvGraphicFramePr>
        <p:xfrm>
          <a:off x="6431277" y="1584960"/>
          <a:ext cx="2590802" cy="2954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480">
                  <a:extLst>
                    <a:ext uri="{9D8B030D-6E8A-4147-A177-3AD203B41FA5}">
                      <a16:colId xmlns:a16="http://schemas.microsoft.com/office/drawing/2014/main" val="1141615755"/>
                    </a:ext>
                  </a:extLst>
                </a:gridCol>
                <a:gridCol w="640029">
                  <a:extLst>
                    <a:ext uri="{9D8B030D-6E8A-4147-A177-3AD203B41FA5}">
                      <a16:colId xmlns:a16="http://schemas.microsoft.com/office/drawing/2014/main" val="3819879787"/>
                    </a:ext>
                  </a:extLst>
                </a:gridCol>
                <a:gridCol w="504132">
                  <a:extLst>
                    <a:ext uri="{9D8B030D-6E8A-4147-A177-3AD203B41FA5}">
                      <a16:colId xmlns:a16="http://schemas.microsoft.com/office/drawing/2014/main" val="3306392090"/>
                    </a:ext>
                  </a:extLst>
                </a:gridCol>
                <a:gridCol w="640029">
                  <a:extLst>
                    <a:ext uri="{9D8B030D-6E8A-4147-A177-3AD203B41FA5}">
                      <a16:colId xmlns:a16="http://schemas.microsoft.com/office/drawing/2014/main" val="3036844665"/>
                    </a:ext>
                  </a:extLst>
                </a:gridCol>
                <a:gridCol w="504132">
                  <a:extLst>
                    <a:ext uri="{9D8B030D-6E8A-4147-A177-3AD203B41FA5}">
                      <a16:colId xmlns:a16="http://schemas.microsoft.com/office/drawing/2014/main" val="2807322620"/>
                    </a:ext>
                  </a:extLst>
                </a:gridCol>
              </a:tblGrid>
              <a:tr h="36325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학기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22238"/>
                  </a:ext>
                </a:extLst>
              </a:tr>
              <a:tr h="5581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알고리즘설계와분석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알고리즘설계와분석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2850868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45931490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682198"/>
                  </a:ext>
                </a:extLst>
              </a:tr>
              <a:tr h="5581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코퍼스언어학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현대서양의형성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코퍼스언어학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현대서양의형성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2242754"/>
                  </a:ext>
                </a:extLst>
              </a:tr>
              <a:tr h="3744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응용경영통계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투자론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응용경영통계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투자론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64061369"/>
                  </a:ext>
                </a:extLst>
              </a:tr>
              <a:tr h="3744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데이터베이스입문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데이터베이스입문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812938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27B6CB0-8E34-46E1-ACCC-CBBD17B5595C}"/>
              </a:ext>
            </a:extLst>
          </p:cNvPr>
          <p:cNvSpPr txBox="1"/>
          <p:nvPr/>
        </p:nvSpPr>
        <p:spPr>
          <a:xfrm>
            <a:off x="7118109" y="4670128"/>
            <a:ext cx="12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오후선호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BAEAAD-71D0-46DE-B723-006E565800C5}"/>
              </a:ext>
            </a:extLst>
          </p:cNvPr>
          <p:cNvSpPr txBox="1"/>
          <p:nvPr/>
        </p:nvSpPr>
        <p:spPr>
          <a:xfrm>
            <a:off x="7118109" y="493461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연강</a:t>
            </a:r>
          </a:p>
        </p:txBody>
      </p:sp>
    </p:spTree>
    <p:extLst>
      <p:ext uri="{BB962C8B-B14F-4D97-AF65-F5344CB8AC3E}">
        <p14:creationId xmlns:p14="http://schemas.microsoft.com/office/powerpoint/2010/main" val="1366092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C0092D-B572-459A-8DCC-665C1B55172B}"/>
              </a:ext>
            </a:extLst>
          </p:cNvPr>
          <p:cNvSpPr txBox="1"/>
          <p:nvPr/>
        </p:nvSpPr>
        <p:spPr>
          <a:xfrm>
            <a:off x="853440" y="1063692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Contents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based Filtering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89C8109-4102-4D39-9BB5-17918396BDFF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0A3B57-4202-40DC-9536-445F8A4CB333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423BB4C-0269-4088-8369-B6E6B230DEAC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4A1351-13A5-4C34-969A-9EB9C2850856}"/>
              </a:ext>
            </a:extLst>
          </p:cNvPr>
          <p:cNvSpPr/>
          <p:nvPr/>
        </p:nvSpPr>
        <p:spPr>
          <a:xfrm>
            <a:off x="2763520" y="5684555"/>
            <a:ext cx="3641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 </a:t>
            </a:r>
            <a:r>
              <a:rPr kumimoji="1" lang="ko-KR" altLang="en-US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시간표와 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kumimoji="1" lang="ko-KR" altLang="en-US" sz="1350" u="sng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해쉬태그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1" lang="en-US" altLang="ko-KR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(#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오후 </a:t>
            </a:r>
            <a:r>
              <a:rPr kumimoji="1" lang="en-US" altLang="ko-KR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연강</a:t>
            </a:r>
            <a:r>
              <a:rPr kumimoji="1" lang="en-US" altLang="ko-KR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kumimoji="1" lang="ko-KR" altLang="en-US" sz="1350" u="sng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보유한</a:t>
            </a:r>
            <a:r>
              <a:rPr kumimoji="1" lang="en-US" altLang="ko-KR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br>
              <a:rPr kumimoji="1" lang="en-US" altLang="ko-KR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ko-KR" altLang="en-US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그러나 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과목명</a:t>
            </a:r>
            <a:r>
              <a:rPr kumimoji="1" lang="en-US" altLang="ko-KR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시간이 조금씩 다른</a:t>
            </a:r>
            <a:br>
              <a:rPr kumimoji="1" lang="en-US" altLang="ko-KR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ko-KR" altLang="en-US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시간표들을 </a:t>
            </a:r>
            <a:r>
              <a:rPr kumimoji="1" lang="en-US" altLang="ko-KR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kumimoji="1" lang="ko-KR" altLang="en-US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차로 추천 </a:t>
            </a:r>
            <a:endParaRPr lang="ko-KR" altLang="en-US" sz="13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3B6265-DE05-4D71-AB75-C26D8E0FBF79}"/>
              </a:ext>
            </a:extLst>
          </p:cNvPr>
          <p:cNvSpPr txBox="1"/>
          <p:nvPr/>
        </p:nvSpPr>
        <p:spPr>
          <a:xfrm>
            <a:off x="865630" y="1569065"/>
            <a:ext cx="2247527" cy="3068319"/>
          </a:xfrm>
          <a:prstGeom prst="rect">
            <a:avLst/>
          </a:prstGeom>
          <a:noFill/>
          <a:ln w="19050">
            <a:solidFill>
              <a:srgbClr val="3897F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1600" dirty="0" err="1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CA8941-1F41-472F-8835-223251055838}"/>
              </a:ext>
            </a:extLst>
          </p:cNvPr>
          <p:cNvSpPr txBox="1"/>
          <p:nvPr/>
        </p:nvSpPr>
        <p:spPr>
          <a:xfrm>
            <a:off x="3628946" y="1711304"/>
            <a:ext cx="2247527" cy="306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600" dirty="0" err="1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AD81E-3F3F-4B5E-B555-3EF2F9054D43}"/>
              </a:ext>
            </a:extLst>
          </p:cNvPr>
          <p:cNvSpPr txBox="1"/>
          <p:nvPr/>
        </p:nvSpPr>
        <p:spPr>
          <a:xfrm>
            <a:off x="3448236" y="1569063"/>
            <a:ext cx="2247527" cy="3068319"/>
          </a:xfrm>
          <a:prstGeom prst="rect">
            <a:avLst/>
          </a:prstGeom>
          <a:noFill/>
          <a:ln w="19050">
            <a:solidFill>
              <a:srgbClr val="3897F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1600" dirty="0" err="1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0707A7-15DF-4375-8923-B8C9270A55CE}"/>
              </a:ext>
            </a:extLst>
          </p:cNvPr>
          <p:cNvSpPr txBox="1"/>
          <p:nvPr/>
        </p:nvSpPr>
        <p:spPr>
          <a:xfrm>
            <a:off x="6030842" y="1569064"/>
            <a:ext cx="2247527" cy="3068319"/>
          </a:xfrm>
          <a:prstGeom prst="rect">
            <a:avLst/>
          </a:prstGeom>
          <a:noFill/>
          <a:ln w="19050">
            <a:solidFill>
              <a:srgbClr val="3897F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1600" dirty="0" err="1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E2C642-21CB-416D-BA09-FCA2AD0F0C19}"/>
              </a:ext>
            </a:extLst>
          </p:cNvPr>
          <p:cNvSpPr txBox="1"/>
          <p:nvPr/>
        </p:nvSpPr>
        <p:spPr>
          <a:xfrm>
            <a:off x="1200507" y="4829677"/>
            <a:ext cx="1380133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</a:t>
            </a:r>
          </a:p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오전선호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연강선호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AAB48F-39BC-4371-89A5-EF9DC423E44C}"/>
              </a:ext>
            </a:extLst>
          </p:cNvPr>
          <p:cNvSpPr txBox="1"/>
          <p:nvPr/>
        </p:nvSpPr>
        <p:spPr>
          <a:xfrm>
            <a:off x="3937429" y="4829677"/>
            <a:ext cx="1407397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</a:p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오후선호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연강선호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06AFF6-10FE-4180-87FE-5B68A512CCCA}"/>
              </a:ext>
            </a:extLst>
          </p:cNvPr>
          <p:cNvSpPr/>
          <p:nvPr/>
        </p:nvSpPr>
        <p:spPr>
          <a:xfrm>
            <a:off x="865630" y="1569063"/>
            <a:ext cx="446637" cy="1549396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E0982F-0518-47CD-B6ED-0E91E5C93495}"/>
              </a:ext>
            </a:extLst>
          </p:cNvPr>
          <p:cNvSpPr/>
          <p:nvPr/>
        </p:nvSpPr>
        <p:spPr>
          <a:xfrm>
            <a:off x="1313011" y="1579154"/>
            <a:ext cx="446637" cy="894151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6E5633-78D7-49E2-A71F-921C5D43F998}"/>
              </a:ext>
            </a:extLst>
          </p:cNvPr>
          <p:cNvSpPr/>
          <p:nvPr/>
        </p:nvSpPr>
        <p:spPr>
          <a:xfrm>
            <a:off x="1755926" y="1579154"/>
            <a:ext cx="446637" cy="1539302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028774-ADBC-4C8A-8E72-D1C75E17D4A8}"/>
              </a:ext>
            </a:extLst>
          </p:cNvPr>
          <p:cNvSpPr/>
          <p:nvPr/>
        </p:nvSpPr>
        <p:spPr>
          <a:xfrm>
            <a:off x="2159954" y="1569063"/>
            <a:ext cx="446637" cy="894151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3C8457-CC49-4F33-80CD-E4E3B5CE2659}"/>
              </a:ext>
            </a:extLst>
          </p:cNvPr>
          <p:cNvSpPr/>
          <p:nvPr/>
        </p:nvSpPr>
        <p:spPr>
          <a:xfrm>
            <a:off x="3971173" y="3077901"/>
            <a:ext cx="446637" cy="1549396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BD7B53-DE32-4CB0-9830-48753D99186B}"/>
              </a:ext>
            </a:extLst>
          </p:cNvPr>
          <p:cNvSpPr/>
          <p:nvPr/>
        </p:nvSpPr>
        <p:spPr>
          <a:xfrm>
            <a:off x="4417810" y="3743231"/>
            <a:ext cx="446637" cy="894151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1EECDA-BFC2-4151-8011-04F0A7883C1F}"/>
              </a:ext>
            </a:extLst>
          </p:cNvPr>
          <p:cNvSpPr/>
          <p:nvPr/>
        </p:nvSpPr>
        <p:spPr>
          <a:xfrm>
            <a:off x="4859858" y="3077901"/>
            <a:ext cx="446637" cy="1559481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8AAE29-8AD3-4821-BB28-6708DC1ADD5C}"/>
              </a:ext>
            </a:extLst>
          </p:cNvPr>
          <p:cNvSpPr/>
          <p:nvPr/>
        </p:nvSpPr>
        <p:spPr>
          <a:xfrm>
            <a:off x="5255866" y="3748350"/>
            <a:ext cx="446637" cy="894151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652CEE-1D7F-484D-A28F-36E43A3B6DCD}"/>
              </a:ext>
            </a:extLst>
          </p:cNvPr>
          <p:cNvSpPr/>
          <p:nvPr/>
        </p:nvSpPr>
        <p:spPr>
          <a:xfrm>
            <a:off x="6033153" y="1571609"/>
            <a:ext cx="446637" cy="472436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A51E6A-2533-419C-B234-2B7C998438E5}"/>
              </a:ext>
            </a:extLst>
          </p:cNvPr>
          <p:cNvSpPr/>
          <p:nvPr/>
        </p:nvSpPr>
        <p:spPr>
          <a:xfrm>
            <a:off x="6491367" y="2675225"/>
            <a:ext cx="446637" cy="482525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EA01B2-27EB-4D4B-A878-1FC72818B195}"/>
              </a:ext>
            </a:extLst>
          </p:cNvPr>
          <p:cNvSpPr/>
          <p:nvPr/>
        </p:nvSpPr>
        <p:spPr>
          <a:xfrm>
            <a:off x="7405320" y="2651047"/>
            <a:ext cx="446637" cy="482524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222DDB-1AD4-4C21-9DFF-68DC1ABD8938}"/>
              </a:ext>
            </a:extLst>
          </p:cNvPr>
          <p:cNvSpPr/>
          <p:nvPr/>
        </p:nvSpPr>
        <p:spPr>
          <a:xfrm>
            <a:off x="6491367" y="4154857"/>
            <a:ext cx="446637" cy="482525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041E3C-F0C9-43C6-BD39-60D99279CF85}"/>
              </a:ext>
            </a:extLst>
          </p:cNvPr>
          <p:cNvSpPr/>
          <p:nvPr/>
        </p:nvSpPr>
        <p:spPr>
          <a:xfrm>
            <a:off x="6928738" y="1566565"/>
            <a:ext cx="446637" cy="482525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14B00E-DC12-4EF5-BFA4-4816B657981D}"/>
              </a:ext>
            </a:extLst>
          </p:cNvPr>
          <p:cNvSpPr/>
          <p:nvPr/>
        </p:nvSpPr>
        <p:spPr>
          <a:xfrm>
            <a:off x="6044730" y="3138581"/>
            <a:ext cx="446637" cy="482525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E97AA9-6B54-439B-AD93-FB0DF126D770}"/>
              </a:ext>
            </a:extLst>
          </p:cNvPr>
          <p:cNvSpPr/>
          <p:nvPr/>
        </p:nvSpPr>
        <p:spPr>
          <a:xfrm>
            <a:off x="6952963" y="3133505"/>
            <a:ext cx="446637" cy="482525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EFAA49-D7B8-47A5-8ED8-75AAC3F7E31B}"/>
              </a:ext>
            </a:extLst>
          </p:cNvPr>
          <p:cNvSpPr/>
          <p:nvPr/>
        </p:nvSpPr>
        <p:spPr>
          <a:xfrm>
            <a:off x="7410167" y="4159157"/>
            <a:ext cx="446637" cy="482525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D1B4C9-802A-48AD-8480-A22C199603F0}"/>
              </a:ext>
            </a:extLst>
          </p:cNvPr>
          <p:cNvSpPr txBox="1"/>
          <p:nvPr/>
        </p:nvSpPr>
        <p:spPr>
          <a:xfrm>
            <a:off x="6471824" y="4853558"/>
            <a:ext cx="138013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</a:t>
            </a:r>
          </a:p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공강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53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C76DD-7F94-472F-842C-F3651E5985C5}"/>
              </a:ext>
            </a:extLst>
          </p:cNvPr>
          <p:cNvSpPr txBox="1"/>
          <p:nvPr/>
        </p:nvSpPr>
        <p:spPr>
          <a:xfrm>
            <a:off x="1488440" y="2459504"/>
            <a:ext cx="6167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Application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형태 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Mobile Web Application</a:t>
            </a:r>
          </a:p>
          <a:p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언어 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en-US" altLang="ko-KR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Javascript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Framework : node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js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기반의 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express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C3FD71-BF0E-425D-819F-96129422802E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109431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C0092D-B572-459A-8DCC-665C1B55172B}"/>
              </a:ext>
            </a:extLst>
          </p:cNvPr>
          <p:cNvSpPr txBox="1"/>
          <p:nvPr/>
        </p:nvSpPr>
        <p:spPr>
          <a:xfrm>
            <a:off x="853440" y="1063692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Collaborative Filtering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89C8109-4102-4D39-9BB5-17918396BDFF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0A3B57-4202-40DC-9536-445F8A4CB333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423BB4C-0269-4088-8369-B6E6B230DEAC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33A609C-C4B2-4384-B372-D4DAAC2BFB0D}"/>
              </a:ext>
            </a:extLst>
          </p:cNvPr>
          <p:cNvSpPr txBox="1">
            <a:spLocks/>
          </p:cNvSpPr>
          <p:nvPr/>
        </p:nvSpPr>
        <p:spPr>
          <a:xfrm>
            <a:off x="1026160" y="4297418"/>
            <a:ext cx="7995920" cy="2128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많은 사용자들로 얻은 기호 정보에 따라 관심사들을 자동적으로 예측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나와 비슷한 성향을 가진 사용자를 기반으로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사람이 구매한 상품을 추천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아마존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 추천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SNS –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친구 추천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나와 유사한 학과</a:t>
            </a:r>
            <a:r>
              <a:rPr lang="en-US" altLang="ko-KR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전공을 가진 사용자를 기반으로 </a:t>
            </a:r>
            <a:r>
              <a:rPr lang="ko-KR" altLang="en-US" sz="1600" b="1" dirty="0" err="1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그사람이</a:t>
            </a:r>
            <a:r>
              <a:rPr lang="ko-KR" altLang="en-US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선택한 과목을 추천</a:t>
            </a:r>
            <a:endParaRPr lang="en-US" altLang="ko-KR" sz="1600" b="1" dirty="0">
              <a:highlight>
                <a:srgbClr val="FFFF00"/>
              </a:highlight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Picture 2" descr="collaborative filtering 이미지 검색결과&quot;">
            <a:extLst>
              <a:ext uri="{FF2B5EF4-FFF2-40B4-BE49-F238E27FC236}">
                <a16:creationId xmlns:a16="http://schemas.microsoft.com/office/drawing/2014/main" id="{4F158EFB-0425-450F-8BC6-79B2C764D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16" y="1616493"/>
            <a:ext cx="4439920" cy="249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322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9C8BD92-A9CF-4E11-A840-CEBB7EA1B757}"/>
              </a:ext>
            </a:extLst>
          </p:cNvPr>
          <p:cNvSpPr txBox="1"/>
          <p:nvPr/>
        </p:nvSpPr>
        <p:spPr>
          <a:xfrm>
            <a:off x="2600960" y="5992614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0B700-33AF-478D-BBE8-8A5C56338517}"/>
              </a:ext>
            </a:extLst>
          </p:cNvPr>
          <p:cNvSpPr txBox="1"/>
          <p:nvPr/>
        </p:nvSpPr>
        <p:spPr>
          <a:xfrm>
            <a:off x="62370" y="1397999"/>
            <a:ext cx="5077179" cy="261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</a:t>
            </a:r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</a:t>
            </a:r>
            <a:r>
              <a:rPr kumimoji="1" lang="ko-KR" altLang="en-US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과목고정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응용수학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II,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컴퓨터공학실험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II, </a:t>
            </a:r>
            <a:r>
              <a:rPr kumimoji="1" lang="ko-KR" altLang="en-US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알고리즘설계와분석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]}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ko-KR" altLang="en-US" sz="160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＂남은 학점은 뭐로 채울까</a:t>
            </a:r>
            <a:r>
              <a:rPr kumimoji="1" lang="en-US" altLang="ko-KR" sz="160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?”</a:t>
            </a:r>
            <a:br>
              <a:rPr kumimoji="1" lang="en-US" altLang="ko-KR" sz="160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kumimoji="1" lang="en-US" altLang="ko-KR" sz="160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학생과 </a:t>
            </a:r>
            <a:r>
              <a:rPr kumimoji="1" lang="ko-KR" altLang="en-US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과목고정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수업이 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개가 일치하는 </a:t>
            </a:r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학생들의 시간표 참고</a:t>
            </a:r>
            <a:endParaRPr kumimoji="1"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2EF8246-9466-45F4-9DE0-3B45543D8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40041"/>
              </p:ext>
            </p:extLst>
          </p:nvPr>
        </p:nvGraphicFramePr>
        <p:xfrm>
          <a:off x="5139549" y="1034059"/>
          <a:ext cx="3786583" cy="199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265">
                  <a:extLst>
                    <a:ext uri="{9D8B030D-6E8A-4147-A177-3AD203B41FA5}">
                      <a16:colId xmlns:a16="http://schemas.microsoft.com/office/drawing/2014/main" val="374955502"/>
                    </a:ext>
                  </a:extLst>
                </a:gridCol>
                <a:gridCol w="719351">
                  <a:extLst>
                    <a:ext uri="{9D8B030D-6E8A-4147-A177-3AD203B41FA5}">
                      <a16:colId xmlns:a16="http://schemas.microsoft.com/office/drawing/2014/main" val="3654574935"/>
                    </a:ext>
                  </a:extLst>
                </a:gridCol>
                <a:gridCol w="774301">
                  <a:extLst>
                    <a:ext uri="{9D8B030D-6E8A-4147-A177-3AD203B41FA5}">
                      <a16:colId xmlns:a16="http://schemas.microsoft.com/office/drawing/2014/main" val="3640798974"/>
                    </a:ext>
                  </a:extLst>
                </a:gridCol>
                <a:gridCol w="719351">
                  <a:extLst>
                    <a:ext uri="{9D8B030D-6E8A-4147-A177-3AD203B41FA5}">
                      <a16:colId xmlns:a16="http://schemas.microsoft.com/office/drawing/2014/main" val="71775510"/>
                    </a:ext>
                  </a:extLst>
                </a:gridCol>
                <a:gridCol w="759315">
                  <a:extLst>
                    <a:ext uri="{9D8B030D-6E8A-4147-A177-3AD203B41FA5}">
                      <a16:colId xmlns:a16="http://schemas.microsoft.com/office/drawing/2014/main" val="2244226702"/>
                    </a:ext>
                  </a:extLst>
                </a:gridCol>
              </a:tblGrid>
              <a:tr h="16776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4</a:t>
                      </a:r>
                      <a:r>
                        <a:rPr lang="ko-KR" altLang="en-US" sz="1050" u="none" strike="noStrike" dirty="0">
                          <a:effectLst/>
                        </a:rPr>
                        <a:t>학기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43694"/>
                  </a:ext>
                </a:extLst>
              </a:tr>
              <a:tr h="167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74856"/>
                  </a:ext>
                </a:extLst>
              </a:tr>
              <a:tr h="167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43793"/>
                  </a:ext>
                </a:extLst>
              </a:tr>
              <a:tr h="167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응용수학</a:t>
                      </a:r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응용수학</a:t>
                      </a:r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014596"/>
                  </a:ext>
                </a:extLst>
              </a:tr>
              <a:tr h="301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디지털회로개론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종교와세계문화</a:t>
                      </a:r>
                      <a:endParaRPr lang="ko-KR" altLang="en-US" sz="1050" b="0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디지털회로개론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종교와세계문화</a:t>
                      </a:r>
                      <a:endParaRPr lang="ko-KR" altLang="en-US" sz="1050" b="0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98458"/>
                  </a:ext>
                </a:extLst>
              </a:tr>
              <a:tr h="301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선형대수학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알고리즘설계와분석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알고리즘설계와분석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991159"/>
                  </a:ext>
                </a:extLst>
              </a:tr>
              <a:tr h="301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선형대수학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컴퓨팅사고력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컴퓨터공학실험</a:t>
                      </a:r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컴퓨팅사고력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767868"/>
                  </a:ext>
                </a:extLst>
              </a:tr>
              <a:tr h="301495"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컴퓨터공학실험</a:t>
                      </a:r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768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0A07B3A-7F96-4929-9ED0-463475FC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77786"/>
              </p:ext>
            </p:extLst>
          </p:nvPr>
        </p:nvGraphicFramePr>
        <p:xfrm>
          <a:off x="5139549" y="3396988"/>
          <a:ext cx="3786584" cy="2145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267">
                  <a:extLst>
                    <a:ext uri="{9D8B030D-6E8A-4147-A177-3AD203B41FA5}">
                      <a16:colId xmlns:a16="http://schemas.microsoft.com/office/drawing/2014/main" val="374955502"/>
                    </a:ext>
                  </a:extLst>
                </a:gridCol>
                <a:gridCol w="719351">
                  <a:extLst>
                    <a:ext uri="{9D8B030D-6E8A-4147-A177-3AD203B41FA5}">
                      <a16:colId xmlns:a16="http://schemas.microsoft.com/office/drawing/2014/main" val="3654574935"/>
                    </a:ext>
                  </a:extLst>
                </a:gridCol>
                <a:gridCol w="774301">
                  <a:extLst>
                    <a:ext uri="{9D8B030D-6E8A-4147-A177-3AD203B41FA5}">
                      <a16:colId xmlns:a16="http://schemas.microsoft.com/office/drawing/2014/main" val="3640798974"/>
                    </a:ext>
                  </a:extLst>
                </a:gridCol>
                <a:gridCol w="719351">
                  <a:extLst>
                    <a:ext uri="{9D8B030D-6E8A-4147-A177-3AD203B41FA5}">
                      <a16:colId xmlns:a16="http://schemas.microsoft.com/office/drawing/2014/main" val="71775510"/>
                    </a:ext>
                  </a:extLst>
                </a:gridCol>
                <a:gridCol w="759314">
                  <a:extLst>
                    <a:ext uri="{9D8B030D-6E8A-4147-A177-3AD203B41FA5}">
                      <a16:colId xmlns:a16="http://schemas.microsoft.com/office/drawing/2014/main" val="2244226702"/>
                    </a:ext>
                  </a:extLst>
                </a:gridCol>
              </a:tblGrid>
              <a:tr h="18757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43694"/>
                  </a:ext>
                </a:extLst>
              </a:tr>
              <a:tr h="187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74856"/>
                  </a:ext>
                </a:extLst>
              </a:tr>
              <a:tr h="348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알고리즘설계와분석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알고리즘설계와분석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43793"/>
                  </a:ext>
                </a:extLst>
              </a:tr>
              <a:tr h="187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014596"/>
                  </a:ext>
                </a:extLst>
              </a:tr>
              <a:tr h="187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응용수학</a:t>
                      </a:r>
                      <a:r>
                        <a:rPr lang="en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II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응용수학</a:t>
                      </a:r>
                      <a:r>
                        <a:rPr lang="en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II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98458"/>
                  </a:ext>
                </a:extLst>
              </a:tr>
              <a:tr h="348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solidFill>
                            <a:srgbClr val="00B05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이산구조</a:t>
                      </a:r>
                      <a:endParaRPr lang="ko-KR" altLang="en-US" sz="1050" b="0" i="0" u="none" strike="noStrike" dirty="0">
                        <a:solidFill>
                          <a:srgbClr val="00B05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0070C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디지털회로개론</a:t>
                      </a:r>
                      <a:endParaRPr lang="ko-KR" altLang="en-US" sz="1050" b="0" i="0" u="none" strike="noStrike" dirty="0">
                        <a:solidFill>
                          <a:srgbClr val="0070C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solidFill>
                            <a:srgbClr val="00B05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이산구조</a:t>
                      </a:r>
                      <a:endParaRPr lang="ko-KR" altLang="en-US" sz="1050" b="0" i="0" u="none" strike="noStrike" dirty="0">
                        <a:solidFill>
                          <a:srgbClr val="00B05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0070C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디지털회로개론</a:t>
                      </a:r>
                      <a:endParaRPr lang="ko-KR" altLang="en-US" sz="1050" b="0" i="0" u="none" strike="noStrike" dirty="0">
                        <a:solidFill>
                          <a:srgbClr val="0070C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991159"/>
                  </a:ext>
                </a:extLst>
              </a:tr>
              <a:tr h="348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컴퓨터공학실험</a:t>
                      </a:r>
                      <a:r>
                        <a:rPr lang="en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II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컴퓨터공학실험</a:t>
                      </a:r>
                      <a:r>
                        <a:rPr lang="en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II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767868"/>
                  </a:ext>
                </a:extLst>
              </a:tr>
              <a:tr h="348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컴퓨터공학실험</a:t>
                      </a:r>
                      <a:r>
                        <a:rPr lang="en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II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컴퓨터공학실험</a:t>
                      </a:r>
                      <a:r>
                        <a:rPr lang="en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II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768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E966F4-609F-4D2C-B504-01D2079DB111}"/>
              </a:ext>
            </a:extLst>
          </p:cNvPr>
          <p:cNvSpPr/>
          <p:nvPr/>
        </p:nvSpPr>
        <p:spPr>
          <a:xfrm>
            <a:off x="497840" y="4544280"/>
            <a:ext cx="45239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학생들이 수강한 기타 과목들을 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에게 추천</a:t>
            </a:r>
          </a:p>
          <a:p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순위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디지털회로개론</a:t>
            </a:r>
            <a:endParaRPr kumimoji="1"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순위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선형대수학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컴퓨팅사고력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1" lang="ko-KR" altLang="en-US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종교와세계문화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아래쪽 화살표[D] 22">
            <a:extLst>
              <a:ext uri="{FF2B5EF4-FFF2-40B4-BE49-F238E27FC236}">
                <a16:creationId xmlns:a16="http://schemas.microsoft.com/office/drawing/2014/main" id="{F339603F-1297-4B00-A1E4-BC1EE6C85F35}"/>
              </a:ext>
            </a:extLst>
          </p:cNvPr>
          <p:cNvSpPr/>
          <p:nvPr/>
        </p:nvSpPr>
        <p:spPr>
          <a:xfrm>
            <a:off x="2129148" y="4009881"/>
            <a:ext cx="730391" cy="36628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CF1F959D-45CA-49E6-8033-4BDA0598AC54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DD3D5E-6285-46A5-8044-06E1B016B542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CFE7EFE4-7D28-4179-81DF-80EBCF77296B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E71B9-3E5C-490E-9F8B-667325225F97}"/>
              </a:ext>
            </a:extLst>
          </p:cNvPr>
          <p:cNvSpPr txBox="1"/>
          <p:nvPr/>
        </p:nvSpPr>
        <p:spPr>
          <a:xfrm>
            <a:off x="751840" y="1065372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Collaborative Filtering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320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C0092D-B572-459A-8DCC-665C1B55172B}"/>
              </a:ext>
            </a:extLst>
          </p:cNvPr>
          <p:cNvSpPr txBox="1"/>
          <p:nvPr/>
        </p:nvSpPr>
        <p:spPr>
          <a:xfrm>
            <a:off x="2585720" y="1007618"/>
            <a:ext cx="39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피드백 반영을 통한 기존 추천 모델 강화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89C8109-4102-4D39-9BB5-17918396BDFF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0A3B57-4202-40DC-9536-445F8A4CB333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423BB4C-0269-4088-8369-B6E6B230DEAC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65A8B-ECCC-4D4B-8B7D-6DAC4FA4345E}"/>
              </a:ext>
            </a:extLst>
          </p:cNvPr>
          <p:cNvSpPr txBox="1"/>
          <p:nvPr/>
        </p:nvSpPr>
        <p:spPr>
          <a:xfrm>
            <a:off x="208280" y="2686794"/>
            <a:ext cx="437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시간표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쌓일수록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해시태그를 추출해내는 알고리즘의 개선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80541-18CA-4981-982D-9D84AA7EA1EA}"/>
              </a:ext>
            </a:extLst>
          </p:cNvPr>
          <p:cNvSpPr txBox="1"/>
          <p:nvPr/>
        </p:nvSpPr>
        <p:spPr>
          <a:xfrm>
            <a:off x="208280" y="2124804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Contents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based Filtering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3B8D0C-B529-4A5D-9BCB-4CF45BAF0DA4}"/>
              </a:ext>
            </a:extLst>
          </p:cNvPr>
          <p:cNvSpPr/>
          <p:nvPr/>
        </p:nvSpPr>
        <p:spPr>
          <a:xfrm>
            <a:off x="4785360" y="16604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최종시간표와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선택 시간표의 비교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해시태그가 </a:t>
            </a:r>
            <a:r>
              <a:rPr lang="ko-KR" altLang="en-US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맞다면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더욱 강화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해시태그가 다르다면 기존 모델 수정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103273B-3358-4085-8C62-478E66D5BB74}"/>
              </a:ext>
            </a:extLst>
          </p:cNvPr>
          <p:cNvCxnSpPr>
            <a:cxnSpLocks/>
          </p:cNvCxnSpPr>
          <p:nvPr/>
        </p:nvCxnSpPr>
        <p:spPr>
          <a:xfrm flipV="1">
            <a:off x="4203700" y="2075579"/>
            <a:ext cx="581660" cy="83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7ADDC5E-EB39-42A8-A409-45B1E90D74D2}"/>
              </a:ext>
            </a:extLst>
          </p:cNvPr>
          <p:cNvCxnSpPr>
            <a:cxnSpLocks/>
          </p:cNvCxnSpPr>
          <p:nvPr/>
        </p:nvCxnSpPr>
        <p:spPr>
          <a:xfrm>
            <a:off x="4224020" y="3177394"/>
            <a:ext cx="541020" cy="685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879C30-65CE-4272-BD1B-7F058FD7ED9C}"/>
              </a:ext>
            </a:extLst>
          </p:cNvPr>
          <p:cNvSpPr/>
          <p:nvPr/>
        </p:nvSpPr>
        <p:spPr>
          <a:xfrm>
            <a:off x="4785360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같은 전공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학기 학생들의 시간표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style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비교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특정 전공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학기 학생 집단의 가중치 변경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Ex)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경영학과 오후 편중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오후선호 해시태그를 가진 시간표를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display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A843D2-3ECA-4ED6-B9E3-BEB89E416D3A}"/>
              </a:ext>
            </a:extLst>
          </p:cNvPr>
          <p:cNvSpPr txBox="1"/>
          <p:nvPr/>
        </p:nvSpPr>
        <p:spPr>
          <a:xfrm>
            <a:off x="208280" y="5353597"/>
            <a:ext cx="38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같은 전공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학기 학생들의 과목 조합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많아질수록 추천 알고리즘 개선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773680-FB81-4428-B503-7A6C44BD2C8C}"/>
              </a:ext>
            </a:extLst>
          </p:cNvPr>
          <p:cNvSpPr txBox="1"/>
          <p:nvPr/>
        </p:nvSpPr>
        <p:spPr>
          <a:xfrm>
            <a:off x="208280" y="4595888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Collaborative Filtering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82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251200" y="330488"/>
            <a:ext cx="26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Folder Structure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A0BEF-C587-459A-BB09-2218478215E5}"/>
              </a:ext>
            </a:extLst>
          </p:cNvPr>
          <p:cNvSpPr txBox="1"/>
          <p:nvPr/>
        </p:nvSpPr>
        <p:spPr>
          <a:xfrm>
            <a:off x="3830320" y="1020465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boundaries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GUI Form </a:t>
            </a:r>
            <a:r>
              <a:rPr lang="ko-KR" altLang="en-US" sz="1600" dirty="0">
                <a:latin typeface="Consolas" panose="020B0609020204030204" pitchFamily="49" charset="0"/>
              </a:rPr>
              <a:t>기능을 하는 </a:t>
            </a:r>
            <a:r>
              <a:rPr lang="en-US" altLang="ko-KR" sz="1600" dirty="0">
                <a:latin typeface="Consolas" panose="020B0609020204030204" pitchFamily="49" charset="0"/>
              </a:rPr>
              <a:t>view</a:t>
            </a:r>
            <a:r>
              <a:rPr lang="ko-KR" altLang="en-US" sz="1600" dirty="0">
                <a:latin typeface="Consolas" panose="020B0609020204030204" pitchFamily="49" charset="0"/>
              </a:rPr>
              <a:t>파일들을 모아둔 폴더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E36A0-5232-4ED9-AD9A-8E63BE237CC8}"/>
              </a:ext>
            </a:extLst>
          </p:cNvPr>
          <p:cNvSpPr txBox="1"/>
          <p:nvPr/>
        </p:nvSpPr>
        <p:spPr>
          <a:xfrm>
            <a:off x="3830320" y="1660585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config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DB </a:t>
            </a:r>
            <a:r>
              <a:rPr lang="ko-KR" altLang="en-US" sz="1600" dirty="0">
                <a:latin typeface="Consolas" panose="020B0609020204030204" pitchFamily="49" charset="0"/>
              </a:rPr>
              <a:t>연결 등 </a:t>
            </a:r>
            <a:r>
              <a:rPr lang="en-US" altLang="ko-KR" sz="1600" dirty="0">
                <a:latin typeface="Consolas" panose="020B0609020204030204" pitchFamily="49" charset="0"/>
              </a:rPr>
              <a:t>server</a:t>
            </a:r>
            <a:r>
              <a:rPr lang="ko-KR" altLang="en-US" sz="1600" dirty="0">
                <a:latin typeface="Consolas" panose="020B0609020204030204" pitchFamily="49" charset="0"/>
              </a:rPr>
              <a:t>를 위한 기본 설정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6DBC3-9F16-4C9F-8FE4-052E40DB5902}"/>
              </a:ext>
            </a:extLst>
          </p:cNvPr>
          <p:cNvSpPr txBox="1"/>
          <p:nvPr/>
        </p:nvSpPr>
        <p:spPr>
          <a:xfrm>
            <a:off x="3830320" y="2300705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controllers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control class</a:t>
            </a:r>
            <a:r>
              <a:rPr lang="ko-KR" altLang="en-US" sz="1600" dirty="0">
                <a:latin typeface="Consolas" panose="020B0609020204030204" pitchFamily="49" charset="0"/>
              </a:rPr>
              <a:t>에 해당하는 파일들을 모아둔 폴더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1C4EF-CBC3-4896-A136-8285B9A19230}"/>
              </a:ext>
            </a:extLst>
          </p:cNvPr>
          <p:cNvSpPr txBox="1"/>
          <p:nvPr/>
        </p:nvSpPr>
        <p:spPr>
          <a:xfrm>
            <a:off x="3830320" y="2940825"/>
            <a:ext cx="531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entities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data member</a:t>
            </a:r>
            <a:r>
              <a:rPr lang="ko-KR" altLang="en-US" sz="1600" dirty="0">
                <a:latin typeface="Consolas" panose="020B0609020204030204" pitchFamily="49" charset="0"/>
              </a:rPr>
              <a:t>를 선언한 </a:t>
            </a:r>
            <a:r>
              <a:rPr lang="en-US" altLang="ko-KR" sz="1600" dirty="0">
                <a:latin typeface="Consolas" panose="020B0609020204030204" pitchFamily="49" charset="0"/>
              </a:rPr>
              <a:t>entity</a:t>
            </a:r>
            <a:r>
              <a:rPr lang="ko-KR" altLang="en-US" sz="1600" dirty="0">
                <a:latin typeface="Consolas" panose="020B0609020204030204" pitchFamily="49" charset="0"/>
              </a:rPr>
              <a:t>들과 그에 관련된 함수들을 모아둔 폴더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422C0-F278-45AA-B0C8-5DFE00FE43A4}"/>
              </a:ext>
            </a:extLst>
          </p:cNvPr>
          <p:cNvSpPr txBox="1"/>
          <p:nvPr/>
        </p:nvSpPr>
        <p:spPr>
          <a:xfrm>
            <a:off x="3837893" y="3915681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node_modules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: node </a:t>
            </a:r>
            <a:r>
              <a:rPr lang="en-US" altLang="ko-KR" sz="1600" dirty="0" err="1">
                <a:latin typeface="Consolas" panose="020B0609020204030204" pitchFamily="49" charset="0"/>
              </a:rPr>
              <a:t>js</a:t>
            </a:r>
            <a:r>
              <a:rPr lang="ko-KR" altLang="en-US" sz="1600" dirty="0">
                <a:latin typeface="Consolas" panose="020B0609020204030204" pitchFamily="49" charset="0"/>
              </a:rPr>
              <a:t>에서 제공하는 </a:t>
            </a:r>
            <a:r>
              <a:rPr lang="en-US" altLang="ko-KR" sz="1600" dirty="0">
                <a:latin typeface="Consolas" panose="020B0609020204030204" pitchFamily="49" charset="0"/>
              </a:rPr>
              <a:t>module</a:t>
            </a:r>
            <a:r>
              <a:rPr lang="ko-KR" altLang="en-US" sz="1600" dirty="0">
                <a:latin typeface="Consolas" panose="020B0609020204030204" pitchFamily="49" charset="0"/>
              </a:rPr>
              <a:t>들을 모아둔 폴더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A92350-B913-4912-8513-3128E4939C34}"/>
              </a:ext>
            </a:extLst>
          </p:cNvPr>
          <p:cNvSpPr txBox="1"/>
          <p:nvPr/>
        </p:nvSpPr>
        <p:spPr>
          <a:xfrm>
            <a:off x="3837893" y="4550146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main.js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latin typeface="Consolas" panose="020B0609020204030204" pitchFamily="49" charset="0"/>
              </a:rPr>
              <a:t>서버 실행</a:t>
            </a:r>
            <a:r>
              <a:rPr lang="en-US" altLang="ko-KR" sz="1600" dirty="0">
                <a:latin typeface="Consolas" panose="020B0609020204030204" pitchFamily="49" charset="0"/>
              </a:rPr>
              <a:t>, DB</a:t>
            </a:r>
            <a:r>
              <a:rPr lang="ko-KR" altLang="en-US" sz="1600" dirty="0">
                <a:latin typeface="Consolas" panose="020B0609020204030204" pitchFamily="49" charset="0"/>
              </a:rPr>
              <a:t> 연결 등 웹서버를 돌리기 위한 코드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820B8E-1B26-4AEA-A590-813DEECC9335}"/>
              </a:ext>
            </a:extLst>
          </p:cNvPr>
          <p:cNvSpPr txBox="1"/>
          <p:nvPr/>
        </p:nvSpPr>
        <p:spPr>
          <a:xfrm>
            <a:off x="3837893" y="5184611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package-</a:t>
            </a:r>
            <a:r>
              <a:rPr lang="en-US" altLang="ko-KR" sz="1600" dirty="0" err="1">
                <a:latin typeface="Consolas" panose="020B0609020204030204" pitchFamily="49" charset="0"/>
              </a:rPr>
              <a:t>lock.json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package.json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latin typeface="Consolas" panose="020B0609020204030204" pitchFamily="49" charset="0"/>
              </a:rPr>
              <a:t>설치한</a:t>
            </a:r>
            <a:r>
              <a:rPr lang="en-US" altLang="ko-KR" sz="1600" dirty="0">
                <a:latin typeface="Consolas" panose="020B0609020204030204" pitchFamily="49" charset="0"/>
              </a:rPr>
              <a:t> package</a:t>
            </a:r>
            <a:r>
              <a:rPr lang="ko-KR" altLang="en-US" sz="1600" dirty="0">
                <a:latin typeface="Consolas" panose="020B0609020204030204" pitchFamily="49" charset="0"/>
              </a:rPr>
              <a:t>들의 버전 관리를 위한 코드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826FE8-0675-4EF3-A965-06ED0B529888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184515-002A-468E-83A2-79C3C3E7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389"/>
            <a:ext cx="3845466" cy="32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6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83000" y="300295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Basic Flow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C3763E-2CCB-408B-ABE4-FC1652293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4" y="2625786"/>
            <a:ext cx="1008667" cy="10086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6D1064-AFE5-4340-A1F8-EA7C21381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66" y="2625786"/>
            <a:ext cx="1008667" cy="10086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9FBDCB8-E133-4E97-B2E0-E2ABC7157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8" y="2625786"/>
            <a:ext cx="1008667" cy="1008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EB89F-0101-4C28-A7B1-D0320ED3BB21}"/>
              </a:ext>
            </a:extLst>
          </p:cNvPr>
          <p:cNvSpPr txBox="1"/>
          <p:nvPr/>
        </p:nvSpPr>
        <p:spPr>
          <a:xfrm>
            <a:off x="386080" y="374904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77C64-7BAB-4603-B367-91D420C16251}"/>
              </a:ext>
            </a:extLst>
          </p:cNvPr>
          <p:cNvSpPr txBox="1"/>
          <p:nvPr/>
        </p:nvSpPr>
        <p:spPr>
          <a:xfrm>
            <a:off x="3931919" y="374904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A76C3F-54F2-401E-B949-BFC93CD705B7}"/>
              </a:ext>
            </a:extLst>
          </p:cNvPr>
          <p:cNvSpPr txBox="1"/>
          <p:nvPr/>
        </p:nvSpPr>
        <p:spPr>
          <a:xfrm>
            <a:off x="7569197" y="3749040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A748E3B-0879-4B25-9FE7-E172E77780E4}"/>
              </a:ext>
            </a:extLst>
          </p:cNvPr>
          <p:cNvSpPr/>
          <p:nvPr/>
        </p:nvSpPr>
        <p:spPr>
          <a:xfrm rot="10800000">
            <a:off x="2149479" y="3419043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9D8612F-B587-448C-B725-E3813F2257F3}"/>
              </a:ext>
            </a:extLst>
          </p:cNvPr>
          <p:cNvSpPr/>
          <p:nvPr/>
        </p:nvSpPr>
        <p:spPr>
          <a:xfrm>
            <a:off x="5795640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63E0322-BF14-479D-BFDA-C2D496C61387}"/>
              </a:ext>
            </a:extLst>
          </p:cNvPr>
          <p:cNvSpPr/>
          <p:nvPr/>
        </p:nvSpPr>
        <p:spPr>
          <a:xfrm>
            <a:off x="2254813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F6B1226-0C13-49FF-9932-E87FD07637AA}"/>
              </a:ext>
            </a:extLst>
          </p:cNvPr>
          <p:cNvSpPr/>
          <p:nvPr/>
        </p:nvSpPr>
        <p:spPr>
          <a:xfrm rot="10800000">
            <a:off x="5723326" y="3429000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AB043-6E84-4B71-AB15-432224BA8D99}"/>
              </a:ext>
            </a:extLst>
          </p:cNvPr>
          <p:cNvSpPr txBox="1"/>
          <p:nvPr/>
        </p:nvSpPr>
        <p:spPr>
          <a:xfrm>
            <a:off x="430387" y="513147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GUI Form</a:t>
            </a:r>
            <a:endParaRPr lang="ko-KR" altLang="en-US" dirty="0">
              <a:solidFill>
                <a:srgbClr val="FF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59D6A3-B3EB-4311-B5C6-414BCDC9ADAE}"/>
              </a:ext>
            </a:extLst>
          </p:cNvPr>
          <p:cNvSpPr txBox="1"/>
          <p:nvPr/>
        </p:nvSpPr>
        <p:spPr>
          <a:xfrm>
            <a:off x="3728719" y="5119640"/>
            <a:ext cx="16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Control Class</a:t>
            </a:r>
            <a:endParaRPr lang="ko-KR" altLang="en-US" dirty="0">
              <a:solidFill>
                <a:srgbClr val="FF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E28C0-EDAA-493A-9F9A-E0A64A1B4706}"/>
              </a:ext>
            </a:extLst>
          </p:cNvPr>
          <p:cNvSpPr txBox="1"/>
          <p:nvPr/>
        </p:nvSpPr>
        <p:spPr>
          <a:xfrm>
            <a:off x="7230251" y="5119640"/>
            <a:ext cx="16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Entity Class</a:t>
            </a:r>
            <a:endParaRPr lang="ko-KR" altLang="en-US" dirty="0">
              <a:solidFill>
                <a:srgbClr val="FF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CD558C-82BA-438E-BF60-DFCBE7E16501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209015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BF439B3-B648-4165-940C-85C0AF732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4" y="2625786"/>
            <a:ext cx="1008667" cy="10086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92F4464-EA26-4178-94B4-B5D6E7E07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66" y="2625786"/>
            <a:ext cx="1008667" cy="10086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9B1775D-6744-41EB-8BF8-869E464B4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9" y="2618004"/>
            <a:ext cx="1008667" cy="1008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5047A9-6EA4-43C8-8987-74A7D0F5E664}"/>
              </a:ext>
            </a:extLst>
          </p:cNvPr>
          <p:cNvSpPr txBox="1"/>
          <p:nvPr/>
        </p:nvSpPr>
        <p:spPr>
          <a:xfrm>
            <a:off x="283386" y="3707252"/>
            <a:ext cx="1574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student_form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create.ejs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25D084-64AB-4927-9497-67719AA21975}"/>
              </a:ext>
            </a:extLst>
          </p:cNvPr>
          <p:cNvSpPr txBox="1"/>
          <p:nvPr/>
        </p:nvSpPr>
        <p:spPr>
          <a:xfrm>
            <a:off x="2915322" y="3791336"/>
            <a:ext cx="324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</a:t>
            </a:r>
          </a:p>
          <a:p>
            <a:pPr algn="ctr"/>
            <a:r>
              <a:rPr lang="en-US" altLang="ko-KR" dirty="0"/>
              <a:t>&lt;schedule_recommendation.js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65062D-F6DC-4F98-A455-33CFD0EBB8B8}"/>
              </a:ext>
            </a:extLst>
          </p:cNvPr>
          <p:cNvSpPr txBox="1"/>
          <p:nvPr/>
        </p:nvSpPr>
        <p:spPr>
          <a:xfrm>
            <a:off x="7414225" y="3791335"/>
            <a:ext cx="14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</a:t>
            </a:r>
          </a:p>
          <a:p>
            <a:r>
              <a:rPr lang="en-US" altLang="ko-KR" dirty="0"/>
              <a:t>&lt;student.js</a:t>
            </a:r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8518411-BB06-49E7-B55B-FE3A21ADD093}"/>
              </a:ext>
            </a:extLst>
          </p:cNvPr>
          <p:cNvSpPr/>
          <p:nvPr/>
        </p:nvSpPr>
        <p:spPr>
          <a:xfrm rot="10800000">
            <a:off x="2149479" y="3419043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833C0F2-0FC3-4657-AEB1-643722B0C562}"/>
              </a:ext>
            </a:extLst>
          </p:cNvPr>
          <p:cNvSpPr/>
          <p:nvPr/>
        </p:nvSpPr>
        <p:spPr>
          <a:xfrm>
            <a:off x="5795640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4BA064B-CABB-4520-8B15-2CFC6025B8B9}"/>
              </a:ext>
            </a:extLst>
          </p:cNvPr>
          <p:cNvSpPr/>
          <p:nvPr/>
        </p:nvSpPr>
        <p:spPr>
          <a:xfrm>
            <a:off x="2254813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F7A5F4A-C521-4155-937F-C4508B3B9BCD}"/>
              </a:ext>
            </a:extLst>
          </p:cNvPr>
          <p:cNvSpPr/>
          <p:nvPr/>
        </p:nvSpPr>
        <p:spPr>
          <a:xfrm rot="10800000">
            <a:off x="5723326" y="3429000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08AF3A-4DFC-459E-9C17-D2D29C8D70C4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6469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3169920" y="5687902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user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data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입력한다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A68D7-5698-4A76-A5DA-451F681B3A05}"/>
              </a:ext>
            </a:extLst>
          </p:cNvPr>
          <p:cNvSpPr txBox="1"/>
          <p:nvPr/>
        </p:nvSpPr>
        <p:spPr>
          <a:xfrm>
            <a:off x="2715579" y="5139993"/>
            <a:ext cx="37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boundaries&lt;</a:t>
            </a:r>
            <a:r>
              <a:rPr lang="en-US" altLang="ko-KR" dirty="0" err="1"/>
              <a:t>student_form</a:t>
            </a:r>
            <a:r>
              <a:rPr lang="en-US" altLang="ko-KR" dirty="0"/>
              <a:t>&lt;</a:t>
            </a:r>
            <a:r>
              <a:rPr lang="en-US" altLang="ko-KR" dirty="0" err="1"/>
              <a:t>create.ejs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70987B-8885-47D7-A49E-38ABEC118F0E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B4209F-16D5-4931-9C87-5E43BE29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353"/>
            <a:ext cx="9144000" cy="33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853440" y="5691337"/>
            <a:ext cx="755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controller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user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입력한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data(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req.body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통해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student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생성하고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saveInfo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함수를 통해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객체를 저장한다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0729E-A0DA-46AE-919D-0E4C7B4EAAD9}"/>
              </a:ext>
            </a:extLst>
          </p:cNvPr>
          <p:cNvSpPr txBox="1"/>
          <p:nvPr/>
        </p:nvSpPr>
        <p:spPr>
          <a:xfrm>
            <a:off x="2179021" y="4974523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controllers&lt;schedule_recommendation.js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E00D01-B973-4C3E-B9A7-42EAB8D6F70D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7CE4A0-B860-4214-A1BD-8F7F3D6A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491"/>
            <a:ext cx="9144000" cy="36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5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3225500" y="5743699"/>
            <a:ext cx="23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 student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 코드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759BF-BE35-450C-85A5-CBD5A85D18C7}"/>
              </a:ext>
            </a:extLst>
          </p:cNvPr>
          <p:cNvSpPr txBox="1"/>
          <p:nvPr/>
        </p:nvSpPr>
        <p:spPr>
          <a:xfrm>
            <a:off x="3529789" y="5135483"/>
            <a:ext cx="198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entities&lt;student.js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DE15BF-D95B-45D4-AF40-FF9568FB0C22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5BCBC-796F-4EAC-8282-70BED3DA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481"/>
            <a:ext cx="9144000" cy="330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</TotalTime>
  <Words>1241</Words>
  <Application>Microsoft Office PowerPoint</Application>
  <PresentationFormat>화면 슬라이드 쇼(4:3)</PresentationFormat>
  <Paragraphs>359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Adobe 고딕 Std B</vt:lpstr>
      <vt:lpstr>Apple SD Gothic Neo</vt:lpstr>
      <vt:lpstr>Noto Sans CJK KR Medium</vt:lpstr>
      <vt:lpstr>Noto Sans CJK KR Regular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진영</dc:creator>
  <cp:lastModifiedBy>엄 희애</cp:lastModifiedBy>
  <cp:revision>69</cp:revision>
  <dcterms:created xsi:type="dcterms:W3CDTF">2019-11-13T06:45:34Z</dcterms:created>
  <dcterms:modified xsi:type="dcterms:W3CDTF">2019-12-09T21:46:32Z</dcterms:modified>
</cp:coreProperties>
</file>