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0" r:id="rId5"/>
    <p:sldId id="261" r:id="rId6"/>
    <p:sldId id="262" r:id="rId7"/>
    <p:sldId id="263" r:id="rId8"/>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51"/>
    <p:restoredTop sz="96327"/>
  </p:normalViewPr>
  <p:slideViewPr>
    <p:cSldViewPr snapToGrid="0">
      <p:cViewPr varScale="1">
        <p:scale>
          <a:sx n="85" d="100"/>
          <a:sy n="85" d="100"/>
        </p:scale>
        <p:origin x="208"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4123-9CB2-C133-1449-E810EB562BD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F8DD4EF6-3757-0583-A710-BDA7CA367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844F606C-2C24-B9A5-66F8-FF1BE1EFE441}"/>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5" name="Footer Placeholder 4">
            <a:extLst>
              <a:ext uri="{FF2B5EF4-FFF2-40B4-BE49-F238E27FC236}">
                <a16:creationId xmlns:a16="http://schemas.microsoft.com/office/drawing/2014/main" id="{28A10238-7AB8-73B1-DB8E-DCAF5116735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E2FFA8E-A725-9593-3EC6-3FF473B209DA}"/>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416154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FD16-E56F-A0A5-F816-D44792FAA1D3}"/>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5486EE46-081F-EBAD-0D1D-F4C59AF5FB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8686B0D5-B075-6DCD-2EB5-9A0F669FDB98}"/>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5" name="Footer Placeholder 4">
            <a:extLst>
              <a:ext uri="{FF2B5EF4-FFF2-40B4-BE49-F238E27FC236}">
                <a16:creationId xmlns:a16="http://schemas.microsoft.com/office/drawing/2014/main" id="{83A33771-BC5F-017B-0473-DAE291335834}"/>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60B1327D-6296-9635-8CF7-C39D4C9CB65C}"/>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51248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AB4E5-E4AD-5978-1555-3E8D57953D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E4E5AAAE-B013-6DFE-05BD-83A0AA7570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65790A39-ADD8-F74C-2763-0E2BCE9DA8A8}"/>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5" name="Footer Placeholder 4">
            <a:extLst>
              <a:ext uri="{FF2B5EF4-FFF2-40B4-BE49-F238E27FC236}">
                <a16:creationId xmlns:a16="http://schemas.microsoft.com/office/drawing/2014/main" id="{4BD4AF3B-05FA-7D9B-40C0-40CED57741E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342A635F-01BF-557E-F801-A99CDCEF1981}"/>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00399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5DD1-CF00-A2B7-A37A-1DDE0144313F}"/>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C632658E-712B-B461-6135-46E0F62BF7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1BABC46C-38ED-29B7-5EBE-5FA59F00C711}"/>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5" name="Footer Placeholder 4">
            <a:extLst>
              <a:ext uri="{FF2B5EF4-FFF2-40B4-BE49-F238E27FC236}">
                <a16:creationId xmlns:a16="http://schemas.microsoft.com/office/drawing/2014/main" id="{8B4628D7-DB86-37B2-BF7E-B3019A724F0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C2BFE415-8D25-9FF6-EBE6-AF74B1525A7F}"/>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60431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D21A-B8BD-69EB-B318-FAB494CE9E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EF6BEB85-24F7-F0ED-DE37-B800694D2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AE1BA8-4ECE-9772-725A-865D4FF9C417}"/>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5" name="Footer Placeholder 4">
            <a:extLst>
              <a:ext uri="{FF2B5EF4-FFF2-40B4-BE49-F238E27FC236}">
                <a16:creationId xmlns:a16="http://schemas.microsoft.com/office/drawing/2014/main" id="{5CAA57F9-9576-9F1B-A286-EAEFC006DF8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7E48B82-0D87-7A3E-1169-BC8105F6880B}"/>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02686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20CD-DB14-D05E-CDAF-420572C609A5}"/>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2F66C021-01D1-B596-27CF-568DECD543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B106B507-5007-31E7-33E6-B852C77B77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A1BEB9E5-D3D7-EBC5-A325-25D49A367E83}"/>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6" name="Footer Placeholder 5">
            <a:extLst>
              <a:ext uri="{FF2B5EF4-FFF2-40B4-BE49-F238E27FC236}">
                <a16:creationId xmlns:a16="http://schemas.microsoft.com/office/drawing/2014/main" id="{F29EBB6E-4285-9A9A-8D2F-78FF3123FD4F}"/>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A9BD5C1B-43C0-EBB3-FA2C-D76542684960}"/>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1045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33AA-904A-2FBA-2635-D963EE4033C6}"/>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B36AFE47-2D3C-AAC9-7076-2C9B0EACB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A8C6B2-E5D2-0BC4-386D-A57A9C2666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5654DEA1-8BD4-E935-10CB-4346DA6E2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30E078-486B-F658-8B2B-9E65DE81A5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0AA27CD9-B85F-BA13-EBBE-A071DB4EEE54}"/>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8" name="Footer Placeholder 7">
            <a:extLst>
              <a:ext uri="{FF2B5EF4-FFF2-40B4-BE49-F238E27FC236}">
                <a16:creationId xmlns:a16="http://schemas.microsoft.com/office/drawing/2014/main" id="{3671134E-C65D-140C-DAD9-9BF67F144E66}"/>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9441F006-5E23-8B28-8F58-369403407CBF}"/>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7425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C70D-B9C3-22DC-881A-8D91D59A865B}"/>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72F6821D-7E15-0D4D-5372-8ADD01D1B122}"/>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4" name="Footer Placeholder 3">
            <a:extLst>
              <a:ext uri="{FF2B5EF4-FFF2-40B4-BE49-F238E27FC236}">
                <a16:creationId xmlns:a16="http://schemas.microsoft.com/office/drawing/2014/main" id="{01E231EE-68A6-F4A9-2E58-14993314E44B}"/>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E595FC74-1BD6-8F59-A089-5D4DF34B9419}"/>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54444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8D394-5B44-7BAF-A7DA-5E36BC676D94}"/>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3" name="Footer Placeholder 2">
            <a:extLst>
              <a:ext uri="{FF2B5EF4-FFF2-40B4-BE49-F238E27FC236}">
                <a16:creationId xmlns:a16="http://schemas.microsoft.com/office/drawing/2014/main" id="{21677E17-AB5C-26EF-621D-138099E1FCD9}"/>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9CED694C-A963-B50D-4C26-A0E41C3E053A}"/>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75068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8AAA-1938-E5C2-41C8-A7A36C236B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07BD58F3-1A78-5135-927F-745F7A677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15F52376-6644-3663-AAD7-B9DF3AEDF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C3EF41-03A5-6F82-CEEB-5D29C8CE5976}"/>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6" name="Footer Placeholder 5">
            <a:extLst>
              <a:ext uri="{FF2B5EF4-FFF2-40B4-BE49-F238E27FC236}">
                <a16:creationId xmlns:a16="http://schemas.microsoft.com/office/drawing/2014/main" id="{27DC9497-80B0-F4BC-D7C6-3E7FB05F6859}"/>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0FE4930D-63F1-28F9-28EC-FAD282809147}"/>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10816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38-BD2E-0EB3-7AF5-AE5B940F61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444C7E07-B26C-4287-365F-09EDDAAB5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E18F4727-CD03-2C66-A4A7-7B3722EB2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DFDE87-B252-32C7-6244-0CF22584758E}"/>
              </a:ext>
            </a:extLst>
          </p:cNvPr>
          <p:cNvSpPr>
            <a:spLocks noGrp="1"/>
          </p:cNvSpPr>
          <p:nvPr>
            <p:ph type="dt" sz="half" idx="10"/>
          </p:nvPr>
        </p:nvSpPr>
        <p:spPr/>
        <p:txBody>
          <a:bodyPr/>
          <a:lstStyle/>
          <a:p>
            <a:fld id="{4D45599C-0F8D-9340-AE26-E07A73F6A26F}" type="datetimeFigureOut">
              <a:rPr lang="en-PL" smtClean="0"/>
              <a:t>19/11/2023</a:t>
            </a:fld>
            <a:endParaRPr lang="en-PL"/>
          </a:p>
        </p:txBody>
      </p:sp>
      <p:sp>
        <p:nvSpPr>
          <p:cNvPr id="6" name="Footer Placeholder 5">
            <a:extLst>
              <a:ext uri="{FF2B5EF4-FFF2-40B4-BE49-F238E27FC236}">
                <a16:creationId xmlns:a16="http://schemas.microsoft.com/office/drawing/2014/main" id="{523D6630-CBB8-52E8-2DFD-A8269EE61164}"/>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4576CD0F-7A74-D850-6F3C-1AB02AFE36E0}"/>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427631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66E77-CC1A-0171-0BB6-9BD9362D8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84EF70B1-32D8-3F67-D690-84B9DD2A3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DD459B84-5317-C6A1-DE67-8D618CE17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5599C-0F8D-9340-AE26-E07A73F6A26F}" type="datetimeFigureOut">
              <a:rPr lang="en-PL" smtClean="0"/>
              <a:t>19/11/2023</a:t>
            </a:fld>
            <a:endParaRPr lang="en-PL"/>
          </a:p>
        </p:txBody>
      </p:sp>
      <p:sp>
        <p:nvSpPr>
          <p:cNvPr id="5" name="Footer Placeholder 4">
            <a:extLst>
              <a:ext uri="{FF2B5EF4-FFF2-40B4-BE49-F238E27FC236}">
                <a16:creationId xmlns:a16="http://schemas.microsoft.com/office/drawing/2014/main" id="{510AC24E-8735-7E5F-809F-FBDDF3078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L"/>
          </a:p>
        </p:txBody>
      </p:sp>
      <p:sp>
        <p:nvSpPr>
          <p:cNvPr id="6" name="Slide Number Placeholder 5">
            <a:extLst>
              <a:ext uri="{FF2B5EF4-FFF2-40B4-BE49-F238E27FC236}">
                <a16:creationId xmlns:a16="http://schemas.microsoft.com/office/drawing/2014/main" id="{9EEE3214-5C28-6ABA-DD18-584A849FB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E2D1-F3E6-9B47-BCC9-5D80335D20A8}" type="slidenum">
              <a:rPr lang="en-PL" smtClean="0"/>
              <a:t>‹#›</a:t>
            </a:fld>
            <a:endParaRPr lang="en-PL"/>
          </a:p>
        </p:txBody>
      </p:sp>
    </p:spTree>
    <p:extLst>
      <p:ext uri="{BB962C8B-B14F-4D97-AF65-F5344CB8AC3E}">
        <p14:creationId xmlns:p14="http://schemas.microsoft.com/office/powerpoint/2010/main" val="102329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Code for Action Spotting</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27724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Data Preprocessing</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a:xfrm>
            <a:off x="838200" y="1349115"/>
            <a:ext cx="10515600" cy="4827848"/>
          </a:xfrm>
        </p:spPr>
        <p:txBody>
          <a:bodyPr>
            <a:normAutofit fontScale="92500" lnSpcReduction="10000"/>
          </a:bodyPr>
          <a:lstStyle/>
          <a:p>
            <a:r>
              <a:rPr lang="en-PL" dirty="0"/>
              <a:t>For each game loads predicted features, </a:t>
            </a:r>
          </a:p>
          <a:p>
            <a:r>
              <a:rPr lang="en-PL" dirty="0"/>
              <a:t>For each game labels and store in the matrix (frames x classes), there are 17 classes. Then they are shifted (for their loss function)</a:t>
            </a:r>
          </a:p>
          <a:p>
            <a:r>
              <a:rPr lang="en-PL" dirty="0"/>
              <a:t>For each game load bboxes and calibrations are loaded. Then for each frame they are used to project players localizations. The edges are defined between players who are not further to each other than the threshold value. The player features are colors, bbox area, center of the bbox and projected centre. The Dataset class from torch_geometric was used to store features and edges.</a:t>
            </a:r>
          </a:p>
          <a:p>
            <a:r>
              <a:rPr lang="en-PL" dirty="0"/>
              <a:t>__getitem__: selects random events and gets corresponding clip features, clip labels,  and players representation from the graph.</a:t>
            </a:r>
          </a:p>
          <a:p>
            <a:r>
              <a:rPr lang="en-PL" dirty="0"/>
              <a:t>Possible improvement include more node features.</a:t>
            </a:r>
          </a:p>
          <a:p>
            <a:endParaRPr lang="en-PL" dirty="0"/>
          </a:p>
        </p:txBody>
      </p:sp>
    </p:spTree>
    <p:extLst>
      <p:ext uri="{BB962C8B-B14F-4D97-AF65-F5344CB8AC3E}">
        <p14:creationId xmlns:p14="http://schemas.microsoft.com/office/powerpoint/2010/main" val="52304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Feature backbone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PL" dirty="0"/>
              <a:t>Applies </a:t>
            </a:r>
            <a:r>
              <a:rPr lang="en-GB" dirty="0"/>
              <a:t>both base convolutional layers and a temporal pyramidal module. (input=(clip x features))</a:t>
            </a:r>
          </a:p>
          <a:p>
            <a:r>
              <a:rPr lang="en-GB" dirty="0"/>
              <a:t>There are two base convolutions. Then the output is forwarded to each of the pyramid convolutions and the outputs are stacked.</a:t>
            </a:r>
          </a:p>
          <a:p>
            <a:r>
              <a:rPr lang="en-GB" dirty="0"/>
              <a:t>It aims capture and represent temporal information at multiple scales. </a:t>
            </a:r>
            <a:endParaRPr lang="en-PL" dirty="0"/>
          </a:p>
        </p:txBody>
      </p:sp>
    </p:spTree>
    <p:extLst>
      <p:ext uri="{BB962C8B-B14F-4D97-AF65-F5344CB8AC3E}">
        <p14:creationId xmlns:p14="http://schemas.microsoft.com/office/powerpoint/2010/main" val="281436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Players backbone (GCN)</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GB" dirty="0"/>
              <a:t>Depending on the the method (GCN, </a:t>
            </a:r>
            <a:r>
              <a:rPr lang="en-GB" dirty="0" err="1"/>
              <a:t>DynamicEdgeConvGCN</a:t>
            </a:r>
            <a:r>
              <a:rPr lang="en-GB" dirty="0"/>
              <a:t>, </a:t>
            </a:r>
            <a:r>
              <a:rPr lang="en-GB" dirty="0" err="1"/>
              <a:t>resGCN</a:t>
            </a:r>
            <a:r>
              <a:rPr lang="en-GB" dirty="0"/>
              <a:t>) the proper layers are initialized. </a:t>
            </a:r>
          </a:p>
          <a:p>
            <a:r>
              <a:rPr lang="en-GB" dirty="0"/>
              <a:t>The graph representation is pushed through four </a:t>
            </a:r>
            <a:r>
              <a:rPr lang="en-GB" dirty="0" err="1"/>
              <a:t>GCNConv</a:t>
            </a:r>
            <a:r>
              <a:rPr lang="en-GB" dirty="0"/>
              <a:t> layers</a:t>
            </a:r>
          </a:p>
          <a:p>
            <a:r>
              <a:rPr lang="en-GB" dirty="0"/>
              <a:t>Afterwards the global pooling method is applied and further operations to reshape the output properly.</a:t>
            </a:r>
          </a:p>
          <a:p>
            <a:endParaRPr lang="en-GB" dirty="0"/>
          </a:p>
        </p:txBody>
      </p:sp>
    </p:spTree>
    <p:extLst>
      <p:ext uri="{BB962C8B-B14F-4D97-AF65-F5344CB8AC3E}">
        <p14:creationId xmlns:p14="http://schemas.microsoft.com/office/powerpoint/2010/main" val="376347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Segmentation module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GB" dirty="0"/>
              <a:t>Concatenate the outputs from the feature backbone and players backbone.</a:t>
            </a:r>
          </a:p>
          <a:p>
            <a:r>
              <a:rPr lang="en-GB" b="0" i="0" u="none" strike="noStrike" dirty="0">
                <a:effectLst/>
                <a:latin typeface="Söhne"/>
              </a:rPr>
              <a:t>Utilizes convolutional layers on concatenated data to extract features.</a:t>
            </a:r>
          </a:p>
          <a:p>
            <a:r>
              <a:rPr lang="en-GB" dirty="0"/>
              <a:t>Rearranges the output tensor's dimensions to prepare it for subsequent operations.</a:t>
            </a:r>
          </a:p>
          <a:p>
            <a:r>
              <a:rPr lang="en-GB" dirty="0"/>
              <a:t>Applies normalization (sigmoid) to the reshaped tensor, scaling values with sigmoid function.</a:t>
            </a:r>
          </a:p>
          <a:p>
            <a:r>
              <a:rPr lang="en-GB" dirty="0"/>
              <a:t>Computes segmentation scores representing the likelihood or presence of various objects or classes within the input image.</a:t>
            </a:r>
          </a:p>
          <a:p>
            <a:endParaRPr lang="en-GB" dirty="0"/>
          </a:p>
        </p:txBody>
      </p:sp>
    </p:spTree>
    <p:extLst>
      <p:ext uri="{BB962C8B-B14F-4D97-AF65-F5344CB8AC3E}">
        <p14:creationId xmlns:p14="http://schemas.microsoft.com/office/powerpoint/2010/main" val="215305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Spotting module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normAutofit/>
          </a:bodyPr>
          <a:lstStyle/>
          <a:p>
            <a:r>
              <a:rPr lang="en-GB" dirty="0"/>
              <a:t>Adjusts segmentation scores by inversing them to emphasize less confident predictions. Reshapes and permutes them to prepare them for further processing steps.</a:t>
            </a:r>
          </a:p>
          <a:p>
            <a:r>
              <a:rPr lang="en-GB" b="0" i="0" u="none" strike="noStrike" dirty="0">
                <a:effectLst/>
                <a:latin typeface="Söhne"/>
              </a:rPr>
              <a:t>Concatenates the convolutional segmentation with reverted segmentation scores.</a:t>
            </a:r>
          </a:p>
          <a:p>
            <a:r>
              <a:rPr lang="en-GB" dirty="0"/>
              <a:t>Employs convolutional layers, possibly after zero-padding, to extract intricate features.</a:t>
            </a:r>
          </a:p>
          <a:p>
            <a:r>
              <a:rPr lang="en-GB" dirty="0"/>
              <a:t>Predicts both confidence levels and classes for potential detections or objects within the input.</a:t>
            </a:r>
          </a:p>
        </p:txBody>
      </p:sp>
    </p:spTree>
    <p:extLst>
      <p:ext uri="{BB962C8B-B14F-4D97-AF65-F5344CB8AC3E}">
        <p14:creationId xmlns:p14="http://schemas.microsoft.com/office/powerpoint/2010/main" val="369161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Improvements</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normAutofit/>
          </a:bodyPr>
          <a:lstStyle/>
          <a:p>
            <a:r>
              <a:rPr lang="en-GB" dirty="0"/>
              <a:t>Apply more features to the graphs.</a:t>
            </a:r>
          </a:p>
          <a:p>
            <a:r>
              <a:rPr lang="en-GB" dirty="0"/>
              <a:t>Apply different methods to capture </a:t>
            </a:r>
            <a:r>
              <a:rPr lang="en-GB"/>
              <a:t>temporal changes.</a:t>
            </a:r>
            <a:endParaRPr lang="en-GB" dirty="0"/>
          </a:p>
        </p:txBody>
      </p:sp>
    </p:spTree>
    <p:extLst>
      <p:ext uri="{BB962C8B-B14F-4D97-AF65-F5344CB8AC3E}">
        <p14:creationId xmlns:p14="http://schemas.microsoft.com/office/powerpoint/2010/main" val="3526087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401</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Code for Action Spotting</vt:lpstr>
      <vt:lpstr>Data Preprocessing</vt:lpstr>
      <vt:lpstr>Model – Feature backbone</vt:lpstr>
      <vt:lpstr>Model – Players backbone (GCN)</vt:lpstr>
      <vt:lpstr>Model – Segmentation module</vt:lpstr>
      <vt:lpstr>Model – Spotting module</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 Action Spotting</dc:title>
  <dc:creator>Tadeusz Zioło</dc:creator>
  <cp:lastModifiedBy>Tadeusz Zioło</cp:lastModifiedBy>
  <cp:revision>3</cp:revision>
  <dcterms:created xsi:type="dcterms:W3CDTF">2023-11-19T13:50:45Z</dcterms:created>
  <dcterms:modified xsi:type="dcterms:W3CDTF">2023-11-19T16:38:08Z</dcterms:modified>
</cp:coreProperties>
</file>