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258" r:id="rId4"/>
    <p:sldId id="260" r:id="rId5"/>
    <p:sldId id="261" r:id="rId6"/>
    <p:sldId id="262" r:id="rId7"/>
    <p:sldId id="263" r:id="rId8"/>
    <p:sldId id="264" r:id="rId9"/>
    <p:sldId id="265" r:id="rId10"/>
    <p:sldId id="266" r:id="rId11"/>
    <p:sldId id="267" r:id="rId12"/>
    <p:sldId id="268" r:id="rId13"/>
    <p:sldId id="269" r:id="rId14"/>
    <p:sldId id="274" r:id="rId15"/>
    <p:sldId id="280" r:id="rId16"/>
    <p:sldId id="281" r:id="rId17"/>
    <p:sldId id="282" r:id="rId18"/>
    <p:sldId id="283" r:id="rId19"/>
    <p:sldId id="284" r:id="rId20"/>
    <p:sldId id="285" r:id="rId21"/>
    <p:sldId id="270" r:id="rId22"/>
    <p:sldId id="272" r:id="rId23"/>
    <p:sldId id="273" r:id="rId24"/>
    <p:sldId id="271" r:id="rId25"/>
    <p:sldId id="279" r:id="rId26"/>
    <p:sldId id="276" r:id="rId27"/>
    <p:sldId id="277" r:id="rId28"/>
    <p:sldId id="275" r:id="rId29"/>
    <p:sldId id="278" r:id="rId30"/>
  </p:sldIdLst>
  <p:sldSz cx="12192000" cy="6858000"/>
  <p:notesSz cx="6858000" cy="9144000"/>
  <p:defaultTextStyle>
    <a:defPPr>
      <a:defRPr lang="en-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48"/>
    <p:restoredTop sz="96327"/>
  </p:normalViewPr>
  <p:slideViewPr>
    <p:cSldViewPr snapToGrid="0">
      <p:cViewPr>
        <p:scale>
          <a:sx n="119" d="100"/>
          <a:sy n="119" d="100"/>
        </p:scale>
        <p:origin x="584" y="-8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F4123-9CB2-C133-1449-E810EB562BD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PL"/>
          </a:p>
        </p:txBody>
      </p:sp>
      <p:sp>
        <p:nvSpPr>
          <p:cNvPr id="3" name="Subtitle 2">
            <a:extLst>
              <a:ext uri="{FF2B5EF4-FFF2-40B4-BE49-F238E27FC236}">
                <a16:creationId xmlns:a16="http://schemas.microsoft.com/office/drawing/2014/main" id="{F8DD4EF6-3757-0583-A710-BDA7CA367E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PL"/>
          </a:p>
        </p:txBody>
      </p:sp>
      <p:sp>
        <p:nvSpPr>
          <p:cNvPr id="4" name="Date Placeholder 3">
            <a:extLst>
              <a:ext uri="{FF2B5EF4-FFF2-40B4-BE49-F238E27FC236}">
                <a16:creationId xmlns:a16="http://schemas.microsoft.com/office/drawing/2014/main" id="{844F606C-2C24-B9A5-66F8-FF1BE1EFE441}"/>
              </a:ext>
            </a:extLst>
          </p:cNvPr>
          <p:cNvSpPr>
            <a:spLocks noGrp="1"/>
          </p:cNvSpPr>
          <p:nvPr>
            <p:ph type="dt" sz="half" idx="10"/>
          </p:nvPr>
        </p:nvSpPr>
        <p:spPr/>
        <p:txBody>
          <a:bodyPr/>
          <a:lstStyle/>
          <a:p>
            <a:fld id="{4D45599C-0F8D-9340-AE26-E07A73F6A26F}" type="datetimeFigureOut">
              <a:rPr lang="en-PL" smtClean="0"/>
              <a:t>10/03/2024</a:t>
            </a:fld>
            <a:endParaRPr lang="en-PL"/>
          </a:p>
        </p:txBody>
      </p:sp>
      <p:sp>
        <p:nvSpPr>
          <p:cNvPr id="5" name="Footer Placeholder 4">
            <a:extLst>
              <a:ext uri="{FF2B5EF4-FFF2-40B4-BE49-F238E27FC236}">
                <a16:creationId xmlns:a16="http://schemas.microsoft.com/office/drawing/2014/main" id="{28A10238-7AB8-73B1-DB8E-DCAF5116735B}"/>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4E2FFA8E-A725-9593-3EC6-3FF473B209DA}"/>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4161545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FD16-E56F-A0A5-F816-D44792FAA1D3}"/>
              </a:ext>
            </a:extLst>
          </p:cNvPr>
          <p:cNvSpPr>
            <a:spLocks noGrp="1"/>
          </p:cNvSpPr>
          <p:nvPr>
            <p:ph type="title"/>
          </p:nvPr>
        </p:nvSpPr>
        <p:spPr/>
        <p:txBody>
          <a:bodyPr/>
          <a:lstStyle/>
          <a:p>
            <a:r>
              <a:rPr lang="en-GB"/>
              <a:t>Click to edit Master title style</a:t>
            </a:r>
            <a:endParaRPr lang="en-PL"/>
          </a:p>
        </p:txBody>
      </p:sp>
      <p:sp>
        <p:nvSpPr>
          <p:cNvPr id="3" name="Vertical Text Placeholder 2">
            <a:extLst>
              <a:ext uri="{FF2B5EF4-FFF2-40B4-BE49-F238E27FC236}">
                <a16:creationId xmlns:a16="http://schemas.microsoft.com/office/drawing/2014/main" id="{5486EE46-081F-EBAD-0D1D-F4C59AF5FB2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8686B0D5-B075-6DCD-2EB5-9A0F669FDB98}"/>
              </a:ext>
            </a:extLst>
          </p:cNvPr>
          <p:cNvSpPr>
            <a:spLocks noGrp="1"/>
          </p:cNvSpPr>
          <p:nvPr>
            <p:ph type="dt" sz="half" idx="10"/>
          </p:nvPr>
        </p:nvSpPr>
        <p:spPr/>
        <p:txBody>
          <a:bodyPr/>
          <a:lstStyle/>
          <a:p>
            <a:fld id="{4D45599C-0F8D-9340-AE26-E07A73F6A26F}" type="datetimeFigureOut">
              <a:rPr lang="en-PL" smtClean="0"/>
              <a:t>10/03/2024</a:t>
            </a:fld>
            <a:endParaRPr lang="en-PL"/>
          </a:p>
        </p:txBody>
      </p:sp>
      <p:sp>
        <p:nvSpPr>
          <p:cNvPr id="5" name="Footer Placeholder 4">
            <a:extLst>
              <a:ext uri="{FF2B5EF4-FFF2-40B4-BE49-F238E27FC236}">
                <a16:creationId xmlns:a16="http://schemas.microsoft.com/office/drawing/2014/main" id="{83A33771-BC5F-017B-0473-DAE291335834}"/>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60B1327D-6296-9635-8CF7-C39D4C9CB65C}"/>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3512488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AAB4E5-E4AD-5978-1555-3E8D57953D7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PL"/>
          </a:p>
        </p:txBody>
      </p:sp>
      <p:sp>
        <p:nvSpPr>
          <p:cNvPr id="3" name="Vertical Text Placeholder 2">
            <a:extLst>
              <a:ext uri="{FF2B5EF4-FFF2-40B4-BE49-F238E27FC236}">
                <a16:creationId xmlns:a16="http://schemas.microsoft.com/office/drawing/2014/main" id="{E4E5AAAE-B013-6DFE-05BD-83A0AA75700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65790A39-ADD8-F74C-2763-0E2BCE9DA8A8}"/>
              </a:ext>
            </a:extLst>
          </p:cNvPr>
          <p:cNvSpPr>
            <a:spLocks noGrp="1"/>
          </p:cNvSpPr>
          <p:nvPr>
            <p:ph type="dt" sz="half" idx="10"/>
          </p:nvPr>
        </p:nvSpPr>
        <p:spPr/>
        <p:txBody>
          <a:bodyPr/>
          <a:lstStyle/>
          <a:p>
            <a:fld id="{4D45599C-0F8D-9340-AE26-E07A73F6A26F}" type="datetimeFigureOut">
              <a:rPr lang="en-PL" smtClean="0"/>
              <a:t>10/03/2024</a:t>
            </a:fld>
            <a:endParaRPr lang="en-PL"/>
          </a:p>
        </p:txBody>
      </p:sp>
      <p:sp>
        <p:nvSpPr>
          <p:cNvPr id="5" name="Footer Placeholder 4">
            <a:extLst>
              <a:ext uri="{FF2B5EF4-FFF2-40B4-BE49-F238E27FC236}">
                <a16:creationId xmlns:a16="http://schemas.microsoft.com/office/drawing/2014/main" id="{4BD4AF3B-05FA-7D9B-40C0-40CED57741EB}"/>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342A635F-01BF-557E-F801-A99CDCEF1981}"/>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2003990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5DD1-CF00-A2B7-A37A-1DDE0144313F}"/>
              </a:ext>
            </a:extLst>
          </p:cNvPr>
          <p:cNvSpPr>
            <a:spLocks noGrp="1"/>
          </p:cNvSpPr>
          <p:nvPr>
            <p:ph type="title"/>
          </p:nvPr>
        </p:nvSpPr>
        <p:spPr/>
        <p:txBody>
          <a:bodyPr/>
          <a:lstStyle/>
          <a:p>
            <a:r>
              <a:rPr lang="en-GB"/>
              <a:t>Click to edit Master title style</a:t>
            </a:r>
            <a:endParaRPr lang="en-PL"/>
          </a:p>
        </p:txBody>
      </p:sp>
      <p:sp>
        <p:nvSpPr>
          <p:cNvPr id="3" name="Content Placeholder 2">
            <a:extLst>
              <a:ext uri="{FF2B5EF4-FFF2-40B4-BE49-F238E27FC236}">
                <a16:creationId xmlns:a16="http://schemas.microsoft.com/office/drawing/2014/main" id="{C632658E-712B-B461-6135-46E0F62BF75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1BABC46C-38ED-29B7-5EBE-5FA59F00C711}"/>
              </a:ext>
            </a:extLst>
          </p:cNvPr>
          <p:cNvSpPr>
            <a:spLocks noGrp="1"/>
          </p:cNvSpPr>
          <p:nvPr>
            <p:ph type="dt" sz="half" idx="10"/>
          </p:nvPr>
        </p:nvSpPr>
        <p:spPr/>
        <p:txBody>
          <a:bodyPr/>
          <a:lstStyle/>
          <a:p>
            <a:fld id="{4D45599C-0F8D-9340-AE26-E07A73F6A26F}" type="datetimeFigureOut">
              <a:rPr lang="en-PL" smtClean="0"/>
              <a:t>10/03/2024</a:t>
            </a:fld>
            <a:endParaRPr lang="en-PL"/>
          </a:p>
        </p:txBody>
      </p:sp>
      <p:sp>
        <p:nvSpPr>
          <p:cNvPr id="5" name="Footer Placeholder 4">
            <a:extLst>
              <a:ext uri="{FF2B5EF4-FFF2-40B4-BE49-F238E27FC236}">
                <a16:creationId xmlns:a16="http://schemas.microsoft.com/office/drawing/2014/main" id="{8B4628D7-DB86-37B2-BF7E-B3019A724F0C}"/>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C2BFE415-8D25-9FF6-EBE6-AF74B1525A7F}"/>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604310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2D21A-B8BD-69EB-B318-FAB494CE9E9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PL"/>
          </a:p>
        </p:txBody>
      </p:sp>
      <p:sp>
        <p:nvSpPr>
          <p:cNvPr id="3" name="Text Placeholder 2">
            <a:extLst>
              <a:ext uri="{FF2B5EF4-FFF2-40B4-BE49-F238E27FC236}">
                <a16:creationId xmlns:a16="http://schemas.microsoft.com/office/drawing/2014/main" id="{EF6BEB85-24F7-F0ED-DE37-B800694D27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7AE1BA8-4ECE-9772-725A-865D4FF9C417}"/>
              </a:ext>
            </a:extLst>
          </p:cNvPr>
          <p:cNvSpPr>
            <a:spLocks noGrp="1"/>
          </p:cNvSpPr>
          <p:nvPr>
            <p:ph type="dt" sz="half" idx="10"/>
          </p:nvPr>
        </p:nvSpPr>
        <p:spPr/>
        <p:txBody>
          <a:bodyPr/>
          <a:lstStyle/>
          <a:p>
            <a:fld id="{4D45599C-0F8D-9340-AE26-E07A73F6A26F}" type="datetimeFigureOut">
              <a:rPr lang="en-PL" smtClean="0"/>
              <a:t>10/03/2024</a:t>
            </a:fld>
            <a:endParaRPr lang="en-PL"/>
          </a:p>
        </p:txBody>
      </p:sp>
      <p:sp>
        <p:nvSpPr>
          <p:cNvPr id="5" name="Footer Placeholder 4">
            <a:extLst>
              <a:ext uri="{FF2B5EF4-FFF2-40B4-BE49-F238E27FC236}">
                <a16:creationId xmlns:a16="http://schemas.microsoft.com/office/drawing/2014/main" id="{5CAA57F9-9576-9F1B-A286-EAEFC006DF8C}"/>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47E48B82-0D87-7A3E-1169-BC8105F6880B}"/>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3026866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E20CD-DB14-D05E-CDAF-420572C609A5}"/>
              </a:ext>
            </a:extLst>
          </p:cNvPr>
          <p:cNvSpPr>
            <a:spLocks noGrp="1"/>
          </p:cNvSpPr>
          <p:nvPr>
            <p:ph type="title"/>
          </p:nvPr>
        </p:nvSpPr>
        <p:spPr/>
        <p:txBody>
          <a:bodyPr/>
          <a:lstStyle/>
          <a:p>
            <a:r>
              <a:rPr lang="en-GB"/>
              <a:t>Click to edit Master title style</a:t>
            </a:r>
            <a:endParaRPr lang="en-PL"/>
          </a:p>
        </p:txBody>
      </p:sp>
      <p:sp>
        <p:nvSpPr>
          <p:cNvPr id="3" name="Content Placeholder 2">
            <a:extLst>
              <a:ext uri="{FF2B5EF4-FFF2-40B4-BE49-F238E27FC236}">
                <a16:creationId xmlns:a16="http://schemas.microsoft.com/office/drawing/2014/main" id="{2F66C021-01D1-B596-27CF-568DECD543D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Content Placeholder 3">
            <a:extLst>
              <a:ext uri="{FF2B5EF4-FFF2-40B4-BE49-F238E27FC236}">
                <a16:creationId xmlns:a16="http://schemas.microsoft.com/office/drawing/2014/main" id="{B106B507-5007-31E7-33E6-B852C77B77D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5" name="Date Placeholder 4">
            <a:extLst>
              <a:ext uri="{FF2B5EF4-FFF2-40B4-BE49-F238E27FC236}">
                <a16:creationId xmlns:a16="http://schemas.microsoft.com/office/drawing/2014/main" id="{A1BEB9E5-D3D7-EBC5-A325-25D49A367E83}"/>
              </a:ext>
            </a:extLst>
          </p:cNvPr>
          <p:cNvSpPr>
            <a:spLocks noGrp="1"/>
          </p:cNvSpPr>
          <p:nvPr>
            <p:ph type="dt" sz="half" idx="10"/>
          </p:nvPr>
        </p:nvSpPr>
        <p:spPr/>
        <p:txBody>
          <a:bodyPr/>
          <a:lstStyle/>
          <a:p>
            <a:fld id="{4D45599C-0F8D-9340-AE26-E07A73F6A26F}" type="datetimeFigureOut">
              <a:rPr lang="en-PL" smtClean="0"/>
              <a:t>10/03/2024</a:t>
            </a:fld>
            <a:endParaRPr lang="en-PL"/>
          </a:p>
        </p:txBody>
      </p:sp>
      <p:sp>
        <p:nvSpPr>
          <p:cNvPr id="6" name="Footer Placeholder 5">
            <a:extLst>
              <a:ext uri="{FF2B5EF4-FFF2-40B4-BE49-F238E27FC236}">
                <a16:creationId xmlns:a16="http://schemas.microsoft.com/office/drawing/2014/main" id="{F29EBB6E-4285-9A9A-8D2F-78FF3123FD4F}"/>
              </a:ext>
            </a:extLst>
          </p:cNvPr>
          <p:cNvSpPr>
            <a:spLocks noGrp="1"/>
          </p:cNvSpPr>
          <p:nvPr>
            <p:ph type="ftr" sz="quarter" idx="11"/>
          </p:nvPr>
        </p:nvSpPr>
        <p:spPr/>
        <p:txBody>
          <a:bodyPr/>
          <a:lstStyle/>
          <a:p>
            <a:endParaRPr lang="en-PL"/>
          </a:p>
        </p:txBody>
      </p:sp>
      <p:sp>
        <p:nvSpPr>
          <p:cNvPr id="7" name="Slide Number Placeholder 6">
            <a:extLst>
              <a:ext uri="{FF2B5EF4-FFF2-40B4-BE49-F238E27FC236}">
                <a16:creationId xmlns:a16="http://schemas.microsoft.com/office/drawing/2014/main" id="{A9BD5C1B-43C0-EBB3-FA2C-D76542684960}"/>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104554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033AA-904A-2FBA-2635-D963EE4033C6}"/>
              </a:ext>
            </a:extLst>
          </p:cNvPr>
          <p:cNvSpPr>
            <a:spLocks noGrp="1"/>
          </p:cNvSpPr>
          <p:nvPr>
            <p:ph type="title"/>
          </p:nvPr>
        </p:nvSpPr>
        <p:spPr>
          <a:xfrm>
            <a:off x="839788" y="365125"/>
            <a:ext cx="10515600" cy="1325563"/>
          </a:xfrm>
        </p:spPr>
        <p:txBody>
          <a:bodyPr/>
          <a:lstStyle/>
          <a:p>
            <a:r>
              <a:rPr lang="en-GB"/>
              <a:t>Click to edit Master title style</a:t>
            </a:r>
            <a:endParaRPr lang="en-PL"/>
          </a:p>
        </p:txBody>
      </p:sp>
      <p:sp>
        <p:nvSpPr>
          <p:cNvPr id="3" name="Text Placeholder 2">
            <a:extLst>
              <a:ext uri="{FF2B5EF4-FFF2-40B4-BE49-F238E27FC236}">
                <a16:creationId xmlns:a16="http://schemas.microsoft.com/office/drawing/2014/main" id="{B36AFE47-2D3C-AAC9-7076-2C9B0EACB5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AA8C6B2-E5D2-0BC4-386D-A57A9C2666E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5" name="Text Placeholder 4">
            <a:extLst>
              <a:ext uri="{FF2B5EF4-FFF2-40B4-BE49-F238E27FC236}">
                <a16:creationId xmlns:a16="http://schemas.microsoft.com/office/drawing/2014/main" id="{5654DEA1-8BD4-E935-10CB-4346DA6E27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830E078-486B-F658-8B2B-9E65DE81A5A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7" name="Date Placeholder 6">
            <a:extLst>
              <a:ext uri="{FF2B5EF4-FFF2-40B4-BE49-F238E27FC236}">
                <a16:creationId xmlns:a16="http://schemas.microsoft.com/office/drawing/2014/main" id="{0AA27CD9-B85F-BA13-EBBE-A071DB4EEE54}"/>
              </a:ext>
            </a:extLst>
          </p:cNvPr>
          <p:cNvSpPr>
            <a:spLocks noGrp="1"/>
          </p:cNvSpPr>
          <p:nvPr>
            <p:ph type="dt" sz="half" idx="10"/>
          </p:nvPr>
        </p:nvSpPr>
        <p:spPr/>
        <p:txBody>
          <a:bodyPr/>
          <a:lstStyle/>
          <a:p>
            <a:fld id="{4D45599C-0F8D-9340-AE26-E07A73F6A26F}" type="datetimeFigureOut">
              <a:rPr lang="en-PL" smtClean="0"/>
              <a:t>10/03/2024</a:t>
            </a:fld>
            <a:endParaRPr lang="en-PL"/>
          </a:p>
        </p:txBody>
      </p:sp>
      <p:sp>
        <p:nvSpPr>
          <p:cNvPr id="8" name="Footer Placeholder 7">
            <a:extLst>
              <a:ext uri="{FF2B5EF4-FFF2-40B4-BE49-F238E27FC236}">
                <a16:creationId xmlns:a16="http://schemas.microsoft.com/office/drawing/2014/main" id="{3671134E-C65D-140C-DAD9-9BF67F144E66}"/>
              </a:ext>
            </a:extLst>
          </p:cNvPr>
          <p:cNvSpPr>
            <a:spLocks noGrp="1"/>
          </p:cNvSpPr>
          <p:nvPr>
            <p:ph type="ftr" sz="quarter" idx="11"/>
          </p:nvPr>
        </p:nvSpPr>
        <p:spPr/>
        <p:txBody>
          <a:bodyPr/>
          <a:lstStyle/>
          <a:p>
            <a:endParaRPr lang="en-PL"/>
          </a:p>
        </p:txBody>
      </p:sp>
      <p:sp>
        <p:nvSpPr>
          <p:cNvPr id="9" name="Slide Number Placeholder 8">
            <a:extLst>
              <a:ext uri="{FF2B5EF4-FFF2-40B4-BE49-F238E27FC236}">
                <a16:creationId xmlns:a16="http://schemas.microsoft.com/office/drawing/2014/main" id="{9441F006-5E23-8B28-8F58-369403407CBF}"/>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37425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DC70D-B9C3-22DC-881A-8D91D59A865B}"/>
              </a:ext>
            </a:extLst>
          </p:cNvPr>
          <p:cNvSpPr>
            <a:spLocks noGrp="1"/>
          </p:cNvSpPr>
          <p:nvPr>
            <p:ph type="title"/>
          </p:nvPr>
        </p:nvSpPr>
        <p:spPr/>
        <p:txBody>
          <a:bodyPr/>
          <a:lstStyle/>
          <a:p>
            <a:r>
              <a:rPr lang="en-GB"/>
              <a:t>Click to edit Master title style</a:t>
            </a:r>
            <a:endParaRPr lang="en-PL"/>
          </a:p>
        </p:txBody>
      </p:sp>
      <p:sp>
        <p:nvSpPr>
          <p:cNvPr id="3" name="Date Placeholder 2">
            <a:extLst>
              <a:ext uri="{FF2B5EF4-FFF2-40B4-BE49-F238E27FC236}">
                <a16:creationId xmlns:a16="http://schemas.microsoft.com/office/drawing/2014/main" id="{72F6821D-7E15-0D4D-5372-8ADD01D1B122}"/>
              </a:ext>
            </a:extLst>
          </p:cNvPr>
          <p:cNvSpPr>
            <a:spLocks noGrp="1"/>
          </p:cNvSpPr>
          <p:nvPr>
            <p:ph type="dt" sz="half" idx="10"/>
          </p:nvPr>
        </p:nvSpPr>
        <p:spPr/>
        <p:txBody>
          <a:bodyPr/>
          <a:lstStyle/>
          <a:p>
            <a:fld id="{4D45599C-0F8D-9340-AE26-E07A73F6A26F}" type="datetimeFigureOut">
              <a:rPr lang="en-PL" smtClean="0"/>
              <a:t>10/03/2024</a:t>
            </a:fld>
            <a:endParaRPr lang="en-PL"/>
          </a:p>
        </p:txBody>
      </p:sp>
      <p:sp>
        <p:nvSpPr>
          <p:cNvPr id="4" name="Footer Placeholder 3">
            <a:extLst>
              <a:ext uri="{FF2B5EF4-FFF2-40B4-BE49-F238E27FC236}">
                <a16:creationId xmlns:a16="http://schemas.microsoft.com/office/drawing/2014/main" id="{01E231EE-68A6-F4A9-2E58-14993314E44B}"/>
              </a:ext>
            </a:extLst>
          </p:cNvPr>
          <p:cNvSpPr>
            <a:spLocks noGrp="1"/>
          </p:cNvSpPr>
          <p:nvPr>
            <p:ph type="ftr" sz="quarter" idx="11"/>
          </p:nvPr>
        </p:nvSpPr>
        <p:spPr/>
        <p:txBody>
          <a:bodyPr/>
          <a:lstStyle/>
          <a:p>
            <a:endParaRPr lang="en-PL"/>
          </a:p>
        </p:txBody>
      </p:sp>
      <p:sp>
        <p:nvSpPr>
          <p:cNvPr id="5" name="Slide Number Placeholder 4">
            <a:extLst>
              <a:ext uri="{FF2B5EF4-FFF2-40B4-BE49-F238E27FC236}">
                <a16:creationId xmlns:a16="http://schemas.microsoft.com/office/drawing/2014/main" id="{E595FC74-1BD6-8F59-A089-5D4DF34B9419}"/>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544442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58D394-5B44-7BAF-A7DA-5E36BC676D94}"/>
              </a:ext>
            </a:extLst>
          </p:cNvPr>
          <p:cNvSpPr>
            <a:spLocks noGrp="1"/>
          </p:cNvSpPr>
          <p:nvPr>
            <p:ph type="dt" sz="half" idx="10"/>
          </p:nvPr>
        </p:nvSpPr>
        <p:spPr/>
        <p:txBody>
          <a:bodyPr/>
          <a:lstStyle/>
          <a:p>
            <a:fld id="{4D45599C-0F8D-9340-AE26-E07A73F6A26F}" type="datetimeFigureOut">
              <a:rPr lang="en-PL" smtClean="0"/>
              <a:t>10/03/2024</a:t>
            </a:fld>
            <a:endParaRPr lang="en-PL"/>
          </a:p>
        </p:txBody>
      </p:sp>
      <p:sp>
        <p:nvSpPr>
          <p:cNvPr id="3" name="Footer Placeholder 2">
            <a:extLst>
              <a:ext uri="{FF2B5EF4-FFF2-40B4-BE49-F238E27FC236}">
                <a16:creationId xmlns:a16="http://schemas.microsoft.com/office/drawing/2014/main" id="{21677E17-AB5C-26EF-621D-138099E1FCD9}"/>
              </a:ext>
            </a:extLst>
          </p:cNvPr>
          <p:cNvSpPr>
            <a:spLocks noGrp="1"/>
          </p:cNvSpPr>
          <p:nvPr>
            <p:ph type="ftr" sz="quarter" idx="11"/>
          </p:nvPr>
        </p:nvSpPr>
        <p:spPr/>
        <p:txBody>
          <a:bodyPr/>
          <a:lstStyle/>
          <a:p>
            <a:endParaRPr lang="en-PL"/>
          </a:p>
        </p:txBody>
      </p:sp>
      <p:sp>
        <p:nvSpPr>
          <p:cNvPr id="4" name="Slide Number Placeholder 3">
            <a:extLst>
              <a:ext uri="{FF2B5EF4-FFF2-40B4-BE49-F238E27FC236}">
                <a16:creationId xmlns:a16="http://schemas.microsoft.com/office/drawing/2014/main" id="{9CED694C-A963-B50D-4C26-A0E41C3E053A}"/>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2750684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18AAA-1938-E5C2-41C8-A7A36C236B2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L"/>
          </a:p>
        </p:txBody>
      </p:sp>
      <p:sp>
        <p:nvSpPr>
          <p:cNvPr id="3" name="Content Placeholder 2">
            <a:extLst>
              <a:ext uri="{FF2B5EF4-FFF2-40B4-BE49-F238E27FC236}">
                <a16:creationId xmlns:a16="http://schemas.microsoft.com/office/drawing/2014/main" id="{07BD58F3-1A78-5135-927F-745F7A677E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Text Placeholder 3">
            <a:extLst>
              <a:ext uri="{FF2B5EF4-FFF2-40B4-BE49-F238E27FC236}">
                <a16:creationId xmlns:a16="http://schemas.microsoft.com/office/drawing/2014/main" id="{15F52376-6644-3663-AAD7-B9DF3AEDF4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9C3EF41-03A5-6F82-CEEB-5D29C8CE5976}"/>
              </a:ext>
            </a:extLst>
          </p:cNvPr>
          <p:cNvSpPr>
            <a:spLocks noGrp="1"/>
          </p:cNvSpPr>
          <p:nvPr>
            <p:ph type="dt" sz="half" idx="10"/>
          </p:nvPr>
        </p:nvSpPr>
        <p:spPr/>
        <p:txBody>
          <a:bodyPr/>
          <a:lstStyle/>
          <a:p>
            <a:fld id="{4D45599C-0F8D-9340-AE26-E07A73F6A26F}" type="datetimeFigureOut">
              <a:rPr lang="en-PL" smtClean="0"/>
              <a:t>10/03/2024</a:t>
            </a:fld>
            <a:endParaRPr lang="en-PL"/>
          </a:p>
        </p:txBody>
      </p:sp>
      <p:sp>
        <p:nvSpPr>
          <p:cNvPr id="6" name="Footer Placeholder 5">
            <a:extLst>
              <a:ext uri="{FF2B5EF4-FFF2-40B4-BE49-F238E27FC236}">
                <a16:creationId xmlns:a16="http://schemas.microsoft.com/office/drawing/2014/main" id="{27DC9497-80B0-F4BC-D7C6-3E7FB05F6859}"/>
              </a:ext>
            </a:extLst>
          </p:cNvPr>
          <p:cNvSpPr>
            <a:spLocks noGrp="1"/>
          </p:cNvSpPr>
          <p:nvPr>
            <p:ph type="ftr" sz="quarter" idx="11"/>
          </p:nvPr>
        </p:nvSpPr>
        <p:spPr/>
        <p:txBody>
          <a:bodyPr/>
          <a:lstStyle/>
          <a:p>
            <a:endParaRPr lang="en-PL"/>
          </a:p>
        </p:txBody>
      </p:sp>
      <p:sp>
        <p:nvSpPr>
          <p:cNvPr id="7" name="Slide Number Placeholder 6">
            <a:extLst>
              <a:ext uri="{FF2B5EF4-FFF2-40B4-BE49-F238E27FC236}">
                <a16:creationId xmlns:a16="http://schemas.microsoft.com/office/drawing/2014/main" id="{0FE4930D-63F1-28F9-28EC-FAD282809147}"/>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2108169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ED38-BD2E-0EB3-7AF5-AE5B940F61F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L"/>
          </a:p>
        </p:txBody>
      </p:sp>
      <p:sp>
        <p:nvSpPr>
          <p:cNvPr id="3" name="Picture Placeholder 2">
            <a:extLst>
              <a:ext uri="{FF2B5EF4-FFF2-40B4-BE49-F238E27FC236}">
                <a16:creationId xmlns:a16="http://schemas.microsoft.com/office/drawing/2014/main" id="{444C7E07-B26C-4287-365F-09EDDAAB56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L"/>
          </a:p>
        </p:txBody>
      </p:sp>
      <p:sp>
        <p:nvSpPr>
          <p:cNvPr id="4" name="Text Placeholder 3">
            <a:extLst>
              <a:ext uri="{FF2B5EF4-FFF2-40B4-BE49-F238E27FC236}">
                <a16:creationId xmlns:a16="http://schemas.microsoft.com/office/drawing/2014/main" id="{E18F4727-CD03-2C66-A4A7-7B3722EB2D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1DFDE87-B252-32C7-6244-0CF22584758E}"/>
              </a:ext>
            </a:extLst>
          </p:cNvPr>
          <p:cNvSpPr>
            <a:spLocks noGrp="1"/>
          </p:cNvSpPr>
          <p:nvPr>
            <p:ph type="dt" sz="half" idx="10"/>
          </p:nvPr>
        </p:nvSpPr>
        <p:spPr/>
        <p:txBody>
          <a:bodyPr/>
          <a:lstStyle/>
          <a:p>
            <a:fld id="{4D45599C-0F8D-9340-AE26-E07A73F6A26F}" type="datetimeFigureOut">
              <a:rPr lang="en-PL" smtClean="0"/>
              <a:t>10/03/2024</a:t>
            </a:fld>
            <a:endParaRPr lang="en-PL"/>
          </a:p>
        </p:txBody>
      </p:sp>
      <p:sp>
        <p:nvSpPr>
          <p:cNvPr id="6" name="Footer Placeholder 5">
            <a:extLst>
              <a:ext uri="{FF2B5EF4-FFF2-40B4-BE49-F238E27FC236}">
                <a16:creationId xmlns:a16="http://schemas.microsoft.com/office/drawing/2014/main" id="{523D6630-CBB8-52E8-2DFD-A8269EE61164}"/>
              </a:ext>
            </a:extLst>
          </p:cNvPr>
          <p:cNvSpPr>
            <a:spLocks noGrp="1"/>
          </p:cNvSpPr>
          <p:nvPr>
            <p:ph type="ftr" sz="quarter" idx="11"/>
          </p:nvPr>
        </p:nvSpPr>
        <p:spPr/>
        <p:txBody>
          <a:bodyPr/>
          <a:lstStyle/>
          <a:p>
            <a:endParaRPr lang="en-PL"/>
          </a:p>
        </p:txBody>
      </p:sp>
      <p:sp>
        <p:nvSpPr>
          <p:cNvPr id="7" name="Slide Number Placeholder 6">
            <a:extLst>
              <a:ext uri="{FF2B5EF4-FFF2-40B4-BE49-F238E27FC236}">
                <a16:creationId xmlns:a16="http://schemas.microsoft.com/office/drawing/2014/main" id="{4576CD0F-7A74-D850-6F3C-1AB02AFE36E0}"/>
              </a:ext>
            </a:extLst>
          </p:cNvPr>
          <p:cNvSpPr>
            <a:spLocks noGrp="1"/>
          </p:cNvSpPr>
          <p:nvPr>
            <p:ph type="sldNum" sz="quarter" idx="12"/>
          </p:nvPr>
        </p:nvSpPr>
        <p:spPr/>
        <p:txBody>
          <a:bodyPr/>
          <a:lstStyle/>
          <a:p>
            <a:fld id="{9867E2D1-F3E6-9B47-BCC9-5D80335D20A8}" type="slidenum">
              <a:rPr lang="en-PL" smtClean="0"/>
              <a:t>‹#›</a:t>
            </a:fld>
            <a:endParaRPr lang="en-PL"/>
          </a:p>
        </p:txBody>
      </p:sp>
    </p:spTree>
    <p:extLst>
      <p:ext uri="{BB962C8B-B14F-4D97-AF65-F5344CB8AC3E}">
        <p14:creationId xmlns:p14="http://schemas.microsoft.com/office/powerpoint/2010/main" val="4276316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766E77-CC1A-0171-0BB6-9BD9362D8E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PL"/>
          </a:p>
        </p:txBody>
      </p:sp>
      <p:sp>
        <p:nvSpPr>
          <p:cNvPr id="3" name="Text Placeholder 2">
            <a:extLst>
              <a:ext uri="{FF2B5EF4-FFF2-40B4-BE49-F238E27FC236}">
                <a16:creationId xmlns:a16="http://schemas.microsoft.com/office/drawing/2014/main" id="{84EF70B1-32D8-3F67-D690-84B9DD2A3D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DD459B84-5317-C6A1-DE67-8D618CE174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45599C-0F8D-9340-AE26-E07A73F6A26F}" type="datetimeFigureOut">
              <a:rPr lang="en-PL" smtClean="0"/>
              <a:t>10/03/2024</a:t>
            </a:fld>
            <a:endParaRPr lang="en-PL"/>
          </a:p>
        </p:txBody>
      </p:sp>
      <p:sp>
        <p:nvSpPr>
          <p:cNvPr id="5" name="Footer Placeholder 4">
            <a:extLst>
              <a:ext uri="{FF2B5EF4-FFF2-40B4-BE49-F238E27FC236}">
                <a16:creationId xmlns:a16="http://schemas.microsoft.com/office/drawing/2014/main" id="{510AC24E-8735-7E5F-809F-FBDDF3078A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L"/>
          </a:p>
        </p:txBody>
      </p:sp>
      <p:sp>
        <p:nvSpPr>
          <p:cNvPr id="6" name="Slide Number Placeholder 5">
            <a:extLst>
              <a:ext uri="{FF2B5EF4-FFF2-40B4-BE49-F238E27FC236}">
                <a16:creationId xmlns:a16="http://schemas.microsoft.com/office/drawing/2014/main" id="{9EEE3214-5C28-6ABA-DD18-584A849FB1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7E2D1-F3E6-9B47-BCC9-5D80335D20A8}" type="slidenum">
              <a:rPr lang="en-PL" smtClean="0"/>
              <a:t>‹#›</a:t>
            </a:fld>
            <a:endParaRPr lang="en-PL"/>
          </a:p>
        </p:txBody>
      </p:sp>
    </p:spTree>
    <p:extLst>
      <p:ext uri="{BB962C8B-B14F-4D97-AF65-F5344CB8AC3E}">
        <p14:creationId xmlns:p14="http://schemas.microsoft.com/office/powerpoint/2010/main" val="1023291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649DEC-91EE-9E8A-73C4-7FEACC8F0AF5}"/>
              </a:ext>
            </a:extLst>
          </p:cNvPr>
          <p:cNvPicPr>
            <a:picLocks noChangeAspect="1"/>
          </p:cNvPicPr>
          <p:nvPr/>
        </p:nvPicPr>
        <p:blipFill rotWithShape="1">
          <a:blip r:embed="rId2"/>
          <a:srcRect t="1747"/>
          <a:stretch/>
        </p:blipFill>
        <p:spPr>
          <a:xfrm>
            <a:off x="-3047" y="10"/>
            <a:ext cx="12191999" cy="6857990"/>
          </a:xfrm>
          <a:prstGeom prst="rect">
            <a:avLst/>
          </a:prstGeom>
        </p:spPr>
      </p:pic>
      <p:sp>
        <p:nvSpPr>
          <p:cNvPr id="2" name="Title 1">
            <a:extLst>
              <a:ext uri="{FF2B5EF4-FFF2-40B4-BE49-F238E27FC236}">
                <a16:creationId xmlns:a16="http://schemas.microsoft.com/office/drawing/2014/main" id="{27507E1A-3EA2-9020-D849-69537DB37F76}"/>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PL" sz="5200" b="1" dirty="0">
                <a:solidFill>
                  <a:srgbClr val="FFFFFF"/>
                </a:solidFill>
              </a:rPr>
              <a:t>Code for Action Spotting</a:t>
            </a:r>
          </a:p>
        </p:txBody>
      </p:sp>
      <p:sp>
        <p:nvSpPr>
          <p:cNvPr id="3" name="Subtitle 2">
            <a:extLst>
              <a:ext uri="{FF2B5EF4-FFF2-40B4-BE49-F238E27FC236}">
                <a16:creationId xmlns:a16="http://schemas.microsoft.com/office/drawing/2014/main" id="{E95F4DAD-B444-F2F6-6FAC-E26C0CF55F9F}"/>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endParaRPr lang="en-PL">
              <a:solidFill>
                <a:srgbClr val="FFFFFF"/>
              </a:solidFill>
            </a:endParaRPr>
          </a:p>
        </p:txBody>
      </p:sp>
    </p:spTree>
    <p:extLst>
      <p:ext uri="{BB962C8B-B14F-4D97-AF65-F5344CB8AC3E}">
        <p14:creationId xmlns:p14="http://schemas.microsoft.com/office/powerpoint/2010/main" val="27724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AFDC-9419-9552-FC26-B9C3186DE3ED}"/>
              </a:ext>
            </a:extLst>
          </p:cNvPr>
          <p:cNvSpPr>
            <a:spLocks noGrp="1"/>
          </p:cNvSpPr>
          <p:nvPr>
            <p:ph type="title"/>
          </p:nvPr>
        </p:nvSpPr>
        <p:spPr>
          <a:xfrm>
            <a:off x="938561" y="2766218"/>
            <a:ext cx="3388112" cy="1325563"/>
          </a:xfrm>
        </p:spPr>
        <p:txBody>
          <a:bodyPr>
            <a:normAutofit fontScale="90000"/>
          </a:bodyPr>
          <a:lstStyle/>
          <a:p>
            <a:r>
              <a:rPr lang="en-PL" dirty="0"/>
              <a:t>More Annotations</a:t>
            </a:r>
            <a:br>
              <a:rPr lang="en-PL" dirty="0"/>
            </a:br>
            <a:r>
              <a:rPr lang="en-PL" dirty="0"/>
              <a:t>chunk size - 60s </a:t>
            </a:r>
          </a:p>
        </p:txBody>
      </p:sp>
      <p:pic>
        <p:nvPicPr>
          <p:cNvPr id="6" name="Picture 5">
            <a:extLst>
              <a:ext uri="{FF2B5EF4-FFF2-40B4-BE49-F238E27FC236}">
                <a16:creationId xmlns:a16="http://schemas.microsoft.com/office/drawing/2014/main" id="{1DBCEC9C-354D-2013-2088-D8D5AA1E75DB}"/>
              </a:ext>
            </a:extLst>
          </p:cNvPr>
          <p:cNvPicPr>
            <a:picLocks noChangeAspect="1"/>
          </p:cNvPicPr>
          <p:nvPr/>
        </p:nvPicPr>
        <p:blipFill>
          <a:blip r:embed="rId2"/>
          <a:stretch>
            <a:fillRect/>
          </a:stretch>
        </p:blipFill>
        <p:spPr>
          <a:xfrm>
            <a:off x="5355351" y="0"/>
            <a:ext cx="6836649" cy="6858000"/>
          </a:xfrm>
          <a:prstGeom prst="rect">
            <a:avLst/>
          </a:prstGeom>
        </p:spPr>
      </p:pic>
    </p:spTree>
    <p:extLst>
      <p:ext uri="{BB962C8B-B14F-4D97-AF65-F5344CB8AC3E}">
        <p14:creationId xmlns:p14="http://schemas.microsoft.com/office/powerpoint/2010/main" val="716067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AFDC-9419-9552-FC26-B9C3186DE3ED}"/>
              </a:ext>
            </a:extLst>
          </p:cNvPr>
          <p:cNvSpPr>
            <a:spLocks noGrp="1"/>
          </p:cNvSpPr>
          <p:nvPr>
            <p:ph type="title"/>
          </p:nvPr>
        </p:nvSpPr>
        <p:spPr>
          <a:xfrm>
            <a:off x="4317381" y="580579"/>
            <a:ext cx="3388112" cy="1325563"/>
          </a:xfrm>
        </p:spPr>
        <p:txBody>
          <a:bodyPr>
            <a:normAutofit/>
          </a:bodyPr>
          <a:lstStyle/>
          <a:p>
            <a:r>
              <a:rPr lang="en-PL"/>
              <a:t>Grid Search</a:t>
            </a:r>
            <a:endParaRPr lang="en-PL" dirty="0"/>
          </a:p>
        </p:txBody>
      </p:sp>
      <p:pic>
        <p:nvPicPr>
          <p:cNvPr id="3" name="Picture 2">
            <a:extLst>
              <a:ext uri="{FF2B5EF4-FFF2-40B4-BE49-F238E27FC236}">
                <a16:creationId xmlns:a16="http://schemas.microsoft.com/office/drawing/2014/main" id="{3FB9D252-6F59-684B-4294-E039B0FBA28E}"/>
              </a:ext>
            </a:extLst>
          </p:cNvPr>
          <p:cNvPicPr>
            <a:picLocks noChangeAspect="1"/>
          </p:cNvPicPr>
          <p:nvPr/>
        </p:nvPicPr>
        <p:blipFill>
          <a:blip r:embed="rId2"/>
          <a:stretch>
            <a:fillRect/>
          </a:stretch>
        </p:blipFill>
        <p:spPr>
          <a:xfrm>
            <a:off x="180683" y="2298225"/>
            <a:ext cx="11830634" cy="3435292"/>
          </a:xfrm>
          <a:prstGeom prst="rect">
            <a:avLst/>
          </a:prstGeom>
        </p:spPr>
      </p:pic>
    </p:spTree>
    <p:extLst>
      <p:ext uri="{BB962C8B-B14F-4D97-AF65-F5344CB8AC3E}">
        <p14:creationId xmlns:p14="http://schemas.microsoft.com/office/powerpoint/2010/main" val="3796834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DBCEC9C-354D-2013-2088-D8D5AA1E75DB}"/>
              </a:ext>
            </a:extLst>
          </p:cNvPr>
          <p:cNvPicPr>
            <a:picLocks noChangeAspect="1"/>
          </p:cNvPicPr>
          <p:nvPr/>
        </p:nvPicPr>
        <p:blipFill>
          <a:blip r:embed="rId2"/>
          <a:stretch>
            <a:fillRect/>
          </a:stretch>
        </p:blipFill>
        <p:spPr>
          <a:xfrm>
            <a:off x="80824" y="0"/>
            <a:ext cx="5910673" cy="5929132"/>
          </a:xfrm>
          <a:prstGeom prst="rect">
            <a:avLst/>
          </a:prstGeom>
        </p:spPr>
      </p:pic>
      <p:pic>
        <p:nvPicPr>
          <p:cNvPr id="5" name="Picture 4">
            <a:extLst>
              <a:ext uri="{FF2B5EF4-FFF2-40B4-BE49-F238E27FC236}">
                <a16:creationId xmlns:a16="http://schemas.microsoft.com/office/drawing/2014/main" id="{82972834-4292-7D89-0C3A-227B7C460836}"/>
              </a:ext>
            </a:extLst>
          </p:cNvPr>
          <p:cNvPicPr>
            <a:picLocks noChangeAspect="1"/>
          </p:cNvPicPr>
          <p:nvPr/>
        </p:nvPicPr>
        <p:blipFill>
          <a:blip r:embed="rId3"/>
          <a:stretch>
            <a:fillRect/>
          </a:stretch>
        </p:blipFill>
        <p:spPr>
          <a:xfrm>
            <a:off x="6200505" y="0"/>
            <a:ext cx="5910673" cy="5929132"/>
          </a:xfrm>
          <a:prstGeom prst="rect">
            <a:avLst/>
          </a:prstGeom>
        </p:spPr>
      </p:pic>
      <p:sp>
        <p:nvSpPr>
          <p:cNvPr id="7" name="TextBox 6">
            <a:extLst>
              <a:ext uri="{FF2B5EF4-FFF2-40B4-BE49-F238E27FC236}">
                <a16:creationId xmlns:a16="http://schemas.microsoft.com/office/drawing/2014/main" id="{89C90873-6005-BE5D-20F4-CEA0C1E9D0D8}"/>
              </a:ext>
            </a:extLst>
          </p:cNvPr>
          <p:cNvSpPr txBox="1"/>
          <p:nvPr/>
        </p:nvSpPr>
        <p:spPr>
          <a:xfrm>
            <a:off x="2141320" y="6198698"/>
            <a:ext cx="1037064" cy="369332"/>
          </a:xfrm>
          <a:prstGeom prst="rect">
            <a:avLst/>
          </a:prstGeom>
          <a:noFill/>
        </p:spPr>
        <p:txBody>
          <a:bodyPr wrap="square" rtlCol="0">
            <a:spAutoFit/>
          </a:bodyPr>
          <a:lstStyle/>
          <a:p>
            <a:r>
              <a:rPr lang="en-PL" dirty="0"/>
              <a:t>Previous</a:t>
            </a:r>
          </a:p>
        </p:txBody>
      </p:sp>
      <p:sp>
        <p:nvSpPr>
          <p:cNvPr id="8" name="TextBox 7">
            <a:extLst>
              <a:ext uri="{FF2B5EF4-FFF2-40B4-BE49-F238E27FC236}">
                <a16:creationId xmlns:a16="http://schemas.microsoft.com/office/drawing/2014/main" id="{F96C1608-28FD-EEF2-5C2E-CB5E5CE5BB3E}"/>
              </a:ext>
            </a:extLst>
          </p:cNvPr>
          <p:cNvSpPr txBox="1"/>
          <p:nvPr/>
        </p:nvSpPr>
        <p:spPr>
          <a:xfrm>
            <a:off x="8914603" y="6060198"/>
            <a:ext cx="1037064" cy="646331"/>
          </a:xfrm>
          <a:prstGeom prst="rect">
            <a:avLst/>
          </a:prstGeom>
          <a:noFill/>
        </p:spPr>
        <p:txBody>
          <a:bodyPr wrap="square" rtlCol="0">
            <a:spAutoFit/>
          </a:bodyPr>
          <a:lstStyle/>
          <a:p>
            <a:r>
              <a:rPr lang="en-PL" dirty="0"/>
              <a:t>Highest - MAP</a:t>
            </a:r>
          </a:p>
        </p:txBody>
      </p:sp>
    </p:spTree>
    <p:extLst>
      <p:ext uri="{BB962C8B-B14F-4D97-AF65-F5344CB8AC3E}">
        <p14:creationId xmlns:p14="http://schemas.microsoft.com/office/powerpoint/2010/main" val="1995952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972834-4292-7D89-0C3A-227B7C460836}"/>
              </a:ext>
            </a:extLst>
          </p:cNvPr>
          <p:cNvPicPr>
            <a:picLocks noChangeAspect="1"/>
          </p:cNvPicPr>
          <p:nvPr/>
        </p:nvPicPr>
        <p:blipFill>
          <a:blip r:embed="rId2"/>
          <a:stretch>
            <a:fillRect/>
          </a:stretch>
        </p:blipFill>
        <p:spPr>
          <a:xfrm>
            <a:off x="0" y="-1"/>
            <a:ext cx="5998888" cy="6017623"/>
          </a:xfrm>
          <a:prstGeom prst="rect">
            <a:avLst/>
          </a:prstGeom>
        </p:spPr>
      </p:pic>
      <p:sp>
        <p:nvSpPr>
          <p:cNvPr id="8" name="TextBox 7">
            <a:extLst>
              <a:ext uri="{FF2B5EF4-FFF2-40B4-BE49-F238E27FC236}">
                <a16:creationId xmlns:a16="http://schemas.microsoft.com/office/drawing/2014/main" id="{F96C1608-28FD-EEF2-5C2E-CB5E5CE5BB3E}"/>
              </a:ext>
            </a:extLst>
          </p:cNvPr>
          <p:cNvSpPr txBox="1"/>
          <p:nvPr/>
        </p:nvSpPr>
        <p:spPr>
          <a:xfrm>
            <a:off x="2060496" y="6201155"/>
            <a:ext cx="1037064" cy="646331"/>
          </a:xfrm>
          <a:prstGeom prst="rect">
            <a:avLst/>
          </a:prstGeom>
          <a:noFill/>
        </p:spPr>
        <p:txBody>
          <a:bodyPr wrap="square" rtlCol="0">
            <a:spAutoFit/>
          </a:bodyPr>
          <a:lstStyle/>
          <a:p>
            <a:r>
              <a:rPr lang="en-PL" dirty="0"/>
              <a:t>Highest - MAP</a:t>
            </a:r>
          </a:p>
        </p:txBody>
      </p:sp>
      <p:sp>
        <p:nvSpPr>
          <p:cNvPr id="3" name="TextBox 2">
            <a:extLst>
              <a:ext uri="{FF2B5EF4-FFF2-40B4-BE49-F238E27FC236}">
                <a16:creationId xmlns:a16="http://schemas.microsoft.com/office/drawing/2014/main" id="{9CCD127C-EED1-C0D6-EA47-A63A56E8D48C}"/>
              </a:ext>
            </a:extLst>
          </p:cNvPr>
          <p:cNvSpPr txBox="1"/>
          <p:nvPr/>
        </p:nvSpPr>
        <p:spPr>
          <a:xfrm>
            <a:off x="9030262" y="6201154"/>
            <a:ext cx="1420874" cy="646331"/>
          </a:xfrm>
          <a:prstGeom prst="rect">
            <a:avLst/>
          </a:prstGeom>
          <a:noFill/>
        </p:spPr>
        <p:txBody>
          <a:bodyPr wrap="square" rtlCol="0">
            <a:spAutoFit/>
          </a:bodyPr>
          <a:lstStyle/>
          <a:p>
            <a:r>
              <a:rPr lang="en-PL" dirty="0"/>
              <a:t>Edge Attributes</a:t>
            </a:r>
          </a:p>
        </p:txBody>
      </p:sp>
      <p:pic>
        <p:nvPicPr>
          <p:cNvPr id="4" name="Picture 3">
            <a:extLst>
              <a:ext uri="{FF2B5EF4-FFF2-40B4-BE49-F238E27FC236}">
                <a16:creationId xmlns:a16="http://schemas.microsoft.com/office/drawing/2014/main" id="{45FC4C62-78D5-F121-6477-58E78D3E6A12}"/>
              </a:ext>
            </a:extLst>
          </p:cNvPr>
          <p:cNvPicPr>
            <a:picLocks noChangeAspect="1"/>
          </p:cNvPicPr>
          <p:nvPr/>
        </p:nvPicPr>
        <p:blipFill>
          <a:blip r:embed="rId3"/>
          <a:stretch>
            <a:fillRect/>
          </a:stretch>
        </p:blipFill>
        <p:spPr>
          <a:xfrm>
            <a:off x="6193113" y="0"/>
            <a:ext cx="5998887" cy="6017622"/>
          </a:xfrm>
          <a:prstGeom prst="rect">
            <a:avLst/>
          </a:prstGeom>
        </p:spPr>
      </p:pic>
    </p:spTree>
    <p:extLst>
      <p:ext uri="{BB962C8B-B14F-4D97-AF65-F5344CB8AC3E}">
        <p14:creationId xmlns:p14="http://schemas.microsoft.com/office/powerpoint/2010/main" val="1395414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0704-F53B-3524-83B9-CEF67E3E27D1}"/>
              </a:ext>
            </a:extLst>
          </p:cNvPr>
          <p:cNvSpPr>
            <a:spLocks noGrp="1"/>
          </p:cNvSpPr>
          <p:nvPr>
            <p:ph type="title"/>
          </p:nvPr>
        </p:nvSpPr>
        <p:spPr>
          <a:xfrm>
            <a:off x="848710" y="2766218"/>
            <a:ext cx="3700346" cy="1325563"/>
          </a:xfrm>
        </p:spPr>
        <p:txBody>
          <a:bodyPr/>
          <a:lstStyle/>
          <a:p>
            <a:r>
              <a:rPr lang="en-PL" dirty="0"/>
              <a:t>SEPERATE MODELS</a:t>
            </a:r>
          </a:p>
        </p:txBody>
      </p:sp>
      <p:pic>
        <p:nvPicPr>
          <p:cNvPr id="3" name="Picture 2">
            <a:extLst>
              <a:ext uri="{FF2B5EF4-FFF2-40B4-BE49-F238E27FC236}">
                <a16:creationId xmlns:a16="http://schemas.microsoft.com/office/drawing/2014/main" id="{C355557B-045C-799C-C250-7074E3BF8338}"/>
              </a:ext>
            </a:extLst>
          </p:cNvPr>
          <p:cNvPicPr>
            <a:picLocks noChangeAspect="1"/>
          </p:cNvPicPr>
          <p:nvPr/>
        </p:nvPicPr>
        <p:blipFill>
          <a:blip r:embed="rId2"/>
          <a:stretch>
            <a:fillRect/>
          </a:stretch>
        </p:blipFill>
        <p:spPr>
          <a:xfrm>
            <a:off x="5240004" y="0"/>
            <a:ext cx="6836649" cy="6858000"/>
          </a:xfrm>
          <a:prstGeom prst="rect">
            <a:avLst/>
          </a:prstGeom>
        </p:spPr>
      </p:pic>
    </p:spTree>
    <p:extLst>
      <p:ext uri="{BB962C8B-B14F-4D97-AF65-F5344CB8AC3E}">
        <p14:creationId xmlns:p14="http://schemas.microsoft.com/office/powerpoint/2010/main" val="2656485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3EB56-E605-0478-36B0-00E00598AAC0}"/>
              </a:ext>
            </a:extLst>
          </p:cNvPr>
          <p:cNvSpPr>
            <a:spLocks noGrp="1"/>
          </p:cNvSpPr>
          <p:nvPr>
            <p:ph type="title"/>
          </p:nvPr>
        </p:nvSpPr>
        <p:spPr/>
        <p:txBody>
          <a:bodyPr/>
          <a:lstStyle/>
          <a:p>
            <a:r>
              <a:rPr lang="en-PL" dirty="0"/>
              <a:t>SEPERATE MODELS</a:t>
            </a:r>
          </a:p>
        </p:txBody>
      </p:sp>
      <p:pic>
        <p:nvPicPr>
          <p:cNvPr id="4" name="Content Placeholder 3">
            <a:extLst>
              <a:ext uri="{FF2B5EF4-FFF2-40B4-BE49-F238E27FC236}">
                <a16:creationId xmlns:a16="http://schemas.microsoft.com/office/drawing/2014/main" id="{2F530471-3C58-6D58-8445-44A82639786D}"/>
              </a:ext>
            </a:extLst>
          </p:cNvPr>
          <p:cNvPicPr>
            <a:picLocks noGrp="1" noChangeAspect="1"/>
          </p:cNvPicPr>
          <p:nvPr>
            <p:ph idx="1"/>
          </p:nvPr>
        </p:nvPicPr>
        <p:blipFill>
          <a:blip r:embed="rId2"/>
          <a:stretch>
            <a:fillRect/>
          </a:stretch>
        </p:blipFill>
        <p:spPr>
          <a:xfrm>
            <a:off x="265050" y="2583545"/>
            <a:ext cx="11661900" cy="3144593"/>
          </a:xfrm>
          <a:prstGeom prst="rect">
            <a:avLst/>
          </a:prstGeom>
        </p:spPr>
      </p:pic>
    </p:spTree>
    <p:extLst>
      <p:ext uri="{BB962C8B-B14F-4D97-AF65-F5344CB8AC3E}">
        <p14:creationId xmlns:p14="http://schemas.microsoft.com/office/powerpoint/2010/main" val="4196509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F0C84-BCD0-EC39-3C67-4A7E7B0AD698}"/>
              </a:ext>
            </a:extLst>
          </p:cNvPr>
          <p:cNvSpPr>
            <a:spLocks noGrp="1"/>
          </p:cNvSpPr>
          <p:nvPr>
            <p:ph type="title"/>
          </p:nvPr>
        </p:nvSpPr>
        <p:spPr>
          <a:xfrm>
            <a:off x="838200" y="365125"/>
            <a:ext cx="10515600" cy="549275"/>
          </a:xfrm>
        </p:spPr>
        <p:txBody>
          <a:bodyPr>
            <a:normAutofit fontScale="90000"/>
          </a:bodyPr>
          <a:lstStyle/>
          <a:p>
            <a:pPr algn="ctr"/>
            <a:r>
              <a:rPr lang="en-PL" sz="3200" dirty="0"/>
              <a:t>More features &amp; edge weights + 2 annotations + augmented data</a:t>
            </a:r>
          </a:p>
        </p:txBody>
      </p:sp>
      <p:pic>
        <p:nvPicPr>
          <p:cNvPr id="4" name="Content Placeholder 3">
            <a:extLst>
              <a:ext uri="{FF2B5EF4-FFF2-40B4-BE49-F238E27FC236}">
                <a16:creationId xmlns:a16="http://schemas.microsoft.com/office/drawing/2014/main" id="{ECE3DC3F-7AC2-4E4B-A910-A10EB031EF31}"/>
              </a:ext>
            </a:extLst>
          </p:cNvPr>
          <p:cNvPicPr>
            <a:picLocks noGrp="1" noChangeAspect="1"/>
          </p:cNvPicPr>
          <p:nvPr>
            <p:ph idx="1"/>
          </p:nvPr>
        </p:nvPicPr>
        <p:blipFill>
          <a:blip r:embed="rId2"/>
          <a:stretch>
            <a:fillRect/>
          </a:stretch>
        </p:blipFill>
        <p:spPr>
          <a:xfrm>
            <a:off x="693033" y="1133657"/>
            <a:ext cx="10805933" cy="5359218"/>
          </a:xfrm>
          <a:prstGeom prst="rect">
            <a:avLst/>
          </a:prstGeom>
        </p:spPr>
      </p:pic>
    </p:spTree>
    <p:extLst>
      <p:ext uri="{BB962C8B-B14F-4D97-AF65-F5344CB8AC3E}">
        <p14:creationId xmlns:p14="http://schemas.microsoft.com/office/powerpoint/2010/main" val="3403132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C9B5B1-E0F9-D176-1D4F-5020CD184460}"/>
              </a:ext>
            </a:extLst>
          </p:cNvPr>
          <p:cNvPicPr>
            <a:picLocks noChangeAspect="1"/>
          </p:cNvPicPr>
          <p:nvPr/>
        </p:nvPicPr>
        <p:blipFill>
          <a:blip r:embed="rId2"/>
          <a:stretch>
            <a:fillRect/>
          </a:stretch>
        </p:blipFill>
        <p:spPr>
          <a:xfrm>
            <a:off x="6678030" y="-1"/>
            <a:ext cx="5513970" cy="6858000"/>
          </a:xfrm>
          <a:prstGeom prst="rect">
            <a:avLst/>
          </a:prstGeom>
        </p:spPr>
      </p:pic>
      <p:sp>
        <p:nvSpPr>
          <p:cNvPr id="5" name="Title 1">
            <a:extLst>
              <a:ext uri="{FF2B5EF4-FFF2-40B4-BE49-F238E27FC236}">
                <a16:creationId xmlns:a16="http://schemas.microsoft.com/office/drawing/2014/main" id="{D8B51723-FD6E-F4BB-DA69-2685E6F08145}"/>
              </a:ext>
            </a:extLst>
          </p:cNvPr>
          <p:cNvSpPr>
            <a:spLocks noGrp="1"/>
          </p:cNvSpPr>
          <p:nvPr>
            <p:ph type="title"/>
          </p:nvPr>
        </p:nvSpPr>
        <p:spPr>
          <a:xfrm>
            <a:off x="1181100" y="3154362"/>
            <a:ext cx="3825240" cy="549275"/>
          </a:xfrm>
        </p:spPr>
        <p:txBody>
          <a:bodyPr>
            <a:normAutofit fontScale="90000"/>
          </a:bodyPr>
          <a:lstStyle/>
          <a:p>
            <a:pPr algn="ctr"/>
            <a:r>
              <a:rPr lang="en-PL" sz="3200" dirty="0"/>
              <a:t>More features &amp; edge weights + 2 annotations + augmented data</a:t>
            </a:r>
          </a:p>
        </p:txBody>
      </p:sp>
    </p:spTree>
    <p:extLst>
      <p:ext uri="{BB962C8B-B14F-4D97-AF65-F5344CB8AC3E}">
        <p14:creationId xmlns:p14="http://schemas.microsoft.com/office/powerpoint/2010/main" val="2546663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E5175-7A1E-AD99-06AA-D0715DBC3106}"/>
              </a:ext>
            </a:extLst>
          </p:cNvPr>
          <p:cNvSpPr>
            <a:spLocks noGrp="1"/>
          </p:cNvSpPr>
          <p:nvPr>
            <p:ph type="title"/>
          </p:nvPr>
        </p:nvSpPr>
        <p:spPr>
          <a:xfrm>
            <a:off x="838200" y="2130287"/>
            <a:ext cx="4807760" cy="2597426"/>
          </a:xfrm>
        </p:spPr>
        <p:txBody>
          <a:bodyPr/>
          <a:lstStyle/>
          <a:p>
            <a:pPr algn="ctr"/>
            <a:r>
              <a:rPr lang="en-PL" dirty="0"/>
              <a:t>Rare actions more probable to choose hile training</a:t>
            </a:r>
          </a:p>
        </p:txBody>
      </p:sp>
      <p:pic>
        <p:nvPicPr>
          <p:cNvPr id="4" name="Picture 3">
            <a:extLst>
              <a:ext uri="{FF2B5EF4-FFF2-40B4-BE49-F238E27FC236}">
                <a16:creationId xmlns:a16="http://schemas.microsoft.com/office/drawing/2014/main" id="{7AC6688F-67F0-E6DC-99B0-A22A27B56729}"/>
              </a:ext>
            </a:extLst>
          </p:cNvPr>
          <p:cNvPicPr>
            <a:picLocks noChangeAspect="1"/>
          </p:cNvPicPr>
          <p:nvPr/>
        </p:nvPicPr>
        <p:blipFill>
          <a:blip r:embed="rId2"/>
          <a:stretch>
            <a:fillRect/>
          </a:stretch>
        </p:blipFill>
        <p:spPr>
          <a:xfrm>
            <a:off x="6546041" y="0"/>
            <a:ext cx="5513970" cy="6858000"/>
          </a:xfrm>
          <a:prstGeom prst="rect">
            <a:avLst/>
          </a:prstGeom>
        </p:spPr>
      </p:pic>
    </p:spTree>
    <p:extLst>
      <p:ext uri="{BB962C8B-B14F-4D97-AF65-F5344CB8AC3E}">
        <p14:creationId xmlns:p14="http://schemas.microsoft.com/office/powerpoint/2010/main" val="1366263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45440E-EBA0-5238-BA98-6242CDCBBCEE}"/>
              </a:ext>
            </a:extLst>
          </p:cNvPr>
          <p:cNvPicPr>
            <a:picLocks noChangeAspect="1"/>
          </p:cNvPicPr>
          <p:nvPr/>
        </p:nvPicPr>
        <p:blipFill>
          <a:blip r:embed="rId2"/>
          <a:stretch>
            <a:fillRect/>
          </a:stretch>
        </p:blipFill>
        <p:spPr>
          <a:xfrm>
            <a:off x="66261" y="0"/>
            <a:ext cx="5513970" cy="6858000"/>
          </a:xfrm>
          <a:prstGeom prst="rect">
            <a:avLst/>
          </a:prstGeom>
        </p:spPr>
      </p:pic>
      <p:pic>
        <p:nvPicPr>
          <p:cNvPr id="8" name="Picture 7">
            <a:extLst>
              <a:ext uri="{FF2B5EF4-FFF2-40B4-BE49-F238E27FC236}">
                <a16:creationId xmlns:a16="http://schemas.microsoft.com/office/drawing/2014/main" id="{238C9C23-8762-46A0-CD9A-E8675DB92D39}"/>
              </a:ext>
            </a:extLst>
          </p:cNvPr>
          <p:cNvPicPr>
            <a:picLocks noChangeAspect="1"/>
          </p:cNvPicPr>
          <p:nvPr/>
        </p:nvPicPr>
        <p:blipFill>
          <a:blip r:embed="rId3"/>
          <a:stretch>
            <a:fillRect/>
          </a:stretch>
        </p:blipFill>
        <p:spPr>
          <a:xfrm>
            <a:off x="6546041" y="0"/>
            <a:ext cx="5513970" cy="6858000"/>
          </a:xfrm>
          <a:prstGeom prst="rect">
            <a:avLst/>
          </a:prstGeom>
        </p:spPr>
      </p:pic>
    </p:spTree>
    <p:extLst>
      <p:ext uri="{BB962C8B-B14F-4D97-AF65-F5344CB8AC3E}">
        <p14:creationId xmlns:p14="http://schemas.microsoft.com/office/powerpoint/2010/main" val="3898067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9B0A-5A09-EA34-A00A-D1BC4C97B436}"/>
              </a:ext>
            </a:extLst>
          </p:cNvPr>
          <p:cNvSpPr>
            <a:spLocks noGrp="1"/>
          </p:cNvSpPr>
          <p:nvPr>
            <p:ph type="title"/>
          </p:nvPr>
        </p:nvSpPr>
        <p:spPr/>
        <p:txBody>
          <a:bodyPr/>
          <a:lstStyle/>
          <a:p>
            <a:r>
              <a:rPr lang="en-PL" dirty="0"/>
              <a:t>Data Preprocessing</a:t>
            </a:r>
          </a:p>
        </p:txBody>
      </p:sp>
      <p:sp>
        <p:nvSpPr>
          <p:cNvPr id="3" name="Content Placeholder 2">
            <a:extLst>
              <a:ext uri="{FF2B5EF4-FFF2-40B4-BE49-F238E27FC236}">
                <a16:creationId xmlns:a16="http://schemas.microsoft.com/office/drawing/2014/main" id="{10CE5358-B2BA-42CE-B0B6-3546DFCBB72D}"/>
              </a:ext>
            </a:extLst>
          </p:cNvPr>
          <p:cNvSpPr>
            <a:spLocks noGrp="1"/>
          </p:cNvSpPr>
          <p:nvPr>
            <p:ph idx="1"/>
          </p:nvPr>
        </p:nvSpPr>
        <p:spPr>
          <a:xfrm>
            <a:off x="838200" y="1349115"/>
            <a:ext cx="10515600" cy="4827848"/>
          </a:xfrm>
        </p:spPr>
        <p:txBody>
          <a:bodyPr>
            <a:normAutofit fontScale="92500" lnSpcReduction="10000"/>
          </a:bodyPr>
          <a:lstStyle/>
          <a:p>
            <a:r>
              <a:rPr lang="en-PL" dirty="0"/>
              <a:t>For each game loads predicted features, </a:t>
            </a:r>
          </a:p>
          <a:p>
            <a:r>
              <a:rPr lang="en-PL" dirty="0"/>
              <a:t>For each game labels and store in the matrix (frames x classes), there are 17 classes. Then they are shifted (for their loss function)</a:t>
            </a:r>
          </a:p>
          <a:p>
            <a:r>
              <a:rPr lang="en-PL" dirty="0"/>
              <a:t>For each game load bboxes and calibrations are loaded. Then for each frame they are used to project players localizations. The edges are defined between players who are not further to each other than the threshold value. The player features are colors, bbox area, center of the bbox and projected centre. The Dataset class from torch_geometric was used to store features and edges.</a:t>
            </a:r>
          </a:p>
          <a:p>
            <a:r>
              <a:rPr lang="en-PL" dirty="0"/>
              <a:t>__getitem__: selects random events and gets corresponding clip features, clip labels,  and players representation from the graph.</a:t>
            </a:r>
          </a:p>
          <a:p>
            <a:r>
              <a:rPr lang="en-PL" dirty="0"/>
              <a:t>Possible improvement include more node features.</a:t>
            </a:r>
          </a:p>
          <a:p>
            <a:endParaRPr lang="en-PL" dirty="0"/>
          </a:p>
        </p:txBody>
      </p:sp>
    </p:spTree>
    <p:extLst>
      <p:ext uri="{BB962C8B-B14F-4D97-AF65-F5344CB8AC3E}">
        <p14:creationId xmlns:p14="http://schemas.microsoft.com/office/powerpoint/2010/main" val="523046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EFC1D-E621-4380-25D1-396EDFDB95E7}"/>
              </a:ext>
            </a:extLst>
          </p:cNvPr>
          <p:cNvSpPr>
            <a:spLocks noGrp="1"/>
          </p:cNvSpPr>
          <p:nvPr>
            <p:ph type="title"/>
          </p:nvPr>
        </p:nvSpPr>
        <p:spPr>
          <a:xfrm>
            <a:off x="890452" y="2766218"/>
            <a:ext cx="4008120" cy="1325563"/>
          </a:xfrm>
        </p:spPr>
        <p:txBody>
          <a:bodyPr/>
          <a:lstStyle/>
          <a:p>
            <a:r>
              <a:rPr lang="en-PL" dirty="0"/>
              <a:t>Fine Tunning</a:t>
            </a:r>
          </a:p>
        </p:txBody>
      </p:sp>
      <p:pic>
        <p:nvPicPr>
          <p:cNvPr id="4" name="Picture 3">
            <a:extLst>
              <a:ext uri="{FF2B5EF4-FFF2-40B4-BE49-F238E27FC236}">
                <a16:creationId xmlns:a16="http://schemas.microsoft.com/office/drawing/2014/main" id="{3F4107B5-6C04-2833-6934-928BD56CD18B}"/>
              </a:ext>
            </a:extLst>
          </p:cNvPr>
          <p:cNvPicPr>
            <a:picLocks noChangeAspect="1"/>
          </p:cNvPicPr>
          <p:nvPr/>
        </p:nvPicPr>
        <p:blipFill>
          <a:blip r:embed="rId2"/>
          <a:stretch>
            <a:fillRect/>
          </a:stretch>
        </p:blipFill>
        <p:spPr>
          <a:xfrm>
            <a:off x="5359621" y="0"/>
            <a:ext cx="6832379" cy="6858000"/>
          </a:xfrm>
          <a:prstGeom prst="rect">
            <a:avLst/>
          </a:prstGeom>
        </p:spPr>
      </p:pic>
    </p:spTree>
    <p:extLst>
      <p:ext uri="{BB962C8B-B14F-4D97-AF65-F5344CB8AC3E}">
        <p14:creationId xmlns:p14="http://schemas.microsoft.com/office/powerpoint/2010/main" val="3566648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649DEC-91EE-9E8A-73C4-7FEACC8F0AF5}"/>
              </a:ext>
            </a:extLst>
          </p:cNvPr>
          <p:cNvPicPr>
            <a:picLocks noChangeAspect="1"/>
          </p:cNvPicPr>
          <p:nvPr/>
        </p:nvPicPr>
        <p:blipFill rotWithShape="1">
          <a:blip r:embed="rId2"/>
          <a:srcRect t="1747"/>
          <a:stretch/>
        </p:blipFill>
        <p:spPr>
          <a:xfrm>
            <a:off x="-3047" y="10"/>
            <a:ext cx="12191999" cy="6857990"/>
          </a:xfrm>
          <a:prstGeom prst="rect">
            <a:avLst/>
          </a:prstGeom>
        </p:spPr>
      </p:pic>
      <p:sp>
        <p:nvSpPr>
          <p:cNvPr id="2" name="Title 1">
            <a:extLst>
              <a:ext uri="{FF2B5EF4-FFF2-40B4-BE49-F238E27FC236}">
                <a16:creationId xmlns:a16="http://schemas.microsoft.com/office/drawing/2014/main" id="{27507E1A-3EA2-9020-D849-69537DB37F76}"/>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PL" sz="5200" b="1" dirty="0">
                <a:solidFill>
                  <a:srgbClr val="FFFFFF"/>
                </a:solidFill>
              </a:rPr>
              <a:t>Spotting Module - Idea</a:t>
            </a:r>
          </a:p>
        </p:txBody>
      </p:sp>
      <p:sp>
        <p:nvSpPr>
          <p:cNvPr id="3" name="Subtitle 2">
            <a:extLst>
              <a:ext uri="{FF2B5EF4-FFF2-40B4-BE49-F238E27FC236}">
                <a16:creationId xmlns:a16="http://schemas.microsoft.com/office/drawing/2014/main" id="{E95F4DAD-B444-F2F6-6FAC-E26C0CF55F9F}"/>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endParaRPr lang="en-PL">
              <a:solidFill>
                <a:srgbClr val="FFFFFF"/>
              </a:solidFill>
            </a:endParaRPr>
          </a:p>
        </p:txBody>
      </p:sp>
    </p:spTree>
    <p:extLst>
      <p:ext uri="{BB962C8B-B14F-4D97-AF65-F5344CB8AC3E}">
        <p14:creationId xmlns:p14="http://schemas.microsoft.com/office/powerpoint/2010/main" val="300221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9555E-3218-6845-0DE2-329EB6E881FE}"/>
              </a:ext>
            </a:extLst>
          </p:cNvPr>
          <p:cNvSpPr>
            <a:spLocks noGrp="1"/>
          </p:cNvSpPr>
          <p:nvPr>
            <p:ph type="title"/>
          </p:nvPr>
        </p:nvSpPr>
        <p:spPr/>
        <p:txBody>
          <a:bodyPr/>
          <a:lstStyle/>
          <a:p>
            <a:r>
              <a:rPr lang="en-PL" dirty="0"/>
              <a:t>Event distribution in the game</a:t>
            </a:r>
          </a:p>
        </p:txBody>
      </p:sp>
      <p:pic>
        <p:nvPicPr>
          <p:cNvPr id="4" name="Content Placeholder 3">
            <a:extLst>
              <a:ext uri="{FF2B5EF4-FFF2-40B4-BE49-F238E27FC236}">
                <a16:creationId xmlns:a16="http://schemas.microsoft.com/office/drawing/2014/main" id="{6AA54701-87CF-2438-7B5C-890FC63ECDC7}"/>
              </a:ext>
            </a:extLst>
          </p:cNvPr>
          <p:cNvPicPr>
            <a:picLocks noGrp="1" noChangeAspect="1"/>
          </p:cNvPicPr>
          <p:nvPr>
            <p:ph idx="1"/>
          </p:nvPr>
        </p:nvPicPr>
        <p:blipFill>
          <a:blip r:embed="rId2"/>
          <a:stretch>
            <a:fillRect/>
          </a:stretch>
        </p:blipFill>
        <p:spPr>
          <a:xfrm>
            <a:off x="1000442" y="1825625"/>
            <a:ext cx="10191115" cy="4351338"/>
          </a:xfrm>
          <a:prstGeom prst="rect">
            <a:avLst/>
          </a:prstGeom>
        </p:spPr>
      </p:pic>
    </p:spTree>
    <p:extLst>
      <p:ext uri="{BB962C8B-B14F-4D97-AF65-F5344CB8AC3E}">
        <p14:creationId xmlns:p14="http://schemas.microsoft.com/office/powerpoint/2010/main" val="3781031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BE19-88B2-5FEA-0D5B-E510D85C586A}"/>
              </a:ext>
            </a:extLst>
          </p:cNvPr>
          <p:cNvSpPr>
            <a:spLocks noGrp="1"/>
          </p:cNvSpPr>
          <p:nvPr>
            <p:ph type="title"/>
          </p:nvPr>
        </p:nvSpPr>
        <p:spPr>
          <a:xfrm>
            <a:off x="568764" y="2596697"/>
            <a:ext cx="5102693" cy="1325563"/>
          </a:xfrm>
        </p:spPr>
        <p:txBody>
          <a:bodyPr/>
          <a:lstStyle/>
          <a:p>
            <a:r>
              <a:rPr lang="en-PL" dirty="0"/>
              <a:t>Correlation of the</a:t>
            </a:r>
            <a:br>
              <a:rPr lang="en-PL" dirty="0"/>
            </a:br>
            <a:r>
              <a:rPr lang="en-PL" dirty="0"/>
              <a:t>Segmentation Results</a:t>
            </a:r>
          </a:p>
        </p:txBody>
      </p:sp>
      <p:pic>
        <p:nvPicPr>
          <p:cNvPr id="4" name="Picture 3">
            <a:extLst>
              <a:ext uri="{FF2B5EF4-FFF2-40B4-BE49-F238E27FC236}">
                <a16:creationId xmlns:a16="http://schemas.microsoft.com/office/drawing/2014/main" id="{51EFC332-C4C9-C322-B7AF-557F6EC246D5}"/>
              </a:ext>
            </a:extLst>
          </p:cNvPr>
          <p:cNvPicPr>
            <a:picLocks noChangeAspect="1"/>
          </p:cNvPicPr>
          <p:nvPr/>
        </p:nvPicPr>
        <p:blipFill>
          <a:blip r:embed="rId2"/>
          <a:stretch>
            <a:fillRect/>
          </a:stretch>
        </p:blipFill>
        <p:spPr>
          <a:xfrm>
            <a:off x="5826564" y="0"/>
            <a:ext cx="6365436" cy="6858000"/>
          </a:xfrm>
          <a:prstGeom prst="rect">
            <a:avLst/>
          </a:prstGeom>
        </p:spPr>
      </p:pic>
    </p:spTree>
    <p:extLst>
      <p:ext uri="{BB962C8B-B14F-4D97-AF65-F5344CB8AC3E}">
        <p14:creationId xmlns:p14="http://schemas.microsoft.com/office/powerpoint/2010/main" val="2320668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196-710F-C3B3-5636-367ADB312F88}"/>
              </a:ext>
            </a:extLst>
          </p:cNvPr>
          <p:cNvSpPr>
            <a:spLocks noGrp="1"/>
          </p:cNvSpPr>
          <p:nvPr>
            <p:ph type="title"/>
          </p:nvPr>
        </p:nvSpPr>
        <p:spPr/>
        <p:txBody>
          <a:bodyPr/>
          <a:lstStyle/>
          <a:p>
            <a:r>
              <a:rPr lang="en-PL" dirty="0"/>
              <a:t>FilterNet</a:t>
            </a:r>
          </a:p>
        </p:txBody>
      </p:sp>
      <p:pic>
        <p:nvPicPr>
          <p:cNvPr id="1026" name="Picture 2">
            <a:extLst>
              <a:ext uri="{FF2B5EF4-FFF2-40B4-BE49-F238E27FC236}">
                <a16:creationId xmlns:a16="http://schemas.microsoft.com/office/drawing/2014/main" id="{3704F111-6234-BC98-E3A6-3C291043FD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7824" y="1825625"/>
            <a:ext cx="657635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343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1D7A2E-5AEB-FA0B-CA30-792496DC2668}"/>
              </a:ext>
            </a:extLst>
          </p:cNvPr>
          <p:cNvSpPr>
            <a:spLocks noGrp="1"/>
          </p:cNvSpPr>
          <p:nvPr>
            <p:ph type="title"/>
          </p:nvPr>
        </p:nvSpPr>
        <p:spPr/>
        <p:txBody>
          <a:bodyPr/>
          <a:lstStyle/>
          <a:p>
            <a:r>
              <a:rPr lang="en-PL" dirty="0"/>
              <a:t>Proposed Pipeline</a:t>
            </a:r>
          </a:p>
        </p:txBody>
      </p:sp>
      <p:sp>
        <p:nvSpPr>
          <p:cNvPr id="6" name="Rectangle 5">
            <a:extLst>
              <a:ext uri="{FF2B5EF4-FFF2-40B4-BE49-F238E27FC236}">
                <a16:creationId xmlns:a16="http://schemas.microsoft.com/office/drawing/2014/main" id="{3A1C1B31-1A3F-4675-BB48-9A55C86017C6}"/>
              </a:ext>
            </a:extLst>
          </p:cNvPr>
          <p:cNvSpPr/>
          <p:nvPr/>
        </p:nvSpPr>
        <p:spPr>
          <a:xfrm>
            <a:off x="209722" y="1855700"/>
            <a:ext cx="1426028" cy="40494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SEGMENTATION</a:t>
            </a:r>
            <a:br>
              <a:rPr lang="en-PL" dirty="0"/>
            </a:br>
            <a:r>
              <a:rPr lang="en-PL" dirty="0"/>
              <a:t>MODULE</a:t>
            </a:r>
          </a:p>
          <a:p>
            <a:pPr algn="ctr"/>
            <a:r>
              <a:rPr lang="en-PL" dirty="0"/>
              <a:t>(Black Box)</a:t>
            </a:r>
          </a:p>
        </p:txBody>
      </p:sp>
      <p:sp>
        <p:nvSpPr>
          <p:cNvPr id="33" name="Rectangle 32">
            <a:extLst>
              <a:ext uri="{FF2B5EF4-FFF2-40B4-BE49-F238E27FC236}">
                <a16:creationId xmlns:a16="http://schemas.microsoft.com/office/drawing/2014/main" id="{B62CF127-1E6B-3E04-3387-07EFB4B221DC}"/>
              </a:ext>
            </a:extLst>
          </p:cNvPr>
          <p:cNvSpPr/>
          <p:nvPr/>
        </p:nvSpPr>
        <p:spPr>
          <a:xfrm>
            <a:off x="6251028" y="1984705"/>
            <a:ext cx="979715" cy="37991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CONCATENATE</a:t>
            </a:r>
          </a:p>
        </p:txBody>
      </p:sp>
      <p:sp>
        <p:nvSpPr>
          <p:cNvPr id="34" name="Rectangle 33">
            <a:extLst>
              <a:ext uri="{FF2B5EF4-FFF2-40B4-BE49-F238E27FC236}">
                <a16:creationId xmlns:a16="http://schemas.microsoft.com/office/drawing/2014/main" id="{B9E16546-140A-855E-88FC-FA3B52B9E090}"/>
              </a:ext>
            </a:extLst>
          </p:cNvPr>
          <p:cNvSpPr/>
          <p:nvPr/>
        </p:nvSpPr>
        <p:spPr>
          <a:xfrm>
            <a:off x="7840337" y="1980887"/>
            <a:ext cx="979715" cy="37991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AVG POOL</a:t>
            </a:r>
          </a:p>
        </p:txBody>
      </p:sp>
      <p:sp>
        <p:nvSpPr>
          <p:cNvPr id="35" name="Rectangle 34">
            <a:extLst>
              <a:ext uri="{FF2B5EF4-FFF2-40B4-BE49-F238E27FC236}">
                <a16:creationId xmlns:a16="http://schemas.microsoft.com/office/drawing/2014/main" id="{B567CA65-5F72-CB42-E0AA-B358FD06DACA}"/>
              </a:ext>
            </a:extLst>
          </p:cNvPr>
          <p:cNvSpPr/>
          <p:nvPr/>
        </p:nvSpPr>
        <p:spPr>
          <a:xfrm>
            <a:off x="9429646" y="1980886"/>
            <a:ext cx="979715" cy="37991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LINEAR</a:t>
            </a:r>
          </a:p>
        </p:txBody>
      </p:sp>
      <p:sp>
        <p:nvSpPr>
          <p:cNvPr id="36" name="Rectangle 35">
            <a:extLst>
              <a:ext uri="{FF2B5EF4-FFF2-40B4-BE49-F238E27FC236}">
                <a16:creationId xmlns:a16="http://schemas.microsoft.com/office/drawing/2014/main" id="{C5B2E84F-4245-5223-02F3-2873F557E2A9}"/>
              </a:ext>
            </a:extLst>
          </p:cNvPr>
          <p:cNvSpPr/>
          <p:nvPr/>
        </p:nvSpPr>
        <p:spPr>
          <a:xfrm>
            <a:off x="11018955" y="1984623"/>
            <a:ext cx="979715" cy="37991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SIGMOID</a:t>
            </a:r>
          </a:p>
        </p:txBody>
      </p:sp>
      <p:cxnSp>
        <p:nvCxnSpPr>
          <p:cNvPr id="46" name="Straight Arrow Connector 45">
            <a:extLst>
              <a:ext uri="{FF2B5EF4-FFF2-40B4-BE49-F238E27FC236}">
                <a16:creationId xmlns:a16="http://schemas.microsoft.com/office/drawing/2014/main" id="{23F2C5B4-D43D-0452-234B-541D52309CA1}"/>
              </a:ext>
            </a:extLst>
          </p:cNvPr>
          <p:cNvCxnSpPr>
            <a:stCxn id="33" idx="3"/>
            <a:endCxn id="34" idx="1"/>
          </p:cNvCxnSpPr>
          <p:nvPr/>
        </p:nvCxnSpPr>
        <p:spPr>
          <a:xfrm flipV="1">
            <a:off x="7230743" y="3880444"/>
            <a:ext cx="609594" cy="3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AD2FA72-6ACD-B9F1-1E97-D7E0EA1521E9}"/>
              </a:ext>
            </a:extLst>
          </p:cNvPr>
          <p:cNvCxnSpPr>
            <a:stCxn id="34" idx="3"/>
            <a:endCxn id="35" idx="1"/>
          </p:cNvCxnSpPr>
          <p:nvPr/>
        </p:nvCxnSpPr>
        <p:spPr>
          <a:xfrm flipV="1">
            <a:off x="8820052" y="3880443"/>
            <a:ext cx="60959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D8B9EFE-EED0-FD09-8E9A-2CE6EBCDD4C8}"/>
              </a:ext>
            </a:extLst>
          </p:cNvPr>
          <p:cNvCxnSpPr>
            <a:stCxn id="35" idx="3"/>
          </p:cNvCxnSpPr>
          <p:nvPr/>
        </p:nvCxnSpPr>
        <p:spPr>
          <a:xfrm>
            <a:off x="10409361" y="3880443"/>
            <a:ext cx="609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E8E0955D-AD34-7822-9E0B-6C50A4800DE1}"/>
              </a:ext>
            </a:extLst>
          </p:cNvPr>
          <p:cNvSpPr/>
          <p:nvPr/>
        </p:nvSpPr>
        <p:spPr>
          <a:xfrm rot="5400000">
            <a:off x="3352011" y="1630131"/>
            <a:ext cx="979715" cy="17001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FilterNet</a:t>
            </a:r>
          </a:p>
          <a:p>
            <a:pPr algn="ctr"/>
            <a:r>
              <a:rPr lang="en-PL" dirty="0"/>
              <a:t>(LSTM-bidir)</a:t>
            </a:r>
          </a:p>
        </p:txBody>
      </p:sp>
      <p:sp>
        <p:nvSpPr>
          <p:cNvPr id="3" name="Rectangle 2">
            <a:extLst>
              <a:ext uri="{FF2B5EF4-FFF2-40B4-BE49-F238E27FC236}">
                <a16:creationId xmlns:a16="http://schemas.microsoft.com/office/drawing/2014/main" id="{6EB1E3DD-43EB-C9CC-3ED9-91D05C95F782}"/>
              </a:ext>
            </a:extLst>
          </p:cNvPr>
          <p:cNvSpPr/>
          <p:nvPr/>
        </p:nvSpPr>
        <p:spPr>
          <a:xfrm rot="5400000">
            <a:off x="3313876" y="4440045"/>
            <a:ext cx="979715" cy="17001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CONVOLUTION </a:t>
            </a:r>
          </a:p>
          <a:p>
            <a:pPr algn="ctr"/>
            <a:r>
              <a:rPr lang="en-PL" dirty="0"/>
              <a:t>WHOLE SEQUENCE</a:t>
            </a:r>
          </a:p>
        </p:txBody>
      </p:sp>
      <p:cxnSp>
        <p:nvCxnSpPr>
          <p:cNvPr id="7" name="Elbow Connector 6">
            <a:extLst>
              <a:ext uri="{FF2B5EF4-FFF2-40B4-BE49-F238E27FC236}">
                <a16:creationId xmlns:a16="http://schemas.microsoft.com/office/drawing/2014/main" id="{09210381-380C-A744-1365-B6741D30660D}"/>
              </a:ext>
            </a:extLst>
          </p:cNvPr>
          <p:cNvCxnSpPr>
            <a:cxnSpLocks/>
            <a:stCxn id="6" idx="3"/>
            <a:endCxn id="3" idx="2"/>
          </p:cNvCxnSpPr>
          <p:nvPr/>
        </p:nvCxnSpPr>
        <p:spPr>
          <a:xfrm>
            <a:off x="1635750" y="3880443"/>
            <a:ext cx="1317887" cy="1409699"/>
          </a:xfrm>
          <a:prstGeom prst="bentConnector3">
            <a:avLst>
              <a:gd name="adj1" fmla="val 113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a:extLst>
              <a:ext uri="{FF2B5EF4-FFF2-40B4-BE49-F238E27FC236}">
                <a16:creationId xmlns:a16="http://schemas.microsoft.com/office/drawing/2014/main" id="{B3FA371D-B09E-D165-C10C-EE3E057E9AC4}"/>
              </a:ext>
            </a:extLst>
          </p:cNvPr>
          <p:cNvCxnSpPr>
            <a:cxnSpLocks/>
            <a:stCxn id="6" idx="3"/>
            <a:endCxn id="2" idx="2"/>
          </p:cNvCxnSpPr>
          <p:nvPr/>
        </p:nvCxnSpPr>
        <p:spPr>
          <a:xfrm flipV="1">
            <a:off x="1635750" y="2480228"/>
            <a:ext cx="1356023" cy="1400215"/>
          </a:xfrm>
          <a:prstGeom prst="bentConnector3">
            <a:avLst>
              <a:gd name="adj1" fmla="val 1084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47E040F8-4EB8-B383-665A-E8D6FCA7CC78}"/>
              </a:ext>
            </a:extLst>
          </p:cNvPr>
          <p:cNvCxnSpPr>
            <a:cxnSpLocks/>
            <a:stCxn id="2" idx="0"/>
            <a:endCxn id="33" idx="1"/>
          </p:cNvCxnSpPr>
          <p:nvPr/>
        </p:nvCxnSpPr>
        <p:spPr>
          <a:xfrm>
            <a:off x="4691965" y="2480228"/>
            <a:ext cx="1559063" cy="1404034"/>
          </a:xfrm>
          <a:prstGeom prst="bentConnector3">
            <a:avLst>
              <a:gd name="adj1" fmla="val 765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93421866-C114-4E15-541E-9ED7741F0ABB}"/>
              </a:ext>
            </a:extLst>
          </p:cNvPr>
          <p:cNvCxnSpPr>
            <a:cxnSpLocks/>
            <a:stCxn id="3" idx="0"/>
            <a:endCxn id="33" idx="1"/>
          </p:cNvCxnSpPr>
          <p:nvPr/>
        </p:nvCxnSpPr>
        <p:spPr>
          <a:xfrm flipV="1">
            <a:off x="4653830" y="3884262"/>
            <a:ext cx="1597198" cy="1405880"/>
          </a:xfrm>
          <a:prstGeom prst="bentConnector3">
            <a:avLst>
              <a:gd name="adj1" fmla="val 77005"/>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3F39BFA-8D39-87D0-497A-5CC32AC561AC}"/>
              </a:ext>
            </a:extLst>
          </p:cNvPr>
          <p:cNvSpPr/>
          <p:nvPr/>
        </p:nvSpPr>
        <p:spPr>
          <a:xfrm rot="5400000">
            <a:off x="2348125" y="3025546"/>
            <a:ext cx="979715" cy="17001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CONVOLUTION </a:t>
            </a:r>
          </a:p>
          <a:p>
            <a:pPr algn="ctr"/>
            <a:r>
              <a:rPr lang="en-PL" dirty="0"/>
              <a:t>ALONGSIDE </a:t>
            </a:r>
          </a:p>
          <a:p>
            <a:pPr algn="ctr"/>
            <a:r>
              <a:rPr lang="en-PL" dirty="0"/>
              <a:t>EVENTS</a:t>
            </a:r>
          </a:p>
        </p:txBody>
      </p:sp>
      <p:cxnSp>
        <p:nvCxnSpPr>
          <p:cNvPr id="32" name="Straight Arrow Connector 31">
            <a:extLst>
              <a:ext uri="{FF2B5EF4-FFF2-40B4-BE49-F238E27FC236}">
                <a16:creationId xmlns:a16="http://schemas.microsoft.com/office/drawing/2014/main" id="{DDD2E8C3-A80B-ABBC-5647-74AB69CA78EE}"/>
              </a:ext>
            </a:extLst>
          </p:cNvPr>
          <p:cNvCxnSpPr>
            <a:stCxn id="6" idx="3"/>
            <a:endCxn id="28" idx="2"/>
          </p:cNvCxnSpPr>
          <p:nvPr/>
        </p:nvCxnSpPr>
        <p:spPr>
          <a:xfrm flipV="1">
            <a:off x="1635750" y="3875643"/>
            <a:ext cx="352136" cy="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E7099218-2B60-F8AD-53FE-DE3641E58B20}"/>
              </a:ext>
            </a:extLst>
          </p:cNvPr>
          <p:cNvSpPr/>
          <p:nvPr/>
        </p:nvSpPr>
        <p:spPr>
          <a:xfrm rot="5400000">
            <a:off x="4353115" y="3026610"/>
            <a:ext cx="979715" cy="17001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FilterNet</a:t>
            </a:r>
          </a:p>
          <a:p>
            <a:pPr algn="ctr"/>
            <a:r>
              <a:rPr lang="en-PL" dirty="0"/>
              <a:t>(LSTM-bidir)</a:t>
            </a:r>
          </a:p>
        </p:txBody>
      </p:sp>
      <p:cxnSp>
        <p:nvCxnSpPr>
          <p:cNvPr id="62" name="Straight Arrow Connector 61">
            <a:extLst>
              <a:ext uri="{FF2B5EF4-FFF2-40B4-BE49-F238E27FC236}">
                <a16:creationId xmlns:a16="http://schemas.microsoft.com/office/drawing/2014/main" id="{E8486339-0E9B-5B9A-2B8B-4FED79C63285}"/>
              </a:ext>
            </a:extLst>
          </p:cNvPr>
          <p:cNvCxnSpPr>
            <a:stCxn id="28" idx="0"/>
            <a:endCxn id="60" idx="2"/>
          </p:cNvCxnSpPr>
          <p:nvPr/>
        </p:nvCxnSpPr>
        <p:spPr>
          <a:xfrm>
            <a:off x="3688079" y="3875643"/>
            <a:ext cx="304798" cy="1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ACE3C36A-2202-5832-C5F4-E3C20C19F2EF}"/>
              </a:ext>
            </a:extLst>
          </p:cNvPr>
          <p:cNvCxnSpPr>
            <a:stCxn id="60" idx="0"/>
            <a:endCxn id="33" idx="1"/>
          </p:cNvCxnSpPr>
          <p:nvPr/>
        </p:nvCxnSpPr>
        <p:spPr>
          <a:xfrm>
            <a:off x="5693069" y="3876707"/>
            <a:ext cx="557959" cy="7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865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196-710F-C3B3-5636-367ADB312F88}"/>
              </a:ext>
            </a:extLst>
          </p:cNvPr>
          <p:cNvSpPr>
            <a:spLocks noGrp="1"/>
          </p:cNvSpPr>
          <p:nvPr>
            <p:ph type="title"/>
          </p:nvPr>
        </p:nvSpPr>
        <p:spPr>
          <a:xfrm>
            <a:off x="838200" y="273276"/>
            <a:ext cx="10515600" cy="527504"/>
          </a:xfrm>
        </p:spPr>
        <p:txBody>
          <a:bodyPr>
            <a:normAutofit fontScale="90000"/>
          </a:bodyPr>
          <a:lstStyle/>
          <a:p>
            <a:r>
              <a:rPr lang="en-PL" dirty="0"/>
              <a:t>PLAN - IDEAS</a:t>
            </a:r>
          </a:p>
        </p:txBody>
      </p:sp>
      <p:sp>
        <p:nvSpPr>
          <p:cNvPr id="3" name="Content Placeholder 2">
            <a:extLst>
              <a:ext uri="{FF2B5EF4-FFF2-40B4-BE49-F238E27FC236}">
                <a16:creationId xmlns:a16="http://schemas.microsoft.com/office/drawing/2014/main" id="{20E9ACC7-9813-D260-2B7E-2F5676F74851}"/>
              </a:ext>
            </a:extLst>
          </p:cNvPr>
          <p:cNvSpPr>
            <a:spLocks noGrp="1"/>
          </p:cNvSpPr>
          <p:nvPr>
            <p:ph idx="1"/>
          </p:nvPr>
        </p:nvSpPr>
        <p:spPr>
          <a:xfrm>
            <a:off x="838200" y="976538"/>
            <a:ext cx="10515600" cy="5608186"/>
          </a:xfrm>
        </p:spPr>
        <p:txBody>
          <a:bodyPr>
            <a:normAutofit fontScale="55000" lnSpcReduction="20000"/>
          </a:bodyPr>
          <a:lstStyle/>
          <a:p>
            <a:pPr marL="0" indent="0">
              <a:buNone/>
            </a:pPr>
            <a:r>
              <a:rPr lang="en-PL" b="1" dirty="0"/>
              <a:t>SEGMENTATION MODULE:</a:t>
            </a:r>
          </a:p>
          <a:p>
            <a:r>
              <a:rPr lang="en-PL" dirty="0"/>
              <a:t>Create new features and attributes: acceleration, differences between velo acc and dir in edge attributes, accumulated avg v, a, dir.</a:t>
            </a:r>
          </a:p>
          <a:p>
            <a:r>
              <a:rPr lang="en-PL" dirty="0"/>
              <a:t>Standardize somehow direction etc?</a:t>
            </a:r>
          </a:p>
          <a:p>
            <a:r>
              <a:rPr lang="en-PL" dirty="0"/>
              <a:t>Visualise the predictions, analyse the spikes without annotations.</a:t>
            </a:r>
          </a:p>
          <a:p>
            <a:r>
              <a:rPr lang="en-PL" dirty="0"/>
              <a:t>Remove threshold for edges (additionally).</a:t>
            </a:r>
          </a:p>
          <a:p>
            <a:r>
              <a:rPr lang="en-PL" dirty="0"/>
              <a:t>Play with K params individually to capture the impact / remove receptive field.</a:t>
            </a:r>
          </a:p>
          <a:p>
            <a:r>
              <a:rPr lang="en-PL" dirty="0"/>
              <a:t>Generate augmented data, by mirroring actions. </a:t>
            </a:r>
          </a:p>
          <a:p>
            <a:r>
              <a:rPr lang="en-PL" dirty="0"/>
              <a:t>Include dead and pass for annotations might be helpful further for spotting.</a:t>
            </a:r>
          </a:p>
          <a:p>
            <a:r>
              <a:rPr lang="en-PL" dirty="0"/>
              <a:t>Analyse somehow embeddings or attributes (need ideas). </a:t>
            </a:r>
          </a:p>
          <a:p>
            <a:r>
              <a:rPr lang="en-PL" dirty="0"/>
              <a:t>Select more often annotations which perform badly.</a:t>
            </a:r>
          </a:p>
          <a:p>
            <a:r>
              <a:rPr lang="en-PL" dirty="0"/>
              <a:t>For single models different way of choosing an anchor so negative samples were chosen.</a:t>
            </a:r>
          </a:p>
          <a:p>
            <a:r>
              <a:rPr lang="en-PL" dirty="0"/>
              <a:t>Transfer learning: learn model for all then fine tune to specific events</a:t>
            </a:r>
          </a:p>
          <a:p>
            <a:pPr marL="0" indent="0">
              <a:buNone/>
            </a:pPr>
            <a:r>
              <a:rPr lang="en-PL" b="1" dirty="0"/>
              <a:t>*** CLEAN THE CODE ***</a:t>
            </a:r>
          </a:p>
          <a:p>
            <a:pPr marL="0" indent="0">
              <a:buNone/>
            </a:pPr>
            <a:endParaRPr lang="en-PL" dirty="0"/>
          </a:p>
          <a:p>
            <a:pPr marL="0" indent="0">
              <a:buNone/>
            </a:pPr>
            <a:r>
              <a:rPr lang="en-PL" b="1" dirty="0"/>
              <a:t>SPOTTING MODULE</a:t>
            </a:r>
          </a:p>
          <a:p>
            <a:r>
              <a:rPr lang="en-PL" dirty="0"/>
              <a:t>Build pipeline and start experimenting with the number of FN cells.</a:t>
            </a:r>
          </a:p>
          <a:p>
            <a:r>
              <a:rPr lang="en-PL" dirty="0"/>
              <a:t>Potential issue: double overfitting.</a:t>
            </a:r>
          </a:p>
          <a:p>
            <a:r>
              <a:rPr lang="en-PL" dirty="0"/>
              <a:t>Decide about LossFunction, parametrise it as the data is unbalanced</a:t>
            </a:r>
          </a:p>
          <a:p>
            <a:endParaRPr lang="en-PL" dirty="0"/>
          </a:p>
          <a:p>
            <a:endParaRPr lang="en-PL" dirty="0"/>
          </a:p>
          <a:p>
            <a:endParaRPr lang="en-PL" dirty="0"/>
          </a:p>
        </p:txBody>
      </p:sp>
    </p:spTree>
    <p:extLst>
      <p:ext uri="{BB962C8B-B14F-4D97-AF65-F5344CB8AC3E}">
        <p14:creationId xmlns:p14="http://schemas.microsoft.com/office/powerpoint/2010/main" val="4103414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1D7A2E-5AEB-FA0B-CA30-792496DC2668}"/>
              </a:ext>
            </a:extLst>
          </p:cNvPr>
          <p:cNvSpPr>
            <a:spLocks noGrp="1"/>
          </p:cNvSpPr>
          <p:nvPr>
            <p:ph type="title"/>
          </p:nvPr>
        </p:nvSpPr>
        <p:spPr/>
        <p:txBody>
          <a:bodyPr/>
          <a:lstStyle/>
          <a:p>
            <a:r>
              <a:rPr lang="en-PL" dirty="0"/>
              <a:t>Proposed Pipeline</a:t>
            </a:r>
          </a:p>
        </p:txBody>
      </p:sp>
      <p:sp>
        <p:nvSpPr>
          <p:cNvPr id="6" name="Rectangle 5">
            <a:extLst>
              <a:ext uri="{FF2B5EF4-FFF2-40B4-BE49-F238E27FC236}">
                <a16:creationId xmlns:a16="http://schemas.microsoft.com/office/drawing/2014/main" id="{3A1C1B31-1A3F-4675-BB48-9A55C86017C6}"/>
              </a:ext>
            </a:extLst>
          </p:cNvPr>
          <p:cNvSpPr/>
          <p:nvPr/>
        </p:nvSpPr>
        <p:spPr>
          <a:xfrm>
            <a:off x="1326710" y="1859437"/>
            <a:ext cx="1426028" cy="40494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SEGMENTATION</a:t>
            </a:r>
            <a:br>
              <a:rPr lang="en-PL" dirty="0"/>
            </a:br>
            <a:r>
              <a:rPr lang="en-PL" dirty="0"/>
              <a:t>MODULE</a:t>
            </a:r>
          </a:p>
          <a:p>
            <a:pPr algn="ctr"/>
            <a:r>
              <a:rPr lang="en-PL" dirty="0"/>
              <a:t>(Black Box)</a:t>
            </a:r>
          </a:p>
        </p:txBody>
      </p:sp>
      <p:sp>
        <p:nvSpPr>
          <p:cNvPr id="33" name="Rectangle 32">
            <a:extLst>
              <a:ext uri="{FF2B5EF4-FFF2-40B4-BE49-F238E27FC236}">
                <a16:creationId xmlns:a16="http://schemas.microsoft.com/office/drawing/2014/main" id="{B62CF127-1E6B-3E04-3387-07EFB4B221DC}"/>
              </a:ext>
            </a:extLst>
          </p:cNvPr>
          <p:cNvSpPr/>
          <p:nvPr/>
        </p:nvSpPr>
        <p:spPr>
          <a:xfrm>
            <a:off x="5036377" y="1957408"/>
            <a:ext cx="979715" cy="37991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CONCATENATE</a:t>
            </a:r>
          </a:p>
        </p:txBody>
      </p:sp>
      <p:sp>
        <p:nvSpPr>
          <p:cNvPr id="34" name="Rectangle 33">
            <a:extLst>
              <a:ext uri="{FF2B5EF4-FFF2-40B4-BE49-F238E27FC236}">
                <a16:creationId xmlns:a16="http://schemas.microsoft.com/office/drawing/2014/main" id="{B9E16546-140A-855E-88FC-FA3B52B9E090}"/>
              </a:ext>
            </a:extLst>
          </p:cNvPr>
          <p:cNvSpPr/>
          <p:nvPr/>
        </p:nvSpPr>
        <p:spPr>
          <a:xfrm>
            <a:off x="6625686" y="1957408"/>
            <a:ext cx="979715" cy="37991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AVG POOL</a:t>
            </a:r>
          </a:p>
        </p:txBody>
      </p:sp>
      <p:sp>
        <p:nvSpPr>
          <p:cNvPr id="35" name="Rectangle 34">
            <a:extLst>
              <a:ext uri="{FF2B5EF4-FFF2-40B4-BE49-F238E27FC236}">
                <a16:creationId xmlns:a16="http://schemas.microsoft.com/office/drawing/2014/main" id="{B567CA65-5F72-CB42-E0AA-B358FD06DACA}"/>
              </a:ext>
            </a:extLst>
          </p:cNvPr>
          <p:cNvSpPr/>
          <p:nvPr/>
        </p:nvSpPr>
        <p:spPr>
          <a:xfrm>
            <a:off x="8214995" y="1957408"/>
            <a:ext cx="979715" cy="37991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LINEAR</a:t>
            </a:r>
          </a:p>
        </p:txBody>
      </p:sp>
      <p:sp>
        <p:nvSpPr>
          <p:cNvPr id="36" name="Rectangle 35">
            <a:extLst>
              <a:ext uri="{FF2B5EF4-FFF2-40B4-BE49-F238E27FC236}">
                <a16:creationId xmlns:a16="http://schemas.microsoft.com/office/drawing/2014/main" id="{C5B2E84F-4245-5223-02F3-2873F557E2A9}"/>
              </a:ext>
            </a:extLst>
          </p:cNvPr>
          <p:cNvSpPr/>
          <p:nvPr/>
        </p:nvSpPr>
        <p:spPr>
          <a:xfrm>
            <a:off x="9804304" y="1984622"/>
            <a:ext cx="979715" cy="37991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SIGMOID</a:t>
            </a:r>
          </a:p>
        </p:txBody>
      </p:sp>
      <p:cxnSp>
        <p:nvCxnSpPr>
          <p:cNvPr id="46" name="Straight Arrow Connector 45">
            <a:extLst>
              <a:ext uri="{FF2B5EF4-FFF2-40B4-BE49-F238E27FC236}">
                <a16:creationId xmlns:a16="http://schemas.microsoft.com/office/drawing/2014/main" id="{23F2C5B4-D43D-0452-234B-541D52309CA1}"/>
              </a:ext>
            </a:extLst>
          </p:cNvPr>
          <p:cNvCxnSpPr>
            <a:stCxn id="33" idx="3"/>
            <a:endCxn id="34" idx="1"/>
          </p:cNvCxnSpPr>
          <p:nvPr/>
        </p:nvCxnSpPr>
        <p:spPr>
          <a:xfrm>
            <a:off x="6016092" y="3856965"/>
            <a:ext cx="609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AD2FA72-6ACD-B9F1-1E97-D7E0EA1521E9}"/>
              </a:ext>
            </a:extLst>
          </p:cNvPr>
          <p:cNvCxnSpPr>
            <a:stCxn id="34" idx="3"/>
            <a:endCxn id="35" idx="1"/>
          </p:cNvCxnSpPr>
          <p:nvPr/>
        </p:nvCxnSpPr>
        <p:spPr>
          <a:xfrm>
            <a:off x="7605401" y="3856965"/>
            <a:ext cx="609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D8B9EFE-EED0-FD09-8E9A-2CE6EBCDD4C8}"/>
              </a:ext>
            </a:extLst>
          </p:cNvPr>
          <p:cNvCxnSpPr>
            <a:stCxn id="35" idx="3"/>
          </p:cNvCxnSpPr>
          <p:nvPr/>
        </p:nvCxnSpPr>
        <p:spPr>
          <a:xfrm>
            <a:off x="9194710" y="3856965"/>
            <a:ext cx="609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E8E0955D-AD34-7822-9E0B-6C50A4800DE1}"/>
              </a:ext>
            </a:extLst>
          </p:cNvPr>
          <p:cNvSpPr/>
          <p:nvPr/>
        </p:nvSpPr>
        <p:spPr>
          <a:xfrm>
            <a:off x="3301612" y="1957409"/>
            <a:ext cx="979715" cy="17001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FilterNet</a:t>
            </a:r>
          </a:p>
          <a:p>
            <a:pPr algn="ctr"/>
            <a:r>
              <a:rPr lang="en-PL" dirty="0"/>
              <a:t>(LSTM-bidir)</a:t>
            </a:r>
          </a:p>
        </p:txBody>
      </p:sp>
      <p:sp>
        <p:nvSpPr>
          <p:cNvPr id="3" name="Rectangle 2">
            <a:extLst>
              <a:ext uri="{FF2B5EF4-FFF2-40B4-BE49-F238E27FC236}">
                <a16:creationId xmlns:a16="http://schemas.microsoft.com/office/drawing/2014/main" id="{6EB1E3DD-43EB-C9CC-3ED9-91D05C95F782}"/>
              </a:ext>
            </a:extLst>
          </p:cNvPr>
          <p:cNvSpPr/>
          <p:nvPr/>
        </p:nvSpPr>
        <p:spPr>
          <a:xfrm>
            <a:off x="3301612" y="4122285"/>
            <a:ext cx="979715" cy="17001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CONVOLUTION </a:t>
            </a:r>
          </a:p>
          <a:p>
            <a:pPr algn="ctr"/>
            <a:r>
              <a:rPr lang="en-PL" dirty="0"/>
              <a:t>WHOLE SEQUENCE</a:t>
            </a:r>
          </a:p>
        </p:txBody>
      </p:sp>
      <p:cxnSp>
        <p:nvCxnSpPr>
          <p:cNvPr id="7" name="Elbow Connector 6">
            <a:extLst>
              <a:ext uri="{FF2B5EF4-FFF2-40B4-BE49-F238E27FC236}">
                <a16:creationId xmlns:a16="http://schemas.microsoft.com/office/drawing/2014/main" id="{09210381-380C-A744-1365-B6741D30660D}"/>
              </a:ext>
            </a:extLst>
          </p:cNvPr>
          <p:cNvCxnSpPr>
            <a:stCxn id="6" idx="3"/>
            <a:endCxn id="3" idx="1"/>
          </p:cNvCxnSpPr>
          <p:nvPr/>
        </p:nvCxnSpPr>
        <p:spPr>
          <a:xfrm>
            <a:off x="2752738" y="3884180"/>
            <a:ext cx="548874" cy="10882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a:extLst>
              <a:ext uri="{FF2B5EF4-FFF2-40B4-BE49-F238E27FC236}">
                <a16:creationId xmlns:a16="http://schemas.microsoft.com/office/drawing/2014/main" id="{B3FA371D-B09E-D165-C10C-EE3E057E9AC4}"/>
              </a:ext>
            </a:extLst>
          </p:cNvPr>
          <p:cNvCxnSpPr>
            <a:stCxn id="6" idx="3"/>
            <a:endCxn id="2" idx="1"/>
          </p:cNvCxnSpPr>
          <p:nvPr/>
        </p:nvCxnSpPr>
        <p:spPr>
          <a:xfrm flipV="1">
            <a:off x="2752738" y="2807505"/>
            <a:ext cx="548874" cy="10766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47E040F8-4EB8-B383-665A-E8D6FCA7CC78}"/>
              </a:ext>
            </a:extLst>
          </p:cNvPr>
          <p:cNvCxnSpPr>
            <a:stCxn id="2" idx="3"/>
            <a:endCxn id="33" idx="1"/>
          </p:cNvCxnSpPr>
          <p:nvPr/>
        </p:nvCxnSpPr>
        <p:spPr>
          <a:xfrm>
            <a:off x="4281327" y="2807505"/>
            <a:ext cx="755050" cy="10494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93421866-C114-4E15-541E-9ED7741F0ABB}"/>
              </a:ext>
            </a:extLst>
          </p:cNvPr>
          <p:cNvCxnSpPr>
            <a:stCxn id="3" idx="3"/>
            <a:endCxn id="33" idx="1"/>
          </p:cNvCxnSpPr>
          <p:nvPr/>
        </p:nvCxnSpPr>
        <p:spPr>
          <a:xfrm flipV="1">
            <a:off x="4281327" y="3856965"/>
            <a:ext cx="755050" cy="11154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781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1D7A2E-5AEB-FA0B-CA30-792496DC2668}"/>
              </a:ext>
            </a:extLst>
          </p:cNvPr>
          <p:cNvSpPr>
            <a:spLocks noGrp="1"/>
          </p:cNvSpPr>
          <p:nvPr>
            <p:ph type="title"/>
          </p:nvPr>
        </p:nvSpPr>
        <p:spPr/>
        <p:txBody>
          <a:bodyPr/>
          <a:lstStyle/>
          <a:p>
            <a:r>
              <a:rPr lang="en-PL" dirty="0"/>
              <a:t>Proposed Pipeline</a:t>
            </a:r>
          </a:p>
        </p:txBody>
      </p:sp>
      <p:sp>
        <p:nvSpPr>
          <p:cNvPr id="6" name="Rectangle 5">
            <a:extLst>
              <a:ext uri="{FF2B5EF4-FFF2-40B4-BE49-F238E27FC236}">
                <a16:creationId xmlns:a16="http://schemas.microsoft.com/office/drawing/2014/main" id="{3A1C1B31-1A3F-4675-BB48-9A55C86017C6}"/>
              </a:ext>
            </a:extLst>
          </p:cNvPr>
          <p:cNvSpPr/>
          <p:nvPr/>
        </p:nvSpPr>
        <p:spPr>
          <a:xfrm>
            <a:off x="544286" y="2057400"/>
            <a:ext cx="1426028" cy="40494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SEGMENTATION</a:t>
            </a:r>
            <a:br>
              <a:rPr lang="en-PL" dirty="0"/>
            </a:br>
            <a:r>
              <a:rPr lang="en-PL" dirty="0"/>
              <a:t>MODULE</a:t>
            </a:r>
          </a:p>
          <a:p>
            <a:pPr algn="ctr"/>
            <a:r>
              <a:rPr lang="en-PL" dirty="0"/>
              <a:t>(Black Box)</a:t>
            </a:r>
          </a:p>
        </p:txBody>
      </p:sp>
      <p:sp>
        <p:nvSpPr>
          <p:cNvPr id="16" name="Rectangle 15">
            <a:extLst>
              <a:ext uri="{FF2B5EF4-FFF2-40B4-BE49-F238E27FC236}">
                <a16:creationId xmlns:a16="http://schemas.microsoft.com/office/drawing/2014/main" id="{E4CB0E1C-5353-2E72-B60B-90C30B10CC03}"/>
              </a:ext>
            </a:extLst>
          </p:cNvPr>
          <p:cNvSpPr/>
          <p:nvPr/>
        </p:nvSpPr>
        <p:spPr>
          <a:xfrm>
            <a:off x="2895600" y="5344885"/>
            <a:ext cx="2079171"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PL" dirty="0"/>
              <a:t>FilterNet(ann1)</a:t>
            </a:r>
          </a:p>
        </p:txBody>
      </p:sp>
      <p:cxnSp>
        <p:nvCxnSpPr>
          <p:cNvPr id="19" name="Elbow Connector 18">
            <a:extLst>
              <a:ext uri="{FF2B5EF4-FFF2-40B4-BE49-F238E27FC236}">
                <a16:creationId xmlns:a16="http://schemas.microsoft.com/office/drawing/2014/main" id="{E00BE4FE-B131-D85E-3DBB-5AA885FE7299}"/>
              </a:ext>
            </a:extLst>
          </p:cNvPr>
          <p:cNvCxnSpPr>
            <a:stCxn id="6" idx="3"/>
            <a:endCxn id="16" idx="1"/>
          </p:cNvCxnSpPr>
          <p:nvPr/>
        </p:nvCxnSpPr>
        <p:spPr>
          <a:xfrm>
            <a:off x="1970314" y="4082143"/>
            <a:ext cx="925286" cy="15675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4FFD47B2-007E-9517-C91B-80DE8BD5F7FC}"/>
              </a:ext>
            </a:extLst>
          </p:cNvPr>
          <p:cNvSpPr/>
          <p:nvPr/>
        </p:nvSpPr>
        <p:spPr>
          <a:xfrm>
            <a:off x="2895599" y="4514170"/>
            <a:ext cx="2079171"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PL" dirty="0"/>
              <a:t>FilterNet(ann2)</a:t>
            </a:r>
          </a:p>
        </p:txBody>
      </p:sp>
      <p:sp>
        <p:nvSpPr>
          <p:cNvPr id="22" name="Rectangle 21">
            <a:extLst>
              <a:ext uri="{FF2B5EF4-FFF2-40B4-BE49-F238E27FC236}">
                <a16:creationId xmlns:a16="http://schemas.microsoft.com/office/drawing/2014/main" id="{643626D7-9E2A-8109-AB62-6C4BBAECCA3B}"/>
              </a:ext>
            </a:extLst>
          </p:cNvPr>
          <p:cNvSpPr/>
          <p:nvPr/>
        </p:nvSpPr>
        <p:spPr>
          <a:xfrm>
            <a:off x="2884711" y="2986087"/>
            <a:ext cx="2079171"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PL" dirty="0"/>
              <a:t>FilterNet(ann7)</a:t>
            </a:r>
          </a:p>
        </p:txBody>
      </p:sp>
      <p:sp>
        <p:nvSpPr>
          <p:cNvPr id="23" name="Rectangle 22">
            <a:extLst>
              <a:ext uri="{FF2B5EF4-FFF2-40B4-BE49-F238E27FC236}">
                <a16:creationId xmlns:a16="http://schemas.microsoft.com/office/drawing/2014/main" id="{6EB2F609-9D75-FD3E-3463-425AC7349389}"/>
              </a:ext>
            </a:extLst>
          </p:cNvPr>
          <p:cNvSpPr/>
          <p:nvPr/>
        </p:nvSpPr>
        <p:spPr>
          <a:xfrm>
            <a:off x="2895597" y="2155372"/>
            <a:ext cx="2079171"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PL" dirty="0"/>
              <a:t>FilterNet(ann8)</a:t>
            </a:r>
          </a:p>
        </p:txBody>
      </p:sp>
      <p:cxnSp>
        <p:nvCxnSpPr>
          <p:cNvPr id="28" name="Elbow Connector 27">
            <a:extLst>
              <a:ext uri="{FF2B5EF4-FFF2-40B4-BE49-F238E27FC236}">
                <a16:creationId xmlns:a16="http://schemas.microsoft.com/office/drawing/2014/main" id="{D85BDA95-56DC-C265-0026-C9D3BB95EB0D}"/>
              </a:ext>
            </a:extLst>
          </p:cNvPr>
          <p:cNvCxnSpPr>
            <a:stCxn id="6" idx="3"/>
            <a:endCxn id="22" idx="1"/>
          </p:cNvCxnSpPr>
          <p:nvPr/>
        </p:nvCxnSpPr>
        <p:spPr>
          <a:xfrm flipV="1">
            <a:off x="1970314" y="3290887"/>
            <a:ext cx="914397" cy="7912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D2294302-7155-43D1-4170-728868D9E29B}"/>
              </a:ext>
            </a:extLst>
          </p:cNvPr>
          <p:cNvCxnSpPr>
            <a:stCxn id="6" idx="3"/>
            <a:endCxn id="23" idx="1"/>
          </p:cNvCxnSpPr>
          <p:nvPr/>
        </p:nvCxnSpPr>
        <p:spPr>
          <a:xfrm flipV="1">
            <a:off x="1970314" y="2460172"/>
            <a:ext cx="925283" cy="16219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81140EF1-DBA7-EA62-913B-46E5F259BF6C}"/>
              </a:ext>
            </a:extLst>
          </p:cNvPr>
          <p:cNvCxnSpPr>
            <a:stCxn id="6" idx="3"/>
            <a:endCxn id="21" idx="1"/>
          </p:cNvCxnSpPr>
          <p:nvPr/>
        </p:nvCxnSpPr>
        <p:spPr>
          <a:xfrm>
            <a:off x="1970314" y="4082143"/>
            <a:ext cx="925285" cy="7368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B62CF127-1E6B-3E04-3387-07EFB4B221DC}"/>
              </a:ext>
            </a:extLst>
          </p:cNvPr>
          <p:cNvSpPr/>
          <p:nvPr/>
        </p:nvSpPr>
        <p:spPr>
          <a:xfrm>
            <a:off x="5856510" y="2155371"/>
            <a:ext cx="979715" cy="37991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CONCATENATE</a:t>
            </a:r>
          </a:p>
        </p:txBody>
      </p:sp>
      <p:sp>
        <p:nvSpPr>
          <p:cNvPr id="34" name="Rectangle 33">
            <a:extLst>
              <a:ext uri="{FF2B5EF4-FFF2-40B4-BE49-F238E27FC236}">
                <a16:creationId xmlns:a16="http://schemas.microsoft.com/office/drawing/2014/main" id="{B9E16546-140A-855E-88FC-FA3B52B9E090}"/>
              </a:ext>
            </a:extLst>
          </p:cNvPr>
          <p:cNvSpPr/>
          <p:nvPr/>
        </p:nvSpPr>
        <p:spPr>
          <a:xfrm>
            <a:off x="7445819" y="2155371"/>
            <a:ext cx="979715" cy="37991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AVG POOL</a:t>
            </a:r>
          </a:p>
        </p:txBody>
      </p:sp>
      <p:sp>
        <p:nvSpPr>
          <p:cNvPr id="35" name="Rectangle 34">
            <a:extLst>
              <a:ext uri="{FF2B5EF4-FFF2-40B4-BE49-F238E27FC236}">
                <a16:creationId xmlns:a16="http://schemas.microsoft.com/office/drawing/2014/main" id="{B567CA65-5F72-CB42-E0AA-B358FD06DACA}"/>
              </a:ext>
            </a:extLst>
          </p:cNvPr>
          <p:cNvSpPr/>
          <p:nvPr/>
        </p:nvSpPr>
        <p:spPr>
          <a:xfrm>
            <a:off x="9035128" y="2155371"/>
            <a:ext cx="979715" cy="37991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LINEAR</a:t>
            </a:r>
          </a:p>
        </p:txBody>
      </p:sp>
      <p:sp>
        <p:nvSpPr>
          <p:cNvPr id="36" name="Rectangle 35">
            <a:extLst>
              <a:ext uri="{FF2B5EF4-FFF2-40B4-BE49-F238E27FC236}">
                <a16:creationId xmlns:a16="http://schemas.microsoft.com/office/drawing/2014/main" id="{C5B2E84F-4245-5223-02F3-2873F557E2A9}"/>
              </a:ext>
            </a:extLst>
          </p:cNvPr>
          <p:cNvSpPr/>
          <p:nvPr/>
        </p:nvSpPr>
        <p:spPr>
          <a:xfrm>
            <a:off x="10624437" y="2182585"/>
            <a:ext cx="979715" cy="37991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PL" dirty="0"/>
              <a:t>SIGMOID</a:t>
            </a:r>
          </a:p>
        </p:txBody>
      </p:sp>
      <p:cxnSp>
        <p:nvCxnSpPr>
          <p:cNvPr id="38" name="Elbow Connector 37">
            <a:extLst>
              <a:ext uri="{FF2B5EF4-FFF2-40B4-BE49-F238E27FC236}">
                <a16:creationId xmlns:a16="http://schemas.microsoft.com/office/drawing/2014/main" id="{A34652D6-F13D-2DF7-8270-B7675087CFEA}"/>
              </a:ext>
            </a:extLst>
          </p:cNvPr>
          <p:cNvCxnSpPr>
            <a:stCxn id="23" idx="3"/>
            <a:endCxn id="33" idx="1"/>
          </p:cNvCxnSpPr>
          <p:nvPr/>
        </p:nvCxnSpPr>
        <p:spPr>
          <a:xfrm>
            <a:off x="4974768" y="2460172"/>
            <a:ext cx="881742" cy="15947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CA58BD51-46B9-1349-B370-4F7F34759487}"/>
              </a:ext>
            </a:extLst>
          </p:cNvPr>
          <p:cNvCxnSpPr>
            <a:stCxn id="22" idx="3"/>
            <a:endCxn id="33" idx="1"/>
          </p:cNvCxnSpPr>
          <p:nvPr/>
        </p:nvCxnSpPr>
        <p:spPr>
          <a:xfrm>
            <a:off x="4963882" y="3290887"/>
            <a:ext cx="892628" cy="7640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7264D9EF-57BF-1379-86C2-A0E2F610426D}"/>
              </a:ext>
            </a:extLst>
          </p:cNvPr>
          <p:cNvCxnSpPr>
            <a:stCxn id="21" idx="3"/>
            <a:endCxn id="33" idx="1"/>
          </p:cNvCxnSpPr>
          <p:nvPr/>
        </p:nvCxnSpPr>
        <p:spPr>
          <a:xfrm flipV="1">
            <a:off x="4974770" y="4054928"/>
            <a:ext cx="881740" cy="7640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17443C94-E065-C48A-5D5B-FFACE2EFF8A4}"/>
              </a:ext>
            </a:extLst>
          </p:cNvPr>
          <p:cNvCxnSpPr>
            <a:stCxn id="16" idx="3"/>
            <a:endCxn id="33" idx="1"/>
          </p:cNvCxnSpPr>
          <p:nvPr/>
        </p:nvCxnSpPr>
        <p:spPr>
          <a:xfrm flipV="1">
            <a:off x="4974771" y="4054928"/>
            <a:ext cx="881739" cy="15947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F2C5B4-D43D-0452-234B-541D52309CA1}"/>
              </a:ext>
            </a:extLst>
          </p:cNvPr>
          <p:cNvCxnSpPr>
            <a:stCxn id="33" idx="3"/>
            <a:endCxn id="34" idx="1"/>
          </p:cNvCxnSpPr>
          <p:nvPr/>
        </p:nvCxnSpPr>
        <p:spPr>
          <a:xfrm>
            <a:off x="6836225" y="4054928"/>
            <a:ext cx="609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AD2FA72-6ACD-B9F1-1E97-D7E0EA1521E9}"/>
              </a:ext>
            </a:extLst>
          </p:cNvPr>
          <p:cNvCxnSpPr>
            <a:stCxn id="34" idx="3"/>
            <a:endCxn id="35" idx="1"/>
          </p:cNvCxnSpPr>
          <p:nvPr/>
        </p:nvCxnSpPr>
        <p:spPr>
          <a:xfrm>
            <a:off x="8425534" y="4054928"/>
            <a:ext cx="609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D8B9EFE-EED0-FD09-8E9A-2CE6EBCDD4C8}"/>
              </a:ext>
            </a:extLst>
          </p:cNvPr>
          <p:cNvCxnSpPr>
            <a:stCxn id="35" idx="3"/>
          </p:cNvCxnSpPr>
          <p:nvPr/>
        </p:nvCxnSpPr>
        <p:spPr>
          <a:xfrm>
            <a:off x="10014843" y="4054928"/>
            <a:ext cx="609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CA1E4BD-11C6-9319-D727-35FA5010A443}"/>
              </a:ext>
            </a:extLst>
          </p:cNvPr>
          <p:cNvSpPr/>
          <p:nvPr/>
        </p:nvSpPr>
        <p:spPr>
          <a:xfrm flipH="1">
            <a:off x="3995057" y="3933149"/>
            <a:ext cx="65314"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58" name="Oval 57">
            <a:extLst>
              <a:ext uri="{FF2B5EF4-FFF2-40B4-BE49-F238E27FC236}">
                <a16:creationId xmlns:a16="http://schemas.microsoft.com/office/drawing/2014/main" id="{85E18650-3DA8-CAB8-762A-6745A227B2EC}"/>
              </a:ext>
            </a:extLst>
          </p:cNvPr>
          <p:cNvSpPr/>
          <p:nvPr/>
        </p:nvSpPr>
        <p:spPr>
          <a:xfrm flipH="1">
            <a:off x="4005943" y="4085549"/>
            <a:ext cx="65314"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59" name="Oval 58">
            <a:extLst>
              <a:ext uri="{FF2B5EF4-FFF2-40B4-BE49-F238E27FC236}">
                <a16:creationId xmlns:a16="http://schemas.microsoft.com/office/drawing/2014/main" id="{86CADD2B-FEFD-4BF7-1B49-C0584CBA33EE}"/>
              </a:ext>
            </a:extLst>
          </p:cNvPr>
          <p:cNvSpPr/>
          <p:nvPr/>
        </p:nvSpPr>
        <p:spPr>
          <a:xfrm flipH="1">
            <a:off x="4005940" y="4227063"/>
            <a:ext cx="65314"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Tree>
    <p:extLst>
      <p:ext uri="{BB962C8B-B14F-4D97-AF65-F5344CB8AC3E}">
        <p14:creationId xmlns:p14="http://schemas.microsoft.com/office/powerpoint/2010/main" val="2030071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9C4FF-0228-23B0-11AB-BA682D4C92D5}"/>
              </a:ext>
            </a:extLst>
          </p:cNvPr>
          <p:cNvSpPr>
            <a:spLocks noGrp="1"/>
          </p:cNvSpPr>
          <p:nvPr>
            <p:ph type="title"/>
          </p:nvPr>
        </p:nvSpPr>
        <p:spPr/>
        <p:txBody>
          <a:bodyPr/>
          <a:lstStyle/>
          <a:p>
            <a:r>
              <a:rPr lang="en-PL" dirty="0"/>
              <a:t>FINAL PLAN</a:t>
            </a:r>
          </a:p>
        </p:txBody>
      </p:sp>
      <p:sp>
        <p:nvSpPr>
          <p:cNvPr id="3" name="Content Placeholder 2">
            <a:extLst>
              <a:ext uri="{FF2B5EF4-FFF2-40B4-BE49-F238E27FC236}">
                <a16:creationId xmlns:a16="http://schemas.microsoft.com/office/drawing/2014/main" id="{A4B171C4-F8B9-4EB3-B29D-B44C8C56C993}"/>
              </a:ext>
            </a:extLst>
          </p:cNvPr>
          <p:cNvSpPr>
            <a:spLocks noGrp="1"/>
          </p:cNvSpPr>
          <p:nvPr>
            <p:ph idx="1"/>
          </p:nvPr>
        </p:nvSpPr>
        <p:spPr/>
        <p:txBody>
          <a:bodyPr/>
          <a:lstStyle/>
          <a:p>
            <a:endParaRPr lang="en-PL"/>
          </a:p>
        </p:txBody>
      </p:sp>
    </p:spTree>
    <p:extLst>
      <p:ext uri="{BB962C8B-B14F-4D97-AF65-F5344CB8AC3E}">
        <p14:creationId xmlns:p14="http://schemas.microsoft.com/office/powerpoint/2010/main" val="4065227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9B0A-5A09-EA34-A00A-D1BC4C97B436}"/>
              </a:ext>
            </a:extLst>
          </p:cNvPr>
          <p:cNvSpPr>
            <a:spLocks noGrp="1"/>
          </p:cNvSpPr>
          <p:nvPr>
            <p:ph type="title"/>
          </p:nvPr>
        </p:nvSpPr>
        <p:spPr/>
        <p:txBody>
          <a:bodyPr/>
          <a:lstStyle/>
          <a:p>
            <a:r>
              <a:rPr lang="en-PL" dirty="0"/>
              <a:t>Model – Feature backbone</a:t>
            </a:r>
          </a:p>
        </p:txBody>
      </p:sp>
      <p:sp>
        <p:nvSpPr>
          <p:cNvPr id="3" name="Content Placeholder 2">
            <a:extLst>
              <a:ext uri="{FF2B5EF4-FFF2-40B4-BE49-F238E27FC236}">
                <a16:creationId xmlns:a16="http://schemas.microsoft.com/office/drawing/2014/main" id="{10CE5358-B2BA-42CE-B0B6-3546DFCBB72D}"/>
              </a:ext>
            </a:extLst>
          </p:cNvPr>
          <p:cNvSpPr>
            <a:spLocks noGrp="1"/>
          </p:cNvSpPr>
          <p:nvPr>
            <p:ph idx="1"/>
          </p:nvPr>
        </p:nvSpPr>
        <p:spPr/>
        <p:txBody>
          <a:bodyPr/>
          <a:lstStyle/>
          <a:p>
            <a:r>
              <a:rPr lang="en-PL" dirty="0"/>
              <a:t>Applies </a:t>
            </a:r>
            <a:r>
              <a:rPr lang="en-GB" dirty="0"/>
              <a:t>both base convolutional layers and a temporal pyramidal module. (input=(clip x features))</a:t>
            </a:r>
          </a:p>
          <a:p>
            <a:r>
              <a:rPr lang="en-GB" dirty="0"/>
              <a:t>There are two base convolutions. Then the output is forwarded to each of the pyramid convolutions and the outputs are stacked.</a:t>
            </a:r>
          </a:p>
          <a:p>
            <a:r>
              <a:rPr lang="en-GB" dirty="0"/>
              <a:t>It aims capture and represent temporal information at multiple scales. </a:t>
            </a:r>
            <a:endParaRPr lang="en-PL" dirty="0"/>
          </a:p>
        </p:txBody>
      </p:sp>
    </p:spTree>
    <p:extLst>
      <p:ext uri="{BB962C8B-B14F-4D97-AF65-F5344CB8AC3E}">
        <p14:creationId xmlns:p14="http://schemas.microsoft.com/office/powerpoint/2010/main" val="281436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9B0A-5A09-EA34-A00A-D1BC4C97B436}"/>
              </a:ext>
            </a:extLst>
          </p:cNvPr>
          <p:cNvSpPr>
            <a:spLocks noGrp="1"/>
          </p:cNvSpPr>
          <p:nvPr>
            <p:ph type="title"/>
          </p:nvPr>
        </p:nvSpPr>
        <p:spPr/>
        <p:txBody>
          <a:bodyPr/>
          <a:lstStyle/>
          <a:p>
            <a:r>
              <a:rPr lang="en-PL" dirty="0"/>
              <a:t>Model – Players backbone (GCN)</a:t>
            </a:r>
          </a:p>
        </p:txBody>
      </p:sp>
      <p:sp>
        <p:nvSpPr>
          <p:cNvPr id="3" name="Content Placeholder 2">
            <a:extLst>
              <a:ext uri="{FF2B5EF4-FFF2-40B4-BE49-F238E27FC236}">
                <a16:creationId xmlns:a16="http://schemas.microsoft.com/office/drawing/2014/main" id="{10CE5358-B2BA-42CE-B0B6-3546DFCBB72D}"/>
              </a:ext>
            </a:extLst>
          </p:cNvPr>
          <p:cNvSpPr>
            <a:spLocks noGrp="1"/>
          </p:cNvSpPr>
          <p:nvPr>
            <p:ph idx="1"/>
          </p:nvPr>
        </p:nvSpPr>
        <p:spPr/>
        <p:txBody>
          <a:bodyPr/>
          <a:lstStyle/>
          <a:p>
            <a:r>
              <a:rPr lang="en-GB" dirty="0"/>
              <a:t>Depending on the the method (GCN, </a:t>
            </a:r>
            <a:r>
              <a:rPr lang="en-GB" dirty="0" err="1"/>
              <a:t>DynamicEdgeConvGCN</a:t>
            </a:r>
            <a:r>
              <a:rPr lang="en-GB" dirty="0"/>
              <a:t>, </a:t>
            </a:r>
            <a:r>
              <a:rPr lang="en-GB" dirty="0" err="1"/>
              <a:t>resGCN</a:t>
            </a:r>
            <a:r>
              <a:rPr lang="en-GB" dirty="0"/>
              <a:t>) the proper layers are initialized. </a:t>
            </a:r>
          </a:p>
          <a:p>
            <a:r>
              <a:rPr lang="en-GB" dirty="0"/>
              <a:t>The graph representation is pushed through four </a:t>
            </a:r>
            <a:r>
              <a:rPr lang="en-GB" dirty="0" err="1"/>
              <a:t>GCNConv</a:t>
            </a:r>
            <a:r>
              <a:rPr lang="en-GB" dirty="0"/>
              <a:t> layers</a:t>
            </a:r>
          </a:p>
          <a:p>
            <a:r>
              <a:rPr lang="en-GB" dirty="0"/>
              <a:t>Afterwards the global pooling method is applied and further operations to reshape the output properly.</a:t>
            </a:r>
          </a:p>
          <a:p>
            <a:endParaRPr lang="en-GB" dirty="0"/>
          </a:p>
        </p:txBody>
      </p:sp>
    </p:spTree>
    <p:extLst>
      <p:ext uri="{BB962C8B-B14F-4D97-AF65-F5344CB8AC3E}">
        <p14:creationId xmlns:p14="http://schemas.microsoft.com/office/powerpoint/2010/main" val="3763472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9B0A-5A09-EA34-A00A-D1BC4C97B436}"/>
              </a:ext>
            </a:extLst>
          </p:cNvPr>
          <p:cNvSpPr>
            <a:spLocks noGrp="1"/>
          </p:cNvSpPr>
          <p:nvPr>
            <p:ph type="title"/>
          </p:nvPr>
        </p:nvSpPr>
        <p:spPr/>
        <p:txBody>
          <a:bodyPr/>
          <a:lstStyle/>
          <a:p>
            <a:r>
              <a:rPr lang="en-PL" dirty="0"/>
              <a:t>Model – Segmentation module</a:t>
            </a:r>
          </a:p>
        </p:txBody>
      </p:sp>
      <p:sp>
        <p:nvSpPr>
          <p:cNvPr id="3" name="Content Placeholder 2">
            <a:extLst>
              <a:ext uri="{FF2B5EF4-FFF2-40B4-BE49-F238E27FC236}">
                <a16:creationId xmlns:a16="http://schemas.microsoft.com/office/drawing/2014/main" id="{10CE5358-B2BA-42CE-B0B6-3546DFCBB72D}"/>
              </a:ext>
            </a:extLst>
          </p:cNvPr>
          <p:cNvSpPr>
            <a:spLocks noGrp="1"/>
          </p:cNvSpPr>
          <p:nvPr>
            <p:ph idx="1"/>
          </p:nvPr>
        </p:nvSpPr>
        <p:spPr/>
        <p:txBody>
          <a:bodyPr/>
          <a:lstStyle/>
          <a:p>
            <a:r>
              <a:rPr lang="en-GB" dirty="0"/>
              <a:t>Concatenate the outputs from the feature backbone and players backbone.</a:t>
            </a:r>
          </a:p>
          <a:p>
            <a:r>
              <a:rPr lang="en-GB" b="0" i="0" u="none" strike="noStrike" dirty="0">
                <a:effectLst/>
                <a:latin typeface="Söhne"/>
              </a:rPr>
              <a:t>Utilizes convolutional layers on concatenated data to extract features.</a:t>
            </a:r>
          </a:p>
          <a:p>
            <a:r>
              <a:rPr lang="en-GB" dirty="0"/>
              <a:t>Rearranges the output tensor's dimensions to prepare it for subsequent operations.</a:t>
            </a:r>
          </a:p>
          <a:p>
            <a:r>
              <a:rPr lang="en-GB" dirty="0"/>
              <a:t>Applies normalization (sigmoid) to the reshaped tensor, scaling values with sigmoid function.</a:t>
            </a:r>
          </a:p>
          <a:p>
            <a:r>
              <a:rPr lang="en-GB" dirty="0"/>
              <a:t>Computes segmentation scores representing the likelihood or presence of various objects or classes within the input image.</a:t>
            </a:r>
          </a:p>
          <a:p>
            <a:endParaRPr lang="en-GB" dirty="0"/>
          </a:p>
        </p:txBody>
      </p:sp>
    </p:spTree>
    <p:extLst>
      <p:ext uri="{BB962C8B-B14F-4D97-AF65-F5344CB8AC3E}">
        <p14:creationId xmlns:p14="http://schemas.microsoft.com/office/powerpoint/2010/main" val="2153050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9B0A-5A09-EA34-A00A-D1BC4C97B436}"/>
              </a:ext>
            </a:extLst>
          </p:cNvPr>
          <p:cNvSpPr>
            <a:spLocks noGrp="1"/>
          </p:cNvSpPr>
          <p:nvPr>
            <p:ph type="title"/>
          </p:nvPr>
        </p:nvSpPr>
        <p:spPr/>
        <p:txBody>
          <a:bodyPr/>
          <a:lstStyle/>
          <a:p>
            <a:r>
              <a:rPr lang="en-PL" dirty="0"/>
              <a:t>Model – Spotting module</a:t>
            </a:r>
          </a:p>
        </p:txBody>
      </p:sp>
      <p:sp>
        <p:nvSpPr>
          <p:cNvPr id="3" name="Content Placeholder 2">
            <a:extLst>
              <a:ext uri="{FF2B5EF4-FFF2-40B4-BE49-F238E27FC236}">
                <a16:creationId xmlns:a16="http://schemas.microsoft.com/office/drawing/2014/main" id="{10CE5358-B2BA-42CE-B0B6-3546DFCBB72D}"/>
              </a:ext>
            </a:extLst>
          </p:cNvPr>
          <p:cNvSpPr>
            <a:spLocks noGrp="1"/>
          </p:cNvSpPr>
          <p:nvPr>
            <p:ph idx="1"/>
          </p:nvPr>
        </p:nvSpPr>
        <p:spPr/>
        <p:txBody>
          <a:bodyPr>
            <a:normAutofit/>
          </a:bodyPr>
          <a:lstStyle/>
          <a:p>
            <a:r>
              <a:rPr lang="en-GB" dirty="0"/>
              <a:t>Adjusts segmentation scores by inversing them to emphasize less confident predictions. Reshapes and permutes them to prepare them for further processing steps.</a:t>
            </a:r>
          </a:p>
          <a:p>
            <a:r>
              <a:rPr lang="en-GB" b="0" i="0" u="none" strike="noStrike" dirty="0">
                <a:effectLst/>
                <a:latin typeface="Söhne"/>
              </a:rPr>
              <a:t>Concatenates the convolutional segmentation with reverted segmentation scores.</a:t>
            </a:r>
          </a:p>
          <a:p>
            <a:r>
              <a:rPr lang="en-GB" dirty="0"/>
              <a:t>Employs convolutional layers, possibly after zero-padding, to extract intricate features.</a:t>
            </a:r>
          </a:p>
          <a:p>
            <a:r>
              <a:rPr lang="en-GB" dirty="0"/>
              <a:t>Predicts both confidence levels and classes for potential detections or objects within the input.</a:t>
            </a:r>
          </a:p>
        </p:txBody>
      </p:sp>
    </p:spTree>
    <p:extLst>
      <p:ext uri="{BB962C8B-B14F-4D97-AF65-F5344CB8AC3E}">
        <p14:creationId xmlns:p14="http://schemas.microsoft.com/office/powerpoint/2010/main" val="369161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9B0A-5A09-EA34-A00A-D1BC4C97B436}"/>
              </a:ext>
            </a:extLst>
          </p:cNvPr>
          <p:cNvSpPr>
            <a:spLocks noGrp="1"/>
          </p:cNvSpPr>
          <p:nvPr>
            <p:ph type="title"/>
          </p:nvPr>
        </p:nvSpPr>
        <p:spPr/>
        <p:txBody>
          <a:bodyPr/>
          <a:lstStyle/>
          <a:p>
            <a:r>
              <a:rPr lang="en-PL" dirty="0"/>
              <a:t>Improvements</a:t>
            </a:r>
          </a:p>
        </p:txBody>
      </p:sp>
      <p:sp>
        <p:nvSpPr>
          <p:cNvPr id="3" name="Content Placeholder 2">
            <a:extLst>
              <a:ext uri="{FF2B5EF4-FFF2-40B4-BE49-F238E27FC236}">
                <a16:creationId xmlns:a16="http://schemas.microsoft.com/office/drawing/2014/main" id="{10CE5358-B2BA-42CE-B0B6-3546DFCBB72D}"/>
              </a:ext>
            </a:extLst>
          </p:cNvPr>
          <p:cNvSpPr>
            <a:spLocks noGrp="1"/>
          </p:cNvSpPr>
          <p:nvPr>
            <p:ph idx="1"/>
          </p:nvPr>
        </p:nvSpPr>
        <p:spPr/>
        <p:txBody>
          <a:bodyPr>
            <a:normAutofit/>
          </a:bodyPr>
          <a:lstStyle/>
          <a:p>
            <a:r>
              <a:rPr lang="en-GB" dirty="0"/>
              <a:t>Apply more features to the graphs.</a:t>
            </a:r>
          </a:p>
          <a:p>
            <a:r>
              <a:rPr lang="en-GB" dirty="0"/>
              <a:t>Apply different methods to capture </a:t>
            </a:r>
            <a:r>
              <a:rPr lang="en-GB"/>
              <a:t>temporal changes.</a:t>
            </a:r>
            <a:endParaRPr lang="en-GB" dirty="0"/>
          </a:p>
        </p:txBody>
      </p:sp>
    </p:spTree>
    <p:extLst>
      <p:ext uri="{BB962C8B-B14F-4D97-AF65-F5344CB8AC3E}">
        <p14:creationId xmlns:p14="http://schemas.microsoft.com/office/powerpoint/2010/main" val="3526087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649DEC-91EE-9E8A-73C4-7FEACC8F0AF5}"/>
              </a:ext>
            </a:extLst>
          </p:cNvPr>
          <p:cNvPicPr>
            <a:picLocks noChangeAspect="1"/>
          </p:cNvPicPr>
          <p:nvPr/>
        </p:nvPicPr>
        <p:blipFill rotWithShape="1">
          <a:blip r:embed="rId2"/>
          <a:srcRect t="1747"/>
          <a:stretch/>
        </p:blipFill>
        <p:spPr>
          <a:xfrm>
            <a:off x="-3047" y="10"/>
            <a:ext cx="12191999" cy="6857990"/>
          </a:xfrm>
          <a:prstGeom prst="rect">
            <a:avLst/>
          </a:prstGeom>
        </p:spPr>
      </p:pic>
      <p:sp>
        <p:nvSpPr>
          <p:cNvPr id="2" name="Title 1">
            <a:extLst>
              <a:ext uri="{FF2B5EF4-FFF2-40B4-BE49-F238E27FC236}">
                <a16:creationId xmlns:a16="http://schemas.microsoft.com/office/drawing/2014/main" id="{27507E1A-3EA2-9020-D849-69537DB37F76}"/>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PL" sz="5200" b="1" dirty="0">
                <a:solidFill>
                  <a:srgbClr val="FFFFFF"/>
                </a:solidFill>
              </a:rPr>
              <a:t>Segmentation Module - Analysis</a:t>
            </a:r>
          </a:p>
        </p:txBody>
      </p:sp>
      <p:sp>
        <p:nvSpPr>
          <p:cNvPr id="3" name="Subtitle 2">
            <a:extLst>
              <a:ext uri="{FF2B5EF4-FFF2-40B4-BE49-F238E27FC236}">
                <a16:creationId xmlns:a16="http://schemas.microsoft.com/office/drawing/2014/main" id="{E95F4DAD-B444-F2F6-6FAC-E26C0CF55F9F}"/>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endParaRPr lang="en-PL">
              <a:solidFill>
                <a:srgbClr val="FFFFFF"/>
              </a:solidFill>
            </a:endParaRPr>
          </a:p>
        </p:txBody>
      </p:sp>
    </p:spTree>
    <p:extLst>
      <p:ext uri="{BB962C8B-B14F-4D97-AF65-F5344CB8AC3E}">
        <p14:creationId xmlns:p14="http://schemas.microsoft.com/office/powerpoint/2010/main" val="168208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AFDC-9419-9552-FC26-B9C3186DE3ED}"/>
              </a:ext>
            </a:extLst>
          </p:cNvPr>
          <p:cNvSpPr>
            <a:spLocks noGrp="1"/>
          </p:cNvSpPr>
          <p:nvPr>
            <p:ph type="title"/>
          </p:nvPr>
        </p:nvSpPr>
        <p:spPr/>
        <p:txBody>
          <a:bodyPr/>
          <a:lstStyle/>
          <a:p>
            <a:r>
              <a:rPr lang="en-PL" dirty="0"/>
              <a:t>4-annotations</a:t>
            </a:r>
          </a:p>
        </p:txBody>
      </p:sp>
      <p:sp>
        <p:nvSpPr>
          <p:cNvPr id="3" name="Content Placeholder 2">
            <a:extLst>
              <a:ext uri="{FF2B5EF4-FFF2-40B4-BE49-F238E27FC236}">
                <a16:creationId xmlns:a16="http://schemas.microsoft.com/office/drawing/2014/main" id="{94849653-8E57-0B2F-6E16-2179AFEDD033}"/>
              </a:ext>
            </a:extLst>
          </p:cNvPr>
          <p:cNvSpPr>
            <a:spLocks noGrp="1"/>
          </p:cNvSpPr>
          <p:nvPr>
            <p:ph idx="1"/>
          </p:nvPr>
        </p:nvSpPr>
        <p:spPr/>
        <p:txBody>
          <a:bodyPr/>
          <a:lstStyle/>
          <a:p>
            <a:endParaRPr lang="en-PL" dirty="0"/>
          </a:p>
        </p:txBody>
      </p:sp>
      <p:pic>
        <p:nvPicPr>
          <p:cNvPr id="4" name="Picture 3">
            <a:extLst>
              <a:ext uri="{FF2B5EF4-FFF2-40B4-BE49-F238E27FC236}">
                <a16:creationId xmlns:a16="http://schemas.microsoft.com/office/drawing/2014/main" id="{19BFB9C9-C314-7382-BB71-890BF2AA99B1}"/>
              </a:ext>
            </a:extLst>
          </p:cNvPr>
          <p:cNvPicPr>
            <a:picLocks noChangeAspect="1"/>
          </p:cNvPicPr>
          <p:nvPr/>
        </p:nvPicPr>
        <p:blipFill>
          <a:blip r:embed="rId2"/>
          <a:stretch>
            <a:fillRect/>
          </a:stretch>
        </p:blipFill>
        <p:spPr>
          <a:xfrm>
            <a:off x="379195" y="2752518"/>
            <a:ext cx="5360427" cy="2655823"/>
          </a:xfrm>
          <a:prstGeom prst="rect">
            <a:avLst/>
          </a:prstGeom>
        </p:spPr>
      </p:pic>
      <p:pic>
        <p:nvPicPr>
          <p:cNvPr id="5" name="Picture 4">
            <a:extLst>
              <a:ext uri="{FF2B5EF4-FFF2-40B4-BE49-F238E27FC236}">
                <a16:creationId xmlns:a16="http://schemas.microsoft.com/office/drawing/2014/main" id="{1EFBEF12-BDBE-50DD-9F68-962D99201F3E}"/>
              </a:ext>
            </a:extLst>
          </p:cNvPr>
          <p:cNvPicPr>
            <a:picLocks noChangeAspect="1"/>
          </p:cNvPicPr>
          <p:nvPr/>
        </p:nvPicPr>
        <p:blipFill>
          <a:blip r:embed="rId3"/>
          <a:stretch>
            <a:fillRect/>
          </a:stretch>
        </p:blipFill>
        <p:spPr>
          <a:xfrm>
            <a:off x="5739622" y="2385932"/>
            <a:ext cx="6187069" cy="3230724"/>
          </a:xfrm>
          <a:prstGeom prst="rect">
            <a:avLst/>
          </a:prstGeom>
        </p:spPr>
      </p:pic>
    </p:spTree>
    <p:extLst>
      <p:ext uri="{BB962C8B-B14F-4D97-AF65-F5344CB8AC3E}">
        <p14:creationId xmlns:p14="http://schemas.microsoft.com/office/powerpoint/2010/main" val="888162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3254</TotalTime>
  <Words>727</Words>
  <Application>Microsoft Macintosh PowerPoint</Application>
  <PresentationFormat>Widescreen</PresentationFormat>
  <Paragraphs>106</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Söhne</vt:lpstr>
      <vt:lpstr>Office Theme</vt:lpstr>
      <vt:lpstr>Code for Action Spotting</vt:lpstr>
      <vt:lpstr>Data Preprocessing</vt:lpstr>
      <vt:lpstr>Model – Feature backbone</vt:lpstr>
      <vt:lpstr>Model – Players backbone (GCN)</vt:lpstr>
      <vt:lpstr>Model – Segmentation module</vt:lpstr>
      <vt:lpstr>Model – Spotting module</vt:lpstr>
      <vt:lpstr>Improvements</vt:lpstr>
      <vt:lpstr>Segmentation Module - Analysis</vt:lpstr>
      <vt:lpstr>4-annotations</vt:lpstr>
      <vt:lpstr>More Annotations chunk size - 60s </vt:lpstr>
      <vt:lpstr>Grid Search</vt:lpstr>
      <vt:lpstr>PowerPoint Presentation</vt:lpstr>
      <vt:lpstr>PowerPoint Presentation</vt:lpstr>
      <vt:lpstr>SEPERATE MODELS</vt:lpstr>
      <vt:lpstr>SEPERATE MODELS</vt:lpstr>
      <vt:lpstr>More features &amp; edge weights + 2 annotations + augmented data</vt:lpstr>
      <vt:lpstr>More features &amp; edge weights + 2 annotations + augmented data</vt:lpstr>
      <vt:lpstr>Rare actions more probable to choose hile training</vt:lpstr>
      <vt:lpstr>PowerPoint Presentation</vt:lpstr>
      <vt:lpstr>Fine Tunning</vt:lpstr>
      <vt:lpstr>Spotting Module - Idea</vt:lpstr>
      <vt:lpstr>Event distribution in the game</vt:lpstr>
      <vt:lpstr>Correlation of the Segmentation Results</vt:lpstr>
      <vt:lpstr>FilterNet</vt:lpstr>
      <vt:lpstr>Proposed Pipeline</vt:lpstr>
      <vt:lpstr>PLAN - IDEAS</vt:lpstr>
      <vt:lpstr>Proposed Pipeline</vt:lpstr>
      <vt:lpstr>Proposed Pipeline</vt:lpstr>
      <vt:lpstr>FINAL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for Action Spotting</dc:title>
  <dc:creator>Tadeusz Zioło</dc:creator>
  <cp:lastModifiedBy>Tadeusz Zioło</cp:lastModifiedBy>
  <cp:revision>12</cp:revision>
  <dcterms:created xsi:type="dcterms:W3CDTF">2023-11-19T13:50:45Z</dcterms:created>
  <dcterms:modified xsi:type="dcterms:W3CDTF">2024-03-10T14:35:10Z</dcterms:modified>
</cp:coreProperties>
</file>