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4" r:id="rId15"/>
    <p:sldId id="270" r:id="rId16"/>
    <p:sldId id="272" r:id="rId17"/>
    <p:sldId id="273" r:id="rId18"/>
    <p:sldId id="271" r:id="rId19"/>
    <p:sldId id="275" r:id="rId20"/>
    <p:sldId id="276" r:id="rId21"/>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6"/>
    <p:restoredTop sz="96327"/>
  </p:normalViewPr>
  <p:slideViewPr>
    <p:cSldViewPr snapToGrid="0">
      <p:cViewPr>
        <p:scale>
          <a:sx n="117" d="100"/>
          <a:sy n="117" d="100"/>
        </p:scale>
        <p:origin x="696"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4123-9CB2-C133-1449-E810EB562BD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F8DD4EF6-3757-0583-A710-BDA7CA367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844F606C-2C24-B9A5-66F8-FF1BE1EFE441}"/>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28A10238-7AB8-73B1-DB8E-DCAF5116735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E2FFA8E-A725-9593-3EC6-3FF473B209DA}"/>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416154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FD16-E56F-A0A5-F816-D44792FAA1D3}"/>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5486EE46-081F-EBAD-0D1D-F4C59AF5FB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8686B0D5-B075-6DCD-2EB5-9A0F669FDB98}"/>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83A33771-BC5F-017B-0473-DAE291335834}"/>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60B1327D-6296-9635-8CF7-C39D4C9CB65C}"/>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51248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AB4E5-E4AD-5978-1555-3E8D57953D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E4E5AAAE-B013-6DFE-05BD-83A0AA7570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65790A39-ADD8-F74C-2763-0E2BCE9DA8A8}"/>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4BD4AF3B-05FA-7D9B-40C0-40CED57741E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342A635F-01BF-557E-F801-A99CDCEF1981}"/>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00399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5DD1-CF00-A2B7-A37A-1DDE0144313F}"/>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C632658E-712B-B461-6135-46E0F62BF7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1BABC46C-38ED-29B7-5EBE-5FA59F00C711}"/>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8B4628D7-DB86-37B2-BF7E-B3019A724F0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C2BFE415-8D25-9FF6-EBE6-AF74B1525A7F}"/>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60431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D21A-B8BD-69EB-B318-FAB494CE9E9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EF6BEB85-24F7-F0ED-DE37-B800694D2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AE1BA8-4ECE-9772-725A-865D4FF9C417}"/>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5CAA57F9-9576-9F1B-A286-EAEFC006DF8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7E48B82-0D87-7A3E-1169-BC8105F6880B}"/>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02686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20CD-DB14-D05E-CDAF-420572C609A5}"/>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2F66C021-01D1-B596-27CF-568DECD543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B106B507-5007-31E7-33E6-B852C77B77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A1BEB9E5-D3D7-EBC5-A325-25D49A367E83}"/>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6" name="Footer Placeholder 5">
            <a:extLst>
              <a:ext uri="{FF2B5EF4-FFF2-40B4-BE49-F238E27FC236}">
                <a16:creationId xmlns:a16="http://schemas.microsoft.com/office/drawing/2014/main" id="{F29EBB6E-4285-9A9A-8D2F-78FF3123FD4F}"/>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A9BD5C1B-43C0-EBB3-FA2C-D76542684960}"/>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1045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33AA-904A-2FBA-2635-D963EE4033C6}"/>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B36AFE47-2D3C-AAC9-7076-2C9B0EACB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A8C6B2-E5D2-0BC4-386D-A57A9C2666E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5654DEA1-8BD4-E935-10CB-4346DA6E2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30E078-486B-F658-8B2B-9E65DE81A5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0AA27CD9-B85F-BA13-EBBE-A071DB4EEE54}"/>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8" name="Footer Placeholder 7">
            <a:extLst>
              <a:ext uri="{FF2B5EF4-FFF2-40B4-BE49-F238E27FC236}">
                <a16:creationId xmlns:a16="http://schemas.microsoft.com/office/drawing/2014/main" id="{3671134E-C65D-140C-DAD9-9BF67F144E66}"/>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9441F006-5E23-8B28-8F58-369403407CBF}"/>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7425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C70D-B9C3-22DC-881A-8D91D59A865B}"/>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72F6821D-7E15-0D4D-5372-8ADD01D1B122}"/>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4" name="Footer Placeholder 3">
            <a:extLst>
              <a:ext uri="{FF2B5EF4-FFF2-40B4-BE49-F238E27FC236}">
                <a16:creationId xmlns:a16="http://schemas.microsoft.com/office/drawing/2014/main" id="{01E231EE-68A6-F4A9-2E58-14993314E44B}"/>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E595FC74-1BD6-8F59-A089-5D4DF34B9419}"/>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54444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8D394-5B44-7BAF-A7DA-5E36BC676D94}"/>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3" name="Footer Placeholder 2">
            <a:extLst>
              <a:ext uri="{FF2B5EF4-FFF2-40B4-BE49-F238E27FC236}">
                <a16:creationId xmlns:a16="http://schemas.microsoft.com/office/drawing/2014/main" id="{21677E17-AB5C-26EF-621D-138099E1FCD9}"/>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9CED694C-A963-B50D-4C26-A0E41C3E053A}"/>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75068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8AAA-1938-E5C2-41C8-A7A36C236B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07BD58F3-1A78-5135-927F-745F7A677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15F52376-6644-3663-AAD7-B9DF3AEDF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C3EF41-03A5-6F82-CEEB-5D29C8CE5976}"/>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6" name="Footer Placeholder 5">
            <a:extLst>
              <a:ext uri="{FF2B5EF4-FFF2-40B4-BE49-F238E27FC236}">
                <a16:creationId xmlns:a16="http://schemas.microsoft.com/office/drawing/2014/main" id="{27DC9497-80B0-F4BC-D7C6-3E7FB05F6859}"/>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0FE4930D-63F1-28F9-28EC-FAD282809147}"/>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10816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38-BD2E-0EB3-7AF5-AE5B940F61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444C7E07-B26C-4287-365F-09EDDAAB5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E18F4727-CD03-2C66-A4A7-7B3722EB2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DFDE87-B252-32C7-6244-0CF22584758E}"/>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6" name="Footer Placeholder 5">
            <a:extLst>
              <a:ext uri="{FF2B5EF4-FFF2-40B4-BE49-F238E27FC236}">
                <a16:creationId xmlns:a16="http://schemas.microsoft.com/office/drawing/2014/main" id="{523D6630-CBB8-52E8-2DFD-A8269EE61164}"/>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4576CD0F-7A74-D850-6F3C-1AB02AFE36E0}"/>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427631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66E77-CC1A-0171-0BB6-9BD9362D8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84EF70B1-32D8-3F67-D690-84B9DD2A3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DD459B84-5317-C6A1-DE67-8D618CE17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510AC24E-8735-7E5F-809F-FBDDF3078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L"/>
          </a:p>
        </p:txBody>
      </p:sp>
      <p:sp>
        <p:nvSpPr>
          <p:cNvPr id="6" name="Slide Number Placeholder 5">
            <a:extLst>
              <a:ext uri="{FF2B5EF4-FFF2-40B4-BE49-F238E27FC236}">
                <a16:creationId xmlns:a16="http://schemas.microsoft.com/office/drawing/2014/main" id="{9EEE3214-5C28-6ABA-DD18-584A849FB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7E2D1-F3E6-9B47-BCC9-5D80335D20A8}" type="slidenum">
              <a:rPr lang="en-PL" smtClean="0"/>
              <a:t>‹#›</a:t>
            </a:fld>
            <a:endParaRPr lang="en-PL"/>
          </a:p>
        </p:txBody>
      </p:sp>
    </p:spTree>
    <p:extLst>
      <p:ext uri="{BB962C8B-B14F-4D97-AF65-F5344CB8AC3E}">
        <p14:creationId xmlns:p14="http://schemas.microsoft.com/office/powerpoint/2010/main" val="102329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49DEC-91EE-9E8A-73C4-7FEACC8F0AF5}"/>
              </a:ext>
            </a:extLst>
          </p:cNvPr>
          <p:cNvPicPr>
            <a:picLocks noChangeAspect="1"/>
          </p:cNvPicPr>
          <p:nvPr/>
        </p:nvPicPr>
        <p:blipFill rotWithShape="1">
          <a:blip r:embed="rId2"/>
          <a:srcRect t="1747"/>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7507E1A-3EA2-9020-D849-69537DB37F7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PL" sz="5200" b="1" dirty="0">
                <a:solidFill>
                  <a:srgbClr val="FFFFFF"/>
                </a:solidFill>
              </a:rPr>
              <a:t>Code for Action Spotting</a:t>
            </a:r>
          </a:p>
        </p:txBody>
      </p:sp>
      <p:sp>
        <p:nvSpPr>
          <p:cNvPr id="3" name="Subtitle 2">
            <a:extLst>
              <a:ext uri="{FF2B5EF4-FFF2-40B4-BE49-F238E27FC236}">
                <a16:creationId xmlns:a16="http://schemas.microsoft.com/office/drawing/2014/main" id="{E95F4DAD-B444-F2F6-6FAC-E26C0CF55F9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PL">
              <a:solidFill>
                <a:srgbClr val="FFFFFF"/>
              </a:solidFill>
            </a:endParaRPr>
          </a:p>
        </p:txBody>
      </p:sp>
    </p:spTree>
    <p:extLst>
      <p:ext uri="{BB962C8B-B14F-4D97-AF65-F5344CB8AC3E}">
        <p14:creationId xmlns:p14="http://schemas.microsoft.com/office/powerpoint/2010/main" val="27724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AFDC-9419-9552-FC26-B9C3186DE3ED}"/>
              </a:ext>
            </a:extLst>
          </p:cNvPr>
          <p:cNvSpPr>
            <a:spLocks noGrp="1"/>
          </p:cNvSpPr>
          <p:nvPr>
            <p:ph type="title"/>
          </p:nvPr>
        </p:nvSpPr>
        <p:spPr>
          <a:xfrm>
            <a:off x="938561" y="2766218"/>
            <a:ext cx="3388112" cy="1325563"/>
          </a:xfrm>
        </p:spPr>
        <p:txBody>
          <a:bodyPr>
            <a:normAutofit fontScale="90000"/>
          </a:bodyPr>
          <a:lstStyle/>
          <a:p>
            <a:r>
              <a:rPr lang="en-PL" dirty="0"/>
              <a:t>More Annotations</a:t>
            </a:r>
            <a:br>
              <a:rPr lang="en-PL" dirty="0"/>
            </a:br>
            <a:r>
              <a:rPr lang="en-PL" dirty="0"/>
              <a:t>chunk size - 60s </a:t>
            </a:r>
          </a:p>
        </p:txBody>
      </p:sp>
      <p:pic>
        <p:nvPicPr>
          <p:cNvPr id="6" name="Picture 5">
            <a:extLst>
              <a:ext uri="{FF2B5EF4-FFF2-40B4-BE49-F238E27FC236}">
                <a16:creationId xmlns:a16="http://schemas.microsoft.com/office/drawing/2014/main" id="{1DBCEC9C-354D-2013-2088-D8D5AA1E75DB}"/>
              </a:ext>
            </a:extLst>
          </p:cNvPr>
          <p:cNvPicPr>
            <a:picLocks noChangeAspect="1"/>
          </p:cNvPicPr>
          <p:nvPr/>
        </p:nvPicPr>
        <p:blipFill>
          <a:blip r:embed="rId2"/>
          <a:stretch>
            <a:fillRect/>
          </a:stretch>
        </p:blipFill>
        <p:spPr>
          <a:xfrm>
            <a:off x="5355351" y="0"/>
            <a:ext cx="6836649" cy="6858000"/>
          </a:xfrm>
          <a:prstGeom prst="rect">
            <a:avLst/>
          </a:prstGeom>
        </p:spPr>
      </p:pic>
    </p:spTree>
    <p:extLst>
      <p:ext uri="{BB962C8B-B14F-4D97-AF65-F5344CB8AC3E}">
        <p14:creationId xmlns:p14="http://schemas.microsoft.com/office/powerpoint/2010/main" val="71606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AFDC-9419-9552-FC26-B9C3186DE3ED}"/>
              </a:ext>
            </a:extLst>
          </p:cNvPr>
          <p:cNvSpPr>
            <a:spLocks noGrp="1"/>
          </p:cNvSpPr>
          <p:nvPr>
            <p:ph type="title"/>
          </p:nvPr>
        </p:nvSpPr>
        <p:spPr>
          <a:xfrm>
            <a:off x="4317381" y="580579"/>
            <a:ext cx="3388112" cy="1325563"/>
          </a:xfrm>
        </p:spPr>
        <p:txBody>
          <a:bodyPr>
            <a:normAutofit/>
          </a:bodyPr>
          <a:lstStyle/>
          <a:p>
            <a:r>
              <a:rPr lang="en-PL"/>
              <a:t>Grid Search</a:t>
            </a:r>
            <a:endParaRPr lang="en-PL" dirty="0"/>
          </a:p>
        </p:txBody>
      </p:sp>
      <p:pic>
        <p:nvPicPr>
          <p:cNvPr id="3" name="Picture 2">
            <a:extLst>
              <a:ext uri="{FF2B5EF4-FFF2-40B4-BE49-F238E27FC236}">
                <a16:creationId xmlns:a16="http://schemas.microsoft.com/office/drawing/2014/main" id="{3FB9D252-6F59-684B-4294-E039B0FBA28E}"/>
              </a:ext>
            </a:extLst>
          </p:cNvPr>
          <p:cNvPicPr>
            <a:picLocks noChangeAspect="1"/>
          </p:cNvPicPr>
          <p:nvPr/>
        </p:nvPicPr>
        <p:blipFill>
          <a:blip r:embed="rId2"/>
          <a:stretch>
            <a:fillRect/>
          </a:stretch>
        </p:blipFill>
        <p:spPr>
          <a:xfrm>
            <a:off x="180683" y="2298225"/>
            <a:ext cx="11830634" cy="3435292"/>
          </a:xfrm>
          <a:prstGeom prst="rect">
            <a:avLst/>
          </a:prstGeom>
        </p:spPr>
      </p:pic>
    </p:spTree>
    <p:extLst>
      <p:ext uri="{BB962C8B-B14F-4D97-AF65-F5344CB8AC3E}">
        <p14:creationId xmlns:p14="http://schemas.microsoft.com/office/powerpoint/2010/main" val="379683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BCEC9C-354D-2013-2088-D8D5AA1E75DB}"/>
              </a:ext>
            </a:extLst>
          </p:cNvPr>
          <p:cNvPicPr>
            <a:picLocks noChangeAspect="1"/>
          </p:cNvPicPr>
          <p:nvPr/>
        </p:nvPicPr>
        <p:blipFill>
          <a:blip r:embed="rId2"/>
          <a:stretch>
            <a:fillRect/>
          </a:stretch>
        </p:blipFill>
        <p:spPr>
          <a:xfrm>
            <a:off x="80824" y="0"/>
            <a:ext cx="5910673" cy="5929132"/>
          </a:xfrm>
          <a:prstGeom prst="rect">
            <a:avLst/>
          </a:prstGeom>
        </p:spPr>
      </p:pic>
      <p:pic>
        <p:nvPicPr>
          <p:cNvPr id="5" name="Picture 4">
            <a:extLst>
              <a:ext uri="{FF2B5EF4-FFF2-40B4-BE49-F238E27FC236}">
                <a16:creationId xmlns:a16="http://schemas.microsoft.com/office/drawing/2014/main" id="{82972834-4292-7D89-0C3A-227B7C460836}"/>
              </a:ext>
            </a:extLst>
          </p:cNvPr>
          <p:cNvPicPr>
            <a:picLocks noChangeAspect="1"/>
          </p:cNvPicPr>
          <p:nvPr/>
        </p:nvPicPr>
        <p:blipFill>
          <a:blip r:embed="rId3"/>
          <a:stretch>
            <a:fillRect/>
          </a:stretch>
        </p:blipFill>
        <p:spPr>
          <a:xfrm>
            <a:off x="6200505" y="0"/>
            <a:ext cx="5910673" cy="5929132"/>
          </a:xfrm>
          <a:prstGeom prst="rect">
            <a:avLst/>
          </a:prstGeom>
        </p:spPr>
      </p:pic>
      <p:sp>
        <p:nvSpPr>
          <p:cNvPr id="7" name="TextBox 6">
            <a:extLst>
              <a:ext uri="{FF2B5EF4-FFF2-40B4-BE49-F238E27FC236}">
                <a16:creationId xmlns:a16="http://schemas.microsoft.com/office/drawing/2014/main" id="{89C90873-6005-BE5D-20F4-CEA0C1E9D0D8}"/>
              </a:ext>
            </a:extLst>
          </p:cNvPr>
          <p:cNvSpPr txBox="1"/>
          <p:nvPr/>
        </p:nvSpPr>
        <p:spPr>
          <a:xfrm>
            <a:off x="2141320" y="6198698"/>
            <a:ext cx="1037064" cy="369332"/>
          </a:xfrm>
          <a:prstGeom prst="rect">
            <a:avLst/>
          </a:prstGeom>
          <a:noFill/>
        </p:spPr>
        <p:txBody>
          <a:bodyPr wrap="square" rtlCol="0">
            <a:spAutoFit/>
          </a:bodyPr>
          <a:lstStyle/>
          <a:p>
            <a:r>
              <a:rPr lang="en-PL" dirty="0"/>
              <a:t>Previous</a:t>
            </a:r>
          </a:p>
        </p:txBody>
      </p:sp>
      <p:sp>
        <p:nvSpPr>
          <p:cNvPr id="8" name="TextBox 7">
            <a:extLst>
              <a:ext uri="{FF2B5EF4-FFF2-40B4-BE49-F238E27FC236}">
                <a16:creationId xmlns:a16="http://schemas.microsoft.com/office/drawing/2014/main" id="{F96C1608-28FD-EEF2-5C2E-CB5E5CE5BB3E}"/>
              </a:ext>
            </a:extLst>
          </p:cNvPr>
          <p:cNvSpPr txBox="1"/>
          <p:nvPr/>
        </p:nvSpPr>
        <p:spPr>
          <a:xfrm>
            <a:off x="8914603" y="6060198"/>
            <a:ext cx="1037064" cy="646331"/>
          </a:xfrm>
          <a:prstGeom prst="rect">
            <a:avLst/>
          </a:prstGeom>
          <a:noFill/>
        </p:spPr>
        <p:txBody>
          <a:bodyPr wrap="square" rtlCol="0">
            <a:spAutoFit/>
          </a:bodyPr>
          <a:lstStyle/>
          <a:p>
            <a:r>
              <a:rPr lang="en-PL" dirty="0"/>
              <a:t>Highest - MAP</a:t>
            </a:r>
          </a:p>
        </p:txBody>
      </p:sp>
    </p:spTree>
    <p:extLst>
      <p:ext uri="{BB962C8B-B14F-4D97-AF65-F5344CB8AC3E}">
        <p14:creationId xmlns:p14="http://schemas.microsoft.com/office/powerpoint/2010/main" val="199595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972834-4292-7D89-0C3A-227B7C460836}"/>
              </a:ext>
            </a:extLst>
          </p:cNvPr>
          <p:cNvPicPr>
            <a:picLocks noChangeAspect="1"/>
          </p:cNvPicPr>
          <p:nvPr/>
        </p:nvPicPr>
        <p:blipFill>
          <a:blip r:embed="rId2"/>
          <a:stretch>
            <a:fillRect/>
          </a:stretch>
        </p:blipFill>
        <p:spPr>
          <a:xfrm>
            <a:off x="0" y="-1"/>
            <a:ext cx="5998888" cy="6017623"/>
          </a:xfrm>
          <a:prstGeom prst="rect">
            <a:avLst/>
          </a:prstGeom>
        </p:spPr>
      </p:pic>
      <p:sp>
        <p:nvSpPr>
          <p:cNvPr id="8" name="TextBox 7">
            <a:extLst>
              <a:ext uri="{FF2B5EF4-FFF2-40B4-BE49-F238E27FC236}">
                <a16:creationId xmlns:a16="http://schemas.microsoft.com/office/drawing/2014/main" id="{F96C1608-28FD-EEF2-5C2E-CB5E5CE5BB3E}"/>
              </a:ext>
            </a:extLst>
          </p:cNvPr>
          <p:cNvSpPr txBox="1"/>
          <p:nvPr/>
        </p:nvSpPr>
        <p:spPr>
          <a:xfrm>
            <a:off x="2060496" y="6201155"/>
            <a:ext cx="1037064" cy="646331"/>
          </a:xfrm>
          <a:prstGeom prst="rect">
            <a:avLst/>
          </a:prstGeom>
          <a:noFill/>
        </p:spPr>
        <p:txBody>
          <a:bodyPr wrap="square" rtlCol="0">
            <a:spAutoFit/>
          </a:bodyPr>
          <a:lstStyle/>
          <a:p>
            <a:r>
              <a:rPr lang="en-PL" dirty="0"/>
              <a:t>Highest - MAP</a:t>
            </a:r>
          </a:p>
        </p:txBody>
      </p:sp>
      <p:sp>
        <p:nvSpPr>
          <p:cNvPr id="3" name="TextBox 2">
            <a:extLst>
              <a:ext uri="{FF2B5EF4-FFF2-40B4-BE49-F238E27FC236}">
                <a16:creationId xmlns:a16="http://schemas.microsoft.com/office/drawing/2014/main" id="{9CCD127C-EED1-C0D6-EA47-A63A56E8D48C}"/>
              </a:ext>
            </a:extLst>
          </p:cNvPr>
          <p:cNvSpPr txBox="1"/>
          <p:nvPr/>
        </p:nvSpPr>
        <p:spPr>
          <a:xfrm>
            <a:off x="9030262" y="6201154"/>
            <a:ext cx="1420874" cy="646331"/>
          </a:xfrm>
          <a:prstGeom prst="rect">
            <a:avLst/>
          </a:prstGeom>
          <a:noFill/>
        </p:spPr>
        <p:txBody>
          <a:bodyPr wrap="square" rtlCol="0">
            <a:spAutoFit/>
          </a:bodyPr>
          <a:lstStyle/>
          <a:p>
            <a:r>
              <a:rPr lang="en-PL" dirty="0"/>
              <a:t>Edge Attributes</a:t>
            </a:r>
          </a:p>
        </p:txBody>
      </p:sp>
      <p:pic>
        <p:nvPicPr>
          <p:cNvPr id="4" name="Picture 3">
            <a:extLst>
              <a:ext uri="{FF2B5EF4-FFF2-40B4-BE49-F238E27FC236}">
                <a16:creationId xmlns:a16="http://schemas.microsoft.com/office/drawing/2014/main" id="{45FC4C62-78D5-F121-6477-58E78D3E6A12}"/>
              </a:ext>
            </a:extLst>
          </p:cNvPr>
          <p:cNvPicPr>
            <a:picLocks noChangeAspect="1"/>
          </p:cNvPicPr>
          <p:nvPr/>
        </p:nvPicPr>
        <p:blipFill>
          <a:blip r:embed="rId3"/>
          <a:stretch>
            <a:fillRect/>
          </a:stretch>
        </p:blipFill>
        <p:spPr>
          <a:xfrm>
            <a:off x="6193113" y="0"/>
            <a:ext cx="5998887" cy="6017622"/>
          </a:xfrm>
          <a:prstGeom prst="rect">
            <a:avLst/>
          </a:prstGeom>
        </p:spPr>
      </p:pic>
    </p:spTree>
    <p:extLst>
      <p:ext uri="{BB962C8B-B14F-4D97-AF65-F5344CB8AC3E}">
        <p14:creationId xmlns:p14="http://schemas.microsoft.com/office/powerpoint/2010/main" val="1395414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0704-F53B-3524-83B9-CEF67E3E27D1}"/>
              </a:ext>
            </a:extLst>
          </p:cNvPr>
          <p:cNvSpPr>
            <a:spLocks noGrp="1"/>
          </p:cNvSpPr>
          <p:nvPr>
            <p:ph type="title"/>
          </p:nvPr>
        </p:nvSpPr>
        <p:spPr>
          <a:xfrm>
            <a:off x="838200" y="2766218"/>
            <a:ext cx="3700346" cy="1325563"/>
          </a:xfrm>
        </p:spPr>
        <p:txBody>
          <a:bodyPr/>
          <a:lstStyle/>
          <a:p>
            <a:r>
              <a:rPr lang="en-PL" dirty="0"/>
              <a:t>Only Duel</a:t>
            </a:r>
          </a:p>
        </p:txBody>
      </p:sp>
      <p:pic>
        <p:nvPicPr>
          <p:cNvPr id="4" name="Picture 3">
            <a:extLst>
              <a:ext uri="{FF2B5EF4-FFF2-40B4-BE49-F238E27FC236}">
                <a16:creationId xmlns:a16="http://schemas.microsoft.com/office/drawing/2014/main" id="{E64C43F9-84E0-A77E-CA8A-D35A84B608BA}"/>
              </a:ext>
            </a:extLst>
          </p:cNvPr>
          <p:cNvPicPr>
            <a:picLocks noChangeAspect="1"/>
          </p:cNvPicPr>
          <p:nvPr/>
        </p:nvPicPr>
        <p:blipFill>
          <a:blip r:embed="rId2"/>
          <a:stretch>
            <a:fillRect/>
          </a:stretch>
        </p:blipFill>
        <p:spPr>
          <a:xfrm>
            <a:off x="5105528" y="0"/>
            <a:ext cx="6775967" cy="6858000"/>
          </a:xfrm>
          <a:prstGeom prst="rect">
            <a:avLst/>
          </a:prstGeom>
        </p:spPr>
      </p:pic>
    </p:spTree>
    <p:extLst>
      <p:ext uri="{BB962C8B-B14F-4D97-AF65-F5344CB8AC3E}">
        <p14:creationId xmlns:p14="http://schemas.microsoft.com/office/powerpoint/2010/main" val="265648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49DEC-91EE-9E8A-73C4-7FEACC8F0AF5}"/>
              </a:ext>
            </a:extLst>
          </p:cNvPr>
          <p:cNvPicPr>
            <a:picLocks noChangeAspect="1"/>
          </p:cNvPicPr>
          <p:nvPr/>
        </p:nvPicPr>
        <p:blipFill rotWithShape="1">
          <a:blip r:embed="rId2"/>
          <a:srcRect t="1747"/>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7507E1A-3EA2-9020-D849-69537DB37F7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PL" sz="5200" b="1" dirty="0">
                <a:solidFill>
                  <a:srgbClr val="FFFFFF"/>
                </a:solidFill>
              </a:rPr>
              <a:t>Spotting Module - Idea</a:t>
            </a:r>
          </a:p>
        </p:txBody>
      </p:sp>
      <p:sp>
        <p:nvSpPr>
          <p:cNvPr id="3" name="Subtitle 2">
            <a:extLst>
              <a:ext uri="{FF2B5EF4-FFF2-40B4-BE49-F238E27FC236}">
                <a16:creationId xmlns:a16="http://schemas.microsoft.com/office/drawing/2014/main" id="{E95F4DAD-B444-F2F6-6FAC-E26C0CF55F9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PL">
              <a:solidFill>
                <a:srgbClr val="FFFFFF"/>
              </a:solidFill>
            </a:endParaRPr>
          </a:p>
        </p:txBody>
      </p:sp>
    </p:spTree>
    <p:extLst>
      <p:ext uri="{BB962C8B-B14F-4D97-AF65-F5344CB8AC3E}">
        <p14:creationId xmlns:p14="http://schemas.microsoft.com/office/powerpoint/2010/main" val="300221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555E-3218-6845-0DE2-329EB6E881FE}"/>
              </a:ext>
            </a:extLst>
          </p:cNvPr>
          <p:cNvSpPr>
            <a:spLocks noGrp="1"/>
          </p:cNvSpPr>
          <p:nvPr>
            <p:ph type="title"/>
          </p:nvPr>
        </p:nvSpPr>
        <p:spPr/>
        <p:txBody>
          <a:bodyPr/>
          <a:lstStyle/>
          <a:p>
            <a:r>
              <a:rPr lang="en-PL" dirty="0"/>
              <a:t>Event distribution in the game</a:t>
            </a:r>
          </a:p>
        </p:txBody>
      </p:sp>
      <p:pic>
        <p:nvPicPr>
          <p:cNvPr id="4" name="Content Placeholder 3">
            <a:extLst>
              <a:ext uri="{FF2B5EF4-FFF2-40B4-BE49-F238E27FC236}">
                <a16:creationId xmlns:a16="http://schemas.microsoft.com/office/drawing/2014/main" id="{6AA54701-87CF-2438-7B5C-890FC63ECDC7}"/>
              </a:ext>
            </a:extLst>
          </p:cNvPr>
          <p:cNvPicPr>
            <a:picLocks noGrp="1" noChangeAspect="1"/>
          </p:cNvPicPr>
          <p:nvPr>
            <p:ph idx="1"/>
          </p:nvPr>
        </p:nvPicPr>
        <p:blipFill>
          <a:blip r:embed="rId2"/>
          <a:stretch>
            <a:fillRect/>
          </a:stretch>
        </p:blipFill>
        <p:spPr>
          <a:xfrm>
            <a:off x="1000442" y="1825625"/>
            <a:ext cx="10191115" cy="4351338"/>
          </a:xfrm>
          <a:prstGeom prst="rect">
            <a:avLst/>
          </a:prstGeom>
        </p:spPr>
      </p:pic>
    </p:spTree>
    <p:extLst>
      <p:ext uri="{BB962C8B-B14F-4D97-AF65-F5344CB8AC3E}">
        <p14:creationId xmlns:p14="http://schemas.microsoft.com/office/powerpoint/2010/main" val="378103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BE19-88B2-5FEA-0D5B-E510D85C586A}"/>
              </a:ext>
            </a:extLst>
          </p:cNvPr>
          <p:cNvSpPr>
            <a:spLocks noGrp="1"/>
          </p:cNvSpPr>
          <p:nvPr>
            <p:ph type="title"/>
          </p:nvPr>
        </p:nvSpPr>
        <p:spPr>
          <a:xfrm>
            <a:off x="568764" y="2596697"/>
            <a:ext cx="5102693" cy="1325563"/>
          </a:xfrm>
        </p:spPr>
        <p:txBody>
          <a:bodyPr/>
          <a:lstStyle/>
          <a:p>
            <a:r>
              <a:rPr lang="en-PL" dirty="0"/>
              <a:t>Correlation of the</a:t>
            </a:r>
            <a:br>
              <a:rPr lang="en-PL" dirty="0"/>
            </a:br>
            <a:r>
              <a:rPr lang="en-PL" dirty="0"/>
              <a:t>Segmentation Results</a:t>
            </a:r>
          </a:p>
        </p:txBody>
      </p:sp>
      <p:pic>
        <p:nvPicPr>
          <p:cNvPr id="4" name="Picture 3">
            <a:extLst>
              <a:ext uri="{FF2B5EF4-FFF2-40B4-BE49-F238E27FC236}">
                <a16:creationId xmlns:a16="http://schemas.microsoft.com/office/drawing/2014/main" id="{51EFC332-C4C9-C322-B7AF-557F6EC246D5}"/>
              </a:ext>
            </a:extLst>
          </p:cNvPr>
          <p:cNvPicPr>
            <a:picLocks noChangeAspect="1"/>
          </p:cNvPicPr>
          <p:nvPr/>
        </p:nvPicPr>
        <p:blipFill>
          <a:blip r:embed="rId2"/>
          <a:stretch>
            <a:fillRect/>
          </a:stretch>
        </p:blipFill>
        <p:spPr>
          <a:xfrm>
            <a:off x="5826564" y="0"/>
            <a:ext cx="6365436" cy="6858000"/>
          </a:xfrm>
          <a:prstGeom prst="rect">
            <a:avLst/>
          </a:prstGeom>
        </p:spPr>
      </p:pic>
    </p:spTree>
    <p:extLst>
      <p:ext uri="{BB962C8B-B14F-4D97-AF65-F5344CB8AC3E}">
        <p14:creationId xmlns:p14="http://schemas.microsoft.com/office/powerpoint/2010/main" val="2320668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196-710F-C3B3-5636-367ADB312F88}"/>
              </a:ext>
            </a:extLst>
          </p:cNvPr>
          <p:cNvSpPr>
            <a:spLocks noGrp="1"/>
          </p:cNvSpPr>
          <p:nvPr>
            <p:ph type="title"/>
          </p:nvPr>
        </p:nvSpPr>
        <p:spPr/>
        <p:txBody>
          <a:bodyPr/>
          <a:lstStyle/>
          <a:p>
            <a:r>
              <a:rPr lang="en-PL" dirty="0"/>
              <a:t>FilterNet</a:t>
            </a:r>
          </a:p>
        </p:txBody>
      </p:sp>
      <p:pic>
        <p:nvPicPr>
          <p:cNvPr id="1026" name="Picture 2">
            <a:extLst>
              <a:ext uri="{FF2B5EF4-FFF2-40B4-BE49-F238E27FC236}">
                <a16:creationId xmlns:a16="http://schemas.microsoft.com/office/drawing/2014/main" id="{3704F111-6234-BC98-E3A6-3C291043FD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7824" y="1825625"/>
            <a:ext cx="657635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343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1D7A2E-5AEB-FA0B-CA30-792496DC2668}"/>
              </a:ext>
            </a:extLst>
          </p:cNvPr>
          <p:cNvSpPr>
            <a:spLocks noGrp="1"/>
          </p:cNvSpPr>
          <p:nvPr>
            <p:ph type="title"/>
          </p:nvPr>
        </p:nvSpPr>
        <p:spPr/>
        <p:txBody>
          <a:bodyPr/>
          <a:lstStyle/>
          <a:p>
            <a:r>
              <a:rPr lang="en-PL" dirty="0"/>
              <a:t>Proposed Pipeline</a:t>
            </a:r>
          </a:p>
        </p:txBody>
      </p:sp>
      <p:sp>
        <p:nvSpPr>
          <p:cNvPr id="6" name="Rectangle 5">
            <a:extLst>
              <a:ext uri="{FF2B5EF4-FFF2-40B4-BE49-F238E27FC236}">
                <a16:creationId xmlns:a16="http://schemas.microsoft.com/office/drawing/2014/main" id="{3A1C1B31-1A3F-4675-BB48-9A55C86017C6}"/>
              </a:ext>
            </a:extLst>
          </p:cNvPr>
          <p:cNvSpPr/>
          <p:nvPr/>
        </p:nvSpPr>
        <p:spPr>
          <a:xfrm>
            <a:off x="544286" y="2057400"/>
            <a:ext cx="1426028" cy="4049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SEGMENTATION</a:t>
            </a:r>
            <a:br>
              <a:rPr lang="en-PL" dirty="0"/>
            </a:br>
            <a:r>
              <a:rPr lang="en-PL" dirty="0"/>
              <a:t>MODULE</a:t>
            </a:r>
          </a:p>
          <a:p>
            <a:pPr algn="ctr"/>
            <a:r>
              <a:rPr lang="en-PL" dirty="0"/>
              <a:t>(Black Box)</a:t>
            </a:r>
          </a:p>
        </p:txBody>
      </p:sp>
      <p:sp>
        <p:nvSpPr>
          <p:cNvPr id="16" name="Rectangle 15">
            <a:extLst>
              <a:ext uri="{FF2B5EF4-FFF2-40B4-BE49-F238E27FC236}">
                <a16:creationId xmlns:a16="http://schemas.microsoft.com/office/drawing/2014/main" id="{E4CB0E1C-5353-2E72-B60B-90C30B10CC03}"/>
              </a:ext>
            </a:extLst>
          </p:cNvPr>
          <p:cNvSpPr/>
          <p:nvPr/>
        </p:nvSpPr>
        <p:spPr>
          <a:xfrm>
            <a:off x="2895600" y="5344885"/>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FilterNet(ann1)</a:t>
            </a:r>
          </a:p>
        </p:txBody>
      </p:sp>
      <p:cxnSp>
        <p:nvCxnSpPr>
          <p:cNvPr id="19" name="Elbow Connector 18">
            <a:extLst>
              <a:ext uri="{FF2B5EF4-FFF2-40B4-BE49-F238E27FC236}">
                <a16:creationId xmlns:a16="http://schemas.microsoft.com/office/drawing/2014/main" id="{E00BE4FE-B131-D85E-3DBB-5AA885FE7299}"/>
              </a:ext>
            </a:extLst>
          </p:cNvPr>
          <p:cNvCxnSpPr>
            <a:stCxn id="6" idx="3"/>
            <a:endCxn id="16" idx="1"/>
          </p:cNvCxnSpPr>
          <p:nvPr/>
        </p:nvCxnSpPr>
        <p:spPr>
          <a:xfrm>
            <a:off x="1970314" y="4082143"/>
            <a:ext cx="925286" cy="15675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FFD47B2-007E-9517-C91B-80DE8BD5F7FC}"/>
              </a:ext>
            </a:extLst>
          </p:cNvPr>
          <p:cNvSpPr/>
          <p:nvPr/>
        </p:nvSpPr>
        <p:spPr>
          <a:xfrm>
            <a:off x="2895599" y="4514170"/>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FilterNet(ann2)</a:t>
            </a:r>
          </a:p>
        </p:txBody>
      </p:sp>
      <p:sp>
        <p:nvSpPr>
          <p:cNvPr id="22" name="Rectangle 21">
            <a:extLst>
              <a:ext uri="{FF2B5EF4-FFF2-40B4-BE49-F238E27FC236}">
                <a16:creationId xmlns:a16="http://schemas.microsoft.com/office/drawing/2014/main" id="{643626D7-9E2A-8109-AB62-6C4BBAECCA3B}"/>
              </a:ext>
            </a:extLst>
          </p:cNvPr>
          <p:cNvSpPr/>
          <p:nvPr/>
        </p:nvSpPr>
        <p:spPr>
          <a:xfrm>
            <a:off x="2884711" y="2986087"/>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FilterNet(ann7)</a:t>
            </a:r>
          </a:p>
        </p:txBody>
      </p:sp>
      <p:sp>
        <p:nvSpPr>
          <p:cNvPr id="23" name="Rectangle 22">
            <a:extLst>
              <a:ext uri="{FF2B5EF4-FFF2-40B4-BE49-F238E27FC236}">
                <a16:creationId xmlns:a16="http://schemas.microsoft.com/office/drawing/2014/main" id="{6EB2F609-9D75-FD3E-3463-425AC7349389}"/>
              </a:ext>
            </a:extLst>
          </p:cNvPr>
          <p:cNvSpPr/>
          <p:nvPr/>
        </p:nvSpPr>
        <p:spPr>
          <a:xfrm>
            <a:off x="2895597" y="2155372"/>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FilterNet(ann8)</a:t>
            </a:r>
          </a:p>
        </p:txBody>
      </p:sp>
      <p:cxnSp>
        <p:nvCxnSpPr>
          <p:cNvPr id="28" name="Elbow Connector 27">
            <a:extLst>
              <a:ext uri="{FF2B5EF4-FFF2-40B4-BE49-F238E27FC236}">
                <a16:creationId xmlns:a16="http://schemas.microsoft.com/office/drawing/2014/main" id="{D85BDA95-56DC-C265-0026-C9D3BB95EB0D}"/>
              </a:ext>
            </a:extLst>
          </p:cNvPr>
          <p:cNvCxnSpPr>
            <a:stCxn id="6" idx="3"/>
            <a:endCxn id="22" idx="1"/>
          </p:cNvCxnSpPr>
          <p:nvPr/>
        </p:nvCxnSpPr>
        <p:spPr>
          <a:xfrm flipV="1">
            <a:off x="1970314" y="3290887"/>
            <a:ext cx="914397" cy="791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D2294302-7155-43D1-4170-728868D9E29B}"/>
              </a:ext>
            </a:extLst>
          </p:cNvPr>
          <p:cNvCxnSpPr>
            <a:stCxn id="6" idx="3"/>
            <a:endCxn id="23" idx="1"/>
          </p:cNvCxnSpPr>
          <p:nvPr/>
        </p:nvCxnSpPr>
        <p:spPr>
          <a:xfrm flipV="1">
            <a:off x="1970314" y="2460172"/>
            <a:ext cx="925283" cy="16219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81140EF1-DBA7-EA62-913B-46E5F259BF6C}"/>
              </a:ext>
            </a:extLst>
          </p:cNvPr>
          <p:cNvCxnSpPr>
            <a:stCxn id="6" idx="3"/>
            <a:endCxn id="21" idx="1"/>
          </p:cNvCxnSpPr>
          <p:nvPr/>
        </p:nvCxnSpPr>
        <p:spPr>
          <a:xfrm>
            <a:off x="1970314" y="4082143"/>
            <a:ext cx="925285" cy="7368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62CF127-1E6B-3E04-3387-07EFB4B221DC}"/>
              </a:ext>
            </a:extLst>
          </p:cNvPr>
          <p:cNvSpPr/>
          <p:nvPr/>
        </p:nvSpPr>
        <p:spPr>
          <a:xfrm>
            <a:off x="5856510" y="2155371"/>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CONCATENATE</a:t>
            </a:r>
          </a:p>
        </p:txBody>
      </p:sp>
      <p:sp>
        <p:nvSpPr>
          <p:cNvPr id="34" name="Rectangle 33">
            <a:extLst>
              <a:ext uri="{FF2B5EF4-FFF2-40B4-BE49-F238E27FC236}">
                <a16:creationId xmlns:a16="http://schemas.microsoft.com/office/drawing/2014/main" id="{B9E16546-140A-855E-88FC-FA3B52B9E090}"/>
              </a:ext>
            </a:extLst>
          </p:cNvPr>
          <p:cNvSpPr/>
          <p:nvPr/>
        </p:nvSpPr>
        <p:spPr>
          <a:xfrm>
            <a:off x="7445819" y="2155371"/>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AVG POOL</a:t>
            </a:r>
          </a:p>
        </p:txBody>
      </p:sp>
      <p:sp>
        <p:nvSpPr>
          <p:cNvPr id="35" name="Rectangle 34">
            <a:extLst>
              <a:ext uri="{FF2B5EF4-FFF2-40B4-BE49-F238E27FC236}">
                <a16:creationId xmlns:a16="http://schemas.microsoft.com/office/drawing/2014/main" id="{B567CA65-5F72-CB42-E0AA-B358FD06DACA}"/>
              </a:ext>
            </a:extLst>
          </p:cNvPr>
          <p:cNvSpPr/>
          <p:nvPr/>
        </p:nvSpPr>
        <p:spPr>
          <a:xfrm>
            <a:off x="9035128" y="2155371"/>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LINEAR</a:t>
            </a:r>
          </a:p>
        </p:txBody>
      </p:sp>
      <p:sp>
        <p:nvSpPr>
          <p:cNvPr id="36" name="Rectangle 35">
            <a:extLst>
              <a:ext uri="{FF2B5EF4-FFF2-40B4-BE49-F238E27FC236}">
                <a16:creationId xmlns:a16="http://schemas.microsoft.com/office/drawing/2014/main" id="{C5B2E84F-4245-5223-02F3-2873F557E2A9}"/>
              </a:ext>
            </a:extLst>
          </p:cNvPr>
          <p:cNvSpPr/>
          <p:nvPr/>
        </p:nvSpPr>
        <p:spPr>
          <a:xfrm>
            <a:off x="10624437" y="2182585"/>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SIGMOID</a:t>
            </a:r>
          </a:p>
        </p:txBody>
      </p:sp>
      <p:cxnSp>
        <p:nvCxnSpPr>
          <p:cNvPr id="38" name="Elbow Connector 37">
            <a:extLst>
              <a:ext uri="{FF2B5EF4-FFF2-40B4-BE49-F238E27FC236}">
                <a16:creationId xmlns:a16="http://schemas.microsoft.com/office/drawing/2014/main" id="{A34652D6-F13D-2DF7-8270-B7675087CFEA}"/>
              </a:ext>
            </a:extLst>
          </p:cNvPr>
          <p:cNvCxnSpPr>
            <a:stCxn id="23" idx="3"/>
            <a:endCxn id="33" idx="1"/>
          </p:cNvCxnSpPr>
          <p:nvPr/>
        </p:nvCxnSpPr>
        <p:spPr>
          <a:xfrm>
            <a:off x="4974768" y="2460172"/>
            <a:ext cx="881742" cy="1594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58BD51-46B9-1349-B370-4F7F34759487}"/>
              </a:ext>
            </a:extLst>
          </p:cNvPr>
          <p:cNvCxnSpPr>
            <a:stCxn id="22" idx="3"/>
            <a:endCxn id="33" idx="1"/>
          </p:cNvCxnSpPr>
          <p:nvPr/>
        </p:nvCxnSpPr>
        <p:spPr>
          <a:xfrm>
            <a:off x="4963882" y="3290887"/>
            <a:ext cx="892628" cy="7640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7264D9EF-57BF-1379-86C2-A0E2F610426D}"/>
              </a:ext>
            </a:extLst>
          </p:cNvPr>
          <p:cNvCxnSpPr>
            <a:stCxn id="21" idx="3"/>
            <a:endCxn id="33" idx="1"/>
          </p:cNvCxnSpPr>
          <p:nvPr/>
        </p:nvCxnSpPr>
        <p:spPr>
          <a:xfrm flipV="1">
            <a:off x="4974770" y="4054928"/>
            <a:ext cx="881740" cy="7640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7443C94-E065-C48A-5D5B-FFACE2EFF8A4}"/>
              </a:ext>
            </a:extLst>
          </p:cNvPr>
          <p:cNvCxnSpPr>
            <a:stCxn id="16" idx="3"/>
            <a:endCxn id="33" idx="1"/>
          </p:cNvCxnSpPr>
          <p:nvPr/>
        </p:nvCxnSpPr>
        <p:spPr>
          <a:xfrm flipV="1">
            <a:off x="4974771" y="4054928"/>
            <a:ext cx="881739" cy="1594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F2C5B4-D43D-0452-234B-541D52309CA1}"/>
              </a:ext>
            </a:extLst>
          </p:cNvPr>
          <p:cNvCxnSpPr>
            <a:stCxn id="33" idx="3"/>
            <a:endCxn id="34" idx="1"/>
          </p:cNvCxnSpPr>
          <p:nvPr/>
        </p:nvCxnSpPr>
        <p:spPr>
          <a:xfrm>
            <a:off x="6836225" y="4054928"/>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D2FA72-6ACD-B9F1-1E97-D7E0EA1521E9}"/>
              </a:ext>
            </a:extLst>
          </p:cNvPr>
          <p:cNvCxnSpPr>
            <a:stCxn id="34" idx="3"/>
            <a:endCxn id="35" idx="1"/>
          </p:cNvCxnSpPr>
          <p:nvPr/>
        </p:nvCxnSpPr>
        <p:spPr>
          <a:xfrm>
            <a:off x="8425534" y="4054928"/>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8B9EFE-EED0-FD09-8E9A-2CE6EBCDD4C8}"/>
              </a:ext>
            </a:extLst>
          </p:cNvPr>
          <p:cNvCxnSpPr>
            <a:stCxn id="35" idx="3"/>
          </p:cNvCxnSpPr>
          <p:nvPr/>
        </p:nvCxnSpPr>
        <p:spPr>
          <a:xfrm>
            <a:off x="10014843" y="4054928"/>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CA1E4BD-11C6-9319-D727-35FA5010A443}"/>
              </a:ext>
            </a:extLst>
          </p:cNvPr>
          <p:cNvSpPr/>
          <p:nvPr/>
        </p:nvSpPr>
        <p:spPr>
          <a:xfrm flipH="1">
            <a:off x="3995057" y="3933149"/>
            <a:ext cx="65314"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8" name="Oval 57">
            <a:extLst>
              <a:ext uri="{FF2B5EF4-FFF2-40B4-BE49-F238E27FC236}">
                <a16:creationId xmlns:a16="http://schemas.microsoft.com/office/drawing/2014/main" id="{85E18650-3DA8-CAB8-762A-6745A227B2EC}"/>
              </a:ext>
            </a:extLst>
          </p:cNvPr>
          <p:cNvSpPr/>
          <p:nvPr/>
        </p:nvSpPr>
        <p:spPr>
          <a:xfrm flipH="1">
            <a:off x="4005943" y="4085549"/>
            <a:ext cx="65314"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9" name="Oval 58">
            <a:extLst>
              <a:ext uri="{FF2B5EF4-FFF2-40B4-BE49-F238E27FC236}">
                <a16:creationId xmlns:a16="http://schemas.microsoft.com/office/drawing/2014/main" id="{86CADD2B-FEFD-4BF7-1B49-C0584CBA33EE}"/>
              </a:ext>
            </a:extLst>
          </p:cNvPr>
          <p:cNvSpPr/>
          <p:nvPr/>
        </p:nvSpPr>
        <p:spPr>
          <a:xfrm flipH="1">
            <a:off x="4005940" y="4227063"/>
            <a:ext cx="65314"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Tree>
    <p:extLst>
      <p:ext uri="{BB962C8B-B14F-4D97-AF65-F5344CB8AC3E}">
        <p14:creationId xmlns:p14="http://schemas.microsoft.com/office/powerpoint/2010/main" val="203007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Data Preprocessing</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a:xfrm>
            <a:off x="838200" y="1349115"/>
            <a:ext cx="10515600" cy="4827848"/>
          </a:xfrm>
        </p:spPr>
        <p:txBody>
          <a:bodyPr>
            <a:normAutofit fontScale="92500" lnSpcReduction="10000"/>
          </a:bodyPr>
          <a:lstStyle/>
          <a:p>
            <a:r>
              <a:rPr lang="en-PL" dirty="0"/>
              <a:t>For each game loads predicted features, </a:t>
            </a:r>
          </a:p>
          <a:p>
            <a:r>
              <a:rPr lang="en-PL" dirty="0"/>
              <a:t>For each game labels and store in the matrix (frames x classes), there are 17 classes. Then they are shifted (for their loss function)</a:t>
            </a:r>
          </a:p>
          <a:p>
            <a:r>
              <a:rPr lang="en-PL" dirty="0"/>
              <a:t>For each game load bboxes and calibrations are loaded. Then for each frame they are used to project players localizations. The edges are defined between players who are not further to each other than the threshold value. The player features are colors, bbox area, center of the bbox and projected centre. The Dataset class from torch_geometric was used to store features and edges.</a:t>
            </a:r>
          </a:p>
          <a:p>
            <a:r>
              <a:rPr lang="en-PL" dirty="0"/>
              <a:t>__getitem__: selects random events and gets corresponding clip features, clip labels,  and players representation from the graph.</a:t>
            </a:r>
          </a:p>
          <a:p>
            <a:r>
              <a:rPr lang="en-PL" dirty="0"/>
              <a:t>Possible improvement include more node features.</a:t>
            </a:r>
          </a:p>
          <a:p>
            <a:endParaRPr lang="en-PL" dirty="0"/>
          </a:p>
        </p:txBody>
      </p:sp>
    </p:spTree>
    <p:extLst>
      <p:ext uri="{BB962C8B-B14F-4D97-AF65-F5344CB8AC3E}">
        <p14:creationId xmlns:p14="http://schemas.microsoft.com/office/powerpoint/2010/main" val="523046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196-710F-C3B3-5636-367ADB312F88}"/>
              </a:ext>
            </a:extLst>
          </p:cNvPr>
          <p:cNvSpPr>
            <a:spLocks noGrp="1"/>
          </p:cNvSpPr>
          <p:nvPr>
            <p:ph type="title"/>
          </p:nvPr>
        </p:nvSpPr>
        <p:spPr>
          <a:xfrm>
            <a:off x="838200" y="273276"/>
            <a:ext cx="10515600" cy="527504"/>
          </a:xfrm>
        </p:spPr>
        <p:txBody>
          <a:bodyPr>
            <a:normAutofit fontScale="90000"/>
          </a:bodyPr>
          <a:lstStyle/>
          <a:p>
            <a:r>
              <a:rPr lang="en-PL" dirty="0"/>
              <a:t>PLAN</a:t>
            </a:r>
          </a:p>
        </p:txBody>
      </p:sp>
      <p:sp>
        <p:nvSpPr>
          <p:cNvPr id="3" name="Content Placeholder 2">
            <a:extLst>
              <a:ext uri="{FF2B5EF4-FFF2-40B4-BE49-F238E27FC236}">
                <a16:creationId xmlns:a16="http://schemas.microsoft.com/office/drawing/2014/main" id="{20E9ACC7-9813-D260-2B7E-2F5676F74851}"/>
              </a:ext>
            </a:extLst>
          </p:cNvPr>
          <p:cNvSpPr>
            <a:spLocks noGrp="1"/>
          </p:cNvSpPr>
          <p:nvPr>
            <p:ph idx="1"/>
          </p:nvPr>
        </p:nvSpPr>
        <p:spPr>
          <a:xfrm>
            <a:off x="838200" y="976538"/>
            <a:ext cx="10515600" cy="5608186"/>
          </a:xfrm>
        </p:spPr>
        <p:txBody>
          <a:bodyPr>
            <a:normAutofit fontScale="92500" lnSpcReduction="20000"/>
          </a:bodyPr>
          <a:lstStyle/>
          <a:p>
            <a:pPr marL="0" indent="0">
              <a:buNone/>
            </a:pPr>
            <a:r>
              <a:rPr lang="en-PL" b="1" dirty="0"/>
              <a:t>*** CLEAN THE CODE ***</a:t>
            </a:r>
          </a:p>
          <a:p>
            <a:pPr marL="0" indent="0">
              <a:buNone/>
            </a:pPr>
            <a:r>
              <a:rPr lang="en-PL" b="1" dirty="0"/>
              <a:t>SEGMENTATION MODULE:</a:t>
            </a:r>
          </a:p>
          <a:p>
            <a:r>
              <a:rPr lang="en-PL" dirty="0"/>
              <a:t>Create new features and attributes: acceleration, differences between velo acc and dir in edge attributes, avg velocity.</a:t>
            </a:r>
          </a:p>
          <a:p>
            <a:r>
              <a:rPr lang="en-PL" dirty="0"/>
              <a:t>Standardize somehow direction etc?</a:t>
            </a:r>
          </a:p>
          <a:p>
            <a:r>
              <a:rPr lang="en-PL" dirty="0"/>
              <a:t>Visualise the predictions, analyse the spikes without annotations.</a:t>
            </a:r>
          </a:p>
          <a:p>
            <a:r>
              <a:rPr lang="en-PL" dirty="0"/>
              <a:t>Remove threshold for edges (additionally).</a:t>
            </a:r>
          </a:p>
          <a:p>
            <a:r>
              <a:rPr lang="en-PL" dirty="0"/>
              <a:t>Play with K params individually to capture the impact / remove receptive field.</a:t>
            </a:r>
          </a:p>
          <a:p>
            <a:r>
              <a:rPr lang="en-PL" dirty="0"/>
              <a:t>Generate augmented data, by mirroring actions. </a:t>
            </a:r>
          </a:p>
          <a:p>
            <a:r>
              <a:rPr lang="en-PL" dirty="0"/>
              <a:t>Include dead and pass for annotations might be helpful further for spotting</a:t>
            </a:r>
          </a:p>
          <a:p>
            <a:pPr marL="0" indent="0">
              <a:buNone/>
            </a:pPr>
            <a:r>
              <a:rPr lang="en-PL" b="1" dirty="0"/>
              <a:t>SPOTTING MODULE</a:t>
            </a:r>
          </a:p>
          <a:p>
            <a:r>
              <a:rPr lang="en-PL" dirty="0"/>
              <a:t>Build pipeline and start experimenting with the number of FN cells.</a:t>
            </a:r>
          </a:p>
          <a:p>
            <a:r>
              <a:rPr lang="en-PL" dirty="0"/>
              <a:t>Potential issue: double overfitting</a:t>
            </a:r>
          </a:p>
          <a:p>
            <a:endParaRPr lang="en-PL" dirty="0"/>
          </a:p>
          <a:p>
            <a:endParaRPr lang="en-PL" dirty="0"/>
          </a:p>
          <a:p>
            <a:endParaRPr lang="en-PL" dirty="0"/>
          </a:p>
          <a:p>
            <a:endParaRPr lang="en-PL" dirty="0"/>
          </a:p>
          <a:p>
            <a:endParaRPr lang="en-PL" dirty="0"/>
          </a:p>
        </p:txBody>
      </p:sp>
    </p:spTree>
    <p:extLst>
      <p:ext uri="{BB962C8B-B14F-4D97-AF65-F5344CB8AC3E}">
        <p14:creationId xmlns:p14="http://schemas.microsoft.com/office/powerpoint/2010/main" val="410341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Feature backbone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PL" dirty="0"/>
              <a:t>Applies </a:t>
            </a:r>
            <a:r>
              <a:rPr lang="en-GB" dirty="0"/>
              <a:t>both base convolutional layers and a temporal pyramidal module. (input=(clip x features))</a:t>
            </a:r>
          </a:p>
          <a:p>
            <a:r>
              <a:rPr lang="en-GB" dirty="0"/>
              <a:t>There are two base convolutions. Then the output is forwarded to each of the pyramid convolutions and the outputs are stacked.</a:t>
            </a:r>
          </a:p>
          <a:p>
            <a:r>
              <a:rPr lang="en-GB" dirty="0"/>
              <a:t>It aims capture and represent temporal information at multiple scales. </a:t>
            </a:r>
            <a:endParaRPr lang="en-PL" dirty="0"/>
          </a:p>
        </p:txBody>
      </p:sp>
    </p:spTree>
    <p:extLst>
      <p:ext uri="{BB962C8B-B14F-4D97-AF65-F5344CB8AC3E}">
        <p14:creationId xmlns:p14="http://schemas.microsoft.com/office/powerpoint/2010/main" val="281436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Players backbone (GCN)</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GB" dirty="0"/>
              <a:t>Depending on the the method (GCN, </a:t>
            </a:r>
            <a:r>
              <a:rPr lang="en-GB" dirty="0" err="1"/>
              <a:t>DynamicEdgeConvGCN</a:t>
            </a:r>
            <a:r>
              <a:rPr lang="en-GB" dirty="0"/>
              <a:t>, </a:t>
            </a:r>
            <a:r>
              <a:rPr lang="en-GB" dirty="0" err="1"/>
              <a:t>resGCN</a:t>
            </a:r>
            <a:r>
              <a:rPr lang="en-GB" dirty="0"/>
              <a:t>) the proper layers are initialized. </a:t>
            </a:r>
          </a:p>
          <a:p>
            <a:r>
              <a:rPr lang="en-GB" dirty="0"/>
              <a:t>The graph representation is pushed through four </a:t>
            </a:r>
            <a:r>
              <a:rPr lang="en-GB" dirty="0" err="1"/>
              <a:t>GCNConv</a:t>
            </a:r>
            <a:r>
              <a:rPr lang="en-GB" dirty="0"/>
              <a:t> layers</a:t>
            </a:r>
          </a:p>
          <a:p>
            <a:r>
              <a:rPr lang="en-GB" dirty="0"/>
              <a:t>Afterwards the global pooling method is applied and further operations to reshape the output properly.</a:t>
            </a:r>
          </a:p>
          <a:p>
            <a:endParaRPr lang="en-GB" dirty="0"/>
          </a:p>
        </p:txBody>
      </p:sp>
    </p:spTree>
    <p:extLst>
      <p:ext uri="{BB962C8B-B14F-4D97-AF65-F5344CB8AC3E}">
        <p14:creationId xmlns:p14="http://schemas.microsoft.com/office/powerpoint/2010/main" val="376347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Segmentation module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GB" dirty="0"/>
              <a:t>Concatenate the outputs from the feature backbone and players backbone.</a:t>
            </a:r>
          </a:p>
          <a:p>
            <a:r>
              <a:rPr lang="en-GB" b="0" i="0" u="none" strike="noStrike" dirty="0">
                <a:effectLst/>
                <a:latin typeface="Söhne"/>
              </a:rPr>
              <a:t>Utilizes convolutional layers on concatenated data to extract features.</a:t>
            </a:r>
          </a:p>
          <a:p>
            <a:r>
              <a:rPr lang="en-GB" dirty="0"/>
              <a:t>Rearranges the output tensor's dimensions to prepare it for subsequent operations.</a:t>
            </a:r>
          </a:p>
          <a:p>
            <a:r>
              <a:rPr lang="en-GB" dirty="0"/>
              <a:t>Applies normalization (sigmoid) to the reshaped tensor, scaling values with sigmoid function.</a:t>
            </a:r>
          </a:p>
          <a:p>
            <a:r>
              <a:rPr lang="en-GB" dirty="0"/>
              <a:t>Computes segmentation scores representing the likelihood or presence of various objects or classes within the input image.</a:t>
            </a:r>
          </a:p>
          <a:p>
            <a:endParaRPr lang="en-GB" dirty="0"/>
          </a:p>
        </p:txBody>
      </p:sp>
    </p:spTree>
    <p:extLst>
      <p:ext uri="{BB962C8B-B14F-4D97-AF65-F5344CB8AC3E}">
        <p14:creationId xmlns:p14="http://schemas.microsoft.com/office/powerpoint/2010/main" val="215305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Spotting module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normAutofit/>
          </a:bodyPr>
          <a:lstStyle/>
          <a:p>
            <a:r>
              <a:rPr lang="en-GB" dirty="0"/>
              <a:t>Adjusts segmentation scores by inversing them to emphasize less confident predictions. Reshapes and permutes them to prepare them for further processing steps.</a:t>
            </a:r>
          </a:p>
          <a:p>
            <a:r>
              <a:rPr lang="en-GB" b="0" i="0" u="none" strike="noStrike" dirty="0">
                <a:effectLst/>
                <a:latin typeface="Söhne"/>
              </a:rPr>
              <a:t>Concatenates the convolutional segmentation with reverted segmentation scores.</a:t>
            </a:r>
          </a:p>
          <a:p>
            <a:r>
              <a:rPr lang="en-GB" dirty="0"/>
              <a:t>Employs convolutional layers, possibly after zero-padding, to extract intricate features.</a:t>
            </a:r>
          </a:p>
          <a:p>
            <a:r>
              <a:rPr lang="en-GB" dirty="0"/>
              <a:t>Predicts both confidence levels and classes for potential detections or objects within the input.</a:t>
            </a:r>
          </a:p>
        </p:txBody>
      </p:sp>
    </p:spTree>
    <p:extLst>
      <p:ext uri="{BB962C8B-B14F-4D97-AF65-F5344CB8AC3E}">
        <p14:creationId xmlns:p14="http://schemas.microsoft.com/office/powerpoint/2010/main" val="369161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Improvements</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normAutofit/>
          </a:bodyPr>
          <a:lstStyle/>
          <a:p>
            <a:r>
              <a:rPr lang="en-GB" dirty="0"/>
              <a:t>Apply more features to the graphs.</a:t>
            </a:r>
          </a:p>
          <a:p>
            <a:r>
              <a:rPr lang="en-GB" dirty="0"/>
              <a:t>Apply different methods to capture </a:t>
            </a:r>
            <a:r>
              <a:rPr lang="en-GB"/>
              <a:t>temporal changes.</a:t>
            </a:r>
            <a:endParaRPr lang="en-GB" dirty="0"/>
          </a:p>
        </p:txBody>
      </p:sp>
    </p:spTree>
    <p:extLst>
      <p:ext uri="{BB962C8B-B14F-4D97-AF65-F5344CB8AC3E}">
        <p14:creationId xmlns:p14="http://schemas.microsoft.com/office/powerpoint/2010/main" val="352608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49DEC-91EE-9E8A-73C4-7FEACC8F0AF5}"/>
              </a:ext>
            </a:extLst>
          </p:cNvPr>
          <p:cNvPicPr>
            <a:picLocks noChangeAspect="1"/>
          </p:cNvPicPr>
          <p:nvPr/>
        </p:nvPicPr>
        <p:blipFill rotWithShape="1">
          <a:blip r:embed="rId2"/>
          <a:srcRect t="1747"/>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7507E1A-3EA2-9020-D849-69537DB37F7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PL" sz="5200" b="1" dirty="0">
                <a:solidFill>
                  <a:srgbClr val="FFFFFF"/>
                </a:solidFill>
              </a:rPr>
              <a:t>Segmentation Module - Analysis</a:t>
            </a:r>
          </a:p>
        </p:txBody>
      </p:sp>
      <p:sp>
        <p:nvSpPr>
          <p:cNvPr id="3" name="Subtitle 2">
            <a:extLst>
              <a:ext uri="{FF2B5EF4-FFF2-40B4-BE49-F238E27FC236}">
                <a16:creationId xmlns:a16="http://schemas.microsoft.com/office/drawing/2014/main" id="{E95F4DAD-B444-F2F6-6FAC-E26C0CF55F9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PL">
              <a:solidFill>
                <a:srgbClr val="FFFFFF"/>
              </a:solidFill>
            </a:endParaRPr>
          </a:p>
        </p:txBody>
      </p:sp>
    </p:spTree>
    <p:extLst>
      <p:ext uri="{BB962C8B-B14F-4D97-AF65-F5344CB8AC3E}">
        <p14:creationId xmlns:p14="http://schemas.microsoft.com/office/powerpoint/2010/main" val="168208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AFDC-9419-9552-FC26-B9C3186DE3ED}"/>
              </a:ext>
            </a:extLst>
          </p:cNvPr>
          <p:cNvSpPr>
            <a:spLocks noGrp="1"/>
          </p:cNvSpPr>
          <p:nvPr>
            <p:ph type="title"/>
          </p:nvPr>
        </p:nvSpPr>
        <p:spPr/>
        <p:txBody>
          <a:bodyPr/>
          <a:lstStyle/>
          <a:p>
            <a:r>
              <a:rPr lang="en-PL" dirty="0"/>
              <a:t>4-annotations / early stopping  </a:t>
            </a:r>
          </a:p>
        </p:txBody>
      </p:sp>
      <p:sp>
        <p:nvSpPr>
          <p:cNvPr id="3" name="Content Placeholder 2">
            <a:extLst>
              <a:ext uri="{FF2B5EF4-FFF2-40B4-BE49-F238E27FC236}">
                <a16:creationId xmlns:a16="http://schemas.microsoft.com/office/drawing/2014/main" id="{94849653-8E57-0B2F-6E16-2179AFEDD033}"/>
              </a:ext>
            </a:extLst>
          </p:cNvPr>
          <p:cNvSpPr>
            <a:spLocks noGrp="1"/>
          </p:cNvSpPr>
          <p:nvPr>
            <p:ph idx="1"/>
          </p:nvPr>
        </p:nvSpPr>
        <p:spPr/>
        <p:txBody>
          <a:bodyPr/>
          <a:lstStyle/>
          <a:p>
            <a:endParaRPr lang="en-PL" dirty="0"/>
          </a:p>
        </p:txBody>
      </p:sp>
      <p:pic>
        <p:nvPicPr>
          <p:cNvPr id="4" name="Picture 3">
            <a:extLst>
              <a:ext uri="{FF2B5EF4-FFF2-40B4-BE49-F238E27FC236}">
                <a16:creationId xmlns:a16="http://schemas.microsoft.com/office/drawing/2014/main" id="{19BFB9C9-C314-7382-BB71-890BF2AA99B1}"/>
              </a:ext>
            </a:extLst>
          </p:cNvPr>
          <p:cNvPicPr>
            <a:picLocks noChangeAspect="1"/>
          </p:cNvPicPr>
          <p:nvPr/>
        </p:nvPicPr>
        <p:blipFill>
          <a:blip r:embed="rId2"/>
          <a:stretch>
            <a:fillRect/>
          </a:stretch>
        </p:blipFill>
        <p:spPr>
          <a:xfrm>
            <a:off x="379195" y="2752518"/>
            <a:ext cx="5360427" cy="2655823"/>
          </a:xfrm>
          <a:prstGeom prst="rect">
            <a:avLst/>
          </a:prstGeom>
        </p:spPr>
      </p:pic>
      <p:pic>
        <p:nvPicPr>
          <p:cNvPr id="5" name="Picture 4">
            <a:extLst>
              <a:ext uri="{FF2B5EF4-FFF2-40B4-BE49-F238E27FC236}">
                <a16:creationId xmlns:a16="http://schemas.microsoft.com/office/drawing/2014/main" id="{1EFBEF12-BDBE-50DD-9F68-962D99201F3E}"/>
              </a:ext>
            </a:extLst>
          </p:cNvPr>
          <p:cNvPicPr>
            <a:picLocks noChangeAspect="1"/>
          </p:cNvPicPr>
          <p:nvPr/>
        </p:nvPicPr>
        <p:blipFill>
          <a:blip r:embed="rId3"/>
          <a:stretch>
            <a:fillRect/>
          </a:stretch>
        </p:blipFill>
        <p:spPr>
          <a:xfrm>
            <a:off x="5739622" y="2385932"/>
            <a:ext cx="6187069" cy="3230724"/>
          </a:xfrm>
          <a:prstGeom prst="rect">
            <a:avLst/>
          </a:prstGeom>
        </p:spPr>
      </p:pic>
    </p:spTree>
    <p:extLst>
      <p:ext uri="{BB962C8B-B14F-4D97-AF65-F5344CB8AC3E}">
        <p14:creationId xmlns:p14="http://schemas.microsoft.com/office/powerpoint/2010/main" val="888162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580</Words>
  <Application>Microsoft Macintosh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Söhne</vt:lpstr>
      <vt:lpstr>Office Theme</vt:lpstr>
      <vt:lpstr>Code for Action Spotting</vt:lpstr>
      <vt:lpstr>Data Preprocessing</vt:lpstr>
      <vt:lpstr>Model – Feature backbone</vt:lpstr>
      <vt:lpstr>Model – Players backbone (GCN)</vt:lpstr>
      <vt:lpstr>Model – Segmentation module</vt:lpstr>
      <vt:lpstr>Model – Spotting module</vt:lpstr>
      <vt:lpstr>Improvements</vt:lpstr>
      <vt:lpstr>Segmentation Module - Analysis</vt:lpstr>
      <vt:lpstr>4-annotations / early stopping  </vt:lpstr>
      <vt:lpstr>More Annotations chunk size - 60s </vt:lpstr>
      <vt:lpstr>Grid Search</vt:lpstr>
      <vt:lpstr>PowerPoint Presentation</vt:lpstr>
      <vt:lpstr>PowerPoint Presentation</vt:lpstr>
      <vt:lpstr>Only Duel</vt:lpstr>
      <vt:lpstr>Spotting Module - Idea</vt:lpstr>
      <vt:lpstr>Event distribution in the game</vt:lpstr>
      <vt:lpstr>Correlation of the Segmentation Results</vt:lpstr>
      <vt:lpstr>FilterNet</vt:lpstr>
      <vt:lpstr>Proposed Pipeline</vt:lpstr>
      <vt:lpstr>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for Action Spotting</dc:title>
  <dc:creator>Tadeusz Zioło</dc:creator>
  <cp:lastModifiedBy>Tadeusz Zioło</cp:lastModifiedBy>
  <cp:revision>6</cp:revision>
  <dcterms:created xsi:type="dcterms:W3CDTF">2023-11-19T13:50:45Z</dcterms:created>
  <dcterms:modified xsi:type="dcterms:W3CDTF">2024-03-04T15:37:20Z</dcterms:modified>
</cp:coreProperties>
</file>