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1" r:id="rId11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4"/>
    <p:restoredTop sz="96327"/>
  </p:normalViewPr>
  <p:slideViewPr>
    <p:cSldViewPr snapToGrid="0">
      <p:cViewPr varScale="1">
        <p:scale>
          <a:sx n="76" d="100"/>
          <a:sy n="76" d="100"/>
        </p:scale>
        <p:origin x="232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A562-B72C-F78C-F44D-6BEB79A2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752B5-1194-DD15-8F55-6C5DC0C2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3465-013F-F591-9C0A-9EA15F1C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EA63-8B39-1FF5-9E7F-11CDB2A6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8AD1-4CEC-CD31-65FE-92C6EA02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9654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3F0-BFDA-593D-1881-BDC487C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0F491-EFDE-E183-A009-E656761F2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7B39-9F28-E98E-1E5A-A7AC462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FD22-5C52-EBE9-D67C-CF64E64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D767-D1BB-49BB-0C5D-F007117C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4433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73969-861E-E35F-989D-A60F3BA41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B2460-D6D7-3EAE-FC35-40DD9C86E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382A-1EC2-EBF9-FB50-934D0C85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C9C2-B7B0-BBD3-368F-BF700931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D1FA-3CFB-C470-E042-06B530E2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164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9F8F-0F01-96F9-53BA-861A680E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5E4D-B88D-C758-DBBE-828FC9C1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1240-F80A-27E0-A407-D1D94581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980F-4C25-5573-FA9B-02D4EC52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BC788-CE70-E7D5-7703-8DCF7642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6572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910F-B041-5603-1512-F7AEB223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7C34-673A-C7DB-D518-92C7D2B2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D51C-E066-34F6-03CF-CE17D03E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67AD7-5F52-35D4-5480-02A5DD73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7461-2819-15B9-426C-E6A85312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7875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4948-D4F7-5EFA-666A-C14FEA27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C1A6-0000-C224-135B-2506855EA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638C3-131C-752D-E8D5-4B9AC4977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F3D7-BCFF-D00D-09E9-F135E63B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A91A9-9387-B733-4B1E-D1F14A2C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5188B-A601-07A6-EF84-C72AA6F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8626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769C-9341-A420-1E89-B5A6322F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2E573-706E-F3F0-6861-42151F1A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D3162-7934-BDBE-615C-26657F68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693A8-0B80-3F1D-17B8-7185A1BB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BE48-40E2-8694-CE0D-0DAABFAB8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0DF1F-82A3-A537-AD12-FFEEEEAA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6403D-5537-26EB-A802-D2471605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6314F-BD54-4F66-A3DF-8A134CA7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4454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694A-0E3E-9B0C-322E-24FD3A07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960B1-2CD0-8A87-22AF-C7AE0D8B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6D4D0-76BE-E9D9-FA05-CB0DF739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071FC-1C62-BB71-18BA-FE10B72F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3181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D23C1-BB30-2A53-1302-A54F07AF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8D11B-AAC6-841A-B180-75D59E45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CE223-61D8-A628-03B4-B0B7019C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589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6E0B-B5C2-DB42-2304-1A4CA653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6018-2D44-CF47-E245-30DDDA8A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3B804-6212-26BF-9EBC-67A26209D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10504-660D-80C6-A85F-177AD83B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7CA1A-D70B-D254-A691-51654C86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FC153-0271-7898-E6BA-ABC948E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4664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E90F-30BB-E5A7-9C8D-F824D0F8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A8DF6-F5D9-30E4-DEDA-352DC239E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4-13B0-E6C4-D012-4C7020A8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3E265-4D00-1E96-CEF7-7B4198E9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FEF1A-35F2-CCDF-C321-D41FF101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4CA98-0B77-2C85-3233-E5969E1A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0296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5B85B-2A8E-1FDA-7B23-90635CC5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47994-CEFE-ED21-F76B-987A7592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A554-415F-B761-3761-044A983F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7065-069B-0649-9FDA-93119899EAB2}" type="datetimeFigureOut">
              <a:rPr lang="en-PL" smtClean="0"/>
              <a:t>06/11/2023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E37F-3226-461D-CAD3-614E97DDD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3FCA-F9D0-3EA3-40DD-1495FA0E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5A2C-5775-5945-8324-EDC448E6A6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53145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2-12547-0" TargetMode="External"/><Relationship Id="rId2" Type="http://schemas.openxmlformats.org/officeDocument/2006/relationships/hyperlink" Target="https://openaccess.thecvf.com/content_CVPR_2019/papers/Yeh_Diverse_Generation_for_Multi-Agent_Sports_Games_CVPR_2019_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gjeet-singh/Social-lstm-for-predicting-player-trajectories-in-soccer/blob/master/Report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18-020-00705-9" TargetMode="External"/><Relationship Id="rId2" Type="http://schemas.openxmlformats.org/officeDocument/2006/relationships/hyperlink" Target="https://statsbomb.com/wp-content/uploads/2022/09/Michael-Pulis-and-Josef-Bajada-&#8211;-Reinforcement-Learning-For-Football-Player-Decision-Making-Analysis-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sperform.com/wp-content/uploads/2021/04/Making-Offensive-Play-Predictable.pdf" TargetMode="External"/><Relationship Id="rId4" Type="http://schemas.openxmlformats.org/officeDocument/2006/relationships/hyperlink" Target="https://arxiv.org/abs/1910.0742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10263" TargetMode="External"/><Relationship Id="rId2" Type="http://schemas.openxmlformats.org/officeDocument/2006/relationships/hyperlink" Target="https://www.researchgate.net/publication/313228631_Goal_Event_detection_in_sports_vide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301.1005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isongyue.com/publications/ssac2017_ghosting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649DEC-91EE-9E8A-73C4-7FEACC8F0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07E1A-3EA2-9020-D849-69537DB37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PL" sz="5200" b="1" dirty="0">
                <a:solidFill>
                  <a:srgbClr val="FFFFFF"/>
                </a:solidFill>
              </a:rPr>
              <a:t>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4DAD-B444-F2F6-6FAC-E26C0CF55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P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Team Off-Ball Movement Analysis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L" b="1" dirty="0"/>
              <a:t>Model for Decision Evaluation:</a:t>
            </a:r>
          </a:p>
          <a:p>
            <a:r>
              <a:rPr lang="en-GB" dirty="0"/>
              <a:t>Use Offline-RL to learn optimal movements. </a:t>
            </a:r>
          </a:p>
          <a:p>
            <a:r>
              <a:rPr lang="en-GB" dirty="0"/>
              <a:t>Phase 1: focuses on training individual player models for various roles.</a:t>
            </a:r>
          </a:p>
          <a:p>
            <a:r>
              <a:rPr lang="en-GB" dirty="0"/>
              <a:t>Phase 2: joint training of these pre-trained player models for collaborative multi-agent learning.</a:t>
            </a:r>
          </a:p>
          <a:p>
            <a:r>
              <a:rPr lang="en-GB" dirty="0"/>
              <a:t>Actions: desired coordinates x, y.</a:t>
            </a:r>
            <a:endParaRPr lang="en-PL" dirty="0"/>
          </a:p>
          <a:p>
            <a:pPr marL="0" indent="0">
              <a:buNone/>
            </a:pPr>
            <a:r>
              <a:rPr lang="en-PL" b="1" dirty="0"/>
              <a:t>Performance Analysis:</a:t>
            </a:r>
          </a:p>
          <a:p>
            <a:r>
              <a:rPr lang="en-PL" dirty="0"/>
              <a:t>Analyze clutch game-plays by comparing possible movements with chosen one. </a:t>
            </a:r>
          </a:p>
        </p:txBody>
      </p:sp>
    </p:spTree>
    <p:extLst>
      <p:ext uri="{BB962C8B-B14F-4D97-AF65-F5344CB8AC3E}">
        <p14:creationId xmlns:p14="http://schemas.microsoft.com/office/powerpoint/2010/main" val="266515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Offensive Pattern Recognition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L" b="1" dirty="0"/>
              <a:t>Trajectory Prediction Model:</a:t>
            </a:r>
          </a:p>
          <a:p>
            <a:r>
              <a:rPr lang="en-GB" dirty="0"/>
              <a:t>G</a:t>
            </a:r>
            <a:r>
              <a:rPr lang="en-PL" dirty="0"/>
              <a:t>enerative models.</a:t>
            </a:r>
          </a:p>
          <a:p>
            <a:r>
              <a:rPr lang="en-PL" dirty="0"/>
              <a:t>Start with Social LSTM model, to get some results.</a:t>
            </a:r>
          </a:p>
          <a:p>
            <a:r>
              <a:rPr lang="en-PL" dirty="0"/>
              <a:t>Develop to GNNs and LSTMs or Graph Variational RNNs</a:t>
            </a:r>
          </a:p>
          <a:p>
            <a:pPr marL="0" indent="0">
              <a:buNone/>
            </a:pPr>
            <a:r>
              <a:rPr lang="en-PL" b="1" dirty="0"/>
              <a:t>Pattern Recognition:</a:t>
            </a:r>
          </a:p>
          <a:p>
            <a:r>
              <a:rPr lang="en-PL" dirty="0"/>
              <a:t>Player use case or team use case .</a:t>
            </a:r>
          </a:p>
          <a:p>
            <a:r>
              <a:rPr lang="en-PL" dirty="0"/>
              <a:t>Select specific game plays, predict trajectories.</a:t>
            </a:r>
          </a:p>
          <a:p>
            <a:r>
              <a:rPr lang="en-PL" dirty="0"/>
              <a:t>Use clustering to group trajectories then analyze these game plays to find patterns. </a:t>
            </a:r>
          </a:p>
          <a:p>
            <a:r>
              <a:rPr lang="en-PL" dirty="0"/>
              <a:t>Use visualization.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53774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Offensive Pattern Recognition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L" b="1" dirty="0"/>
              <a:t>Articles with methods:</a:t>
            </a:r>
          </a:p>
          <a:p>
            <a:r>
              <a:rPr lang="en-GB" dirty="0"/>
              <a:t>Diverse Generation for Multi-agent Sports Games (Graph Variational RNNs)</a:t>
            </a:r>
          </a:p>
          <a:p>
            <a:pPr marL="0" indent="0">
              <a:buNone/>
            </a:pPr>
            <a:r>
              <a:rPr lang="en-PL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https://openaccess.thecvf.com/content_CVPR_2019/papers/Yeh_Diverse_Generation_for_Multi-Agent_Sports_Games_CVPR_2019_paper.pdf</a:t>
            </a:r>
            <a:endParaRPr lang="en-GB" dirty="0"/>
          </a:p>
          <a:p>
            <a:r>
              <a:rPr lang="en-GB" dirty="0"/>
              <a:t>Multiagent off-screen behaviour prediction in football (GNNs &amp; LSTM)</a:t>
            </a:r>
          </a:p>
          <a:p>
            <a:pPr marL="0" indent="0">
              <a:buNone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https://www.nature.com/articles/s41598-022-12547-0</a:t>
            </a:r>
            <a:endParaRPr lang="en-GB" dirty="0"/>
          </a:p>
          <a:p>
            <a:r>
              <a:rPr lang="en-GB" dirty="0"/>
              <a:t>Searching for a Strategy: Modelling Player Trajectories in Soccer Games  (Social-LSTM)</a:t>
            </a:r>
          </a:p>
          <a:p>
            <a:pPr marL="0" indent="0">
              <a:buNone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https://github.com/jagjeet-singh/Social-lstm-for-predicting-player-trajectories-in-soccer/blob/master/Report.pdf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88872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Player Performance Analysis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L" b="1" dirty="0"/>
              <a:t>Model for Decision Evaluation:</a:t>
            </a:r>
          </a:p>
          <a:p>
            <a:r>
              <a:rPr lang="en-PL" dirty="0"/>
              <a:t>Offline Actor-Critic DRL.</a:t>
            </a:r>
          </a:p>
          <a:p>
            <a:r>
              <a:rPr lang="en-PL" dirty="0"/>
              <a:t>Focus on a specific player not the one who has a ball.</a:t>
            </a:r>
          </a:p>
          <a:p>
            <a:r>
              <a:rPr lang="en-PL" dirty="0"/>
              <a:t>Actions: on-ball:pass, carry, dribble, clear | off-ball: destination to move, speed etc.</a:t>
            </a:r>
          </a:p>
          <a:p>
            <a:r>
              <a:rPr lang="en-PL" dirty="0"/>
              <a:t>Reward: on-ball: reward from paper | off-ball: xReceiver </a:t>
            </a:r>
          </a:p>
          <a:p>
            <a:r>
              <a:rPr lang="en-PL" dirty="0"/>
              <a:t>Develop with GNNs.</a:t>
            </a:r>
          </a:p>
          <a:p>
            <a:pPr marL="0" indent="0">
              <a:buNone/>
            </a:pPr>
            <a:r>
              <a:rPr lang="en-PL" b="1" dirty="0"/>
              <a:t>Performance Analysis:</a:t>
            </a:r>
          </a:p>
          <a:p>
            <a:r>
              <a:rPr lang="en-PL" dirty="0"/>
              <a:t>Analyze clutch game-plays by comparing possible actions with chosen one. </a:t>
            </a:r>
          </a:p>
          <a:p>
            <a:r>
              <a:rPr lang="en-GB" dirty="0"/>
              <a:t>G</a:t>
            </a:r>
            <a:r>
              <a:rPr lang="en-PL" dirty="0"/>
              <a:t>enerate heatmaps with difference with decision value to evaluate </a:t>
            </a:r>
          </a:p>
          <a:p>
            <a:r>
              <a:rPr lang="en-PL" dirty="0"/>
              <a:t>Add recommendations for game plays where player performed badly.</a:t>
            </a:r>
          </a:p>
        </p:txBody>
      </p:sp>
    </p:spTree>
    <p:extLst>
      <p:ext uri="{BB962C8B-B14F-4D97-AF65-F5344CB8AC3E}">
        <p14:creationId xmlns:p14="http://schemas.microsoft.com/office/powerpoint/2010/main" val="276287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Player Performance Analysis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L" b="1" dirty="0"/>
              <a:t>Articles :</a:t>
            </a:r>
          </a:p>
          <a:p>
            <a:r>
              <a:rPr lang="en-GB" dirty="0"/>
              <a:t>Reinforcement Learning for Football Player Decision Making Analysis</a:t>
            </a:r>
          </a:p>
          <a:p>
            <a:pPr marL="0" indent="0">
              <a:buNone/>
            </a:pPr>
            <a:r>
              <a:rPr lang="en-GB" sz="1700" dirty="0">
                <a:hlinkClick r:id="rId2"/>
              </a:rPr>
              <a:t>https://statsbomb.com/wp-content/uploads/2022/09/Michael-Pulis-and-Josef-Bajada-–-Reinforcement-Learning-For-Football-Player-Decision-Making-Analysis-1.pdf</a:t>
            </a:r>
            <a:endParaRPr lang="en-GB" dirty="0"/>
          </a:p>
          <a:p>
            <a:r>
              <a:rPr lang="en-GB" dirty="0"/>
              <a:t>Deep soccer analytics: learning an action-value function for evaluating soccer players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https://link.springer.com/article/10.1007/s10618-020-00705-9</a:t>
            </a:r>
            <a:endParaRPr lang="en-GB" dirty="0"/>
          </a:p>
          <a:p>
            <a:r>
              <a:rPr lang="en-GB" dirty="0"/>
              <a:t>Deep Reinforcement Learning meets Graph Neural Networks: exploring a routing optimization use case</a:t>
            </a:r>
          </a:p>
          <a:p>
            <a:pPr marL="0" indent="0">
              <a:buNone/>
            </a:pPr>
            <a:r>
              <a:rPr lang="en-GB" sz="1900" dirty="0">
                <a:hlinkClick r:id="rId4"/>
              </a:rPr>
              <a:t>https://arxiv.org/abs/1910.07421</a:t>
            </a:r>
            <a:endParaRPr lang="en-GB" dirty="0"/>
          </a:p>
          <a:p>
            <a:r>
              <a:rPr lang="en-GB" dirty="0"/>
              <a:t>Making Offensive Play Predictable - Using a Graph Convolutional Network to Understand Defensive Performance in Soccer</a:t>
            </a:r>
          </a:p>
          <a:p>
            <a:pPr marL="0" indent="0">
              <a:buNone/>
            </a:pPr>
            <a:r>
              <a:rPr lang="en-GB" sz="1900" dirty="0">
                <a:hlinkClick r:id="rId5"/>
              </a:rPr>
              <a:t>https://www.statsperform.com/wp-content/uploads/2021/04/Making-Offensive-Play-Predictable.pdf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45914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Event Detection with Temporal GNNs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L" b="1" dirty="0"/>
              <a:t>Event Detection Model:</a:t>
            </a:r>
          </a:p>
          <a:p>
            <a:r>
              <a:rPr lang="en-PL" dirty="0"/>
              <a:t>Use Convolutional GNNs </a:t>
            </a:r>
          </a:p>
          <a:p>
            <a:r>
              <a:rPr lang="en-PL" dirty="0"/>
              <a:t>Test different pooling methods,</a:t>
            </a:r>
          </a:p>
          <a:p>
            <a:r>
              <a:rPr lang="en-PL" dirty="0"/>
              <a:t>Develop model with RNNs.</a:t>
            </a:r>
          </a:p>
          <a:p>
            <a:pPr marL="0" indent="0">
              <a:buNone/>
            </a:pPr>
            <a:r>
              <a:rPr lang="en-PL" b="1" dirty="0"/>
              <a:t>Potential Use Cases:</a:t>
            </a:r>
          </a:p>
          <a:p>
            <a:r>
              <a:rPr lang="en-PL" dirty="0"/>
              <a:t>Collect useful statisctics for analysis,</a:t>
            </a:r>
          </a:p>
          <a:p>
            <a:r>
              <a:rPr lang="en-PL" dirty="0"/>
              <a:t>Generate heatmaps for each phase. </a:t>
            </a:r>
          </a:p>
          <a:p>
            <a:r>
              <a:rPr lang="en-PL" dirty="0"/>
              <a:t>Generate passing networks for specific phases.</a:t>
            </a:r>
          </a:p>
        </p:txBody>
      </p:sp>
    </p:spTree>
    <p:extLst>
      <p:ext uri="{BB962C8B-B14F-4D97-AF65-F5344CB8AC3E}">
        <p14:creationId xmlns:p14="http://schemas.microsoft.com/office/powerpoint/2010/main" val="30862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6A-3E6C-A66A-0F6C-582B7E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Event Detection with Temporal GNNs</a:t>
            </a:r>
            <a:endParaRPr lang="en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FF62-497D-CBE6-4767-D052782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Articles:</a:t>
            </a:r>
          </a:p>
          <a:p>
            <a:r>
              <a:rPr lang="en-GB" dirty="0"/>
              <a:t>Goal!! Event detection in sports video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https://www.researchgate.net/publication/313228631_Goal_Event_detection_in_sports_video</a:t>
            </a:r>
            <a:endParaRPr lang="en-GB" dirty="0"/>
          </a:p>
          <a:p>
            <a:r>
              <a:rPr lang="en-GB" dirty="0"/>
              <a:t>Spotting Football Events Using Two-Stream Convolutional Neural Network and Dilated Recurrent Neural Network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https://ieeexplore.ieee.org/document/9410263</a:t>
            </a:r>
            <a:endParaRPr lang="en-GB" dirty="0"/>
          </a:p>
          <a:p>
            <a:r>
              <a:rPr lang="en-GB" dirty="0"/>
              <a:t>Event Detection in Football using Graph Convolutional Networks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https://arxiv.org/abs/2301.10052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14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1026-4CD5-912D-FE58-DBB18089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b="1" dirty="0"/>
              <a:t>Ghosting to analyze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4177-7230-AF71-AF22-E8C0CE441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L" b="1" dirty="0"/>
              <a:t>Goal: </a:t>
            </a:r>
            <a:r>
              <a:rPr lang="en-GB" dirty="0"/>
              <a:t>predict the actions of soccer players, which are defined as their positions at future time steps. </a:t>
            </a:r>
            <a:endParaRPr lang="en-PL" dirty="0"/>
          </a:p>
          <a:p>
            <a:pPr marL="0" indent="0">
              <a:buNone/>
            </a:pPr>
            <a:r>
              <a:rPr lang="en-PL" b="1" dirty="0"/>
              <a:t>Imitation Learning Model</a:t>
            </a:r>
          </a:p>
          <a:p>
            <a:pPr marL="0" indent="0">
              <a:buNone/>
            </a:pPr>
            <a:r>
              <a:rPr lang="en-PL" dirty="0"/>
              <a:t>- Use RNNs to capture temporality.</a:t>
            </a:r>
            <a:br>
              <a:rPr lang="en-PL" dirty="0"/>
            </a:br>
            <a:r>
              <a:rPr lang="en-PL" dirty="0"/>
              <a:t>- Phase 1: </a:t>
            </a:r>
            <a:r>
              <a:rPr lang="en-GB" dirty="0"/>
              <a:t>focuses on training individual player models for various roles.</a:t>
            </a:r>
          </a:p>
          <a:p>
            <a:pPr marL="0" indent="0">
              <a:buNone/>
            </a:pPr>
            <a:r>
              <a:rPr lang="en-GB" dirty="0"/>
              <a:t>- Phase2: joint training of these pre-trained player models for collaborative multi-agent learning.</a:t>
            </a:r>
          </a:p>
          <a:p>
            <a:pPr marL="0" indent="0">
              <a:buNone/>
            </a:pPr>
            <a:r>
              <a:rPr lang="en-GB" dirty="0"/>
              <a:t>- Develop with GNNs.</a:t>
            </a:r>
          </a:p>
          <a:p>
            <a:pPr marL="0" indent="0">
              <a:buNone/>
            </a:pPr>
            <a:r>
              <a:rPr lang="en-GB" b="1" dirty="0"/>
              <a:t>Tactical Analysis:</a:t>
            </a:r>
            <a:br>
              <a:rPr lang="en-GB" b="1" dirty="0"/>
            </a:br>
            <a:r>
              <a:rPr lang="en-GB" dirty="0"/>
              <a:t>- Analyse specific game plays from the game: corners, ball on the wings,</a:t>
            </a:r>
            <a:r>
              <a:rPr lang="en-PL" dirty="0"/>
              <a:t> ball played at middle. </a:t>
            </a:r>
          </a:p>
          <a:p>
            <a:pPr marL="0" indent="0">
              <a:buNone/>
            </a:pPr>
            <a:r>
              <a:rPr lang="en-PL" dirty="0"/>
              <a:t>- Use for teams comparisons.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31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1026-4CD5-912D-FE58-DBB18089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b="1" dirty="0"/>
              <a:t>Ghosting to analyze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4177-7230-AF71-AF22-E8C0CE44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Data-Driven Ghosting using Deep Imitation Learning</a:t>
            </a:r>
            <a:br>
              <a:rPr lang="en-GB" dirty="0"/>
            </a:br>
            <a:r>
              <a:rPr lang="en-GB" dirty="0">
                <a:hlinkClick r:id="rId2"/>
              </a:rPr>
              <a:t>http://www.yisongyue.com/publications/ssac2017_ghosting.pdf</a:t>
            </a:r>
            <a:endParaRPr lang="en-GB" dirty="0"/>
          </a:p>
          <a:p>
            <a:endParaRPr lang="en-GB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4661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698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Ideas</vt:lpstr>
      <vt:lpstr>Offensive Pattern Recognition</vt:lpstr>
      <vt:lpstr>Offensive Pattern Recognition</vt:lpstr>
      <vt:lpstr>Player Performance Analysis</vt:lpstr>
      <vt:lpstr>Player Performance Analysis</vt:lpstr>
      <vt:lpstr>Event Detection with Temporal GNNs</vt:lpstr>
      <vt:lpstr>Event Detection with Temporal GNNs</vt:lpstr>
      <vt:lpstr>Ghosting to analyze tactics</vt:lpstr>
      <vt:lpstr>Ghosting to analyze tactics</vt:lpstr>
      <vt:lpstr>Team Off-Ball Movement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Tadeusz Zioło</dc:creator>
  <cp:lastModifiedBy>Tadeusz Zioło</cp:lastModifiedBy>
  <cp:revision>5</cp:revision>
  <dcterms:created xsi:type="dcterms:W3CDTF">2023-11-03T13:50:47Z</dcterms:created>
  <dcterms:modified xsi:type="dcterms:W3CDTF">2023-11-06T15:31:11Z</dcterms:modified>
</cp:coreProperties>
</file>