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29"/>
  </p:notesMasterIdLst>
  <p:sldIdLst>
    <p:sldId id="3176" r:id="rId2"/>
    <p:sldId id="3179" r:id="rId3"/>
    <p:sldId id="3212" r:id="rId4"/>
    <p:sldId id="3185" r:id="rId5"/>
    <p:sldId id="3213" r:id="rId6"/>
    <p:sldId id="3218" r:id="rId7"/>
    <p:sldId id="3227" r:id="rId8"/>
    <p:sldId id="3228" r:id="rId9"/>
    <p:sldId id="3229" r:id="rId10"/>
    <p:sldId id="3230" r:id="rId11"/>
    <p:sldId id="3231" r:id="rId12"/>
    <p:sldId id="3232" r:id="rId13"/>
    <p:sldId id="3233" r:id="rId14"/>
    <p:sldId id="3234" r:id="rId15"/>
    <p:sldId id="3235" r:id="rId16"/>
    <p:sldId id="3236" r:id="rId17"/>
    <p:sldId id="3237" r:id="rId18"/>
    <p:sldId id="3238" r:id="rId19"/>
    <p:sldId id="3220" r:id="rId20"/>
    <p:sldId id="3221" r:id="rId21"/>
    <p:sldId id="3239" r:id="rId22"/>
    <p:sldId id="3240" r:id="rId23"/>
    <p:sldId id="3222" r:id="rId24"/>
    <p:sldId id="3223" r:id="rId25"/>
    <p:sldId id="3224" r:id="rId26"/>
    <p:sldId id="3225" r:id="rId27"/>
    <p:sldId id="3226" r:id="rId28"/>
  </p:sldIdLst>
  <p:sldSz cx="12858750" cy="7232650"/>
  <p:notesSz cx="6858000" cy="9144000"/>
  <p:custDataLst>
    <p:tags r:id="rId3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97"/>
    <a:srgbClr val="00A7FB"/>
    <a:srgbClr val="CE3184"/>
    <a:srgbClr val="87AE1F"/>
    <a:srgbClr val="02B8CD"/>
    <a:srgbClr val="2E7438"/>
    <a:srgbClr val="063A3C"/>
    <a:srgbClr val="0E1F0D"/>
    <a:srgbClr val="266435"/>
    <a:srgbClr val="286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2" autoAdjust="0"/>
    <p:restoredTop sz="92986" autoAdjust="0"/>
  </p:normalViewPr>
  <p:slideViewPr>
    <p:cSldViewPr>
      <p:cViewPr varScale="1">
        <p:scale>
          <a:sx n="102" d="100"/>
          <a:sy n="102" d="100"/>
        </p:scale>
        <p:origin x="984" y="108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2021/1/12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公众号</a:t>
            </a:r>
            <a:r>
              <a:rPr lang="en-US" altLang="zh-CN"/>
              <a:t>pptnew</a:t>
            </a:r>
            <a:r>
              <a:rPr lang="zh-CN" altLang="en-US"/>
              <a:t>素材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96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利用</a:t>
            </a:r>
            <a:r>
              <a:rPr lang="en-US" altLang="zh-TW" dirty="0"/>
              <a:t>pandas</a:t>
            </a:r>
            <a:r>
              <a:rPr lang="zh-TW" altLang="en-US" dirty="0"/>
              <a:t>中的</a:t>
            </a:r>
            <a:r>
              <a:rPr lang="en-US" altLang="zh-TW" dirty="0"/>
              <a:t>head()</a:t>
            </a:r>
            <a:r>
              <a:rPr lang="zh-TW" altLang="en-US" dirty="0"/>
              <a:t>確認資料載入正確</a:t>
            </a:r>
            <a:endParaRPr lang="en-US" altLang="zh-TW" dirty="0"/>
          </a:p>
          <a:p>
            <a:r>
              <a:rPr lang="zh-TW" altLang="en-US" dirty="0"/>
              <a:t>我們發現有部分資料</a:t>
            </a:r>
            <a:r>
              <a:rPr lang="en-US" altLang="zh-TW" dirty="0" err="1"/>
              <a:t>NaN</a:t>
            </a:r>
            <a:r>
              <a:rPr lang="en-US" altLang="zh-TW" dirty="0"/>
              <a:t>(</a:t>
            </a:r>
            <a:r>
              <a:rPr lang="zh-TW" altLang="en-US" dirty="0"/>
              <a:t>缺漏值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接下來用平均值補齊缺漏值</a:t>
            </a:r>
            <a:endParaRPr lang="en-US" altLang="zh-TW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743291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849583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466702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610682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288117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896580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909961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864233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828303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8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857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88914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648045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4160939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49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027498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676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866372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公众号</a:t>
            </a:r>
            <a:r>
              <a:rPr lang="en-US" altLang="zh-CN"/>
              <a:t>pptnew</a:t>
            </a:r>
            <a:r>
              <a:rPr lang="zh-CN" altLang="en-US"/>
              <a:t>素材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6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5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89616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35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546896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878310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55464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86859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4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0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988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858750" cy="72326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3000">
                <a:srgbClr val="E6E6E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85" r:id="rId2"/>
    <p:sldLayoutId id="2147484086" r:id="rId3"/>
  </p:sldLayoutIdLst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" y="4690518"/>
            <a:ext cx="12858045" cy="22481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48" y="5098811"/>
            <a:ext cx="12858045" cy="16361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565998"/>
            <a:ext cx="12858397" cy="1672109"/>
          </a:xfrm>
          <a:prstGeom prst="rect">
            <a:avLst/>
          </a:prstGeom>
        </p:spPr>
      </p:pic>
      <p:sp>
        <p:nvSpPr>
          <p:cNvPr id="17" name="TextBox 10"/>
          <p:cNvSpPr txBox="1"/>
          <p:nvPr/>
        </p:nvSpPr>
        <p:spPr>
          <a:xfrm>
            <a:off x="1551121" y="2019796"/>
            <a:ext cx="9756518" cy="99257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TW" altLang="en-US" sz="6000" cap="all" dirty="0">
                <a:solidFill>
                  <a:srgbClr val="006397"/>
                </a:solidFill>
                <a:latin typeface="造字工房悦黑演示版常规体" pitchFamily="50" charset="-122"/>
                <a:ea typeface="造字工房悦黑演示版常规体" pitchFamily="50" charset="-122"/>
                <a:cs typeface="Arial" panose="020B0604020202020204" pitchFamily="34" charset="0"/>
              </a:rPr>
              <a:t>程式設計實習</a:t>
            </a:r>
            <a:r>
              <a:rPr lang="en-US" altLang="zh-TW" sz="6000" cap="all" dirty="0">
                <a:solidFill>
                  <a:srgbClr val="006397"/>
                </a:solidFill>
                <a:latin typeface="造字工房悦黑演示版常规体" pitchFamily="50" charset="-122"/>
                <a:ea typeface="造字工房悦黑演示版常规体" pitchFamily="50" charset="-122"/>
                <a:cs typeface="Arial" panose="020B0604020202020204" pitchFamily="34" charset="0"/>
              </a:rPr>
              <a:t>(</a:t>
            </a:r>
            <a:r>
              <a:rPr lang="zh-TW" altLang="en-US" sz="6000" cap="all" dirty="0">
                <a:solidFill>
                  <a:srgbClr val="006397"/>
                </a:solidFill>
                <a:latin typeface="造字工房悦黑演示版常规体" pitchFamily="50" charset="-122"/>
                <a:ea typeface="造字工房悦黑演示版常规体" pitchFamily="50" charset="-122"/>
                <a:cs typeface="Arial" panose="020B0604020202020204" pitchFamily="34" charset="0"/>
              </a:rPr>
              <a:t>一</a:t>
            </a:r>
            <a:r>
              <a:rPr lang="en-US" altLang="zh-TW" sz="6000" cap="all" dirty="0">
                <a:solidFill>
                  <a:srgbClr val="006397"/>
                </a:solidFill>
                <a:latin typeface="造字工房悦黑演示版常规体" pitchFamily="50" charset="-122"/>
                <a:ea typeface="造字工房悦黑演示版常规体" pitchFamily="50" charset="-122"/>
                <a:cs typeface="Arial" panose="020B0604020202020204" pitchFamily="34" charset="0"/>
              </a:rPr>
              <a:t>) </a:t>
            </a:r>
            <a:r>
              <a:rPr lang="zh-TW" altLang="en-US" sz="6000" cap="all" dirty="0">
                <a:solidFill>
                  <a:srgbClr val="006397"/>
                </a:solidFill>
                <a:latin typeface="造字工房悦黑演示版常规体" pitchFamily="50" charset="-122"/>
                <a:ea typeface="造字工房悦黑演示版常规体" pitchFamily="50" charset="-122"/>
                <a:cs typeface="Arial" panose="020B0604020202020204" pitchFamily="34" charset="0"/>
              </a:rPr>
              <a:t>期末報告</a:t>
            </a:r>
            <a:endParaRPr lang="zh-CN" altLang="en-US" sz="6000" cap="all" dirty="0">
              <a:solidFill>
                <a:srgbClr val="006397"/>
              </a:solidFill>
              <a:latin typeface="造字工房悦黑演示版常规体" pitchFamily="50" charset="-122"/>
              <a:ea typeface="造字工房悦黑演示版常规体" pitchFamily="50" charset="-122"/>
              <a:cs typeface="Arial" panose="020B0604020202020204" pitchFamily="34" charset="0"/>
            </a:endParaRPr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4017107" y="3897595"/>
            <a:ext cx="48245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TW" altLang="en-US" sz="12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匯報人</a:t>
            </a:r>
            <a:r>
              <a:rPr lang="zh-CN" altLang="en-US" sz="12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：</a:t>
            </a:r>
            <a:r>
              <a:rPr lang="en-US" altLang="zh-TW" sz="12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B10641020 </a:t>
            </a:r>
            <a:r>
              <a:rPr lang="zh-TW" altLang="en-US" sz="12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馬晨恩 </a:t>
            </a:r>
            <a:r>
              <a:rPr lang="en-US" altLang="zh-TW" sz="12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B10917027</a:t>
            </a:r>
            <a:r>
              <a:rPr lang="zh-TW" altLang="en-US" sz="1200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 吳柏叡</a:t>
            </a:r>
            <a:endParaRPr lang="zh-CN" altLang="en-US" sz="1200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造字工房悦黑演示版常规体" pitchFamily="50" charset="-122"/>
              <a:cs typeface="Arial" panose="020B0604020202020204" pitchFamily="34" charset="0"/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4385225" y="3198068"/>
            <a:ext cx="4088300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TW" altLang="en-US" cap="all" dirty="0">
                <a:solidFill>
                  <a:srgbClr val="006397"/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離職預測 </a:t>
            </a:r>
            <a:r>
              <a:rPr lang="en-US" altLang="zh-TW" cap="all" dirty="0">
                <a:solidFill>
                  <a:srgbClr val="006397"/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with machine learning</a:t>
            </a:r>
            <a:endParaRPr lang="zh-CN" altLang="en-US" cap="all" dirty="0">
              <a:solidFill>
                <a:srgbClr val="006397"/>
              </a:solidFill>
              <a:latin typeface="Arial" panose="020B0604020202020204" pitchFamily="34" charset="0"/>
              <a:ea typeface="造字工房悦黑演示版常规体" pitchFamily="50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32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2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5612" y="539148"/>
            <a:ext cx="1595309" cy="2308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900" dirty="0">
                <a:solidFill>
                  <a:schemeClr val="accent3"/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Data Processing Procedure</a:t>
            </a:r>
            <a:endParaRPr lang="en-US" altLang="zh-CN" sz="900" dirty="0">
              <a:solidFill>
                <a:schemeClr val="accent3"/>
              </a:solidFill>
              <a:latin typeface="Arial" panose="020B0604020202020204" pitchFamily="34" charset="0"/>
              <a:ea typeface="造字工房悦黑演示版常规体" pitchFamily="50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75612" y="218609"/>
            <a:ext cx="1701107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02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 資料處理程序</a:t>
            </a:r>
            <a:endParaRPr lang="zh-CN" altLang="en-US" sz="1600" dirty="0">
              <a:solidFill>
                <a:schemeClr val="accent3"/>
              </a:solidFill>
              <a:latin typeface="+mj-lt"/>
              <a:ea typeface="造字工房悦黑演示版常规体" pitchFamily="50" charset="-122"/>
            </a:endParaRPr>
          </a:p>
        </p:txBody>
      </p:sp>
      <p:sp>
        <p:nvSpPr>
          <p:cNvPr id="78" name="Footer Text"/>
          <p:cNvSpPr txBox="1"/>
          <p:nvPr/>
        </p:nvSpPr>
        <p:spPr>
          <a:xfrm>
            <a:off x="308695" y="1090519"/>
            <a:ext cx="4772887" cy="4420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1-2.</a:t>
            </a:r>
            <a:r>
              <a:rPr lang="zh-TW" altLang="en-US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載入資料集</a:t>
            </a:r>
            <a:r>
              <a:rPr lang="en-US" altLang="zh-TW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(train.csv)</a:t>
            </a:r>
            <a:endParaRPr lang="en-US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Footer Text"/>
          <p:cNvSpPr txBox="1"/>
          <p:nvPr/>
        </p:nvSpPr>
        <p:spPr>
          <a:xfrm>
            <a:off x="308695" y="1985575"/>
            <a:ext cx="12097344" cy="3617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利用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pandas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套件中的</a:t>
            </a:r>
            <a:r>
              <a:rPr lang="en-US" altLang="zh-TW" dirty="0" err="1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read_csv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()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將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train.csv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轉入</a:t>
            </a:r>
            <a:r>
              <a:rPr lang="en-US" altLang="zh-TW" dirty="0" err="1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train_data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9" y="2608213"/>
            <a:ext cx="1255005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5612" y="539148"/>
            <a:ext cx="1595309" cy="2308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900" dirty="0">
                <a:solidFill>
                  <a:schemeClr val="accent3"/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Data Processing Procedure</a:t>
            </a:r>
            <a:endParaRPr lang="en-US" altLang="zh-CN" sz="900" dirty="0">
              <a:solidFill>
                <a:schemeClr val="accent3"/>
              </a:solidFill>
              <a:latin typeface="Arial" panose="020B0604020202020204" pitchFamily="34" charset="0"/>
              <a:ea typeface="造字工房悦黑演示版常规体" pitchFamily="50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75612" y="218609"/>
            <a:ext cx="1701107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02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 資料處理程序</a:t>
            </a:r>
            <a:endParaRPr lang="zh-CN" altLang="en-US" sz="1600" dirty="0">
              <a:solidFill>
                <a:schemeClr val="accent3"/>
              </a:solidFill>
              <a:latin typeface="+mj-lt"/>
              <a:ea typeface="造字工房悦黑演示版常规体" pitchFamily="50" charset="-122"/>
            </a:endParaRPr>
          </a:p>
        </p:txBody>
      </p:sp>
      <p:sp>
        <p:nvSpPr>
          <p:cNvPr id="78" name="Footer Text"/>
          <p:cNvSpPr txBox="1"/>
          <p:nvPr/>
        </p:nvSpPr>
        <p:spPr>
          <a:xfrm>
            <a:off x="308695" y="1090519"/>
            <a:ext cx="4772887" cy="482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2.</a:t>
            </a:r>
            <a:r>
              <a:rPr lang="zh-TW" altLang="en-US" sz="24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填補缺漏值</a:t>
            </a:r>
            <a:endParaRPr lang="en-US" sz="24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Footer Text"/>
          <p:cNvSpPr txBox="1"/>
          <p:nvPr/>
        </p:nvSpPr>
        <p:spPr>
          <a:xfrm>
            <a:off x="308695" y="1985575"/>
            <a:ext cx="4032448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使用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for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迴圈和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pandas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中的</a:t>
            </a:r>
            <a:r>
              <a:rPr lang="en-US" altLang="zh-TW" dirty="0" err="1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fillna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()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將缺漏值指出。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再使用</a:t>
            </a:r>
            <a:r>
              <a:rPr lang="en-US" altLang="zh-TW" dirty="0" err="1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numpy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的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mean()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隨列計算平均值填補</a:t>
            </a:r>
            <a:r>
              <a:rPr lang="zh-TW" altLang="en-US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TW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713" y="625886"/>
            <a:ext cx="2099550" cy="63558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77" y="557163"/>
            <a:ext cx="6552728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4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5612" y="539148"/>
            <a:ext cx="1595309" cy="2308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900" dirty="0">
                <a:solidFill>
                  <a:schemeClr val="accent3"/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Data Processing Procedure</a:t>
            </a:r>
            <a:endParaRPr lang="en-US" altLang="zh-CN" sz="900" dirty="0">
              <a:solidFill>
                <a:schemeClr val="accent3"/>
              </a:solidFill>
              <a:latin typeface="Arial" panose="020B0604020202020204" pitchFamily="34" charset="0"/>
              <a:ea typeface="造字工房悦黑演示版常规体" pitchFamily="50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75612" y="218609"/>
            <a:ext cx="1701107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02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 資料處理程序</a:t>
            </a:r>
            <a:endParaRPr lang="zh-CN" altLang="en-US" sz="1600" dirty="0">
              <a:solidFill>
                <a:schemeClr val="accent3"/>
              </a:solidFill>
              <a:latin typeface="+mj-lt"/>
              <a:ea typeface="造字工房悦黑演示版常规体" pitchFamily="50" charset="-122"/>
            </a:endParaRPr>
          </a:p>
        </p:txBody>
      </p:sp>
      <p:sp>
        <p:nvSpPr>
          <p:cNvPr id="78" name="Footer Text"/>
          <p:cNvSpPr txBox="1"/>
          <p:nvPr/>
        </p:nvSpPr>
        <p:spPr>
          <a:xfrm>
            <a:off x="308695" y="1090519"/>
            <a:ext cx="1072919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3.</a:t>
            </a:r>
            <a:r>
              <a:rPr lang="zh-TW" altLang="en-US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切割自變數、應變數 </a:t>
            </a:r>
            <a:r>
              <a:rPr lang="en-US" altLang="zh-TW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(</a:t>
            </a:r>
            <a:r>
              <a:rPr lang="zh-TW" altLang="en-US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實驗組、對照組 </a:t>
            </a:r>
            <a:r>
              <a:rPr lang="en-US" altLang="zh-TW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X, y) 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Footer Text"/>
          <p:cNvSpPr txBox="1"/>
          <p:nvPr/>
        </p:nvSpPr>
        <p:spPr>
          <a:xfrm>
            <a:off x="308695" y="1985575"/>
            <a:ext cx="640871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y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為預測結果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(</a:t>
            </a:r>
            <a:r>
              <a:rPr lang="en-US" altLang="zh-TW" dirty="0" err="1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PerStatus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	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利用</a:t>
            </a:r>
            <a:r>
              <a:rPr lang="en-US" altLang="zh-TW" dirty="0" err="1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astype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將資料轉為</a:t>
            </a:r>
            <a:r>
              <a:rPr lang="en-US" altLang="zh-TW" dirty="0" err="1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int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格式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148" y="5204559"/>
            <a:ext cx="2848373" cy="1733792"/>
          </a:xfrm>
          <a:prstGeom prst="rect">
            <a:avLst/>
          </a:prstGeom>
        </p:spPr>
      </p:pic>
      <p:sp>
        <p:nvSpPr>
          <p:cNvPr id="10" name="Footer Text"/>
          <p:cNvSpPr txBox="1"/>
          <p:nvPr/>
        </p:nvSpPr>
        <p:spPr>
          <a:xfrm>
            <a:off x="6069335" y="2077908"/>
            <a:ext cx="640871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X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為預測用資料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	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利用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drop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將關係度較小的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(</a:t>
            </a:r>
            <a:r>
              <a:rPr lang="en-US" altLang="zh-TW" dirty="0" err="1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PerNo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TW" dirty="0" err="1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PerStatus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)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移除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" y="3001238"/>
            <a:ext cx="12858750" cy="19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0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41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5612" y="539148"/>
            <a:ext cx="1595309" cy="2308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900" dirty="0">
                <a:solidFill>
                  <a:schemeClr val="accent3"/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Data Processing Procedure</a:t>
            </a:r>
            <a:endParaRPr lang="en-US" altLang="zh-CN" sz="900" dirty="0">
              <a:solidFill>
                <a:schemeClr val="accent3"/>
              </a:solidFill>
              <a:latin typeface="Arial" panose="020B0604020202020204" pitchFamily="34" charset="0"/>
              <a:ea typeface="造字工房悦黑演示版常规体" pitchFamily="50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75612" y="218609"/>
            <a:ext cx="1701107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02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 資料處理程序</a:t>
            </a:r>
            <a:endParaRPr lang="zh-CN" altLang="en-US" sz="1600" dirty="0">
              <a:solidFill>
                <a:schemeClr val="accent3"/>
              </a:solidFill>
              <a:latin typeface="+mj-lt"/>
              <a:ea typeface="造字工房悦黑演示版常规体" pitchFamily="50" charset="-122"/>
            </a:endParaRPr>
          </a:p>
        </p:txBody>
      </p:sp>
      <p:sp>
        <p:nvSpPr>
          <p:cNvPr id="78" name="Footer Text"/>
          <p:cNvSpPr txBox="1"/>
          <p:nvPr/>
        </p:nvSpPr>
        <p:spPr>
          <a:xfrm>
            <a:off x="308695" y="1090519"/>
            <a:ext cx="10729192" cy="1523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4.</a:t>
            </a:r>
            <a:r>
              <a:rPr lang="zh-TW" altLang="en-US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切割自變數和應變數的訓練與測試集</a:t>
            </a:r>
          </a:p>
          <a:p>
            <a:pPr>
              <a:lnSpc>
                <a:spcPct val="150000"/>
              </a:lnSpc>
            </a:pPr>
            <a:endParaRPr lang="en-US" altLang="zh-TW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Footer Text"/>
          <p:cNvSpPr txBox="1"/>
          <p:nvPr/>
        </p:nvSpPr>
        <p:spPr>
          <a:xfrm>
            <a:off x="308695" y="1985575"/>
            <a:ext cx="1216935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利用</a:t>
            </a:r>
            <a:r>
              <a:rPr lang="en-US" altLang="zh-TW" dirty="0" err="1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train_test_split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 lvl="1" indent="0">
              <a:lnSpc>
                <a:spcPct val="150000"/>
              </a:lnSpc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將</a:t>
            </a:r>
            <a:r>
              <a:rPr lang="en-US" altLang="zh-TW" dirty="0" err="1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X,y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分成訓練用資料集和訓練用測試集。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983" y="2934552"/>
            <a:ext cx="8164064" cy="3343742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56216"/>
              </p:ext>
            </p:extLst>
          </p:nvPr>
        </p:nvGraphicFramePr>
        <p:xfrm>
          <a:off x="380703" y="3976365"/>
          <a:ext cx="3440775" cy="1462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925">
                  <a:extLst>
                    <a:ext uri="{9D8B030D-6E8A-4147-A177-3AD203B41FA5}">
                      <a16:colId xmlns:a16="http://schemas.microsoft.com/office/drawing/2014/main" val="2880622428"/>
                    </a:ext>
                  </a:extLst>
                </a:gridCol>
                <a:gridCol w="1146925">
                  <a:extLst>
                    <a:ext uri="{9D8B030D-6E8A-4147-A177-3AD203B41FA5}">
                      <a16:colId xmlns:a16="http://schemas.microsoft.com/office/drawing/2014/main" val="1122022407"/>
                    </a:ext>
                  </a:extLst>
                </a:gridCol>
                <a:gridCol w="1146925">
                  <a:extLst>
                    <a:ext uri="{9D8B030D-6E8A-4147-A177-3AD203B41FA5}">
                      <a16:colId xmlns:a16="http://schemas.microsoft.com/office/drawing/2014/main" val="186450182"/>
                    </a:ext>
                  </a:extLst>
                </a:gridCol>
              </a:tblGrid>
              <a:tr h="48753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答案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166491"/>
                  </a:ext>
                </a:extLst>
              </a:tr>
              <a:tr h="487531">
                <a:tc>
                  <a:txBody>
                    <a:bodyPr/>
                    <a:lstStyle/>
                    <a:p>
                      <a:r>
                        <a:rPr lang="zh-TW" altLang="en-US" dirty="0"/>
                        <a:t>訓練用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X_train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y_train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412339"/>
                  </a:ext>
                </a:extLst>
              </a:tr>
              <a:tr h="487531">
                <a:tc>
                  <a:txBody>
                    <a:bodyPr/>
                    <a:lstStyle/>
                    <a:p>
                      <a:r>
                        <a:rPr lang="zh-TW" altLang="en-US" dirty="0"/>
                        <a:t>測試用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X_test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y_test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95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96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5612" y="539148"/>
            <a:ext cx="1595309" cy="2308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900" dirty="0">
                <a:solidFill>
                  <a:schemeClr val="accent3"/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Data Processing Procedure</a:t>
            </a:r>
            <a:endParaRPr lang="en-US" altLang="zh-CN" sz="900" dirty="0">
              <a:solidFill>
                <a:schemeClr val="accent3"/>
              </a:solidFill>
              <a:latin typeface="Arial" panose="020B0604020202020204" pitchFamily="34" charset="0"/>
              <a:ea typeface="造字工房悦黑演示版常规体" pitchFamily="50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75612" y="218609"/>
            <a:ext cx="1701107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02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 資料處理程序</a:t>
            </a:r>
            <a:endParaRPr lang="zh-CN" altLang="en-US" sz="1600" dirty="0">
              <a:solidFill>
                <a:schemeClr val="accent3"/>
              </a:solidFill>
              <a:latin typeface="+mj-lt"/>
              <a:ea typeface="造字工房悦黑演示版常规体" pitchFamily="50" charset="-122"/>
            </a:endParaRPr>
          </a:p>
        </p:txBody>
      </p:sp>
      <p:sp>
        <p:nvSpPr>
          <p:cNvPr id="78" name="Footer Text"/>
          <p:cNvSpPr txBox="1"/>
          <p:nvPr/>
        </p:nvSpPr>
        <p:spPr>
          <a:xfrm>
            <a:off x="308695" y="1090519"/>
            <a:ext cx="10729192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5.</a:t>
            </a:r>
            <a:r>
              <a:rPr lang="zh-TW" altLang="en-US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最大最小歸一化 </a:t>
            </a:r>
            <a:r>
              <a:rPr lang="en-US" altLang="zh-TW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(</a:t>
            </a:r>
            <a:r>
              <a:rPr lang="en-US" altLang="zh-TW" sz="2200" dirty="0" err="1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MinMaxScaler</a:t>
            </a:r>
            <a:r>
              <a:rPr lang="en-US" altLang="zh-TW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())</a:t>
            </a:r>
          </a:p>
          <a:p>
            <a:pPr>
              <a:lnSpc>
                <a:spcPct val="150000"/>
              </a:lnSpc>
            </a:pPr>
            <a:endParaRPr lang="zh-TW" altLang="en-US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Footer Text"/>
          <p:cNvSpPr txBox="1"/>
          <p:nvPr/>
        </p:nvSpPr>
        <p:spPr>
          <a:xfrm>
            <a:off x="308695" y="1985575"/>
            <a:ext cx="1216935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利用</a:t>
            </a:r>
            <a:r>
              <a:rPr lang="en-US" altLang="zh-TW" dirty="0" err="1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MinMaxSclar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()</a:t>
            </a:r>
          </a:p>
          <a:p>
            <a:pPr lvl="1" indent="0">
              <a:lnSpc>
                <a:spcPct val="150000"/>
              </a:lnSpc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將</a:t>
            </a:r>
            <a:r>
              <a:rPr lang="en-US" altLang="zh-TW" dirty="0" err="1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X_train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及</a:t>
            </a:r>
            <a:r>
              <a:rPr lang="en-US" altLang="zh-TW" dirty="0" err="1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X_test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進行歸一化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55" y="3121844"/>
            <a:ext cx="6789707" cy="33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1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5612" y="539148"/>
            <a:ext cx="1595309" cy="2308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900" dirty="0">
                <a:solidFill>
                  <a:schemeClr val="accent3"/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Data Processing Procedure</a:t>
            </a:r>
            <a:endParaRPr lang="en-US" altLang="zh-CN" sz="900" dirty="0">
              <a:solidFill>
                <a:schemeClr val="accent3"/>
              </a:solidFill>
              <a:latin typeface="Arial" panose="020B0604020202020204" pitchFamily="34" charset="0"/>
              <a:ea typeface="造字工房悦黑演示版常规体" pitchFamily="50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75612" y="218609"/>
            <a:ext cx="1701107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02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 資料處理程序</a:t>
            </a:r>
            <a:endParaRPr lang="zh-CN" altLang="en-US" sz="1600" dirty="0">
              <a:solidFill>
                <a:schemeClr val="accent3"/>
              </a:solidFill>
              <a:latin typeface="+mj-lt"/>
              <a:ea typeface="造字工房悦黑演示版常规体" pitchFamily="50" charset="-122"/>
            </a:endParaRPr>
          </a:p>
        </p:txBody>
      </p:sp>
      <p:sp>
        <p:nvSpPr>
          <p:cNvPr id="78" name="Footer Text"/>
          <p:cNvSpPr txBox="1"/>
          <p:nvPr/>
        </p:nvSpPr>
        <p:spPr>
          <a:xfrm>
            <a:off x="308695" y="1090519"/>
            <a:ext cx="10729192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6.</a:t>
            </a:r>
            <a:r>
              <a:rPr lang="zh-TW" altLang="en-US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測驗資料讀取與處理</a:t>
            </a:r>
            <a:endParaRPr lang="en-US" altLang="zh-TW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TW" altLang="en-US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Footer Text"/>
          <p:cNvSpPr txBox="1"/>
          <p:nvPr/>
        </p:nvSpPr>
        <p:spPr>
          <a:xfrm>
            <a:off x="308695" y="1985575"/>
            <a:ext cx="12169352" cy="777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方法同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train.csv</a:t>
            </a:r>
          </a:p>
          <a:p>
            <a:pPr lvl="1" indent="0">
              <a:lnSpc>
                <a:spcPct val="150000"/>
              </a:lnSpc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將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train.csv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讀入</a:t>
            </a:r>
            <a:r>
              <a:rPr lang="en-US" altLang="zh-TW" dirty="0" err="1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test_data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3184277"/>
            <a:ext cx="12695427" cy="28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5612" y="539148"/>
            <a:ext cx="1595309" cy="2308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900" dirty="0">
                <a:solidFill>
                  <a:schemeClr val="accent3"/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Data Processing Procedure</a:t>
            </a:r>
            <a:endParaRPr lang="en-US" altLang="zh-CN" sz="900" dirty="0">
              <a:solidFill>
                <a:schemeClr val="accent3"/>
              </a:solidFill>
              <a:latin typeface="Arial" panose="020B0604020202020204" pitchFamily="34" charset="0"/>
              <a:ea typeface="造字工房悦黑演示版常规体" pitchFamily="50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75612" y="218609"/>
            <a:ext cx="1701107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02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 資料處理程序</a:t>
            </a:r>
            <a:endParaRPr lang="zh-CN" altLang="en-US" sz="1600" dirty="0">
              <a:solidFill>
                <a:schemeClr val="accent3"/>
              </a:solidFill>
              <a:latin typeface="+mj-lt"/>
              <a:ea typeface="造字工房悦黑演示版常规体" pitchFamily="50" charset="-122"/>
            </a:endParaRPr>
          </a:p>
        </p:txBody>
      </p:sp>
      <p:sp>
        <p:nvSpPr>
          <p:cNvPr id="78" name="Footer Text"/>
          <p:cNvSpPr txBox="1"/>
          <p:nvPr/>
        </p:nvSpPr>
        <p:spPr>
          <a:xfrm>
            <a:off x="308695" y="1090519"/>
            <a:ext cx="10729192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6.</a:t>
            </a:r>
            <a:r>
              <a:rPr lang="zh-TW" altLang="en-US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測驗資料讀取與處理</a:t>
            </a:r>
            <a:endParaRPr lang="en-US" altLang="zh-TW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TW" altLang="en-US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Footer Text"/>
          <p:cNvSpPr txBox="1"/>
          <p:nvPr/>
        </p:nvSpPr>
        <p:spPr>
          <a:xfrm>
            <a:off x="308695" y="1985575"/>
            <a:ext cx="4320480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circleNumWdWhitePlain" startAt="2"/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補上缺漏值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 marL="92551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使用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for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迴圈和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pandas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中的</a:t>
            </a:r>
            <a:r>
              <a:rPr lang="en-US" altLang="zh-TW" dirty="0" err="1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fillna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()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將缺漏值指出。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 marL="92551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再使用</a:t>
            </a:r>
            <a:r>
              <a:rPr lang="en-US" altLang="zh-TW" dirty="0" err="1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numpy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的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mean()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隨列計算平均值填補</a:t>
            </a:r>
            <a:r>
              <a:rPr lang="zh-TW" altLang="en-US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TW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07" y="769980"/>
            <a:ext cx="2052443" cy="628062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279" y="654564"/>
            <a:ext cx="6295942" cy="64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9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5612" y="539148"/>
            <a:ext cx="1595309" cy="2308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900" dirty="0">
                <a:solidFill>
                  <a:schemeClr val="accent3"/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Data Processing Procedure</a:t>
            </a:r>
            <a:endParaRPr lang="en-US" altLang="zh-CN" sz="900" dirty="0">
              <a:solidFill>
                <a:schemeClr val="accent3"/>
              </a:solidFill>
              <a:latin typeface="Arial" panose="020B0604020202020204" pitchFamily="34" charset="0"/>
              <a:ea typeface="造字工房悦黑演示版常规体" pitchFamily="50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75612" y="218609"/>
            <a:ext cx="1701107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02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 資料處理程序</a:t>
            </a:r>
            <a:endParaRPr lang="zh-CN" altLang="en-US" sz="1600" dirty="0">
              <a:solidFill>
                <a:schemeClr val="accent3"/>
              </a:solidFill>
              <a:latin typeface="+mj-lt"/>
              <a:ea typeface="造字工房悦黑演示版常规体" pitchFamily="50" charset="-122"/>
            </a:endParaRPr>
          </a:p>
        </p:txBody>
      </p:sp>
      <p:sp>
        <p:nvSpPr>
          <p:cNvPr id="78" name="Footer Text"/>
          <p:cNvSpPr txBox="1"/>
          <p:nvPr/>
        </p:nvSpPr>
        <p:spPr>
          <a:xfrm>
            <a:off x="308695" y="1090519"/>
            <a:ext cx="10729192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6.</a:t>
            </a:r>
            <a:r>
              <a:rPr lang="zh-TW" altLang="en-US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測驗資料讀取與處理</a:t>
            </a:r>
            <a:endParaRPr lang="en-US" altLang="zh-TW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TW" altLang="en-US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Footer Text"/>
          <p:cNvSpPr txBox="1"/>
          <p:nvPr/>
        </p:nvSpPr>
        <p:spPr>
          <a:xfrm>
            <a:off x="308695" y="1985575"/>
            <a:ext cx="1216935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將</a:t>
            </a:r>
            <a:r>
              <a:rPr lang="en-US" altLang="zh-TW" dirty="0" err="1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PerStatus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PerNo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移去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 lvl="1" indent="0">
              <a:lnSpc>
                <a:spcPct val="150000"/>
              </a:lnSpc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使用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pandas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的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drop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套件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" y="3121844"/>
            <a:ext cx="12858750" cy="29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3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5612" y="539148"/>
            <a:ext cx="1595309" cy="2308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900" dirty="0">
                <a:solidFill>
                  <a:schemeClr val="accent3"/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Data Processing Procedure</a:t>
            </a:r>
            <a:endParaRPr lang="en-US" altLang="zh-CN" sz="900" dirty="0">
              <a:solidFill>
                <a:schemeClr val="accent3"/>
              </a:solidFill>
              <a:latin typeface="Arial" panose="020B0604020202020204" pitchFamily="34" charset="0"/>
              <a:ea typeface="造字工房悦黑演示版常规体" pitchFamily="50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75612" y="218609"/>
            <a:ext cx="1701107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02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 資料處理程序</a:t>
            </a:r>
            <a:endParaRPr lang="zh-CN" altLang="en-US" sz="1600" dirty="0">
              <a:solidFill>
                <a:schemeClr val="accent3"/>
              </a:solidFill>
              <a:latin typeface="+mj-lt"/>
              <a:ea typeface="造字工房悦黑演示版常规体" pitchFamily="50" charset="-122"/>
            </a:endParaRPr>
          </a:p>
        </p:txBody>
      </p:sp>
      <p:sp>
        <p:nvSpPr>
          <p:cNvPr id="78" name="Footer Text"/>
          <p:cNvSpPr txBox="1"/>
          <p:nvPr/>
        </p:nvSpPr>
        <p:spPr>
          <a:xfrm>
            <a:off x="1357" y="2824237"/>
            <a:ext cx="12857393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800" b="1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資料準備就緒</a:t>
            </a:r>
            <a:endParaRPr lang="en-US" altLang="zh-TW" sz="4800" b="1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4800" b="1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準備開始機器學習</a:t>
            </a:r>
          </a:p>
          <a:p>
            <a:pPr algn="ctr">
              <a:lnSpc>
                <a:spcPct val="150000"/>
              </a:lnSpc>
            </a:pPr>
            <a:endParaRPr lang="en-US" altLang="zh-TW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4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1017907" y="3059278"/>
            <a:ext cx="6051657" cy="242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TW" altLang="en-US" sz="7593" b="1" dirty="0">
                <a:solidFill>
                  <a:schemeClr val="accent1"/>
                </a:solidFill>
                <a:latin typeface="Arial" panose="020B0604020202020204" pitchFamily="34" charset="0"/>
                <a:ea typeface="造字工房悦黑演示版常规体" pitchFamily="50" charset="-122"/>
                <a:sym typeface="Arial" panose="020B0604020202020204" pitchFamily="34" charset="0"/>
              </a:rPr>
              <a:t>機器學習方法</a:t>
            </a:r>
            <a:br>
              <a:rPr lang="en-US" altLang="zh-TW" sz="7593" b="1" dirty="0">
                <a:solidFill>
                  <a:schemeClr val="accent1"/>
                </a:solidFill>
                <a:latin typeface="Arial" panose="020B0604020202020204" pitchFamily="34" charset="0"/>
                <a:ea typeface="造字工房悦黑演示版常规体" pitchFamily="50" charset="-122"/>
                <a:sym typeface="Arial" panose="020B0604020202020204" pitchFamily="34" charset="0"/>
              </a:rPr>
            </a:br>
            <a:r>
              <a:rPr lang="zh-TW" altLang="en-US" sz="7593" b="1" dirty="0">
                <a:solidFill>
                  <a:schemeClr val="accent1"/>
                </a:solidFill>
                <a:latin typeface="Arial" panose="020B0604020202020204" pitchFamily="34" charset="0"/>
                <a:ea typeface="造字工房悦黑演示版常规体" pitchFamily="50" charset="-122"/>
                <a:sym typeface="Arial" panose="020B0604020202020204" pitchFamily="34" charset="0"/>
              </a:rPr>
              <a:t>與參數設定</a:t>
            </a:r>
            <a:endParaRPr lang="zh-CN" altLang="en-US" sz="7593" b="1" dirty="0">
              <a:solidFill>
                <a:schemeClr val="accent1"/>
              </a:solidFill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1758494" y="2506360"/>
            <a:ext cx="5311070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TW" sz="2002" dirty="0">
                <a:solidFill>
                  <a:schemeClr val="accent1"/>
                </a:solidFill>
                <a:latin typeface="Arial" panose="020B0604020202020204" pitchFamily="34" charset="0"/>
                <a:ea typeface="造字工房悦黑演示版常规体" pitchFamily="50" charset="-122"/>
                <a:sym typeface="Arial" panose="020B0604020202020204" pitchFamily="34" charset="0"/>
              </a:rPr>
              <a:t>Machine Learning Methods and Parameters  </a:t>
            </a:r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479419" y="1614088"/>
            <a:ext cx="280878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23900" dirty="0">
                <a:solidFill>
                  <a:schemeClr val="accent2"/>
                </a:solidFill>
                <a:latin typeface="Agency FB" panose="020B0503020202020204" pitchFamily="34" charset="0"/>
                <a:ea typeface="造字工房悦黑演示版常规体" pitchFamily="50" charset="-122"/>
                <a:sym typeface="Arial" panose="020B0604020202020204" pitchFamily="34" charset="0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Agency FB" panose="020B0503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7"/>
          <p:cNvCxnSpPr>
            <a:cxnSpLocks/>
          </p:cNvCxnSpPr>
          <p:nvPr/>
        </p:nvCxnSpPr>
        <p:spPr>
          <a:xfrm>
            <a:off x="9646866" y="3820021"/>
            <a:ext cx="0" cy="316002"/>
          </a:xfrm>
          <a:prstGeom prst="line">
            <a:avLst/>
          </a:prstGeom>
          <a:ln w="9525">
            <a:solidFill>
              <a:srgbClr val="00A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8"/>
          <p:cNvCxnSpPr>
            <a:cxnSpLocks/>
          </p:cNvCxnSpPr>
          <p:nvPr/>
        </p:nvCxnSpPr>
        <p:spPr>
          <a:xfrm flipV="1">
            <a:off x="9646864" y="3674435"/>
            <a:ext cx="1801924" cy="468757"/>
          </a:xfrm>
          <a:prstGeom prst="line">
            <a:avLst/>
          </a:prstGeom>
          <a:ln w="9525">
            <a:solidFill>
              <a:srgbClr val="00A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39"/>
          <p:cNvSpPr/>
          <p:nvPr/>
        </p:nvSpPr>
        <p:spPr>
          <a:xfrm>
            <a:off x="11145648" y="3001809"/>
            <a:ext cx="1308517" cy="1308514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9" dirty="0">
              <a:ea typeface="造字工房悦黑演示版常规体" pitchFamily="50" charset="-122"/>
              <a:cs typeface="+mn-ea"/>
              <a:sym typeface="+mn-lt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9787" y="-128091"/>
            <a:ext cx="10251329" cy="4058218"/>
            <a:chOff x="714550" y="519981"/>
            <a:chExt cx="11239312" cy="4449333"/>
          </a:xfrm>
        </p:grpSpPr>
        <p:sp>
          <p:nvSpPr>
            <p:cNvPr id="4" name="TextBox 3"/>
            <p:cNvSpPr txBox="1"/>
            <p:nvPr/>
          </p:nvSpPr>
          <p:spPr>
            <a:xfrm>
              <a:off x="961568" y="519981"/>
              <a:ext cx="2678759" cy="990632"/>
            </a:xfrm>
            <a:prstGeom prst="rect">
              <a:avLst/>
            </a:prstGeom>
            <a:noFill/>
          </p:spPr>
          <p:txBody>
            <a:bodyPr wrap="square" lIns="80363" tIns="40181" rIns="80363" bIns="40181" rtlCol="0">
              <a:spAutoFit/>
            </a:bodyPr>
            <a:lstStyle/>
            <a:p>
              <a:r>
                <a:rPr lang="zh-TW" altLang="en-US" sz="5344" dirty="0">
                  <a:solidFill>
                    <a:srgbClr val="00A7FB"/>
                  </a:solidFill>
                  <a:latin typeface="造字工房悦黑演示版常规体" pitchFamily="50" charset="-122"/>
                  <a:ea typeface="造字工房悦黑演示版常规体" pitchFamily="50" charset="-122"/>
                  <a:cs typeface="+mn-ea"/>
                  <a:sym typeface="+mn-lt"/>
                </a:rPr>
                <a:t>目錄</a:t>
              </a:r>
              <a:endParaRPr lang="en-US" sz="5344" dirty="0">
                <a:solidFill>
                  <a:srgbClr val="00A7FB"/>
                </a:solidFill>
                <a:latin typeface="造字工房悦黑演示版常规体" pitchFamily="50" charset="-122"/>
                <a:ea typeface="造字工房悦黑演示版常规体" pitchFamily="50" charset="-122"/>
                <a:cs typeface="+mn-ea"/>
                <a:sym typeface="+mn-lt"/>
              </a:endParaRPr>
            </a:p>
          </p:txBody>
        </p:sp>
        <p:cxnSp>
          <p:nvCxnSpPr>
            <p:cNvPr id="5" name="Straight Connector 22"/>
            <p:cNvCxnSpPr>
              <a:cxnSpLocks/>
            </p:cNvCxnSpPr>
            <p:nvPr/>
          </p:nvCxnSpPr>
          <p:spPr>
            <a:xfrm>
              <a:off x="714550" y="1412602"/>
              <a:ext cx="2879666" cy="0"/>
            </a:xfrm>
            <a:prstGeom prst="line">
              <a:avLst/>
            </a:prstGeom>
            <a:ln w="9525">
              <a:solidFill>
                <a:srgbClr val="00A7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53"/>
            <p:cNvCxnSpPr>
              <a:cxnSpLocks/>
            </p:cNvCxnSpPr>
            <p:nvPr/>
          </p:nvCxnSpPr>
          <p:spPr>
            <a:xfrm>
              <a:off x="1507156" y="1423424"/>
              <a:ext cx="0" cy="1775105"/>
            </a:xfrm>
            <a:prstGeom prst="line">
              <a:avLst/>
            </a:prstGeom>
            <a:ln w="9525">
              <a:solidFill>
                <a:srgbClr val="00A7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55"/>
            <p:cNvCxnSpPr>
              <a:cxnSpLocks/>
            </p:cNvCxnSpPr>
            <p:nvPr/>
          </p:nvCxnSpPr>
          <p:spPr>
            <a:xfrm flipV="1">
              <a:off x="1507154" y="2692455"/>
              <a:ext cx="1975586" cy="513934"/>
            </a:xfrm>
            <a:prstGeom prst="line">
              <a:avLst/>
            </a:prstGeom>
            <a:ln w="9525">
              <a:solidFill>
                <a:srgbClr val="00A7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57"/>
            <p:cNvCxnSpPr>
              <a:cxnSpLocks/>
            </p:cNvCxnSpPr>
            <p:nvPr/>
          </p:nvCxnSpPr>
          <p:spPr>
            <a:xfrm>
              <a:off x="3918039" y="3351396"/>
              <a:ext cx="0" cy="346457"/>
            </a:xfrm>
            <a:prstGeom prst="line">
              <a:avLst/>
            </a:prstGeom>
            <a:ln w="9525">
              <a:solidFill>
                <a:srgbClr val="00A7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58"/>
            <p:cNvCxnSpPr>
              <a:cxnSpLocks/>
            </p:cNvCxnSpPr>
            <p:nvPr/>
          </p:nvCxnSpPr>
          <p:spPr>
            <a:xfrm flipV="1">
              <a:off x="3918037" y="3191779"/>
              <a:ext cx="1975586" cy="513934"/>
            </a:xfrm>
            <a:prstGeom prst="line">
              <a:avLst/>
            </a:prstGeom>
            <a:ln w="9525">
              <a:solidFill>
                <a:srgbClr val="00A7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60"/>
            <p:cNvCxnSpPr/>
            <p:nvPr/>
          </p:nvCxnSpPr>
          <p:spPr>
            <a:xfrm>
              <a:off x="6280825" y="3850719"/>
              <a:ext cx="0" cy="346457"/>
            </a:xfrm>
            <a:prstGeom prst="line">
              <a:avLst/>
            </a:prstGeom>
            <a:ln w="9525">
              <a:solidFill>
                <a:srgbClr val="00A7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1"/>
            <p:cNvCxnSpPr>
              <a:cxnSpLocks/>
            </p:cNvCxnSpPr>
            <p:nvPr/>
          </p:nvCxnSpPr>
          <p:spPr>
            <a:xfrm flipV="1">
              <a:off x="6280825" y="3691101"/>
              <a:ext cx="1975586" cy="513934"/>
            </a:xfrm>
            <a:prstGeom prst="line">
              <a:avLst/>
            </a:prstGeom>
            <a:ln w="9525">
              <a:solidFill>
                <a:srgbClr val="00A7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63"/>
            <p:cNvCxnSpPr/>
            <p:nvPr/>
          </p:nvCxnSpPr>
          <p:spPr>
            <a:xfrm>
              <a:off x="8706320" y="4350042"/>
              <a:ext cx="0" cy="346457"/>
            </a:xfrm>
            <a:prstGeom prst="line">
              <a:avLst/>
            </a:prstGeom>
            <a:ln w="9525">
              <a:solidFill>
                <a:srgbClr val="00A7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4"/>
            <p:cNvCxnSpPr>
              <a:cxnSpLocks/>
            </p:cNvCxnSpPr>
            <p:nvPr/>
          </p:nvCxnSpPr>
          <p:spPr>
            <a:xfrm flipV="1">
              <a:off x="8706320" y="4190425"/>
              <a:ext cx="1975586" cy="513934"/>
            </a:xfrm>
            <a:prstGeom prst="line">
              <a:avLst/>
            </a:prstGeom>
            <a:ln w="9525">
              <a:solidFill>
                <a:srgbClr val="00A7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>
              <a:off x="2924800" y="1878255"/>
              <a:ext cx="1522011" cy="152200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3" name="同心圆 3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9" dirty="0">
                  <a:solidFill>
                    <a:schemeClr val="tx1"/>
                  </a:solidFill>
                  <a:ea typeface="造字工房悦黑演示版常规体" pitchFamily="50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9" dirty="0">
                  <a:ea typeface="造字工房悦黑演示版常规体" pitchFamily="50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14721" y="2487783"/>
              <a:ext cx="1575515" cy="2699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造字工房悦黑演示版常规体" pitchFamily="50" charset="-122"/>
                  <a:ea typeface="造字工房悦黑演示版常规体" pitchFamily="50" charset="-122"/>
                  <a:cs typeface="+mn-ea"/>
                  <a:sym typeface="+mn-lt"/>
                </a:rPr>
                <a:t>問題陳述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造字工房悦黑演示版常规体" pitchFamily="50" charset="-122"/>
                <a:ea typeface="造字工房悦黑演示版常规体" pitchFamily="50" charset="-122"/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528527" y="2421587"/>
              <a:ext cx="1500108" cy="150010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9" dirty="0">
                  <a:solidFill>
                    <a:schemeClr val="tx1"/>
                  </a:solidFill>
                  <a:ea typeface="造字工房悦黑演示版常规体" pitchFamily="50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9" dirty="0">
                  <a:ea typeface="造字工房悦黑演示版常规体" pitchFamily="50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505134" y="3020164"/>
              <a:ext cx="1575515" cy="2699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造字工房悦黑演示版常规体" pitchFamily="50" charset="-122"/>
                  <a:ea typeface="造字工房悦黑演示版常规体" pitchFamily="50" charset="-122"/>
                  <a:cs typeface="+mn-ea"/>
                  <a:sym typeface="+mn-lt"/>
                </a:rPr>
                <a:t>資料處理程序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造字工房悦黑演示版常规体" pitchFamily="50" charset="-122"/>
                <a:ea typeface="造字工房悦黑演示版常规体" pitchFamily="50" charset="-122"/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7919423" y="2984888"/>
              <a:ext cx="1500108" cy="150010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3" name="同心圆 4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9" dirty="0">
                  <a:solidFill>
                    <a:schemeClr val="tx1"/>
                  </a:solidFill>
                  <a:ea typeface="造字工房悦黑演示版常规体" pitchFamily="50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9" dirty="0">
                  <a:ea typeface="造字工房悦黑演示版常规体" pitchFamily="50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891740" y="3453784"/>
              <a:ext cx="1575515" cy="5399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造字工房悦黑演示版常规体" pitchFamily="50" charset="-122"/>
                  <a:ea typeface="造字工房悦黑演示版常规体" pitchFamily="50" charset="-122"/>
                  <a:cs typeface="+mn-ea"/>
                  <a:sym typeface="+mn-lt"/>
                </a:rPr>
                <a:t>機器學習方法</a:t>
              </a:r>
              <a:br>
                <a: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造字工房悦黑演示版常规体" pitchFamily="50" charset="-122"/>
                  <a:ea typeface="造字工房悦黑演示版常规体" pitchFamily="50" charset="-122"/>
                  <a:cs typeface="+mn-ea"/>
                  <a:sym typeface="+mn-lt"/>
                </a:rPr>
              </a:br>
              <a:r>
                <a:rPr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造字工房悦黑演示版常规体" pitchFamily="50" charset="-122"/>
                  <a:ea typeface="造字工房悦黑演示版常规体" pitchFamily="50" charset="-122"/>
                  <a:cs typeface="+mn-ea"/>
                  <a:sym typeface="+mn-lt"/>
                </a:rPr>
                <a:t>與參數設定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造字工房悦黑演示版常规体" pitchFamily="50" charset="-122"/>
                <a:ea typeface="造字工房悦黑演示版常规体" pitchFamily="50" charset="-122"/>
                <a:cs typeface="+mn-ea"/>
                <a:sym typeface="+mn-lt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10379208" y="3469209"/>
              <a:ext cx="1500108" cy="150010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7" name="同心圆 4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9" dirty="0">
                  <a:solidFill>
                    <a:schemeClr val="tx1"/>
                  </a:solidFill>
                  <a:ea typeface="造字工房悦黑演示版常规体" pitchFamily="50" charset="-122"/>
                  <a:cs typeface="+mn-ea"/>
                  <a:sym typeface="+mn-lt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9" dirty="0">
                  <a:ea typeface="造字工房悦黑演示版常规体" pitchFamily="50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0378347" y="4056888"/>
              <a:ext cx="1575515" cy="2699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造字工房悦黑演示版常规体" pitchFamily="50" charset="-122"/>
                  <a:ea typeface="造字工房悦黑演示版常规体" pitchFamily="50" charset="-122"/>
                  <a:cs typeface="+mn-ea"/>
                  <a:sym typeface="+mn-lt"/>
                </a:rPr>
                <a:t>組員分工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造字工房悦黑演示版常规体" pitchFamily="50" charset="-122"/>
                <a:ea typeface="造字工房悦黑演示版常规体" pitchFamily="50" charset="-122"/>
                <a:cs typeface="+mn-ea"/>
                <a:sym typeface="+mn-lt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" y="4690518"/>
            <a:ext cx="12858045" cy="2248173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48" y="5098811"/>
            <a:ext cx="12858045" cy="163610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565998"/>
            <a:ext cx="12858397" cy="1672109"/>
          </a:xfrm>
          <a:prstGeom prst="rect">
            <a:avLst/>
          </a:prstGeom>
        </p:spPr>
      </p:pic>
      <p:sp>
        <p:nvSpPr>
          <p:cNvPr id="55" name="TextBox 48"/>
          <p:cNvSpPr txBox="1"/>
          <p:nvPr/>
        </p:nvSpPr>
        <p:spPr>
          <a:xfrm>
            <a:off x="11073537" y="3543777"/>
            <a:ext cx="14370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造字工房悦黑演示版常规体" pitchFamily="50" charset="-122"/>
                <a:ea typeface="造字工房悦黑演示版常规体" pitchFamily="50" charset="-122"/>
                <a:cs typeface="+mn-ea"/>
                <a:sym typeface="+mn-lt"/>
              </a:rPr>
              <a:t>結論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造字工房悦黑演示版常规体" pitchFamily="50" charset="-122"/>
              <a:ea typeface="造字工房悦黑演示版常规体" pitchFamily="50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229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5612" y="793205"/>
            <a:ext cx="2460930" cy="2308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900" dirty="0">
                <a:solidFill>
                  <a:schemeClr val="accent3"/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Machine Learning Methods and Parameters </a:t>
            </a:r>
          </a:p>
        </p:txBody>
      </p:sp>
      <p:sp>
        <p:nvSpPr>
          <p:cNvPr id="65" name="矩形 64"/>
          <p:cNvSpPr/>
          <p:nvPr/>
        </p:nvSpPr>
        <p:spPr>
          <a:xfrm>
            <a:off x="1375612" y="218609"/>
            <a:ext cx="1701107" cy="584775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03 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機器學習方法</a:t>
            </a:r>
            <a:b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</a:br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     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與參數設定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839" y="2680221"/>
            <a:ext cx="9897828" cy="284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3312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5612" y="793205"/>
            <a:ext cx="2460930" cy="2308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900" dirty="0">
                <a:solidFill>
                  <a:schemeClr val="accent3"/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Machine Learning Methods and Parameters </a:t>
            </a:r>
          </a:p>
        </p:txBody>
      </p:sp>
      <p:sp>
        <p:nvSpPr>
          <p:cNvPr id="65" name="矩形 64"/>
          <p:cNvSpPr/>
          <p:nvPr/>
        </p:nvSpPr>
        <p:spPr>
          <a:xfrm>
            <a:off x="1375612" y="218609"/>
            <a:ext cx="1701107" cy="584775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03 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機器學習方法</a:t>
            </a:r>
            <a:b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</a:br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     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與參數設定</a:t>
            </a:r>
          </a:p>
        </p:txBody>
      </p:sp>
      <p:sp>
        <p:nvSpPr>
          <p:cNvPr id="7" name="Footer Text"/>
          <p:cNvSpPr txBox="1"/>
          <p:nvPr/>
        </p:nvSpPr>
        <p:spPr>
          <a:xfrm>
            <a:off x="308695" y="1985575"/>
            <a:ext cx="12169352" cy="447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其他機器學習</a:t>
            </a:r>
            <a:endParaRPr lang="en-US" altLang="zh-TW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3D47C2-60A6-4BF0-B4D1-E8BA2C88F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95" y="3333285"/>
            <a:ext cx="4410691" cy="178142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A5958D8-F513-4EF7-8A75-19A1B3F4E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563" y="3333285"/>
            <a:ext cx="4260393" cy="17814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F373D22-32EA-4956-9D7D-8B3571A42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7707" y="3333285"/>
            <a:ext cx="3629532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162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5612" y="793205"/>
            <a:ext cx="2460930" cy="2308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900" dirty="0">
                <a:solidFill>
                  <a:schemeClr val="accent3"/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Machine Learning Methods and Parameters </a:t>
            </a:r>
          </a:p>
        </p:txBody>
      </p:sp>
      <p:sp>
        <p:nvSpPr>
          <p:cNvPr id="65" name="矩形 64"/>
          <p:cNvSpPr/>
          <p:nvPr/>
        </p:nvSpPr>
        <p:spPr>
          <a:xfrm>
            <a:off x="1375612" y="218609"/>
            <a:ext cx="1701107" cy="584775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03 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機器學習方法</a:t>
            </a:r>
            <a:b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</a:br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     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與參數設定</a:t>
            </a:r>
          </a:p>
        </p:txBody>
      </p:sp>
      <p:sp>
        <p:nvSpPr>
          <p:cNvPr id="7" name="Footer Text"/>
          <p:cNvSpPr txBox="1"/>
          <p:nvPr/>
        </p:nvSpPr>
        <p:spPr>
          <a:xfrm>
            <a:off x="308695" y="1985575"/>
            <a:ext cx="12169352" cy="4420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預測結果輸出</a:t>
            </a:r>
            <a:endParaRPr lang="en-US" altLang="zh-TW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608" y="3184277"/>
            <a:ext cx="6913524" cy="260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410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73571" y="3319980"/>
            <a:ext cx="4095993" cy="126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TW" altLang="en-US" sz="7593" b="1" dirty="0">
                <a:solidFill>
                  <a:schemeClr val="accent1"/>
                </a:solidFill>
                <a:latin typeface="Arial" panose="020B0604020202020204" pitchFamily="34" charset="0"/>
                <a:ea typeface="造字工房悦黑演示版常规体" pitchFamily="50" charset="-122"/>
                <a:sym typeface="Arial" panose="020B0604020202020204" pitchFamily="34" charset="0"/>
              </a:rPr>
              <a:t>組員分工</a:t>
            </a:r>
            <a:endParaRPr lang="zh-CN" altLang="en-US" sz="7593" b="1" dirty="0">
              <a:solidFill>
                <a:schemeClr val="accent1"/>
              </a:solidFill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5371663" y="2506360"/>
            <a:ext cx="1697901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TW" sz="2002" dirty="0">
                <a:solidFill>
                  <a:schemeClr val="accent1"/>
                </a:solidFill>
                <a:latin typeface="Arial" panose="020B0604020202020204" pitchFamily="34" charset="0"/>
                <a:ea typeface="造字工房悦黑演示版常规体" pitchFamily="50" charset="-122"/>
                <a:sym typeface="Arial" panose="020B0604020202020204" pitchFamily="34" charset="0"/>
              </a:rPr>
              <a:t>Collaboration</a:t>
            </a:r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599643" y="1614088"/>
            <a:ext cx="2688558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23900" dirty="0">
                <a:solidFill>
                  <a:schemeClr val="accent2"/>
                </a:solidFill>
                <a:latin typeface="Agency FB" panose="020B0503020202020204" pitchFamily="34" charset="0"/>
                <a:ea typeface="造字工房悦黑演示版常规体" pitchFamily="50" charset="-122"/>
                <a:sym typeface="Arial" panose="020B0604020202020204" pitchFamily="34" charset="0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Agency FB" panose="020B0503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5612" y="539148"/>
            <a:ext cx="864339" cy="2308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900" dirty="0">
                <a:solidFill>
                  <a:schemeClr val="accent3"/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Collaboration</a:t>
            </a:r>
            <a:endParaRPr lang="en-US" altLang="zh-CN" sz="900" dirty="0">
              <a:solidFill>
                <a:schemeClr val="accent3"/>
              </a:solidFill>
              <a:latin typeface="Arial" panose="020B0604020202020204" pitchFamily="34" charset="0"/>
              <a:ea typeface="造字工房悦黑演示版常规体" pitchFamily="50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75612" y="218609"/>
            <a:ext cx="1290738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04 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組員分工</a:t>
            </a:r>
            <a:endParaRPr lang="zh-CN" altLang="en-US" sz="1600" dirty="0">
              <a:solidFill>
                <a:schemeClr val="accent3"/>
              </a:solidFill>
              <a:latin typeface="+mj-lt"/>
              <a:ea typeface="造字工房悦黑演示版常规体" pitchFamily="5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4839" y="2392189"/>
            <a:ext cx="9433047" cy="2217082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馬晨恩</a:t>
            </a:r>
            <a:r>
              <a:rPr lang="en-US" altLang="zh-TW" sz="32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: </a:t>
            </a:r>
            <a:r>
              <a:rPr lang="zh-TW" altLang="en-US" sz="32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撰寫程式、上傳測試，製作報告</a:t>
            </a:r>
          </a:p>
          <a:p>
            <a:pPr algn="ctr">
              <a:lnSpc>
                <a:spcPct val="150000"/>
              </a:lnSpc>
            </a:pPr>
            <a:r>
              <a:rPr lang="zh-TW" altLang="en-US" sz="32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吳柏叡</a:t>
            </a:r>
            <a:r>
              <a:rPr lang="en-US" altLang="zh-TW" sz="32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: </a:t>
            </a:r>
            <a:r>
              <a:rPr lang="zh-TW" altLang="en-US" sz="32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撰寫程式、上傳測試，製作報告</a:t>
            </a:r>
            <a:endParaRPr lang="en-US" altLang="zh-TW" sz="3200" dirty="0">
              <a:solidFill>
                <a:schemeClr val="accent3"/>
              </a:solidFill>
              <a:latin typeface="+mj-lt"/>
              <a:ea typeface="造字工房悦黑演示版常规体" pitchFamily="50" charset="-122"/>
            </a:endParaRPr>
          </a:p>
          <a:p>
            <a:pPr algn="ctr">
              <a:lnSpc>
                <a:spcPct val="150000"/>
              </a:lnSpc>
            </a:pPr>
            <a:r>
              <a:rPr lang="zh-TW" altLang="en-US" sz="32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彭祥皓、袁巧芸負責脫硫分析部分</a:t>
            </a:r>
            <a:endParaRPr lang="en-US" altLang="zh-TW" sz="3200" dirty="0">
              <a:solidFill>
                <a:schemeClr val="accent3"/>
              </a:solidFill>
              <a:latin typeface="+mj-lt"/>
              <a:ea typeface="造字工房悦黑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3785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929234" y="3319980"/>
            <a:ext cx="2140330" cy="126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TW" altLang="en-US" sz="7593" b="1" dirty="0">
                <a:solidFill>
                  <a:schemeClr val="accent1"/>
                </a:solidFill>
                <a:latin typeface="Arial" panose="020B0604020202020204" pitchFamily="34" charset="0"/>
                <a:ea typeface="造字工房悦黑演示版常规体" pitchFamily="50" charset="-122"/>
                <a:sym typeface="Arial" panose="020B0604020202020204" pitchFamily="34" charset="0"/>
              </a:rPr>
              <a:t>結論</a:t>
            </a:r>
            <a:endParaRPr lang="zh-CN" altLang="en-US" sz="7593" b="1" dirty="0">
              <a:solidFill>
                <a:schemeClr val="accent1"/>
              </a:solidFill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5613716" y="2506360"/>
            <a:ext cx="1455848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TW" sz="2002" dirty="0">
                <a:solidFill>
                  <a:schemeClr val="accent1"/>
                </a:solidFill>
                <a:latin typeface="Arial" panose="020B0604020202020204" pitchFamily="34" charset="0"/>
                <a:ea typeface="造字工房悦黑演示版常规体" pitchFamily="50" charset="-122"/>
                <a:sym typeface="Arial" panose="020B0604020202020204" pitchFamily="34" charset="0"/>
              </a:rPr>
              <a:t>Conclusion</a:t>
            </a:r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513081" y="1614088"/>
            <a:ext cx="277512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23900" dirty="0">
                <a:solidFill>
                  <a:schemeClr val="accent2"/>
                </a:solidFill>
                <a:latin typeface="Agency FB" panose="020B0503020202020204" pitchFamily="34" charset="0"/>
                <a:ea typeface="造字工房悦黑演示版常规体" pitchFamily="50" charset="-122"/>
                <a:sym typeface="Arial" panose="020B0604020202020204" pitchFamily="34" charset="0"/>
              </a:rPr>
              <a:t>05</a:t>
            </a:r>
            <a:endParaRPr lang="zh-CN" altLang="en-US" sz="23900" b="1" dirty="0">
              <a:solidFill>
                <a:schemeClr val="accent2"/>
              </a:solidFill>
              <a:latin typeface="Agency FB" panose="020B0503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57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5612" y="539148"/>
            <a:ext cx="755335" cy="2308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900" dirty="0">
                <a:solidFill>
                  <a:schemeClr val="accent3"/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Conclusion</a:t>
            </a:r>
            <a:endParaRPr lang="en-US" altLang="zh-CN" sz="900" dirty="0">
              <a:solidFill>
                <a:schemeClr val="accent3"/>
              </a:solidFill>
              <a:latin typeface="Arial" panose="020B0604020202020204" pitchFamily="34" charset="0"/>
              <a:ea typeface="造字工房悦黑演示版常规体" pitchFamily="50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75612" y="218609"/>
            <a:ext cx="880369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05 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結論</a:t>
            </a:r>
            <a:endParaRPr lang="zh-CN" altLang="en-US" sz="1600" dirty="0">
              <a:solidFill>
                <a:schemeClr val="accent3"/>
              </a:solidFill>
              <a:latin typeface="+mj-lt"/>
              <a:ea typeface="造字工房悦黑演示版常规体" pitchFamily="5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04157"/>
            <a:ext cx="12858750" cy="2959143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	score</a:t>
            </a:r>
            <a:r>
              <a:rPr lang="zh-TW" altLang="en-US" sz="32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越高的</a:t>
            </a:r>
            <a:r>
              <a:rPr lang="en-US" altLang="zh-TW" sz="32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model</a:t>
            </a:r>
            <a:r>
              <a:rPr lang="zh-TW" altLang="en-US" sz="32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，結果不一定越好，多方嘗試並記錄結果才能得到較為理想的答案。</a:t>
            </a:r>
            <a:endParaRPr lang="en-US" altLang="zh-TW" sz="3200" dirty="0">
              <a:solidFill>
                <a:schemeClr val="accent3"/>
              </a:solidFill>
              <a:latin typeface="+mj-lt"/>
              <a:ea typeface="造字工房悦黑演示版常规体" pitchFamily="50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	</a:t>
            </a:r>
            <a:r>
              <a:rPr lang="zh-TW" altLang="en-US" sz="32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有時候機器會預測全為</a:t>
            </a:r>
            <a:r>
              <a:rPr lang="en-US" altLang="zh-TW" sz="32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1</a:t>
            </a:r>
            <a:r>
              <a:rPr lang="zh-TW" altLang="en-US" sz="32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或</a:t>
            </a:r>
            <a:r>
              <a:rPr lang="en-US" altLang="zh-TW" sz="32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0</a:t>
            </a:r>
            <a:r>
              <a:rPr lang="zh-TW" altLang="en-US" sz="32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，造成預測結果無參考價值，再次機器學習後才能進行較嚴謹的預測。</a:t>
            </a:r>
          </a:p>
        </p:txBody>
      </p:sp>
    </p:spTree>
    <p:extLst>
      <p:ext uri="{BB962C8B-B14F-4D97-AF65-F5344CB8AC3E}">
        <p14:creationId xmlns:p14="http://schemas.microsoft.com/office/powerpoint/2010/main" val="405805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" y="4690518"/>
            <a:ext cx="12858045" cy="22481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48" y="5098811"/>
            <a:ext cx="12858045" cy="16361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565998"/>
            <a:ext cx="12858397" cy="1672109"/>
          </a:xfrm>
          <a:prstGeom prst="rect">
            <a:avLst/>
          </a:prstGeom>
        </p:spPr>
      </p:pic>
      <p:sp>
        <p:nvSpPr>
          <p:cNvPr id="17" name="TextBox 10"/>
          <p:cNvSpPr txBox="1"/>
          <p:nvPr/>
        </p:nvSpPr>
        <p:spPr>
          <a:xfrm>
            <a:off x="7436543" y="2019796"/>
            <a:ext cx="2831544" cy="99257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>
              <a:buNone/>
            </a:pPr>
            <a:r>
              <a:rPr lang="en-US" altLang="zh-CN" sz="6000" cap="all" dirty="0">
                <a:solidFill>
                  <a:srgbClr val="006397"/>
                </a:solidFill>
                <a:latin typeface="造字工房悦黑演示版常规体" pitchFamily="50" charset="-122"/>
                <a:ea typeface="造字工房悦黑演示版常规体" pitchFamily="50" charset="-122"/>
                <a:cs typeface="Arial" panose="020B0604020202020204" pitchFamily="34" charset="0"/>
              </a:rPr>
              <a:t>The end</a:t>
            </a:r>
            <a:endParaRPr lang="zh-CN" altLang="en-US" sz="6000" cap="all" dirty="0">
              <a:solidFill>
                <a:srgbClr val="006397"/>
              </a:solidFill>
              <a:latin typeface="造字工房悦黑演示版常规体" pitchFamily="50" charset="-122"/>
              <a:ea typeface="造字工房悦黑演示版常规体" pitchFamily="50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2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73571" y="3319980"/>
            <a:ext cx="4095993" cy="126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TW" altLang="en-US" sz="7593" b="1" dirty="0">
                <a:solidFill>
                  <a:schemeClr val="accent1"/>
                </a:solidFill>
                <a:latin typeface="Arial" panose="020B0604020202020204" pitchFamily="34" charset="0"/>
                <a:ea typeface="造字工房悦黑演示版常规体" pitchFamily="50" charset="-122"/>
                <a:sym typeface="Arial" panose="020B0604020202020204" pitchFamily="34" charset="0"/>
              </a:rPr>
              <a:t>問題陳述</a:t>
            </a:r>
            <a:endParaRPr lang="zh-CN" altLang="en-US" sz="7593" b="1" dirty="0">
              <a:solidFill>
                <a:schemeClr val="accent1"/>
              </a:solidFill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574971" y="2506360"/>
            <a:ext cx="2494593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TW" sz="2002" dirty="0">
                <a:solidFill>
                  <a:schemeClr val="accent1"/>
                </a:solidFill>
                <a:latin typeface="Arial" panose="020B0604020202020204" pitchFamily="34" charset="0"/>
                <a:ea typeface="造字工房悦黑演示版常规体" pitchFamily="50" charset="-122"/>
                <a:sym typeface="Arial" panose="020B0604020202020204" pitchFamily="34" charset="0"/>
              </a:rPr>
              <a:t>Problem Description</a:t>
            </a:r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8151077" y="1614088"/>
            <a:ext cx="2137124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23900" dirty="0">
                <a:solidFill>
                  <a:schemeClr val="accent2"/>
                </a:solidFill>
                <a:latin typeface="Agency FB" panose="020B0503020202020204" pitchFamily="34" charset="0"/>
                <a:ea typeface="造字工房悦黑演示版常规体" pitchFamily="50" charset="-122"/>
                <a:sym typeface="Arial" panose="020B0604020202020204" pitchFamily="34" charset="0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Agency FB" panose="020B0503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5612" y="539148"/>
            <a:ext cx="1223412" cy="2308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900" dirty="0">
                <a:solidFill>
                  <a:schemeClr val="accent3"/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65" name="矩形 64"/>
          <p:cNvSpPr/>
          <p:nvPr/>
        </p:nvSpPr>
        <p:spPr>
          <a:xfrm>
            <a:off x="1375612" y="218609"/>
            <a:ext cx="1290738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01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 問題陳述</a:t>
            </a:r>
            <a:endParaRPr lang="zh-CN" altLang="en-US" sz="1600" dirty="0">
              <a:solidFill>
                <a:schemeClr val="accent3"/>
              </a:solidFill>
              <a:latin typeface="+mj-lt"/>
              <a:ea typeface="造字工房悦黑演示版常规体" pitchFamily="50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712852" y="4408413"/>
            <a:ext cx="9433047" cy="2260491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	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人才是企業最重要的資源，提早發現員工離職傾向並留任優秀人才，是企業持續成長的重要議題。員工離職預測是利用大數據與人工智慧，分析員工未來是否會有離職的風險，以利針對離職風險較高的優秀員工，及早啟動留才管理機制。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	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此議題中蒐集了多個可能會影響員工離職的因素，如年齡層、績效、最高學歷、出差數、請假數</a:t>
            </a:r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…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等。公司的人資部門必須參考過去的經驗以及條件狀況，來判斷目前還在職的員工之離職傾向。在此議題中，參賽者需使用機器學習的方法，建立模型來分析、預測未來員工是否會離職。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75" y="1168053"/>
            <a:ext cx="72008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3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1017907" y="3319980"/>
            <a:ext cx="6051657" cy="126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TW" altLang="en-US" sz="7593" b="1" dirty="0">
                <a:solidFill>
                  <a:schemeClr val="accent1"/>
                </a:solidFill>
                <a:latin typeface="Arial" panose="020B0604020202020204" pitchFamily="34" charset="0"/>
                <a:ea typeface="造字工房悦黑演示版常规体" pitchFamily="50" charset="-122"/>
                <a:sym typeface="Arial" panose="020B0604020202020204" pitchFamily="34" charset="0"/>
              </a:rPr>
              <a:t>資料處理程序</a:t>
            </a:r>
            <a:endParaRPr lang="zh-CN" altLang="en-US" sz="7593" b="1" dirty="0">
              <a:solidFill>
                <a:schemeClr val="accent1"/>
              </a:solidFill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3749360" y="2506360"/>
            <a:ext cx="3320204" cy="70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TW" sz="2002" dirty="0">
                <a:solidFill>
                  <a:schemeClr val="accent1"/>
                </a:solidFill>
                <a:latin typeface="Arial" panose="020B0604020202020204" pitchFamily="34" charset="0"/>
                <a:ea typeface="造字工房悦黑演示版常规体" pitchFamily="50" charset="-122"/>
                <a:sym typeface="Arial" panose="020B0604020202020204" pitchFamily="34" charset="0"/>
              </a:rPr>
              <a:t>Data Processing</a:t>
            </a:r>
            <a:r>
              <a:rPr lang="zh-TW" altLang="en-US" sz="2002" dirty="0">
                <a:solidFill>
                  <a:schemeClr val="accent1"/>
                </a:solidFill>
                <a:latin typeface="Arial" panose="020B0604020202020204" pitchFamily="34" charset="0"/>
                <a:ea typeface="造字工房悦黑演示版常规体" pitchFamily="50" charset="-122"/>
                <a:sym typeface="Arial" panose="020B0604020202020204" pitchFamily="34" charset="0"/>
              </a:rPr>
              <a:t> </a:t>
            </a:r>
            <a:r>
              <a:rPr lang="en-US" altLang="zh-TW" sz="2002" dirty="0">
                <a:solidFill>
                  <a:schemeClr val="accent1"/>
                </a:solidFill>
                <a:latin typeface="Arial" panose="020B0604020202020204" pitchFamily="34" charset="0"/>
                <a:ea typeface="造字工房悦黑演示版常规体" pitchFamily="50" charset="-122"/>
                <a:sym typeface="Arial" panose="020B0604020202020204" pitchFamily="34" charset="0"/>
              </a:rPr>
              <a:t>Procedure</a:t>
            </a:r>
            <a:br>
              <a:rPr lang="en-US" altLang="zh-TW" sz="2002" dirty="0">
                <a:solidFill>
                  <a:schemeClr val="accent1"/>
                </a:solidFill>
                <a:latin typeface="Arial" panose="020B0604020202020204" pitchFamily="34" charset="0"/>
                <a:ea typeface="造字工房悦黑演示版常规体" pitchFamily="50" charset="-122"/>
                <a:sym typeface="Arial" panose="020B0604020202020204" pitchFamily="34" charset="0"/>
              </a:rPr>
            </a:br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577202" y="1614088"/>
            <a:ext cx="271099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23900" dirty="0">
                <a:solidFill>
                  <a:schemeClr val="accent2"/>
                </a:solidFill>
                <a:latin typeface="Agency FB" panose="020B0503020202020204" pitchFamily="34" charset="0"/>
                <a:ea typeface="造字工房悦黑演示版常规体" pitchFamily="50" charset="-122"/>
                <a:sym typeface="Arial" panose="020B0604020202020204" pitchFamily="34" charset="0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Agency FB" panose="020B0503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Arial" panose="020B0604020202020204" pitchFamily="34" charset="0"/>
              <a:ea typeface="造字工房悦黑演示版常规体" pitchFamily="50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8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23" grpId="0"/>
      <p:bldP spid="5124" grpId="0"/>
      <p:bldP spid="5125" grpId="0" animBg="1"/>
      <p:bldP spid="7" grpId="0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5612" y="539148"/>
            <a:ext cx="1595309" cy="2308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900" dirty="0">
                <a:solidFill>
                  <a:schemeClr val="accent3"/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Data Processing Procedure</a:t>
            </a:r>
            <a:endParaRPr lang="en-US" altLang="zh-CN" sz="900" dirty="0">
              <a:solidFill>
                <a:schemeClr val="accent3"/>
              </a:solidFill>
              <a:latin typeface="Arial" panose="020B0604020202020204" pitchFamily="34" charset="0"/>
              <a:ea typeface="造字工房悦黑演示版常规体" pitchFamily="50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75612" y="218609"/>
            <a:ext cx="1701107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02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 資料處理程序</a:t>
            </a:r>
            <a:endParaRPr lang="zh-CN" altLang="en-US" sz="1600" dirty="0">
              <a:solidFill>
                <a:schemeClr val="accent3"/>
              </a:solidFill>
              <a:latin typeface="+mj-lt"/>
              <a:ea typeface="造字工房悦黑演示版常规体" pitchFamily="50" charset="-122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24719" y="1672109"/>
            <a:ext cx="11466544" cy="3707138"/>
            <a:chOff x="2044009" y="1520730"/>
            <a:chExt cx="7193571" cy="2325684"/>
          </a:xfrm>
        </p:grpSpPr>
        <p:sp>
          <p:nvSpPr>
            <p:cNvPr id="73" name="Oval 3"/>
            <p:cNvSpPr/>
            <p:nvPr/>
          </p:nvSpPr>
          <p:spPr>
            <a:xfrm rot="2700000">
              <a:off x="8034053" y="2642886"/>
              <a:ext cx="1203528" cy="12035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69" name="Group 10"/>
            <p:cNvGrpSpPr/>
            <p:nvPr/>
          </p:nvGrpSpPr>
          <p:grpSpPr>
            <a:xfrm rot="8100000">
              <a:off x="7259604" y="1520730"/>
              <a:ext cx="1203526" cy="1773620"/>
              <a:chOff x="3124200" y="2114550"/>
              <a:chExt cx="1447800" cy="2133600"/>
            </a:xfrm>
            <a:solidFill>
              <a:schemeClr val="accent3"/>
            </a:solidFill>
          </p:grpSpPr>
          <p:sp>
            <p:nvSpPr>
              <p:cNvPr id="70" name="Oval 11"/>
              <p:cNvSpPr/>
              <p:nvPr/>
            </p:nvSpPr>
            <p:spPr>
              <a:xfrm>
                <a:off x="3124200" y="2800350"/>
                <a:ext cx="1447800" cy="1447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Arial" panose="020B0604020202020204" pitchFamily="34" charset="0"/>
                  <a:ea typeface="造字工房悦黑演示版常规体" pitchFamily="50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1" name="Up Arrow 12"/>
              <p:cNvSpPr/>
              <p:nvPr/>
            </p:nvSpPr>
            <p:spPr>
              <a:xfrm>
                <a:off x="3352800" y="2114550"/>
                <a:ext cx="990600" cy="914400"/>
              </a:xfrm>
              <a:prstGeom prst="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Arial" panose="020B0604020202020204" pitchFamily="34" charset="0"/>
                  <a:ea typeface="造字工房悦黑演示版常规体" pitchFamily="50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" name="群組 2"/>
            <p:cNvGrpSpPr/>
            <p:nvPr/>
          </p:nvGrpSpPr>
          <p:grpSpPr>
            <a:xfrm rot="15771557">
              <a:off x="6022309" y="2254654"/>
              <a:ext cx="1573379" cy="1541709"/>
              <a:chOff x="6032078" y="2557533"/>
              <a:chExt cx="1573379" cy="1541709"/>
            </a:xfrm>
          </p:grpSpPr>
          <p:sp>
            <p:nvSpPr>
              <p:cNvPr id="66" name="Oval 7"/>
              <p:cNvSpPr/>
              <p:nvPr/>
            </p:nvSpPr>
            <p:spPr>
              <a:xfrm rot="8100000">
                <a:off x="6032078" y="2557533"/>
                <a:ext cx="1203526" cy="120352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Arial" panose="020B0604020202020204" pitchFamily="34" charset="0"/>
                  <a:ea typeface="造字工房悦黑演示版常规体" pitchFamily="50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7" name="Up Arrow 8"/>
              <p:cNvSpPr/>
              <p:nvPr/>
            </p:nvSpPr>
            <p:spPr>
              <a:xfrm rot="8100000">
                <a:off x="6781992" y="3339119"/>
                <a:ext cx="823465" cy="760123"/>
              </a:xfrm>
              <a:prstGeom prst="up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Arial" panose="020B0604020202020204" pitchFamily="34" charset="0"/>
                  <a:ea typeface="造字工房悦黑演示版常规体" pitchFamily="50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8100000">
              <a:off x="5277383" y="1600102"/>
              <a:ext cx="1203526" cy="1773620"/>
              <a:chOff x="3124200" y="2114550"/>
              <a:chExt cx="1447800" cy="2133600"/>
            </a:xfrm>
            <a:solidFill>
              <a:schemeClr val="accent4"/>
            </a:solidFill>
          </p:grpSpPr>
          <p:sp>
            <p:nvSpPr>
              <p:cNvPr id="12" name="Oval 11"/>
              <p:cNvSpPr/>
              <p:nvPr/>
            </p:nvSpPr>
            <p:spPr>
              <a:xfrm>
                <a:off x="3124200" y="2800350"/>
                <a:ext cx="1447800" cy="1447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Arial" panose="020B0604020202020204" pitchFamily="34" charset="0"/>
                  <a:ea typeface="造字工房悦黑演示版常规体" pitchFamily="50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" name="Up Arrow 12"/>
              <p:cNvSpPr/>
              <p:nvPr/>
            </p:nvSpPr>
            <p:spPr>
              <a:xfrm>
                <a:off x="3352800" y="2114550"/>
                <a:ext cx="990600" cy="914400"/>
              </a:xfrm>
              <a:prstGeom prst="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Arial" panose="020B0604020202020204" pitchFamily="34" charset="0"/>
                  <a:ea typeface="造字工房悦黑演示版常规体" pitchFamily="50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2700000">
              <a:off x="4243608" y="2170195"/>
              <a:ext cx="1203528" cy="1773618"/>
              <a:chOff x="3124200" y="2114550"/>
              <a:chExt cx="1447800" cy="2133600"/>
            </a:xfrm>
            <a:solidFill>
              <a:schemeClr val="accent3"/>
            </a:solidFill>
          </p:grpSpPr>
          <p:sp>
            <p:nvSpPr>
              <p:cNvPr id="15" name="Oval 14"/>
              <p:cNvSpPr/>
              <p:nvPr/>
            </p:nvSpPr>
            <p:spPr>
              <a:xfrm>
                <a:off x="3124200" y="2800350"/>
                <a:ext cx="1447800" cy="1447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Arial" panose="020B0604020202020204" pitchFamily="34" charset="0"/>
                  <a:ea typeface="造字工房悦黑演示版常规体" pitchFamily="50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" name="Up Arrow 15"/>
              <p:cNvSpPr/>
              <p:nvPr/>
            </p:nvSpPr>
            <p:spPr>
              <a:xfrm>
                <a:off x="3352800" y="2114550"/>
                <a:ext cx="990600" cy="914400"/>
              </a:xfrm>
              <a:prstGeom prst="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Arial" panose="020B0604020202020204" pitchFamily="34" charset="0"/>
                  <a:ea typeface="造字工房悦黑演示版常规体" pitchFamily="50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8100000">
              <a:off x="3274782" y="1600102"/>
              <a:ext cx="1203526" cy="1773620"/>
              <a:chOff x="3124200" y="2114550"/>
              <a:chExt cx="1447800" cy="2133600"/>
            </a:xfrm>
            <a:solidFill>
              <a:schemeClr val="accent2"/>
            </a:solidFill>
          </p:grpSpPr>
          <p:sp>
            <p:nvSpPr>
              <p:cNvPr id="8" name="Oval 7"/>
              <p:cNvSpPr/>
              <p:nvPr/>
            </p:nvSpPr>
            <p:spPr>
              <a:xfrm>
                <a:off x="3124200" y="2800350"/>
                <a:ext cx="1447800" cy="1447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Arial" panose="020B0604020202020204" pitchFamily="34" charset="0"/>
                  <a:ea typeface="造字工房悦黑演示版常规体" pitchFamily="50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" name="Up Arrow 8"/>
              <p:cNvSpPr/>
              <p:nvPr/>
            </p:nvSpPr>
            <p:spPr>
              <a:xfrm>
                <a:off x="3352800" y="2114550"/>
                <a:ext cx="990600" cy="914400"/>
              </a:xfrm>
              <a:prstGeom prst="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Arial" panose="020B0604020202020204" pitchFamily="34" charset="0"/>
                  <a:ea typeface="造字工房悦黑演示版常规体" pitchFamily="50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2700000">
              <a:off x="2329054" y="2170195"/>
              <a:ext cx="1203528" cy="1773618"/>
              <a:chOff x="3124200" y="2114550"/>
              <a:chExt cx="1447800" cy="21336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124200" y="2800350"/>
                <a:ext cx="1447800" cy="1447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Arial" panose="020B0604020202020204" pitchFamily="34" charset="0"/>
                  <a:ea typeface="造字工房悦黑演示版常规体" pitchFamily="50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" name="Up Arrow 4"/>
              <p:cNvSpPr/>
              <p:nvPr/>
            </p:nvSpPr>
            <p:spPr>
              <a:xfrm>
                <a:off x="3352800" y="2114550"/>
                <a:ext cx="990600" cy="914400"/>
              </a:xfrm>
              <a:prstGeom prst="up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Arial" panose="020B0604020202020204" pitchFamily="34" charset="0"/>
                  <a:ea typeface="造字工房悦黑演示版常规体" pitchFamily="50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2579822" y="3044233"/>
              <a:ext cx="285604" cy="308936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ea typeface="造字工房悦黑演示版常规体" pitchFamily="50" charset="-122"/>
                  <a:cs typeface="+mn-ea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26" name="Text Placeholder 3"/>
            <p:cNvSpPr txBox="1">
              <a:spLocks/>
            </p:cNvSpPr>
            <p:nvPr/>
          </p:nvSpPr>
          <p:spPr>
            <a:xfrm>
              <a:off x="4514307" y="3096692"/>
              <a:ext cx="285604" cy="308936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ea typeface="造字工房悦黑演示版常规体" pitchFamily="50" charset="-122"/>
                  <a:cs typeface="+mn-ea"/>
                  <a:sym typeface="Arial" panose="020B0604020202020204" pitchFamily="34" charset="0"/>
                </a:rPr>
                <a:t>03</a:t>
              </a:r>
            </a:p>
          </p:txBody>
        </p:sp>
        <p:sp>
          <p:nvSpPr>
            <p:cNvPr id="27" name="Text Placeholder 3"/>
            <p:cNvSpPr txBox="1">
              <a:spLocks/>
            </p:cNvSpPr>
            <p:nvPr/>
          </p:nvSpPr>
          <p:spPr>
            <a:xfrm>
              <a:off x="3529675" y="2030261"/>
              <a:ext cx="285604" cy="308936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ea typeface="造字工房悦黑演示版常规体" pitchFamily="50" charset="-122"/>
                  <a:cs typeface="+mn-ea"/>
                  <a:sym typeface="Arial" panose="020B0604020202020204" pitchFamily="34" charset="0"/>
                </a:rPr>
                <a:t>02</a:t>
              </a:r>
            </a:p>
          </p:txBody>
        </p:sp>
        <p:sp>
          <p:nvSpPr>
            <p:cNvPr id="28" name="Text Placeholder 3"/>
            <p:cNvSpPr txBox="1">
              <a:spLocks/>
            </p:cNvSpPr>
            <p:nvPr/>
          </p:nvSpPr>
          <p:spPr>
            <a:xfrm>
              <a:off x="5559553" y="2102855"/>
              <a:ext cx="285604" cy="308936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ea typeface="造字工房悦黑演示版常规体" pitchFamily="50" charset="-122"/>
                  <a:cs typeface="+mn-ea"/>
                  <a:sym typeface="Arial" panose="020B0604020202020204" pitchFamily="34" charset="0"/>
                </a:rPr>
                <a:t>04</a:t>
              </a:r>
            </a:p>
          </p:txBody>
        </p:sp>
        <p:sp>
          <p:nvSpPr>
            <p:cNvPr id="75" name="Text Placeholder 3"/>
            <p:cNvSpPr txBox="1">
              <a:spLocks/>
            </p:cNvSpPr>
            <p:nvPr/>
          </p:nvSpPr>
          <p:spPr>
            <a:xfrm>
              <a:off x="6521405" y="3074189"/>
              <a:ext cx="285604" cy="308936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ea typeface="造字工房悦黑演示版常规体" pitchFamily="50" charset="-122"/>
                  <a:cs typeface="+mn-ea"/>
                  <a:sym typeface="Arial" panose="020B0604020202020204" pitchFamily="34" charset="0"/>
                </a:rPr>
                <a:t>05</a:t>
              </a:r>
            </a:p>
          </p:txBody>
        </p:sp>
        <p:sp>
          <p:nvSpPr>
            <p:cNvPr id="76" name="Text Placeholder 3"/>
            <p:cNvSpPr txBox="1">
              <a:spLocks/>
            </p:cNvSpPr>
            <p:nvPr/>
          </p:nvSpPr>
          <p:spPr>
            <a:xfrm>
              <a:off x="7522034" y="1986846"/>
              <a:ext cx="285604" cy="308936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ea typeface="造字工房悦黑演示版常规体" pitchFamily="50" charset="-122"/>
                  <a:cs typeface="+mn-ea"/>
                  <a:sym typeface="Arial" panose="020B0604020202020204" pitchFamily="34" charset="0"/>
                </a:rPr>
                <a:t>06</a:t>
              </a:r>
            </a:p>
          </p:txBody>
        </p:sp>
        <p:sp>
          <p:nvSpPr>
            <p:cNvPr id="77" name="Text Placeholder 3"/>
            <p:cNvSpPr txBox="1">
              <a:spLocks/>
            </p:cNvSpPr>
            <p:nvPr/>
          </p:nvSpPr>
          <p:spPr>
            <a:xfrm>
              <a:off x="8534571" y="3063946"/>
              <a:ext cx="285604" cy="308936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ea typeface="造字工房悦黑演示版常规体" pitchFamily="50" charset="-122"/>
                  <a:cs typeface="+mn-ea"/>
                  <a:sym typeface="Arial" panose="020B0604020202020204" pitchFamily="34" charset="0"/>
                </a:rPr>
                <a:t>07</a:t>
              </a:r>
            </a:p>
          </p:txBody>
        </p:sp>
      </p:grpSp>
      <p:sp>
        <p:nvSpPr>
          <p:cNvPr id="78" name="Footer Text"/>
          <p:cNvSpPr txBox="1"/>
          <p:nvPr/>
        </p:nvSpPr>
        <p:spPr>
          <a:xfrm>
            <a:off x="327745" y="5569152"/>
            <a:ext cx="246656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載入函式庫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&amp;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資料集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(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原始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Train)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Footer Text"/>
          <p:cNvSpPr txBox="1"/>
          <p:nvPr/>
        </p:nvSpPr>
        <p:spPr>
          <a:xfrm>
            <a:off x="1970983" y="926930"/>
            <a:ext cx="2296784" cy="777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填補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NaN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值 </a:t>
            </a:r>
            <a:b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</a:b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fillna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 with mean())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Footer Text"/>
          <p:cNvSpPr txBox="1"/>
          <p:nvPr/>
        </p:nvSpPr>
        <p:spPr>
          <a:xfrm>
            <a:off x="3657110" y="5622949"/>
            <a:ext cx="248987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切割自變數、應變數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(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實驗組、對照組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 X, y)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Footer Text"/>
          <p:cNvSpPr txBox="1"/>
          <p:nvPr/>
        </p:nvSpPr>
        <p:spPr>
          <a:xfrm>
            <a:off x="5071701" y="914568"/>
            <a:ext cx="261969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除去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correlation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較低之欄位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(‘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PerNo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’)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Footer Text"/>
          <p:cNvSpPr txBox="1"/>
          <p:nvPr/>
        </p:nvSpPr>
        <p:spPr>
          <a:xfrm>
            <a:off x="7028124" y="5622949"/>
            <a:ext cx="24064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切割自變數和應變數的訓練與測試集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Footer Text"/>
          <p:cNvSpPr txBox="1"/>
          <p:nvPr/>
        </p:nvSpPr>
        <p:spPr>
          <a:xfrm>
            <a:off x="8365678" y="913120"/>
            <a:ext cx="2619691" cy="777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最大最小歸一化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MinMaxScaler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())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Footer Text"/>
          <p:cNvSpPr txBox="1"/>
          <p:nvPr/>
        </p:nvSpPr>
        <p:spPr>
          <a:xfrm>
            <a:off x="9788447" y="5595714"/>
            <a:ext cx="2619691" cy="3617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 startAt="7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開始訓練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5612" y="539148"/>
            <a:ext cx="1595309" cy="2308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900" dirty="0">
                <a:solidFill>
                  <a:schemeClr val="accent3"/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Data Processing Procedure</a:t>
            </a:r>
            <a:endParaRPr lang="en-US" altLang="zh-CN" sz="900" dirty="0">
              <a:solidFill>
                <a:schemeClr val="accent3"/>
              </a:solidFill>
              <a:latin typeface="Arial" panose="020B0604020202020204" pitchFamily="34" charset="0"/>
              <a:ea typeface="造字工房悦黑演示版常规体" pitchFamily="50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75612" y="218609"/>
            <a:ext cx="1701107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02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 資料處理程序</a:t>
            </a:r>
            <a:endParaRPr lang="zh-CN" altLang="en-US" sz="1600" dirty="0">
              <a:solidFill>
                <a:schemeClr val="accent3"/>
              </a:solidFill>
              <a:latin typeface="+mj-lt"/>
              <a:ea typeface="造字工房悦黑演示版常规体" pitchFamily="50" charset="-122"/>
            </a:endParaRPr>
          </a:p>
        </p:txBody>
      </p:sp>
      <p:sp>
        <p:nvSpPr>
          <p:cNvPr id="78" name="Footer Text"/>
          <p:cNvSpPr txBox="1"/>
          <p:nvPr/>
        </p:nvSpPr>
        <p:spPr>
          <a:xfrm>
            <a:off x="308695" y="1090519"/>
            <a:ext cx="4772887" cy="4420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1-1.</a:t>
            </a:r>
            <a:r>
              <a:rPr lang="zh-TW" altLang="en-US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載入函式庫</a:t>
            </a:r>
            <a:endParaRPr lang="en-US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Footer Text"/>
          <p:cNvSpPr txBox="1"/>
          <p:nvPr/>
        </p:nvSpPr>
        <p:spPr>
          <a:xfrm>
            <a:off x="308695" y="1985575"/>
            <a:ext cx="12097344" cy="2023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資料處理用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 marL="982663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TW" dirty="0" err="1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numpy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 :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用於資料內部計算用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 lvl="2" indent="0">
              <a:lnSpc>
                <a:spcPct val="150000"/>
              </a:lnSpc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如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: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求平均值、總和等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 marL="982663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Pandas: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用於轉換資料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 lvl="2" indent="0">
              <a:lnSpc>
                <a:spcPct val="150000"/>
              </a:lnSpc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如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:Data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載入、刪除欄位、轉換成</a:t>
            </a:r>
            <a:r>
              <a:rPr lang="en-US" altLang="zh-TW" dirty="0" err="1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DataFrame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等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655" y="2824237"/>
            <a:ext cx="2960401" cy="808852"/>
          </a:xfrm>
          <a:prstGeom prst="rect">
            <a:avLst/>
          </a:prstGeom>
        </p:spPr>
      </p:pic>
      <p:pic>
        <p:nvPicPr>
          <p:cNvPr id="1028" name="Picture 4" descr="NumPy - 维基百科，自由的百科全书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82" y="4596421"/>
            <a:ext cx="4071312" cy="161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ndas 魔法筆記(1)-常用招式總覽- FinL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655" y="4845907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63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5612" y="539148"/>
            <a:ext cx="1595309" cy="2308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900" dirty="0">
                <a:solidFill>
                  <a:schemeClr val="accent3"/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Data Processing Procedure</a:t>
            </a:r>
            <a:endParaRPr lang="en-US" altLang="zh-CN" sz="900" dirty="0">
              <a:solidFill>
                <a:schemeClr val="accent3"/>
              </a:solidFill>
              <a:latin typeface="Arial" panose="020B0604020202020204" pitchFamily="34" charset="0"/>
              <a:ea typeface="造字工房悦黑演示版常规体" pitchFamily="50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75612" y="218609"/>
            <a:ext cx="1701107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02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 資料處理程序</a:t>
            </a:r>
            <a:endParaRPr lang="zh-CN" altLang="en-US" sz="1600" dirty="0">
              <a:solidFill>
                <a:schemeClr val="accent3"/>
              </a:solidFill>
              <a:latin typeface="+mj-lt"/>
              <a:ea typeface="造字工房悦黑演示版常规体" pitchFamily="50" charset="-122"/>
            </a:endParaRPr>
          </a:p>
        </p:txBody>
      </p:sp>
      <p:sp>
        <p:nvSpPr>
          <p:cNvPr id="78" name="Footer Text"/>
          <p:cNvSpPr txBox="1"/>
          <p:nvPr/>
        </p:nvSpPr>
        <p:spPr>
          <a:xfrm>
            <a:off x="308695" y="1090519"/>
            <a:ext cx="4772887" cy="4420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1-1.</a:t>
            </a:r>
            <a:r>
              <a:rPr lang="zh-TW" altLang="en-US" sz="22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載入函式庫</a:t>
            </a:r>
            <a:endParaRPr lang="en-US" sz="22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Footer Text"/>
          <p:cNvSpPr txBox="1"/>
          <p:nvPr/>
        </p:nvSpPr>
        <p:spPr>
          <a:xfrm>
            <a:off x="308695" y="1985575"/>
            <a:ext cx="12097344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circleNumWdWhitePlain" startAt="2"/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資料整理用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 marL="982663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TW" dirty="0" err="1">
                <a:latin typeface="Caladea" panose="02040503050406030204" pitchFamily="18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MinMaxSclar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 :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最大最小歸化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 lvl="2" indent="0">
              <a:lnSpc>
                <a:spcPct val="150000"/>
              </a:lnSpc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位於</a:t>
            </a:r>
            <a:r>
              <a:rPr lang="en-US" altLang="zh-TW" dirty="0" err="1"/>
              <a:t>sklearn.preprocessinge</a:t>
            </a:r>
            <a:r>
              <a:rPr lang="zh-TW" altLang="en-US" dirty="0"/>
              <a:t>下，與</a:t>
            </a:r>
            <a:r>
              <a:rPr lang="en-US" altLang="zh-TW" dirty="0" err="1"/>
              <a:t>StandardScaler</a:t>
            </a:r>
            <a:r>
              <a:rPr lang="en-US" altLang="zh-TW" dirty="0"/>
              <a:t>(</a:t>
            </a:r>
            <a:r>
              <a:rPr lang="zh-TW" altLang="en-US" dirty="0"/>
              <a:t>標準化</a:t>
            </a:r>
            <a:r>
              <a:rPr lang="en-US" altLang="zh-TW" dirty="0"/>
              <a:t>)</a:t>
            </a:r>
            <a:r>
              <a:rPr lang="zh-TW" altLang="en-US" dirty="0"/>
              <a:t>同位置。</a:t>
            </a:r>
            <a:endParaRPr lang="en-US" altLang="zh-TW" dirty="0"/>
          </a:p>
          <a:p>
            <a:pPr lvl="2" indent="0">
              <a:lnSpc>
                <a:spcPct val="150000"/>
              </a:lnSpc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用來進行資料歸一化。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 marL="982663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TW" dirty="0" err="1"/>
              <a:t>train_test_split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: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分割訓練資料集與測試資料集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 lvl="2" indent="0">
              <a:lnSpc>
                <a:spcPct val="150000"/>
              </a:lnSpc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位於</a:t>
            </a:r>
            <a:r>
              <a:rPr lang="en-US" altLang="zh-TW" dirty="0" err="1"/>
              <a:t>sklearn.model_selection</a:t>
            </a:r>
            <a:r>
              <a:rPr lang="zh-TW" altLang="en-US" dirty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下，用於分割資料集。</a:t>
            </a:r>
            <a:endParaRPr lang="en-US" altLang="zh-TW" dirty="0"/>
          </a:p>
        </p:txBody>
      </p:sp>
      <p:pic>
        <p:nvPicPr>
          <p:cNvPr id="2050" name="Picture 2" descr="scikit-learn - 维基百科，自由的百科全书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623" y="4768453"/>
            <a:ext cx="3744416" cy="201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560" y="2970096"/>
            <a:ext cx="3972479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3333030" y="447973"/>
            <a:ext cx="9525719" cy="10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56" y="447973"/>
            <a:ext cx="1387460" cy="10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造字工房悦黑演示版常规体" pitchFamily="50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5612" y="539148"/>
            <a:ext cx="1595309" cy="2308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900" dirty="0">
                <a:solidFill>
                  <a:schemeClr val="accent3"/>
                </a:solidFill>
                <a:latin typeface="Arial" panose="020B0604020202020204" pitchFamily="34" charset="0"/>
                <a:ea typeface="造字工房悦黑演示版常规体" pitchFamily="50" charset="-122"/>
                <a:cs typeface="Arial" panose="020B0604020202020204" pitchFamily="34" charset="0"/>
              </a:rPr>
              <a:t>Data Processing Procedure</a:t>
            </a:r>
            <a:endParaRPr lang="en-US" altLang="zh-CN" sz="900" dirty="0">
              <a:solidFill>
                <a:schemeClr val="accent3"/>
              </a:solidFill>
              <a:latin typeface="Arial" panose="020B0604020202020204" pitchFamily="34" charset="0"/>
              <a:ea typeface="造字工房悦黑演示版常规体" pitchFamily="50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75612" y="218609"/>
            <a:ext cx="1701107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TW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02</a:t>
            </a:r>
            <a:r>
              <a:rPr lang="zh-TW" altLang="en-US" sz="1600" dirty="0">
                <a:solidFill>
                  <a:schemeClr val="accent3"/>
                </a:solidFill>
                <a:latin typeface="+mj-lt"/>
                <a:ea typeface="造字工房悦黑演示版常规体" pitchFamily="50" charset="-122"/>
              </a:rPr>
              <a:t> 資料處理程序</a:t>
            </a:r>
            <a:endParaRPr lang="zh-CN" altLang="en-US" sz="1600" dirty="0">
              <a:solidFill>
                <a:schemeClr val="accent3"/>
              </a:solidFill>
              <a:latin typeface="+mj-lt"/>
              <a:ea typeface="造字工房悦黑演示版常规体" pitchFamily="50" charset="-122"/>
            </a:endParaRPr>
          </a:p>
        </p:txBody>
      </p:sp>
      <p:sp>
        <p:nvSpPr>
          <p:cNvPr id="78" name="Footer Text"/>
          <p:cNvSpPr txBox="1"/>
          <p:nvPr/>
        </p:nvSpPr>
        <p:spPr>
          <a:xfrm>
            <a:off x="308695" y="1090519"/>
            <a:ext cx="4772887" cy="482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1-1.</a:t>
            </a:r>
            <a:r>
              <a:rPr lang="zh-TW" altLang="en-US" sz="2400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載入函式庫</a:t>
            </a:r>
            <a:endParaRPr lang="en-US" sz="2400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Footer Text"/>
          <p:cNvSpPr txBox="1"/>
          <p:nvPr/>
        </p:nvSpPr>
        <p:spPr>
          <a:xfrm>
            <a:off x="308695" y="1985575"/>
            <a:ext cx="12097344" cy="32726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circleNumWdWhitePlain" startAt="3"/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機器學習套件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 marL="982663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TW" dirty="0" err="1"/>
              <a:t>SGDClassifier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: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隨機梯度下降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 lvl="2" indent="0">
              <a:lnSpc>
                <a:spcPct val="150000"/>
              </a:lnSpc>
            </a:pP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全名為</a:t>
            </a:r>
            <a:r>
              <a:rPr lang="en-US" altLang="zh-TW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:</a:t>
            </a:r>
            <a:r>
              <a:rPr lang="en-US" altLang="zh-TW" dirty="0"/>
              <a:t>Stochastic Gradient Descent</a:t>
            </a:r>
            <a:r>
              <a:rPr lang="zh-TW" altLang="en-US" dirty="0"/>
              <a:t> </a:t>
            </a:r>
            <a:r>
              <a:rPr lang="en-US" altLang="zh-TW" dirty="0"/>
              <a:t>Classifier</a:t>
            </a:r>
            <a:r>
              <a:rPr lang="zh-TW" altLang="en-US" dirty="0"/>
              <a:t> </a:t>
            </a:r>
            <a:endParaRPr lang="en-US" altLang="zh-TW" dirty="0"/>
          </a:p>
          <a:p>
            <a:pPr lvl="2" indent="0">
              <a:lnSpc>
                <a:spcPct val="150000"/>
              </a:lnSpc>
            </a:pPr>
            <a:r>
              <a:rPr lang="zh-TW" altLang="en-US" dirty="0">
                <a:latin typeface="+mn-lt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我們這組使用的機器學習套件</a:t>
            </a:r>
            <a:r>
              <a:rPr lang="zh-TW" altLang="en-US" dirty="0">
                <a:latin typeface="Arial" panose="020B0604020202020204" pitchFamily="34" charset="0"/>
                <a:ea typeface="造字工房悦黑演示版常规体" pitchFamily="50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 marL="982663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TW" dirty="0" err="1"/>
              <a:t>DecisionTreeClassifier</a:t>
            </a:r>
            <a:r>
              <a:rPr lang="en-US" altLang="zh-TW" dirty="0"/>
              <a:t>:</a:t>
            </a:r>
            <a:r>
              <a:rPr lang="zh-TW" altLang="en-US" dirty="0">
                <a:latin typeface="+mn-lt"/>
                <a:ea typeface="造字工房悦黑演示版常规体" pitchFamily="50" charset="-122"/>
                <a:cs typeface="+mn-ea"/>
              </a:rPr>
              <a:t>決策樹</a:t>
            </a:r>
            <a:endParaRPr lang="en-US" altLang="zh-TW" dirty="0">
              <a:latin typeface="+mn-lt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 marL="982663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TW" dirty="0" err="1"/>
              <a:t>RandomForestClassifier</a:t>
            </a:r>
            <a:r>
              <a:rPr lang="en-US" altLang="zh-TW" dirty="0"/>
              <a:t>: </a:t>
            </a:r>
            <a:r>
              <a:rPr lang="zh-TW" altLang="en-US" dirty="0">
                <a:latin typeface="+mn-lt"/>
                <a:ea typeface="造字工房悦黑演示版常规体" pitchFamily="50" charset="-122"/>
                <a:cs typeface="+mn-ea"/>
              </a:rPr>
              <a:t>隨機森林</a:t>
            </a:r>
            <a:endParaRPr lang="en-US" altLang="zh-TW" dirty="0">
              <a:latin typeface="+mn-lt"/>
              <a:ea typeface="造字工房悦黑演示版常规体" pitchFamily="50" charset="-122"/>
              <a:cs typeface="+mn-ea"/>
            </a:endParaRPr>
          </a:p>
          <a:p>
            <a:pPr marL="982663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TW" dirty="0" err="1"/>
              <a:t>XGBClassifier</a:t>
            </a: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  <a:p>
            <a:pPr marL="982663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zh-TW" dirty="0">
              <a:latin typeface="Arial" panose="020B0604020202020204" pitchFamily="34" charset="0"/>
              <a:ea typeface="造字工房悦黑演示版常规体" pitchFamily="50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50" name="Picture 2" descr="scikit-learn - 维基百科，自由的百科全书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623" y="4768453"/>
            <a:ext cx="3744416" cy="201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08CC0A7F-B37F-450A-9578-2499EE187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431" y="2727974"/>
            <a:ext cx="5313270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7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4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5"/>
</p:tagLst>
</file>

<file path=ppt/theme/theme1.xml><?xml version="1.0" encoding="utf-8"?>
<a:theme xmlns:a="http://schemas.openxmlformats.org/drawingml/2006/main" name="第一PPT，www.1ppt.com">
  <a:themeElements>
    <a:clrScheme name="自定义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5EEFB"/>
      </a:accent1>
      <a:accent2>
        <a:srgbClr val="00A7FB"/>
      </a:accent2>
      <a:accent3>
        <a:srgbClr val="006397"/>
      </a:accent3>
      <a:accent4>
        <a:srgbClr val="55EEFB"/>
      </a:accent4>
      <a:accent5>
        <a:srgbClr val="00A7FB"/>
      </a:accent5>
      <a:accent6>
        <a:srgbClr val="006397"/>
      </a:accent6>
      <a:hlink>
        <a:srgbClr val="55EEFB"/>
      </a:hlink>
      <a:folHlink>
        <a:srgbClr val="00A7FB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770</Words>
  <Application>Microsoft Office PowerPoint</Application>
  <PresentationFormat>自訂</PresentationFormat>
  <Paragraphs>180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Caladea</vt:lpstr>
      <vt:lpstr>造字工房悦黑演示版常规体</vt:lpstr>
      <vt:lpstr>Agency FB</vt:lpstr>
      <vt:lpstr>Arial</vt:lpstr>
      <vt:lpstr>Calibri</vt:lpstr>
      <vt:lpstr>Wingdings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公众号pptnew</dc:title>
  <dc:subject>公众号pptnew</dc:subject>
  <dc:creator/>
  <cp:keywords>公众号pptnew</cp:keywords>
  <dc:description>公众号pptnew</dc:description>
  <cp:lastModifiedBy/>
  <cp:revision>1</cp:revision>
  <dcterms:created xsi:type="dcterms:W3CDTF">2016-09-19T10:15:07Z</dcterms:created>
  <dcterms:modified xsi:type="dcterms:W3CDTF">2021-01-12T11:47:47Z</dcterms:modified>
  <cp:category>公众号pptnew</cp:category>
</cp:coreProperties>
</file>