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6" r:id="rId3"/>
    <p:sldId id="440" r:id="rId5"/>
    <p:sldId id="498" r:id="rId6"/>
    <p:sldId id="501" r:id="rId7"/>
    <p:sldId id="499" r:id="rId8"/>
    <p:sldId id="515" r:id="rId9"/>
    <p:sldId id="500" r:id="rId10"/>
    <p:sldId id="466" r:id="rId11"/>
    <p:sldId id="502" r:id="rId12"/>
    <p:sldId id="503" r:id="rId13"/>
    <p:sldId id="504" r:id="rId14"/>
    <p:sldId id="505" r:id="rId15"/>
    <p:sldId id="506" r:id="rId16"/>
    <p:sldId id="510" r:id="rId17"/>
    <p:sldId id="511" r:id="rId18"/>
    <p:sldId id="512" r:id="rId19"/>
    <p:sldId id="467" r:id="rId20"/>
    <p:sldId id="33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蔡 浩然" initials="蔡"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99"/>
    <a:srgbClr val="144E96"/>
    <a:srgbClr val="025B97"/>
    <a:srgbClr val="343895"/>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94707" autoAdjust="0"/>
  </p:normalViewPr>
  <p:slideViewPr>
    <p:cSldViewPr snapToGrid="0" showGuides="1">
      <p:cViewPr>
        <p:scale>
          <a:sx n="93" d="100"/>
          <a:sy n="93" d="100"/>
        </p:scale>
        <p:origin x="1984" y="-96"/>
      </p:cViewPr>
      <p:guideLst>
        <p:guide orient="horz" pos="2269"/>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EFBDB-F83F-4F04-9245-01B442D325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1AB8C9-C3C3-4176-9327-9C33D1DDF35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0" y="6492874"/>
            <a:ext cx="2057400" cy="365125"/>
          </a:xfrm>
          <a:prstGeom prst="rect">
            <a:avLst/>
          </a:prstGeom>
        </p:spPr>
        <p:txBody>
          <a:bodyPr/>
          <a:lstStyle/>
          <a:p>
            <a:fld id="{3644A3BC-5769-4C58-A442-AE4CBD5FA02E}"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C3080D-2D2A-4576-AFE3-B986B4E1C2B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0" y="6492874"/>
            <a:ext cx="2057400" cy="365125"/>
          </a:xfrm>
          <a:prstGeom prst="rect">
            <a:avLst/>
          </a:prstGeom>
        </p:spPr>
        <p:txBody>
          <a:bodyPr/>
          <a:lstStyle/>
          <a:p>
            <a:fld id="{FD812EBE-56B2-41D0-A23B-8D66978EAC30}"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C3080D-2D2A-4576-AFE3-B986B4E1C2B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0" y="6492874"/>
            <a:ext cx="2057400" cy="365125"/>
          </a:xfrm>
          <a:prstGeom prst="rect">
            <a:avLst/>
          </a:prstGeom>
        </p:spPr>
        <p:txBody>
          <a:bodyPr/>
          <a:lstStyle/>
          <a:p>
            <a:fld id="{4D4FC508-00C9-472A-8BFE-7127FECC4DB3}"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C3080D-2D2A-4576-AFE3-B986B4E1C2B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0" y="6492874"/>
            <a:ext cx="2057400" cy="365125"/>
          </a:xfrm>
          <a:prstGeom prst="rect">
            <a:avLst/>
          </a:prstGeom>
        </p:spPr>
        <p:txBody>
          <a:bodyPr/>
          <a:lstStyle/>
          <a:p>
            <a:fld id="{9E4785DF-3E1F-44CE-8B6C-23B87D9FCFFB}"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C3080D-2D2A-4576-AFE3-B986B4E1C2B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a:xfrm>
            <a:off x="0" y="6492874"/>
            <a:ext cx="2057400" cy="365125"/>
          </a:xfrm>
          <a:prstGeom prst="rect">
            <a:avLst/>
          </a:prstGeom>
        </p:spPr>
        <p:txBody>
          <a:bodyPr/>
          <a:lstStyle/>
          <a:p>
            <a:fld id="{36F23720-207E-4470-A336-7856BC8462E6}"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C3080D-2D2A-4576-AFE3-B986B4E1C2B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a:xfrm>
            <a:off x="0" y="6492874"/>
            <a:ext cx="2057400" cy="365125"/>
          </a:xfrm>
          <a:prstGeom prst="rect">
            <a:avLst/>
          </a:prstGeom>
        </p:spPr>
        <p:txBody>
          <a:bodyPr/>
          <a:lstStyle/>
          <a:p>
            <a:fld id="{D75A74EC-D910-4E27-8ED7-6E866444E227}"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C3080D-2D2A-4576-AFE3-B986B4E1C2B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a:xfrm>
            <a:off x="0" y="6492874"/>
            <a:ext cx="2057400" cy="365125"/>
          </a:xfrm>
          <a:prstGeom prst="rect">
            <a:avLst/>
          </a:prstGeom>
        </p:spPr>
        <p:txBody>
          <a:bodyPr/>
          <a:lstStyle/>
          <a:p>
            <a:fld id="{725D96E8-2F78-4735-BEA6-B3A5BB297C3A}"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CC3080D-2D2A-4576-AFE3-B986B4E1C2B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0" y="365129"/>
            <a:ext cx="9144001" cy="541294"/>
          </a:xfrm>
          <a:blipFill>
            <a:blip r:embed="rId2"/>
            <a:stretch>
              <a:fillRect/>
            </a:stretch>
          </a:blipFill>
          <a:ln>
            <a:noFill/>
          </a:ln>
        </p:spPr>
        <p:txBody>
          <a:bodyPr>
            <a:noAutofit/>
          </a:bodyPr>
          <a:lstStyle>
            <a:lvl1pPr>
              <a:defRPr sz="2800" b="1">
                <a:solidFill>
                  <a:schemeClr val="bg1"/>
                </a:solidFill>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a:xfrm>
            <a:off x="0" y="6492874"/>
            <a:ext cx="2057400" cy="365125"/>
          </a:xfrm>
          <a:prstGeom prst="rect">
            <a:avLst/>
          </a:prstGeom>
        </p:spPr>
        <p:txBody>
          <a:bodyPr/>
          <a:lstStyle/>
          <a:p>
            <a:fld id="{FA51A791-994E-43C1-B74A-0573635A8186}"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CC3080D-2D2A-4576-AFE3-B986B4E1C2B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6492874"/>
            <a:ext cx="2057400" cy="365125"/>
          </a:xfrm>
          <a:prstGeom prst="rect">
            <a:avLst/>
          </a:prstGeom>
        </p:spPr>
        <p:txBody>
          <a:bodyPr/>
          <a:lstStyle/>
          <a:p>
            <a:fld id="{160F574B-71AE-47F7-8219-DCE2EA6EB990}"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CC3080D-2D2A-4576-AFE3-B986B4E1C2B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0" y="6492874"/>
            <a:ext cx="2057400" cy="365125"/>
          </a:xfrm>
          <a:prstGeom prst="rect">
            <a:avLst/>
          </a:prstGeom>
        </p:spPr>
        <p:txBody>
          <a:bodyPr/>
          <a:lstStyle/>
          <a:p>
            <a:fld id="{9E7BFDD1-D733-4FC1-B7A6-C6695848ADD0}"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C3080D-2D2A-4576-AFE3-B986B4E1C2B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0" y="6492874"/>
            <a:ext cx="2057400" cy="365125"/>
          </a:xfrm>
          <a:prstGeom prst="rect">
            <a:avLst/>
          </a:prstGeom>
        </p:spPr>
        <p:txBody>
          <a:bodyPr/>
          <a:lstStyle/>
          <a:p>
            <a:fld id="{953736C0-C5E8-41AE-89AA-EE7165493EFE}"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C3080D-2D2A-4576-AFE3-B986B4E1C2B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0" y="649287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80C88-E204-41D5-AD33-A82046BF9ABD}" type="datetime1">
              <a:rPr lang="zh-CN" altLang="en-US" smtClean="0"/>
            </a:fld>
            <a:endParaRPr lang="zh-CN" altLang="en-US"/>
          </a:p>
        </p:txBody>
      </p:sp>
      <p:sp>
        <p:nvSpPr>
          <p:cNvPr id="5" name="Footer Placeholder 4"/>
          <p:cNvSpPr>
            <a:spLocks noGrp="1"/>
          </p:cNvSpPr>
          <p:nvPr>
            <p:ph type="ftr" sz="quarter" idx="3"/>
          </p:nvPr>
        </p:nvSpPr>
        <p:spPr>
          <a:xfrm>
            <a:off x="0" y="6492873"/>
            <a:ext cx="7086600" cy="365125"/>
          </a:xfrm>
          <a:prstGeom prst="rect">
            <a:avLst/>
          </a:prstGeom>
        </p:spPr>
        <p:txBody>
          <a:bodyPr vert="horz" lIns="91440" tIns="45720" rIns="91440" bIns="45720" rtlCol="0" anchor="ctr"/>
          <a:lstStyle>
            <a:lvl1pPr algn="ctr">
              <a:defRPr sz="1200">
                <a:solidFill>
                  <a:schemeClr val="bg1">
                    <a:lumMod val="50000"/>
                  </a:schemeClr>
                </a:solidFill>
              </a:defRPr>
            </a:lvl1pPr>
          </a:lstStyle>
          <a:p>
            <a:endParaRPr lang="zh-CN" altLang="en-US" dirty="0"/>
          </a:p>
        </p:txBody>
      </p:sp>
      <p:sp>
        <p:nvSpPr>
          <p:cNvPr id="6" name="Slide Number Placeholder 5"/>
          <p:cNvSpPr>
            <a:spLocks noGrp="1"/>
          </p:cNvSpPr>
          <p:nvPr>
            <p:ph type="sldNum" sz="quarter" idx="4"/>
          </p:nvPr>
        </p:nvSpPr>
        <p:spPr>
          <a:xfrm>
            <a:off x="7086600" y="6492872"/>
            <a:ext cx="2057400"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5CC3080D-2D2A-4576-AFE3-B986B4E1C2B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6.xml"/><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6.xml"/><Relationship Id="rId3" Type="http://schemas.openxmlformats.org/officeDocument/2006/relationships/image" Target="../media/image3.png"/><Relationship Id="rId2" Type="http://schemas.openxmlformats.org/officeDocument/2006/relationships/tags" Target="../tags/tag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6" name="椭圆 15"/>
          <p:cNvSpPr/>
          <p:nvPr/>
        </p:nvSpPr>
        <p:spPr>
          <a:xfrm>
            <a:off x="1988598" y="845598"/>
            <a:ext cx="5166804" cy="5166804"/>
          </a:xfrm>
          <a:prstGeom prst="ellipse">
            <a:avLst/>
          </a:prstGeom>
          <a:solidFill>
            <a:schemeClr val="accent1">
              <a:alpha val="2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a:spLocks noChangeAspect="1"/>
          </p:cNvSpPr>
          <p:nvPr/>
        </p:nvSpPr>
        <p:spPr>
          <a:xfrm>
            <a:off x="7756455" y="404673"/>
            <a:ext cx="717689" cy="717689"/>
          </a:xfrm>
          <a:prstGeom prst="ellipse">
            <a:avLst/>
          </a:prstGeom>
          <a:noFill/>
          <a:ln w="101600">
            <a:solidFill>
              <a:schemeClr val="bg2">
                <a:lumMod val="9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a:spLocks noChangeAspect="1"/>
          </p:cNvSpPr>
          <p:nvPr/>
        </p:nvSpPr>
        <p:spPr>
          <a:xfrm>
            <a:off x="1144782" y="4877374"/>
            <a:ext cx="1044000" cy="1044000"/>
          </a:xfrm>
          <a:prstGeom prst="ellipse">
            <a:avLst/>
          </a:prstGeom>
          <a:noFill/>
          <a:ln w="165100">
            <a:solidFill>
              <a:schemeClr val="bg2">
                <a:lumMod val="9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a:spLocks noChangeAspect="1"/>
          </p:cNvSpPr>
          <p:nvPr/>
        </p:nvSpPr>
        <p:spPr>
          <a:xfrm>
            <a:off x="1757778" y="4222473"/>
            <a:ext cx="1440000" cy="1440000"/>
          </a:xfrm>
          <a:prstGeom prst="ellipse">
            <a:avLst/>
          </a:prstGeom>
          <a:noFill/>
          <a:ln w="165100">
            <a:solidFill>
              <a:schemeClr val="bg2">
                <a:lumMod val="9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a:spLocks noChangeAspect="1"/>
          </p:cNvSpPr>
          <p:nvPr/>
        </p:nvSpPr>
        <p:spPr>
          <a:xfrm>
            <a:off x="5884078" y="602957"/>
            <a:ext cx="1440000" cy="1440000"/>
          </a:xfrm>
          <a:prstGeom prst="ellipse">
            <a:avLst/>
          </a:prstGeom>
          <a:noFill/>
          <a:ln w="165100">
            <a:solidFill>
              <a:schemeClr val="bg2">
                <a:lumMod val="9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副标题 2"/>
          <p:cNvSpPr>
            <a:spLocks noGrp="1"/>
          </p:cNvSpPr>
          <p:nvPr>
            <p:ph type="subTitle" idx="1"/>
          </p:nvPr>
        </p:nvSpPr>
        <p:spPr>
          <a:xfrm>
            <a:off x="1083310" y="3904379"/>
            <a:ext cx="6858000" cy="1655762"/>
          </a:xfrm>
        </p:spPr>
        <p:txBody>
          <a:bodyPr/>
          <a:lstStyle/>
          <a:p>
            <a:endParaRPr lang="zh-CN" altLang="en-US" dirty="0"/>
          </a:p>
          <a:p>
            <a:r>
              <a:rPr dirty="0"/>
              <a:t>高梓洋</a:t>
            </a:r>
            <a:endParaRPr dirty="0"/>
          </a:p>
          <a:p>
            <a:r>
              <a:rPr lang="en-US" dirty="0"/>
              <a:t>2001213232</a:t>
            </a:r>
            <a:endParaRPr lang="en-US" dirty="0"/>
          </a:p>
        </p:txBody>
      </p:sp>
      <p:sp>
        <p:nvSpPr>
          <p:cNvPr id="8" name="不完整圆 7"/>
          <p:cNvSpPr/>
          <p:nvPr/>
        </p:nvSpPr>
        <p:spPr>
          <a:xfrm>
            <a:off x="-1651247" y="-1157550"/>
            <a:ext cx="3302493" cy="4847870"/>
          </a:xfrm>
          <a:prstGeom prst="pie">
            <a:avLst>
              <a:gd name="adj1" fmla="val 16186074"/>
              <a:gd name="adj2" fmla="val 5430975"/>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不完整圆 8"/>
          <p:cNvSpPr/>
          <p:nvPr/>
        </p:nvSpPr>
        <p:spPr>
          <a:xfrm rot="10800000">
            <a:off x="7492754" y="2833865"/>
            <a:ext cx="3302493" cy="4847870"/>
          </a:xfrm>
          <a:prstGeom prst="pie">
            <a:avLst>
              <a:gd name="adj1" fmla="val 16186074"/>
              <a:gd name="adj2" fmla="val 5430975"/>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 1"/>
          <p:cNvSpPr>
            <a:spLocks noGrp="1"/>
          </p:cNvSpPr>
          <p:nvPr>
            <p:ph type="ctrTitle"/>
          </p:nvPr>
        </p:nvSpPr>
        <p:spPr>
          <a:xfrm>
            <a:off x="914400" y="1198562"/>
            <a:ext cx="7315200" cy="2387600"/>
          </a:xfrm>
          <a:ln w="254000" cmpd="tri">
            <a:solidFill>
              <a:schemeClr val="bg2">
                <a:lumMod val="50000"/>
              </a:schemeClr>
            </a:solidFill>
            <a:prstDash val="solid"/>
            <a:miter lim="800000"/>
          </a:ln>
        </p:spPr>
        <p:txBody>
          <a:bodyPr>
            <a:noAutofit/>
          </a:bodyPr>
          <a:lstStyle/>
          <a:p>
            <a:pPr algn="ctr"/>
            <a:r>
              <a:rPr sz="2800" b="1" dirty="0"/>
              <a:t>福克斯新闻促进了美国两党在众议院中的意见极化</a:t>
            </a:r>
            <a:br>
              <a:rPr sz="2800" b="1" dirty="0"/>
            </a:br>
            <a:br>
              <a:rPr sz="2800" b="1" dirty="0"/>
            </a:br>
            <a:r>
              <a:rPr sz="2400" b="1" dirty="0"/>
              <a:t>——来自105-106届众议院议员投票行为的证据</a:t>
            </a:r>
            <a:br>
              <a:rPr sz="2800" b="1" dirty="0"/>
            </a:br>
            <a:endParaRPr sz="20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5" name="矩形 4"/>
          <p:cNvSpPr>
            <a:spLocks noChangeAspect="1"/>
          </p:cNvSpPr>
          <p:nvPr/>
        </p:nvSpPr>
        <p:spPr>
          <a:xfrm>
            <a:off x="0" y="368301"/>
            <a:ext cx="9144000" cy="539750"/>
          </a:xfrm>
          <a:prstGeom prst="rect">
            <a:avLst/>
          </a:prstGeom>
          <a:blipFill>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a:spLocks noChangeAspect="1"/>
          </p:cNvSpPr>
          <p:nvPr/>
        </p:nvSpPr>
        <p:spPr>
          <a:xfrm>
            <a:off x="358224" y="221127"/>
            <a:ext cx="828000" cy="828000"/>
          </a:xfrm>
          <a:prstGeom prst="ellipse">
            <a:avLst/>
          </a:prstGeom>
          <a:noFill/>
          <a:ln w="127000" cmpd="thickThi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03</a:t>
            </a:r>
            <a:endParaRPr lang="zh-CN" altLang="en-US" sz="2800" b="1" dirty="0">
              <a:solidFill>
                <a:schemeClr val="bg1"/>
              </a:solidFill>
            </a:endParaRPr>
          </a:p>
        </p:txBody>
      </p:sp>
      <p:sp>
        <p:nvSpPr>
          <p:cNvPr id="8" name="文本框 7"/>
          <p:cNvSpPr txBox="1"/>
          <p:nvPr/>
        </p:nvSpPr>
        <p:spPr>
          <a:xfrm>
            <a:off x="1393825" y="374333"/>
            <a:ext cx="6958965" cy="521970"/>
          </a:xfrm>
          <a:prstGeom prst="rect">
            <a:avLst/>
          </a:prstGeom>
          <a:noFill/>
        </p:spPr>
        <p:txBody>
          <a:bodyPr wrap="square" rtlCol="0" anchor="ctr" anchorCtr="0">
            <a:spAutoFit/>
          </a:bodyPr>
          <a:lstStyle/>
          <a:p>
            <a:r>
              <a:rPr lang="en-US" altLang="zh-CN" sz="2800" b="1" spc="100" dirty="0">
                <a:solidFill>
                  <a:schemeClr val="bg1"/>
                </a:solidFill>
                <a:sym typeface="+mn-ea"/>
              </a:rPr>
              <a:t>Results</a:t>
            </a:r>
            <a:endParaRPr lang="zh-CN" altLang="en-US" sz="2800" b="1" spc="100" dirty="0">
              <a:solidFill>
                <a:schemeClr val="bg1"/>
              </a:solidFill>
            </a:endParaRPr>
          </a:p>
        </p:txBody>
      </p:sp>
      <p:pic>
        <p:nvPicPr>
          <p:cNvPr id="2" name="图片 1"/>
          <p:cNvPicPr>
            <a:picLocks noChangeAspect="1"/>
          </p:cNvPicPr>
          <p:nvPr/>
        </p:nvPicPr>
        <p:blipFill>
          <a:blip r:embed="rId2"/>
          <a:stretch>
            <a:fillRect/>
          </a:stretch>
        </p:blipFill>
        <p:spPr>
          <a:xfrm>
            <a:off x="209550" y="1156970"/>
            <a:ext cx="8830945" cy="4424045"/>
          </a:xfrm>
          <a:prstGeom prst="rect">
            <a:avLst/>
          </a:prstGeom>
        </p:spPr>
      </p:pic>
      <p:sp>
        <p:nvSpPr>
          <p:cNvPr id="10" name="文本框 9"/>
          <p:cNvSpPr txBox="1"/>
          <p:nvPr/>
        </p:nvSpPr>
        <p:spPr>
          <a:xfrm>
            <a:off x="7366635" y="3349625"/>
            <a:ext cx="986155" cy="648000"/>
          </a:xfrm>
          <a:prstGeom prst="rect">
            <a:avLst/>
          </a:prstGeom>
          <a:noFill/>
          <a:ln>
            <a:solidFill>
              <a:srgbClr val="FF0000"/>
            </a:solidFill>
          </a:ln>
        </p:spPr>
        <p:txBody>
          <a:bodyPr wrap="square" rtlCol="0">
            <a:spAutoFit/>
          </a:bodyPr>
          <a:p>
            <a:endParaRPr lang="zh-CN" altLang="en-US">
              <a:noFill/>
            </a:endParaRPr>
          </a:p>
        </p:txBody>
      </p:sp>
      <p:sp>
        <p:nvSpPr>
          <p:cNvPr id="7" name="内容占位符 2"/>
          <p:cNvSpPr>
            <a:spLocks noGrp="1"/>
          </p:cNvSpPr>
          <p:nvPr/>
        </p:nvSpPr>
        <p:spPr>
          <a:xfrm>
            <a:off x="0" y="5982970"/>
            <a:ext cx="9144635" cy="875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ysClr val="windowText" lastClr="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ysClr val="windowText" lastClr="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ysClr val="windowText" lastClr="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9pPr>
          </a:lstStyle>
          <a:p>
            <a:r>
              <a:rPr kumimoji="1" sz="2200" dirty="0" smtClean="0">
                <a:solidFill>
                  <a:prstClr val="black"/>
                </a:solidFill>
                <a:latin typeface="Times New Roman" panose="02020603050405020304" charset="0"/>
                <a:ea typeface="Times New Roman" panose="02020603050405020304" charset="0"/>
                <a:cs typeface="Times New Roman" panose="02020603050405020304" charset="0"/>
                <a:sym typeface="+mn-ea"/>
              </a:rPr>
              <a:t>选区内</a:t>
            </a:r>
            <a:r>
              <a:rPr kumimoji="1" lang="zh-CN" sz="2200" dirty="0" smtClean="0">
                <a:solidFill>
                  <a:prstClr val="black"/>
                </a:solidFill>
                <a:latin typeface="Times New Roman" panose="02020603050405020304" charset="0"/>
                <a:ea typeface="Times New Roman" panose="02020603050405020304" charset="0"/>
                <a:cs typeface="Times New Roman" panose="02020603050405020304" charset="0"/>
                <a:sym typeface="+mn-ea"/>
              </a:rPr>
              <a:t>没有</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sym typeface="+mn-ea"/>
              </a:rPr>
              <a:t>接入福克斯新闻</a:t>
            </a:r>
            <a:r>
              <a:rPr kumimoji="1" lang="zh-CN" sz="2200" dirty="0" smtClean="0">
                <a:solidFill>
                  <a:prstClr val="black"/>
                </a:solidFill>
                <a:latin typeface="Times New Roman" panose="02020603050405020304" charset="0"/>
                <a:ea typeface="Times New Roman" panose="02020603050405020304" charset="0"/>
                <a:cs typeface="Times New Roman" panose="02020603050405020304" charset="0"/>
                <a:sym typeface="+mn-ea"/>
              </a:rPr>
              <a:t>时</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sym typeface="+mn-ea"/>
              </a:rPr>
              <a:t>共和党议员在争议性问题的表决中更</a:t>
            </a:r>
            <a:r>
              <a:rPr kumimoji="1" lang="zh-CN" sz="2200" dirty="0" smtClean="0">
                <a:solidFill>
                  <a:prstClr val="black"/>
                </a:solidFill>
                <a:latin typeface="Times New Roman" panose="02020603050405020304" charset="0"/>
                <a:ea typeface="Times New Roman" panose="02020603050405020304" charset="0"/>
                <a:cs typeface="Times New Roman" panose="02020603050405020304" charset="0"/>
                <a:sym typeface="+mn-ea"/>
              </a:rPr>
              <a:t>不</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sym typeface="+mn-ea"/>
              </a:rPr>
              <a:t>偏倚自己的党派；</a:t>
            </a:r>
            <a:endParaRPr kumimoji="1" sz="2200" i="1" dirty="0" smtClean="0">
              <a:solidFill>
                <a:prstClr val="black"/>
              </a:solidFill>
              <a:latin typeface="Times New Roman" panose="02020603050405020304" charset="0"/>
              <a:ea typeface="Times New Roman" panose="02020603050405020304" charset="0"/>
              <a:cs typeface="Times New Roman" panose="02020603050405020304" charset="0"/>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5" name="矩形 4"/>
          <p:cNvSpPr>
            <a:spLocks noChangeAspect="1"/>
          </p:cNvSpPr>
          <p:nvPr/>
        </p:nvSpPr>
        <p:spPr>
          <a:xfrm>
            <a:off x="0" y="368301"/>
            <a:ext cx="9144000" cy="539750"/>
          </a:xfrm>
          <a:prstGeom prst="rect">
            <a:avLst/>
          </a:prstGeom>
          <a:blipFill>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a:spLocks noChangeAspect="1"/>
          </p:cNvSpPr>
          <p:nvPr/>
        </p:nvSpPr>
        <p:spPr>
          <a:xfrm>
            <a:off x="358224" y="221127"/>
            <a:ext cx="828000" cy="828000"/>
          </a:xfrm>
          <a:prstGeom prst="ellipse">
            <a:avLst/>
          </a:prstGeom>
          <a:noFill/>
          <a:ln w="127000" cmpd="thickThi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03</a:t>
            </a:r>
            <a:endParaRPr lang="zh-CN" altLang="en-US" sz="2800" b="1" dirty="0">
              <a:solidFill>
                <a:schemeClr val="bg1"/>
              </a:solidFill>
            </a:endParaRPr>
          </a:p>
        </p:txBody>
      </p:sp>
      <p:sp>
        <p:nvSpPr>
          <p:cNvPr id="8" name="文本框 7"/>
          <p:cNvSpPr txBox="1"/>
          <p:nvPr/>
        </p:nvSpPr>
        <p:spPr>
          <a:xfrm>
            <a:off x="1393825" y="374333"/>
            <a:ext cx="6958965" cy="521970"/>
          </a:xfrm>
          <a:prstGeom prst="rect">
            <a:avLst/>
          </a:prstGeom>
          <a:noFill/>
        </p:spPr>
        <p:txBody>
          <a:bodyPr wrap="square" rtlCol="0" anchor="ctr" anchorCtr="0">
            <a:spAutoFit/>
          </a:bodyPr>
          <a:lstStyle/>
          <a:p>
            <a:r>
              <a:rPr lang="en-US" altLang="zh-CN" sz="2800" b="1" spc="100" dirty="0">
                <a:solidFill>
                  <a:schemeClr val="bg1"/>
                </a:solidFill>
                <a:sym typeface="+mn-ea"/>
              </a:rPr>
              <a:t>Results</a:t>
            </a:r>
            <a:endParaRPr lang="zh-CN" altLang="en-US" sz="2800" b="1" spc="100" dirty="0">
              <a:solidFill>
                <a:schemeClr val="bg1"/>
              </a:solidFill>
            </a:endParaRPr>
          </a:p>
        </p:txBody>
      </p:sp>
      <p:pic>
        <p:nvPicPr>
          <p:cNvPr id="2" name="图片 1"/>
          <p:cNvPicPr>
            <a:picLocks noChangeAspect="1"/>
          </p:cNvPicPr>
          <p:nvPr/>
        </p:nvPicPr>
        <p:blipFill>
          <a:blip r:embed="rId2"/>
          <a:stretch>
            <a:fillRect/>
          </a:stretch>
        </p:blipFill>
        <p:spPr>
          <a:xfrm>
            <a:off x="202565" y="1399540"/>
            <a:ext cx="8739505" cy="4742815"/>
          </a:xfrm>
          <a:prstGeom prst="rect">
            <a:avLst/>
          </a:prstGeom>
        </p:spPr>
      </p:pic>
      <p:sp>
        <p:nvSpPr>
          <p:cNvPr id="10" name="文本框 9"/>
          <p:cNvSpPr txBox="1"/>
          <p:nvPr/>
        </p:nvSpPr>
        <p:spPr>
          <a:xfrm>
            <a:off x="2305050" y="4175760"/>
            <a:ext cx="986155" cy="468000"/>
          </a:xfrm>
          <a:prstGeom prst="rect">
            <a:avLst/>
          </a:prstGeom>
          <a:noFill/>
          <a:ln>
            <a:solidFill>
              <a:srgbClr val="FF0000"/>
            </a:solidFill>
          </a:ln>
        </p:spPr>
        <p:txBody>
          <a:bodyPr wrap="square" rtlCol="0">
            <a:spAutoFit/>
          </a:bodyPr>
          <a:p>
            <a:endParaRPr lang="zh-CN" altLang="en-US">
              <a:noFill/>
            </a:endParaRPr>
          </a:p>
        </p:txBody>
      </p:sp>
      <p:sp>
        <p:nvSpPr>
          <p:cNvPr id="7" name="文本框 6"/>
          <p:cNvSpPr txBox="1"/>
          <p:nvPr/>
        </p:nvSpPr>
        <p:spPr>
          <a:xfrm>
            <a:off x="5828030" y="4175760"/>
            <a:ext cx="986155" cy="468000"/>
          </a:xfrm>
          <a:prstGeom prst="rect">
            <a:avLst/>
          </a:prstGeom>
          <a:noFill/>
          <a:ln>
            <a:solidFill>
              <a:srgbClr val="FF0000"/>
            </a:solidFill>
          </a:ln>
        </p:spPr>
        <p:txBody>
          <a:bodyPr wrap="square" rtlCol="0">
            <a:spAutoFit/>
          </a:bodyPr>
          <a:p>
            <a:endParaRPr lang="zh-CN" altLang="en-US">
              <a:noFill/>
            </a:endParaRP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5" name="矩形 4"/>
          <p:cNvSpPr>
            <a:spLocks noChangeAspect="1"/>
          </p:cNvSpPr>
          <p:nvPr/>
        </p:nvSpPr>
        <p:spPr>
          <a:xfrm>
            <a:off x="0" y="368301"/>
            <a:ext cx="9144000" cy="539750"/>
          </a:xfrm>
          <a:prstGeom prst="rect">
            <a:avLst/>
          </a:prstGeom>
          <a:blipFill>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a:spLocks noChangeAspect="1"/>
          </p:cNvSpPr>
          <p:nvPr/>
        </p:nvSpPr>
        <p:spPr>
          <a:xfrm>
            <a:off x="358224" y="221127"/>
            <a:ext cx="828000" cy="828000"/>
          </a:xfrm>
          <a:prstGeom prst="ellipse">
            <a:avLst/>
          </a:prstGeom>
          <a:noFill/>
          <a:ln w="127000" cmpd="thickThi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03</a:t>
            </a:r>
            <a:endParaRPr lang="zh-CN" altLang="en-US" sz="2800" b="1" dirty="0">
              <a:solidFill>
                <a:schemeClr val="bg1"/>
              </a:solidFill>
            </a:endParaRPr>
          </a:p>
        </p:txBody>
      </p:sp>
      <p:sp>
        <p:nvSpPr>
          <p:cNvPr id="8" name="文本框 7"/>
          <p:cNvSpPr txBox="1"/>
          <p:nvPr/>
        </p:nvSpPr>
        <p:spPr>
          <a:xfrm>
            <a:off x="1393825" y="374333"/>
            <a:ext cx="6958965" cy="521970"/>
          </a:xfrm>
          <a:prstGeom prst="rect">
            <a:avLst/>
          </a:prstGeom>
          <a:noFill/>
        </p:spPr>
        <p:txBody>
          <a:bodyPr wrap="square" rtlCol="0" anchor="ctr" anchorCtr="0">
            <a:spAutoFit/>
          </a:bodyPr>
          <a:lstStyle/>
          <a:p>
            <a:r>
              <a:rPr lang="en-US" altLang="zh-CN" sz="2800" b="1" spc="100" dirty="0">
                <a:solidFill>
                  <a:schemeClr val="bg1"/>
                </a:solidFill>
                <a:sym typeface="+mn-ea"/>
              </a:rPr>
              <a:t>Results</a:t>
            </a:r>
            <a:endParaRPr lang="zh-CN" altLang="en-US" sz="2800" b="1" spc="100" dirty="0">
              <a:solidFill>
                <a:schemeClr val="bg1"/>
              </a:solidFill>
            </a:endParaRPr>
          </a:p>
        </p:txBody>
      </p:sp>
      <p:pic>
        <p:nvPicPr>
          <p:cNvPr id="2" name="图片 1"/>
          <p:cNvPicPr>
            <a:picLocks noChangeAspect="1"/>
          </p:cNvPicPr>
          <p:nvPr/>
        </p:nvPicPr>
        <p:blipFill>
          <a:blip r:embed="rId2"/>
          <a:stretch>
            <a:fillRect/>
          </a:stretch>
        </p:blipFill>
        <p:spPr>
          <a:xfrm>
            <a:off x="107315" y="1183640"/>
            <a:ext cx="8929370" cy="5477510"/>
          </a:xfrm>
          <a:prstGeom prst="rect">
            <a:avLst/>
          </a:prstGeom>
        </p:spPr>
      </p:pic>
      <p:sp>
        <p:nvSpPr>
          <p:cNvPr id="10" name="文本框 9"/>
          <p:cNvSpPr txBox="1"/>
          <p:nvPr/>
        </p:nvSpPr>
        <p:spPr>
          <a:xfrm>
            <a:off x="5500370" y="4415155"/>
            <a:ext cx="3265170" cy="612000"/>
          </a:xfrm>
          <a:prstGeom prst="rect">
            <a:avLst/>
          </a:prstGeom>
          <a:noFill/>
          <a:ln>
            <a:solidFill>
              <a:srgbClr val="FF0000"/>
            </a:solidFill>
          </a:ln>
        </p:spPr>
        <p:txBody>
          <a:bodyPr wrap="square" rtlCol="0">
            <a:spAutoFit/>
          </a:bodyPr>
          <a:p>
            <a:endParaRPr lang="zh-CN" altLang="en-US">
              <a:noFill/>
            </a:endParaRPr>
          </a:p>
        </p:txBody>
      </p:sp>
      <p:sp>
        <p:nvSpPr>
          <p:cNvPr id="7" name="文本框 6"/>
          <p:cNvSpPr txBox="1"/>
          <p:nvPr/>
        </p:nvSpPr>
        <p:spPr>
          <a:xfrm>
            <a:off x="1677670" y="4415155"/>
            <a:ext cx="3533775" cy="612000"/>
          </a:xfrm>
          <a:prstGeom prst="rect">
            <a:avLst/>
          </a:prstGeom>
          <a:noFill/>
          <a:ln>
            <a:solidFill>
              <a:srgbClr val="00B050"/>
            </a:solidFill>
          </a:ln>
        </p:spPr>
        <p:txBody>
          <a:bodyPr wrap="square" rtlCol="0">
            <a:spAutoFit/>
          </a:bodyPr>
          <a:p>
            <a:endParaRPr lang="zh-CN" altLang="en-US">
              <a:solidFill>
                <a:srgbClr val="00B050"/>
              </a:solidFill>
            </a:endParaRP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5" name="矩形 4"/>
          <p:cNvSpPr>
            <a:spLocks noChangeAspect="1"/>
          </p:cNvSpPr>
          <p:nvPr/>
        </p:nvSpPr>
        <p:spPr>
          <a:xfrm>
            <a:off x="0" y="368301"/>
            <a:ext cx="9144000" cy="539750"/>
          </a:xfrm>
          <a:prstGeom prst="rect">
            <a:avLst/>
          </a:prstGeom>
          <a:blipFill>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a:spLocks noChangeAspect="1"/>
          </p:cNvSpPr>
          <p:nvPr/>
        </p:nvSpPr>
        <p:spPr>
          <a:xfrm>
            <a:off x="358224" y="221127"/>
            <a:ext cx="828000" cy="828000"/>
          </a:xfrm>
          <a:prstGeom prst="ellipse">
            <a:avLst/>
          </a:prstGeom>
          <a:noFill/>
          <a:ln w="127000" cmpd="thickThi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04</a:t>
            </a:r>
            <a:endParaRPr lang="zh-CN" altLang="en-US" sz="2800" b="1" dirty="0">
              <a:solidFill>
                <a:schemeClr val="bg1"/>
              </a:solidFill>
            </a:endParaRPr>
          </a:p>
        </p:txBody>
      </p:sp>
      <p:sp>
        <p:nvSpPr>
          <p:cNvPr id="8" name="文本框 7"/>
          <p:cNvSpPr txBox="1"/>
          <p:nvPr/>
        </p:nvSpPr>
        <p:spPr>
          <a:xfrm>
            <a:off x="1393825" y="374333"/>
            <a:ext cx="6958965" cy="521970"/>
          </a:xfrm>
          <a:prstGeom prst="rect">
            <a:avLst/>
          </a:prstGeom>
          <a:noFill/>
        </p:spPr>
        <p:txBody>
          <a:bodyPr wrap="square" rtlCol="0" anchor="ctr" anchorCtr="0">
            <a:spAutoFit/>
          </a:bodyPr>
          <a:lstStyle/>
          <a:p>
            <a:r>
              <a:rPr lang="en-US" altLang="zh-CN" sz="2800" b="1" spc="100" dirty="0">
                <a:solidFill>
                  <a:schemeClr val="bg1"/>
                </a:solidFill>
                <a:sym typeface="+mn-ea"/>
              </a:rPr>
              <a:t>Robustness check</a:t>
            </a:r>
            <a:endParaRPr lang="zh-CN" altLang="en-US" sz="2800" b="1" spc="100" dirty="0">
              <a:solidFill>
                <a:schemeClr val="bg1"/>
              </a:solidFill>
            </a:endParaRPr>
          </a:p>
        </p:txBody>
      </p:sp>
      <p:pic>
        <p:nvPicPr>
          <p:cNvPr id="2" name="图片 1"/>
          <p:cNvPicPr>
            <a:picLocks noChangeAspect="1"/>
          </p:cNvPicPr>
          <p:nvPr/>
        </p:nvPicPr>
        <p:blipFill>
          <a:blip r:embed="rId2"/>
          <a:stretch>
            <a:fillRect/>
          </a:stretch>
        </p:blipFill>
        <p:spPr>
          <a:xfrm>
            <a:off x="185420" y="1424940"/>
            <a:ext cx="8773160" cy="4822190"/>
          </a:xfrm>
          <a:prstGeom prst="rect">
            <a:avLst/>
          </a:prstGeom>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5" name="矩形 4"/>
          <p:cNvSpPr>
            <a:spLocks noChangeAspect="1"/>
          </p:cNvSpPr>
          <p:nvPr/>
        </p:nvSpPr>
        <p:spPr>
          <a:xfrm>
            <a:off x="0" y="368301"/>
            <a:ext cx="9144000" cy="539750"/>
          </a:xfrm>
          <a:prstGeom prst="rect">
            <a:avLst/>
          </a:prstGeom>
          <a:blipFill>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a:spLocks noChangeAspect="1"/>
          </p:cNvSpPr>
          <p:nvPr/>
        </p:nvSpPr>
        <p:spPr>
          <a:xfrm>
            <a:off x="358224" y="221127"/>
            <a:ext cx="828000" cy="828000"/>
          </a:xfrm>
          <a:prstGeom prst="ellipse">
            <a:avLst/>
          </a:prstGeom>
          <a:noFill/>
          <a:ln w="127000" cmpd="thickThi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04</a:t>
            </a:r>
            <a:endParaRPr lang="zh-CN" altLang="en-US" sz="2800" b="1" dirty="0">
              <a:solidFill>
                <a:schemeClr val="bg1"/>
              </a:solidFill>
            </a:endParaRPr>
          </a:p>
        </p:txBody>
      </p:sp>
      <p:sp>
        <p:nvSpPr>
          <p:cNvPr id="8" name="文本框 7"/>
          <p:cNvSpPr txBox="1"/>
          <p:nvPr/>
        </p:nvSpPr>
        <p:spPr>
          <a:xfrm>
            <a:off x="1393825" y="374333"/>
            <a:ext cx="6958965" cy="521970"/>
          </a:xfrm>
          <a:prstGeom prst="rect">
            <a:avLst/>
          </a:prstGeom>
          <a:noFill/>
        </p:spPr>
        <p:txBody>
          <a:bodyPr wrap="square" rtlCol="0" anchor="ctr" anchorCtr="0">
            <a:spAutoFit/>
          </a:bodyPr>
          <a:lstStyle/>
          <a:p>
            <a:r>
              <a:rPr lang="en-US" altLang="zh-CN" sz="2800" b="1" spc="100" dirty="0">
                <a:solidFill>
                  <a:schemeClr val="bg1"/>
                </a:solidFill>
                <a:sym typeface="+mn-ea"/>
              </a:rPr>
              <a:t>Robustness check</a:t>
            </a:r>
            <a:endParaRPr lang="zh-CN" altLang="en-US" sz="2800" b="1" spc="100" dirty="0">
              <a:solidFill>
                <a:schemeClr val="bg1"/>
              </a:solidFill>
            </a:endParaRPr>
          </a:p>
        </p:txBody>
      </p:sp>
      <p:pic>
        <p:nvPicPr>
          <p:cNvPr id="4" name="图片 3"/>
          <p:cNvPicPr>
            <a:picLocks noChangeAspect="1"/>
          </p:cNvPicPr>
          <p:nvPr/>
        </p:nvPicPr>
        <p:blipFill>
          <a:blip r:embed="rId2"/>
          <a:stretch>
            <a:fillRect/>
          </a:stretch>
        </p:blipFill>
        <p:spPr>
          <a:xfrm>
            <a:off x="199390" y="1790065"/>
            <a:ext cx="8745220" cy="3961765"/>
          </a:xfrm>
          <a:prstGeom prst="rect">
            <a:avLst/>
          </a:prstGeom>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5" name="矩形 4"/>
          <p:cNvSpPr>
            <a:spLocks noChangeAspect="1"/>
          </p:cNvSpPr>
          <p:nvPr/>
        </p:nvSpPr>
        <p:spPr>
          <a:xfrm>
            <a:off x="0" y="368301"/>
            <a:ext cx="9144000" cy="539750"/>
          </a:xfrm>
          <a:prstGeom prst="rect">
            <a:avLst/>
          </a:prstGeom>
          <a:blipFill>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a:spLocks noChangeAspect="1"/>
          </p:cNvSpPr>
          <p:nvPr/>
        </p:nvSpPr>
        <p:spPr>
          <a:xfrm>
            <a:off x="358224" y="221127"/>
            <a:ext cx="828000" cy="828000"/>
          </a:xfrm>
          <a:prstGeom prst="ellipse">
            <a:avLst/>
          </a:prstGeom>
          <a:noFill/>
          <a:ln w="127000" cmpd="thickThi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04</a:t>
            </a:r>
            <a:endParaRPr lang="zh-CN" altLang="en-US" sz="2800" b="1" dirty="0">
              <a:solidFill>
                <a:schemeClr val="bg1"/>
              </a:solidFill>
            </a:endParaRPr>
          </a:p>
        </p:txBody>
      </p:sp>
      <p:sp>
        <p:nvSpPr>
          <p:cNvPr id="8" name="文本框 7"/>
          <p:cNvSpPr txBox="1"/>
          <p:nvPr/>
        </p:nvSpPr>
        <p:spPr>
          <a:xfrm>
            <a:off x="1393825" y="374333"/>
            <a:ext cx="6958965" cy="521970"/>
          </a:xfrm>
          <a:prstGeom prst="rect">
            <a:avLst/>
          </a:prstGeom>
          <a:noFill/>
        </p:spPr>
        <p:txBody>
          <a:bodyPr wrap="square" rtlCol="0" anchor="ctr" anchorCtr="0">
            <a:spAutoFit/>
          </a:bodyPr>
          <a:lstStyle/>
          <a:p>
            <a:r>
              <a:rPr lang="en-US" altLang="zh-CN" sz="2800" b="1" spc="100" dirty="0">
                <a:solidFill>
                  <a:schemeClr val="bg1"/>
                </a:solidFill>
                <a:sym typeface="+mn-ea"/>
              </a:rPr>
              <a:t>Robustness check</a:t>
            </a:r>
            <a:endParaRPr lang="en-US" altLang="zh-CN" sz="2800" b="1" spc="100" dirty="0">
              <a:solidFill>
                <a:schemeClr val="bg1"/>
              </a:solidFill>
            </a:endParaRPr>
          </a:p>
        </p:txBody>
      </p:sp>
      <p:sp>
        <p:nvSpPr>
          <p:cNvPr id="4" name="内容占位符 2"/>
          <p:cNvSpPr>
            <a:spLocks noGrp="1"/>
          </p:cNvSpPr>
          <p:nvPr/>
        </p:nvSpPr>
        <p:spPr>
          <a:xfrm>
            <a:off x="0" y="4987290"/>
            <a:ext cx="9144635" cy="1870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ysClr val="windowText" lastClr="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ysClr val="windowText" lastClr="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ysClr val="windowText" lastClr="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9pPr>
          </a:lstStyle>
          <a:p>
            <a:r>
              <a:rPr kumimoji="1" sz="2200" b="1" dirty="0" smtClean="0">
                <a:solidFill>
                  <a:prstClr val="black"/>
                </a:solidFill>
                <a:latin typeface="Times New Roman" panose="02020603050405020304" charset="0"/>
                <a:ea typeface="Times New Roman" panose="02020603050405020304" charset="0"/>
                <a:cs typeface="Times New Roman" panose="02020603050405020304" charset="0"/>
              </a:rPr>
              <a:t>实验组</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a:t>
            </a:r>
            <a:r>
              <a:rPr kumimoji="1" sz="2200" i="1" dirty="0" smtClean="0">
                <a:solidFill>
                  <a:prstClr val="black"/>
                </a:solidFill>
                <a:latin typeface="Times New Roman" panose="02020603050405020304" charset="0"/>
                <a:ea typeface="Times New Roman" panose="02020603050405020304" charset="0"/>
                <a:cs typeface="Times New Roman" panose="02020603050405020304" charset="0"/>
              </a:rPr>
              <a:t>在1998年第105届国会期间这组议员所代表的选区内的有线电视频道</a:t>
            </a:r>
            <a:r>
              <a:rPr kumimoji="1" sz="2200" i="1" dirty="0" smtClean="0">
                <a:solidFill>
                  <a:srgbClr val="FF0000"/>
                </a:solidFill>
                <a:latin typeface="Times New Roman" panose="02020603050405020304" charset="0"/>
                <a:ea typeface="Times New Roman" panose="02020603050405020304" charset="0"/>
                <a:cs typeface="Times New Roman" panose="02020603050405020304" charset="0"/>
              </a:rPr>
              <a:t>没有接入</a:t>
            </a:r>
            <a:r>
              <a:rPr kumimoji="1" sz="2200" i="1" dirty="0" smtClean="0">
                <a:solidFill>
                  <a:prstClr val="black"/>
                </a:solidFill>
                <a:latin typeface="Times New Roman" panose="02020603050405020304" charset="0"/>
                <a:ea typeface="Times New Roman" panose="02020603050405020304" charset="0"/>
                <a:cs typeface="Times New Roman" panose="02020603050405020304" charset="0"/>
              </a:rPr>
              <a:t>福克斯新闻，在2000年第106届国会期间这些选区内的有线电视频道里</a:t>
            </a:r>
            <a:r>
              <a:rPr kumimoji="1" sz="2200" i="1" dirty="0" smtClean="0">
                <a:solidFill>
                  <a:srgbClr val="FF0000"/>
                </a:solidFill>
                <a:latin typeface="Times New Roman" panose="02020603050405020304" charset="0"/>
                <a:ea typeface="Times New Roman" panose="02020603050405020304" charset="0"/>
                <a:cs typeface="Times New Roman" panose="02020603050405020304" charset="0"/>
              </a:rPr>
              <a:t>接入</a:t>
            </a:r>
            <a:r>
              <a:rPr kumimoji="1" sz="2200" i="1" dirty="0" smtClean="0">
                <a:solidFill>
                  <a:prstClr val="black"/>
                </a:solidFill>
                <a:latin typeface="Times New Roman" panose="02020603050405020304" charset="0"/>
                <a:ea typeface="Times New Roman" panose="02020603050405020304" charset="0"/>
                <a:cs typeface="Times New Roman" panose="02020603050405020304" charset="0"/>
              </a:rPr>
              <a:t>福克斯新闻；</a:t>
            </a:r>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200" b="1" dirty="0" smtClean="0">
                <a:solidFill>
                  <a:prstClr val="black"/>
                </a:solidFill>
                <a:latin typeface="Times New Roman" panose="02020603050405020304" charset="0"/>
                <a:ea typeface="Times New Roman" panose="02020603050405020304" charset="0"/>
                <a:cs typeface="Times New Roman" panose="02020603050405020304" charset="0"/>
              </a:rPr>
              <a:t>控制组</a:t>
            </a:r>
            <a:r>
              <a:rPr kumimoji="1" lang="en-US" sz="2200" b="1" dirty="0" smtClean="0">
                <a:solidFill>
                  <a:prstClr val="black"/>
                </a:solidFill>
                <a:latin typeface="Times New Roman" panose="02020603050405020304" charset="0"/>
                <a:ea typeface="Times New Roman" panose="02020603050405020304" charset="0"/>
                <a:cs typeface="Times New Roman" panose="02020603050405020304" charset="0"/>
              </a:rPr>
              <a:t>2</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a:t>
            </a:r>
            <a:r>
              <a:rPr kumimoji="1" sz="2200" i="1" dirty="0" smtClean="0">
                <a:latin typeface="Times New Roman" panose="02020603050405020304" charset="0"/>
                <a:ea typeface="Times New Roman" panose="02020603050405020304" charset="0"/>
                <a:cs typeface="Times New Roman" panose="02020603050405020304" charset="0"/>
              </a:rPr>
              <a:t>在1998年第105届国会和2000年第106届国会期间，这组议员所代表的选区内的有线电视频道</a:t>
            </a:r>
            <a:r>
              <a:rPr kumimoji="1" sz="2200" i="1" dirty="0" smtClean="0">
                <a:solidFill>
                  <a:srgbClr val="FF0000"/>
                </a:solidFill>
                <a:latin typeface="Times New Roman" panose="02020603050405020304" charset="0"/>
                <a:ea typeface="Times New Roman" panose="02020603050405020304" charset="0"/>
                <a:cs typeface="Times New Roman" panose="02020603050405020304" charset="0"/>
              </a:rPr>
              <a:t>一直都没有</a:t>
            </a:r>
            <a:r>
              <a:rPr kumimoji="1" sz="2200" i="1" dirty="0" smtClean="0">
                <a:latin typeface="Times New Roman" panose="02020603050405020304" charset="0"/>
                <a:ea typeface="Times New Roman" panose="02020603050405020304" charset="0"/>
                <a:cs typeface="Times New Roman" panose="02020603050405020304" charset="0"/>
              </a:rPr>
              <a:t>接入福克斯新闻；</a:t>
            </a:r>
            <a:r>
              <a:rPr kumimoji="1" sz="2200" i="1" dirty="0" smtClean="0">
                <a:solidFill>
                  <a:prstClr val="black"/>
                </a:solidFill>
                <a:latin typeface="Times New Roman" panose="02020603050405020304" charset="0"/>
                <a:ea typeface="Times New Roman" panose="02020603050405020304" charset="0"/>
                <a:cs typeface="Times New Roman" panose="02020603050405020304" charset="0"/>
              </a:rPr>
              <a:t>；</a:t>
            </a:r>
            <a:endParaRPr kumimoji="1" sz="2200" i="1" dirty="0" smtClean="0">
              <a:solidFill>
                <a:prstClr val="black"/>
              </a:solidFill>
              <a:latin typeface="Times New Roman" panose="02020603050405020304" charset="0"/>
              <a:ea typeface="Times New Roman" panose="02020603050405020304" charset="0"/>
              <a:cs typeface="Times New Roman" panose="02020603050405020304" charset="0"/>
            </a:endParaRPr>
          </a:p>
        </p:txBody>
      </p:sp>
      <p:pic>
        <p:nvPicPr>
          <p:cNvPr id="2" name="图片 1" descr="图1"/>
          <p:cNvPicPr>
            <a:picLocks noChangeAspect="1"/>
          </p:cNvPicPr>
          <p:nvPr>
            <p:custDataLst>
              <p:tags r:id="rId2"/>
            </p:custDataLst>
          </p:nvPr>
        </p:nvPicPr>
        <p:blipFill>
          <a:blip r:embed="rId3"/>
          <a:stretch>
            <a:fillRect/>
          </a:stretch>
        </p:blipFill>
        <p:spPr>
          <a:xfrm>
            <a:off x="158750" y="934720"/>
            <a:ext cx="8825865" cy="3888740"/>
          </a:xfrm>
          <a:prstGeom prst="rect">
            <a:avLst/>
          </a:prstGeom>
        </p:spPr>
      </p:pic>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5" name="矩形 4"/>
          <p:cNvSpPr>
            <a:spLocks noChangeAspect="1"/>
          </p:cNvSpPr>
          <p:nvPr/>
        </p:nvSpPr>
        <p:spPr>
          <a:xfrm>
            <a:off x="0" y="368301"/>
            <a:ext cx="9144000" cy="539750"/>
          </a:xfrm>
          <a:prstGeom prst="rect">
            <a:avLst/>
          </a:prstGeom>
          <a:blipFill>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a:spLocks noChangeAspect="1"/>
          </p:cNvSpPr>
          <p:nvPr/>
        </p:nvSpPr>
        <p:spPr>
          <a:xfrm>
            <a:off x="358224" y="221127"/>
            <a:ext cx="828000" cy="828000"/>
          </a:xfrm>
          <a:prstGeom prst="ellipse">
            <a:avLst/>
          </a:prstGeom>
          <a:noFill/>
          <a:ln w="127000" cmpd="thickThi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04</a:t>
            </a:r>
            <a:endParaRPr lang="zh-CN" altLang="en-US" sz="2800" b="1" dirty="0">
              <a:solidFill>
                <a:schemeClr val="bg1"/>
              </a:solidFill>
            </a:endParaRPr>
          </a:p>
        </p:txBody>
      </p:sp>
      <p:sp>
        <p:nvSpPr>
          <p:cNvPr id="8" name="文本框 7"/>
          <p:cNvSpPr txBox="1"/>
          <p:nvPr/>
        </p:nvSpPr>
        <p:spPr>
          <a:xfrm>
            <a:off x="1393825" y="374333"/>
            <a:ext cx="6958965" cy="521970"/>
          </a:xfrm>
          <a:prstGeom prst="rect">
            <a:avLst/>
          </a:prstGeom>
          <a:noFill/>
        </p:spPr>
        <p:txBody>
          <a:bodyPr wrap="square" rtlCol="0" anchor="ctr" anchorCtr="0">
            <a:spAutoFit/>
          </a:bodyPr>
          <a:lstStyle/>
          <a:p>
            <a:r>
              <a:rPr lang="en-US" altLang="zh-CN" sz="2800" b="1" spc="100" dirty="0">
                <a:solidFill>
                  <a:schemeClr val="bg1"/>
                </a:solidFill>
                <a:sym typeface="+mn-ea"/>
              </a:rPr>
              <a:t>Robustness check</a:t>
            </a:r>
            <a:endParaRPr lang="zh-CN" altLang="en-US" sz="2800" b="1" spc="100" dirty="0">
              <a:solidFill>
                <a:schemeClr val="bg1"/>
              </a:solidFill>
            </a:endParaRPr>
          </a:p>
        </p:txBody>
      </p:sp>
      <p:pic>
        <p:nvPicPr>
          <p:cNvPr id="2" name="图片 1"/>
          <p:cNvPicPr>
            <a:picLocks noChangeAspect="1"/>
          </p:cNvPicPr>
          <p:nvPr/>
        </p:nvPicPr>
        <p:blipFill>
          <a:blip r:embed="rId2"/>
          <a:stretch>
            <a:fillRect/>
          </a:stretch>
        </p:blipFill>
        <p:spPr>
          <a:xfrm>
            <a:off x="157480" y="1162050"/>
            <a:ext cx="8828405" cy="4534535"/>
          </a:xfrm>
          <a:prstGeom prst="rect">
            <a:avLst/>
          </a:prstGeom>
        </p:spPr>
      </p:pic>
      <p:sp>
        <p:nvSpPr>
          <p:cNvPr id="10" name="文本框 9"/>
          <p:cNvSpPr txBox="1"/>
          <p:nvPr/>
        </p:nvSpPr>
        <p:spPr>
          <a:xfrm>
            <a:off x="7366635" y="3459480"/>
            <a:ext cx="986155" cy="648000"/>
          </a:xfrm>
          <a:prstGeom prst="rect">
            <a:avLst/>
          </a:prstGeom>
          <a:noFill/>
          <a:ln>
            <a:solidFill>
              <a:srgbClr val="FF0000"/>
            </a:solidFill>
          </a:ln>
        </p:spPr>
        <p:txBody>
          <a:bodyPr wrap="square" rtlCol="0">
            <a:spAutoFit/>
          </a:bodyPr>
          <a:p>
            <a:endParaRPr lang="zh-CN" altLang="en-US">
              <a:noFill/>
            </a:endParaRPr>
          </a:p>
        </p:txBody>
      </p:sp>
      <p:sp>
        <p:nvSpPr>
          <p:cNvPr id="9" name="内容占位符 2"/>
          <p:cNvSpPr>
            <a:spLocks noGrp="1"/>
          </p:cNvSpPr>
          <p:nvPr/>
        </p:nvSpPr>
        <p:spPr>
          <a:xfrm>
            <a:off x="0" y="5982970"/>
            <a:ext cx="9144635" cy="875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ysClr val="windowText" lastClr="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ysClr val="windowText" lastClr="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ysClr val="windowText" lastClr="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9pPr>
          </a:lstStyle>
          <a:p>
            <a:r>
              <a:rPr kumimoji="1" sz="2200" dirty="0" smtClean="0">
                <a:solidFill>
                  <a:prstClr val="black"/>
                </a:solidFill>
                <a:latin typeface="Times New Roman" panose="02020603050405020304" charset="0"/>
                <a:ea typeface="Times New Roman" panose="02020603050405020304" charset="0"/>
                <a:cs typeface="Times New Roman" panose="02020603050405020304" charset="0"/>
                <a:sym typeface="+mn-ea"/>
              </a:rPr>
              <a:t>选区内接入福克斯新闻</a:t>
            </a:r>
            <a:r>
              <a:rPr kumimoji="1" lang="zh-CN" sz="2200" dirty="0" smtClean="0">
                <a:solidFill>
                  <a:prstClr val="black"/>
                </a:solidFill>
                <a:latin typeface="Times New Roman" panose="02020603050405020304" charset="0"/>
                <a:ea typeface="Times New Roman" panose="02020603050405020304" charset="0"/>
                <a:cs typeface="Times New Roman" panose="02020603050405020304" charset="0"/>
                <a:sym typeface="+mn-ea"/>
              </a:rPr>
              <a:t>时</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sym typeface="+mn-ea"/>
              </a:rPr>
              <a:t>共和党议员在争议性问题的表决中更偏倚自己的党派；</a:t>
            </a:r>
            <a:endParaRPr kumimoji="1" sz="2200" i="1" dirty="0" smtClean="0">
              <a:solidFill>
                <a:prstClr val="black"/>
              </a:solidFill>
              <a:latin typeface="Times New Roman" panose="02020603050405020304" charset="0"/>
              <a:ea typeface="Times New Roman" panose="02020603050405020304" charset="0"/>
              <a:cs typeface="Times New Roman" panose="02020603050405020304" charset="0"/>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5" name="矩形 4"/>
          <p:cNvSpPr>
            <a:spLocks noChangeAspect="1"/>
          </p:cNvSpPr>
          <p:nvPr/>
        </p:nvSpPr>
        <p:spPr>
          <a:xfrm>
            <a:off x="0" y="368301"/>
            <a:ext cx="9144000" cy="539750"/>
          </a:xfrm>
          <a:prstGeom prst="rect">
            <a:avLst/>
          </a:prstGeom>
          <a:blipFill>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a:spLocks noChangeAspect="1"/>
          </p:cNvSpPr>
          <p:nvPr/>
        </p:nvSpPr>
        <p:spPr>
          <a:xfrm>
            <a:off x="358224" y="221127"/>
            <a:ext cx="828000" cy="828000"/>
          </a:xfrm>
          <a:prstGeom prst="ellipse">
            <a:avLst/>
          </a:prstGeom>
          <a:noFill/>
          <a:ln w="127000" cmpd="thickThi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05</a:t>
            </a:r>
            <a:endParaRPr lang="zh-CN" altLang="en-US" sz="2800" b="1" dirty="0">
              <a:solidFill>
                <a:schemeClr val="bg1"/>
              </a:solidFill>
            </a:endParaRPr>
          </a:p>
        </p:txBody>
      </p:sp>
      <p:sp>
        <p:nvSpPr>
          <p:cNvPr id="8" name="文本框 7"/>
          <p:cNvSpPr txBox="1"/>
          <p:nvPr/>
        </p:nvSpPr>
        <p:spPr>
          <a:xfrm>
            <a:off x="1393825" y="374333"/>
            <a:ext cx="6958965" cy="521970"/>
          </a:xfrm>
          <a:prstGeom prst="rect">
            <a:avLst/>
          </a:prstGeom>
          <a:noFill/>
        </p:spPr>
        <p:txBody>
          <a:bodyPr wrap="square" rtlCol="0" anchor="ctr" anchorCtr="0">
            <a:spAutoFit/>
          </a:bodyPr>
          <a:lstStyle/>
          <a:p>
            <a:r>
              <a:rPr lang="en-US" altLang="zh-CN" sz="2800" b="1" spc="100" dirty="0">
                <a:solidFill>
                  <a:schemeClr val="bg1"/>
                </a:solidFill>
              </a:rPr>
              <a:t>Conclusions</a:t>
            </a:r>
            <a:endParaRPr lang="en-US" altLang="zh-CN" sz="2800" b="1" spc="100" dirty="0">
              <a:solidFill>
                <a:schemeClr val="bg1"/>
              </a:solidFill>
            </a:endParaRPr>
          </a:p>
        </p:txBody>
      </p:sp>
      <p:sp>
        <p:nvSpPr>
          <p:cNvPr id="4" name="内容占位符 2"/>
          <p:cNvSpPr>
            <a:spLocks noGrp="1"/>
          </p:cNvSpPr>
          <p:nvPr/>
        </p:nvSpPr>
        <p:spPr>
          <a:xfrm>
            <a:off x="807720" y="1372870"/>
            <a:ext cx="7529195" cy="56534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ysClr val="windowText" lastClr="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ysClr val="windowText" lastClr="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ysClr val="windowText" lastClr="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9pPr>
          </a:lstStyle>
          <a:p>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在105-106届美国国会投票中：</a:t>
            </a:r>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选区内接入福克斯新闻则会让共和党议员在争议性问题的表决中更偏倚自己的党派；</a:t>
            </a:r>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选区内接入福克斯新闻有可能降低民主党议员在非争议性问题上与共和党合作的可能。</a:t>
            </a:r>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本文的数据中，只要选区内有一个镇接入了福克斯新闻就记为该选区有福克斯新闻接入，从而导致低估福克斯新闻的效应。在这种测量方式下，本文仍然能够识别出福克斯新闻对两党议员的显著影响，真实的效应应该更加明显。</a:t>
            </a:r>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7000" r="-17000"/>
          </a:stretch>
        </a:blipFill>
        <a:effectLst/>
      </p:bgPr>
    </p:bg>
    <p:spTree>
      <p:nvGrpSpPr>
        <p:cNvPr id="1" name=""/>
        <p:cNvGrpSpPr/>
        <p:nvPr/>
      </p:nvGrpSpPr>
      <p:grpSpPr>
        <a:xfrm>
          <a:off x="0" y="0"/>
          <a:ext cx="0" cy="0"/>
          <a:chOff x="0" y="0"/>
          <a:chExt cx="0" cy="0"/>
        </a:xfrm>
      </p:grpSpPr>
      <p:sp>
        <p:nvSpPr>
          <p:cNvPr id="7" name="椭圆 6"/>
          <p:cNvSpPr>
            <a:spLocks noChangeAspect="1"/>
          </p:cNvSpPr>
          <p:nvPr/>
        </p:nvSpPr>
        <p:spPr>
          <a:xfrm>
            <a:off x="5699866" y="4483133"/>
            <a:ext cx="1440000" cy="1440000"/>
          </a:xfrm>
          <a:prstGeom prst="ellipse">
            <a:avLst/>
          </a:prstGeom>
          <a:noFill/>
          <a:ln w="165100">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a:spLocks noChangeAspect="1"/>
          </p:cNvSpPr>
          <p:nvPr/>
        </p:nvSpPr>
        <p:spPr>
          <a:xfrm>
            <a:off x="6654600" y="5186444"/>
            <a:ext cx="864000" cy="864000"/>
          </a:xfrm>
          <a:prstGeom prst="ellipse">
            <a:avLst/>
          </a:prstGeom>
          <a:noFill/>
          <a:ln w="165100">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a:spLocks noChangeAspect="1"/>
          </p:cNvSpPr>
          <p:nvPr/>
        </p:nvSpPr>
        <p:spPr>
          <a:xfrm>
            <a:off x="1537316" y="795200"/>
            <a:ext cx="1440000" cy="1440000"/>
          </a:xfrm>
          <a:prstGeom prst="ellipse">
            <a:avLst/>
          </a:prstGeom>
          <a:noFill/>
          <a:ln w="165100">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988598" y="845598"/>
            <a:ext cx="5166804" cy="5166804"/>
          </a:xfrm>
          <a:prstGeom prst="ellipse">
            <a:avLst/>
          </a:prstGeom>
          <a:solidFill>
            <a:schemeClr val="accent1">
              <a:alpha val="2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1000760" y="2500630"/>
            <a:ext cx="7287895" cy="810260"/>
          </a:xfrm>
        </p:spPr>
        <p:txBody>
          <a:bodyPr anchor="t" anchorCtr="0">
            <a:normAutofit fontScale="90000"/>
          </a:bodyPr>
          <a:lstStyle/>
          <a:p>
            <a:pPr algn="dist"/>
            <a:r>
              <a:rPr lang="en-US" altLang="zh-CN" sz="5400" b="1" dirty="0">
                <a:latin typeface="Arial" panose="020B0604020202020204" pitchFamily="34" charset="0"/>
                <a:ea typeface="+mn-ea"/>
                <a:cs typeface="Arial" panose="020B0604020202020204" pitchFamily="34" charset="0"/>
              </a:rPr>
              <a:t>THANK  YOU</a:t>
            </a:r>
            <a:r>
              <a:rPr lang="zh-CN" altLang="en-US" sz="5400" b="1" dirty="0">
                <a:latin typeface="Arial" panose="020B0604020202020204" pitchFamily="34" charset="0"/>
                <a:ea typeface="+mn-ea"/>
                <a:cs typeface="Arial" panose="020B0604020202020204" pitchFamily="34" charset="0"/>
              </a:rPr>
              <a:t>！</a:t>
            </a:r>
            <a:endParaRPr lang="zh-CN" altLang="en-US" sz="5400" b="1" dirty="0">
              <a:latin typeface="Arial" panose="020B0604020202020204" pitchFamily="34" charset="0"/>
              <a:ea typeface="+mn-ea"/>
              <a:cs typeface="Arial" panose="020B0604020202020204" pitchFamily="34" charset="0"/>
            </a:endParaRP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C3080D-2D2A-4576-AFE3-B986B4E1C2B7}"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5" name="矩形 4"/>
          <p:cNvSpPr>
            <a:spLocks noChangeAspect="1"/>
          </p:cNvSpPr>
          <p:nvPr/>
        </p:nvSpPr>
        <p:spPr>
          <a:xfrm>
            <a:off x="0" y="368301"/>
            <a:ext cx="9144000" cy="539750"/>
          </a:xfrm>
          <a:prstGeom prst="rect">
            <a:avLst/>
          </a:prstGeom>
          <a:blipFill>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a:spLocks noChangeAspect="1"/>
          </p:cNvSpPr>
          <p:nvPr/>
        </p:nvSpPr>
        <p:spPr>
          <a:xfrm>
            <a:off x="358224" y="221127"/>
            <a:ext cx="828000" cy="828000"/>
          </a:xfrm>
          <a:prstGeom prst="ellipse">
            <a:avLst/>
          </a:prstGeom>
          <a:noFill/>
          <a:ln w="127000" cmpd="thickThi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01</a:t>
            </a:r>
            <a:endParaRPr lang="zh-CN" altLang="en-US" sz="2800" b="1" dirty="0">
              <a:solidFill>
                <a:schemeClr val="bg1"/>
              </a:solidFill>
            </a:endParaRPr>
          </a:p>
        </p:txBody>
      </p:sp>
      <p:sp>
        <p:nvSpPr>
          <p:cNvPr id="8" name="文本框 7"/>
          <p:cNvSpPr txBox="1"/>
          <p:nvPr/>
        </p:nvSpPr>
        <p:spPr>
          <a:xfrm>
            <a:off x="1393825" y="374333"/>
            <a:ext cx="6958965" cy="521970"/>
          </a:xfrm>
          <a:prstGeom prst="rect">
            <a:avLst/>
          </a:prstGeom>
          <a:noFill/>
        </p:spPr>
        <p:txBody>
          <a:bodyPr wrap="square" rtlCol="0" anchor="ctr" anchorCtr="0">
            <a:spAutoFit/>
          </a:bodyPr>
          <a:lstStyle/>
          <a:p>
            <a:r>
              <a:rPr lang="zh-CN" altLang="en-US" sz="2800" b="1" spc="100" dirty="0">
                <a:solidFill>
                  <a:schemeClr val="bg1"/>
                </a:solidFill>
              </a:rPr>
              <a:t>Background</a:t>
            </a:r>
            <a:endParaRPr lang="zh-CN" altLang="en-US" sz="2800" b="1" spc="100" dirty="0">
              <a:solidFill>
                <a:schemeClr val="bg1"/>
              </a:solidFill>
            </a:endParaRPr>
          </a:p>
        </p:txBody>
      </p:sp>
      <p:sp>
        <p:nvSpPr>
          <p:cNvPr id="4" name="内容占位符 2"/>
          <p:cNvSpPr>
            <a:spLocks noGrp="1"/>
          </p:cNvSpPr>
          <p:nvPr/>
        </p:nvSpPr>
        <p:spPr>
          <a:xfrm>
            <a:off x="823595" y="1635760"/>
            <a:ext cx="7529195" cy="5055870"/>
          </a:xfrm>
          <a:prstGeom prst="rect">
            <a:avLst/>
          </a:prstGeom>
        </p:spPr>
        <p:txBody>
          <a:bodyPr vert="horz" lIns="91440" tIns="45720" rIns="91440" bIns="45720" rtlCol="0">
            <a:normAutofit fontScale="80000"/>
          </a:bodyPr>
          <a:lstStyle>
            <a:lvl1pPr marL="228600" indent="-228600" algn="l" defTabSz="914400" rtl="0" eaLnBrk="1" latinLnBrk="0" hangingPunct="1">
              <a:lnSpc>
                <a:spcPct val="90000"/>
              </a:lnSpc>
              <a:spcBef>
                <a:spcPts val="1000"/>
              </a:spcBef>
              <a:buFont typeface="Arial" panose="020B0604020202020204"/>
              <a:buChar char="•"/>
              <a:defRPr sz="2800" kern="1200">
                <a:solidFill>
                  <a:sysClr val="windowText" lastClr="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ysClr val="windowText" lastClr="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ysClr val="windowText" lastClr="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9pPr>
          </a:lstStyle>
          <a:p>
            <a:r>
              <a:rPr kumimoji="1" sz="2800" dirty="0" smtClean="0">
                <a:solidFill>
                  <a:prstClr val="black"/>
                </a:solidFill>
                <a:latin typeface="Times New Roman" panose="02020603050405020304" charset="0"/>
                <a:ea typeface="Times New Roman" panose="02020603050405020304" charset="0"/>
                <a:cs typeface="Times New Roman" panose="02020603050405020304" charset="0"/>
              </a:rPr>
              <a:t>DellaVigna &amp; Kaplan (2007); Martin &amp; Yurukoglu (2017)</a:t>
            </a:r>
            <a:endParaRPr kumimoji="1" sz="28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800" dirty="0" smtClean="0">
                <a:solidFill>
                  <a:prstClr val="black"/>
                </a:solidFill>
                <a:latin typeface="Times New Roman" panose="02020603050405020304" charset="0"/>
                <a:ea typeface="Times New Roman" panose="02020603050405020304" charset="0"/>
                <a:cs typeface="Times New Roman" panose="02020603050405020304" charset="0"/>
              </a:rPr>
              <a:t>福克斯新闻接入当地有线电视频道会使民众在总统选举中更支持共和党总统；</a:t>
            </a:r>
            <a:endParaRPr kumimoji="1" sz="2800" dirty="0" smtClean="0">
              <a:solidFill>
                <a:prstClr val="black"/>
              </a:solidFill>
              <a:latin typeface="Times New Roman" panose="02020603050405020304" charset="0"/>
              <a:ea typeface="Times New Roman" panose="02020603050405020304" charset="0"/>
              <a:cs typeface="Times New Roman" panose="02020603050405020304" charset="0"/>
            </a:endParaRPr>
          </a:p>
          <a:p>
            <a:endParaRPr kumimoji="1" sz="28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800" dirty="0" smtClean="0">
                <a:solidFill>
                  <a:prstClr val="black"/>
                </a:solidFill>
                <a:latin typeface="Times New Roman" panose="02020603050405020304" charset="0"/>
                <a:ea typeface="Times New Roman" panose="02020603050405020304" charset="0"/>
                <a:cs typeface="Times New Roman" panose="02020603050405020304" charset="0"/>
              </a:rPr>
              <a:t>Clinton &amp; Enamorado (2014)</a:t>
            </a:r>
            <a:endParaRPr kumimoji="1" sz="28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800" dirty="0" smtClean="0">
                <a:solidFill>
                  <a:prstClr val="black"/>
                </a:solidFill>
                <a:latin typeface="Times New Roman" panose="02020603050405020304" charset="0"/>
                <a:ea typeface="Times New Roman" panose="02020603050405020304" charset="0"/>
                <a:cs typeface="Times New Roman" panose="02020603050405020304" charset="0"/>
              </a:rPr>
              <a:t>福克斯新闻接入当地有线电视频道会使该选区的众议员更不倾向公开支持民主党总统（克林顿）（在总统总统表明立场的法案上更不倾向同意）；</a:t>
            </a:r>
            <a:endParaRPr kumimoji="1" sz="2800" dirty="0" smtClean="0">
              <a:solidFill>
                <a:prstClr val="black"/>
              </a:solidFill>
              <a:latin typeface="Times New Roman" panose="02020603050405020304" charset="0"/>
              <a:ea typeface="Times New Roman" panose="02020603050405020304" charset="0"/>
              <a:cs typeface="Times New Roman" panose="02020603050405020304" charset="0"/>
            </a:endParaRPr>
          </a:p>
          <a:p>
            <a:endParaRPr kumimoji="1" sz="28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800" dirty="0" smtClean="0">
                <a:solidFill>
                  <a:prstClr val="black"/>
                </a:solidFill>
                <a:latin typeface="Times New Roman" panose="02020603050405020304" charset="0"/>
                <a:ea typeface="Times New Roman" panose="02020603050405020304" charset="0"/>
                <a:cs typeface="Times New Roman" panose="02020603050405020304" charset="0"/>
              </a:rPr>
              <a:t>还没有人研究福克斯新闻接入当地有线电视频道对该选区的众议员在两党主流意见不和时的投票行为的影响。</a:t>
            </a:r>
            <a:endParaRPr kumimoji="1" sz="2800" dirty="0" smtClean="0">
              <a:solidFill>
                <a:prstClr val="black"/>
              </a:solidFill>
              <a:latin typeface="Times New Roman" panose="02020603050405020304" charset="0"/>
              <a:ea typeface="Times New Roman" panose="02020603050405020304" charset="0"/>
              <a:cs typeface="Times New Roman" panose="02020603050405020304" charset="0"/>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5" name="矩形 4"/>
          <p:cNvSpPr>
            <a:spLocks noChangeAspect="1"/>
          </p:cNvSpPr>
          <p:nvPr/>
        </p:nvSpPr>
        <p:spPr>
          <a:xfrm>
            <a:off x="0" y="368301"/>
            <a:ext cx="9144000" cy="539750"/>
          </a:xfrm>
          <a:prstGeom prst="rect">
            <a:avLst/>
          </a:prstGeom>
          <a:blipFill>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a:spLocks noChangeAspect="1"/>
          </p:cNvSpPr>
          <p:nvPr/>
        </p:nvSpPr>
        <p:spPr>
          <a:xfrm>
            <a:off x="358224" y="221127"/>
            <a:ext cx="828000" cy="828000"/>
          </a:xfrm>
          <a:prstGeom prst="ellipse">
            <a:avLst/>
          </a:prstGeom>
          <a:noFill/>
          <a:ln w="127000" cmpd="thickThi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01</a:t>
            </a:r>
            <a:endParaRPr lang="zh-CN" altLang="en-US" sz="2800" b="1" dirty="0">
              <a:solidFill>
                <a:schemeClr val="bg1"/>
              </a:solidFill>
            </a:endParaRPr>
          </a:p>
        </p:txBody>
      </p:sp>
      <p:sp>
        <p:nvSpPr>
          <p:cNvPr id="8" name="文本框 7"/>
          <p:cNvSpPr txBox="1"/>
          <p:nvPr/>
        </p:nvSpPr>
        <p:spPr>
          <a:xfrm>
            <a:off x="1393825" y="374333"/>
            <a:ext cx="6958965" cy="521970"/>
          </a:xfrm>
          <a:prstGeom prst="rect">
            <a:avLst/>
          </a:prstGeom>
          <a:noFill/>
        </p:spPr>
        <p:txBody>
          <a:bodyPr wrap="square" rtlCol="0" anchor="ctr" anchorCtr="0">
            <a:spAutoFit/>
          </a:bodyPr>
          <a:lstStyle/>
          <a:p>
            <a:r>
              <a:rPr lang="zh-CN" altLang="en-US" sz="2800" b="1" spc="100" dirty="0">
                <a:solidFill>
                  <a:schemeClr val="bg1"/>
                </a:solidFill>
              </a:rPr>
              <a:t>Background</a:t>
            </a:r>
            <a:endParaRPr lang="zh-CN" altLang="en-US" sz="2800" b="1" spc="100" dirty="0">
              <a:solidFill>
                <a:schemeClr val="bg1"/>
              </a:solidFill>
            </a:endParaRPr>
          </a:p>
        </p:txBody>
      </p:sp>
      <p:sp>
        <p:nvSpPr>
          <p:cNvPr id="4" name="内容占位符 2"/>
          <p:cNvSpPr>
            <a:spLocks noGrp="1"/>
          </p:cNvSpPr>
          <p:nvPr/>
        </p:nvSpPr>
        <p:spPr>
          <a:xfrm>
            <a:off x="823595" y="1266825"/>
            <a:ext cx="7529195" cy="5513705"/>
          </a:xfrm>
          <a:prstGeom prst="rect">
            <a:avLst/>
          </a:prstGeom>
        </p:spPr>
        <p:txBody>
          <a:bodyPr vert="horz" lIns="91440" tIns="45720" rIns="91440" bIns="45720" rtlCol="0">
            <a:normAutofit fontScale="80000"/>
          </a:bodyPr>
          <a:lstStyle>
            <a:lvl1pPr marL="228600" indent="-228600" algn="l" defTabSz="914400" rtl="0" eaLnBrk="1" latinLnBrk="0" hangingPunct="1">
              <a:lnSpc>
                <a:spcPct val="90000"/>
              </a:lnSpc>
              <a:spcBef>
                <a:spcPts val="1000"/>
              </a:spcBef>
              <a:buFont typeface="Arial" panose="020B0604020202020204"/>
              <a:buChar char="•"/>
              <a:defRPr sz="2800" kern="1200">
                <a:solidFill>
                  <a:sysClr val="windowText" lastClr="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ysClr val="windowText" lastClr="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ysClr val="windowText" lastClr="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9pPr>
          </a:lstStyle>
          <a:p>
            <a:r>
              <a:rPr kumimoji="1" sz="2800" dirty="0" smtClean="0">
                <a:solidFill>
                  <a:prstClr val="black"/>
                </a:solidFill>
                <a:latin typeface="Times New Roman" panose="02020603050405020304" charset="0"/>
                <a:ea typeface="Times New Roman" panose="02020603050405020304" charset="0"/>
                <a:cs typeface="Times New Roman" panose="02020603050405020304" charset="0"/>
              </a:rPr>
              <a:t>福克斯新闻在美国的扩张</a:t>
            </a:r>
            <a:endParaRPr kumimoji="1" sz="2800" dirty="0" smtClean="0">
              <a:solidFill>
                <a:prstClr val="black"/>
              </a:solidFill>
              <a:latin typeface="Times New Roman" panose="02020603050405020304" charset="0"/>
              <a:ea typeface="Times New Roman" panose="02020603050405020304" charset="0"/>
              <a:cs typeface="Times New Roman" panose="02020603050405020304" charset="0"/>
            </a:endParaRPr>
          </a:p>
          <a:p>
            <a:endParaRPr kumimoji="1" sz="28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800" dirty="0" smtClean="0">
                <a:solidFill>
                  <a:prstClr val="black"/>
                </a:solidFill>
                <a:latin typeface="Times New Roman" panose="02020603050405020304" charset="0"/>
                <a:ea typeface="Times New Roman" panose="02020603050405020304" charset="0"/>
                <a:cs typeface="Times New Roman" panose="02020603050405020304" charset="0"/>
              </a:rPr>
              <a:t>福克斯新闻频道</a:t>
            </a:r>
            <a:r>
              <a:rPr kumimoji="1" lang="zh-CN" sz="2800" dirty="0" smtClean="0">
                <a:solidFill>
                  <a:prstClr val="black"/>
                </a:solidFill>
                <a:latin typeface="Times New Roman" panose="02020603050405020304" charset="0"/>
                <a:ea typeface="Times New Roman" panose="02020603050405020304" charset="0"/>
                <a:cs typeface="Times New Roman" panose="02020603050405020304" charset="0"/>
              </a:rPr>
              <a:t>是美国第一个有明显保守倾向的媒体</a:t>
            </a:r>
            <a:r>
              <a:rPr kumimoji="1" sz="2800" dirty="0" smtClean="0">
                <a:solidFill>
                  <a:prstClr val="black"/>
                </a:solidFill>
                <a:latin typeface="Times New Roman" panose="02020603050405020304" charset="0"/>
                <a:ea typeface="Times New Roman" panose="02020603050405020304" charset="0"/>
                <a:cs typeface="Times New Roman" panose="02020603050405020304" charset="0"/>
              </a:rPr>
              <a:t>(Groseclose &amp; Milyo 2005)。</a:t>
            </a:r>
            <a:endParaRPr kumimoji="1" sz="2800" dirty="0" smtClean="0">
              <a:solidFill>
                <a:prstClr val="black"/>
              </a:solidFill>
              <a:latin typeface="Times New Roman" panose="02020603050405020304" charset="0"/>
              <a:ea typeface="Times New Roman" panose="02020603050405020304" charset="0"/>
              <a:cs typeface="Times New Roman" panose="02020603050405020304" charset="0"/>
            </a:endParaRPr>
          </a:p>
          <a:p>
            <a:endParaRPr kumimoji="1" sz="28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800" dirty="0" smtClean="0">
                <a:solidFill>
                  <a:prstClr val="black"/>
                </a:solidFill>
                <a:latin typeface="Times New Roman" panose="02020603050405020304" charset="0"/>
                <a:ea typeface="Times New Roman" panose="02020603050405020304" charset="0"/>
                <a:cs typeface="Times New Roman" panose="02020603050405020304" charset="0"/>
              </a:rPr>
              <a:t>由于美国的有线电视服务商是分散的，福克斯新闻并没有同时出现在各地的有线新闻市场上，福克斯广播公司不得不与各地的有线电视服务商谈判，以将福克斯新闻纳入有限电视频道内。</a:t>
            </a:r>
            <a:endParaRPr kumimoji="1" sz="2800" dirty="0" smtClean="0">
              <a:solidFill>
                <a:prstClr val="black"/>
              </a:solidFill>
              <a:latin typeface="Times New Roman" panose="02020603050405020304" charset="0"/>
              <a:ea typeface="Times New Roman" panose="02020603050405020304" charset="0"/>
              <a:cs typeface="Times New Roman" panose="02020603050405020304" charset="0"/>
            </a:endParaRPr>
          </a:p>
          <a:p>
            <a:endParaRPr kumimoji="1" sz="28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800" dirty="0" smtClean="0">
                <a:solidFill>
                  <a:prstClr val="black"/>
                </a:solidFill>
                <a:latin typeface="Times New Roman" panose="02020603050405020304" charset="0"/>
                <a:ea typeface="Times New Roman" panose="02020603050405020304" charset="0"/>
                <a:cs typeface="Times New Roman" panose="02020603050405020304" charset="0"/>
              </a:rPr>
              <a:t>前人的研究显示，在90年代末至21世纪初，福克斯新闻频道进入某地在很大程度上与当地以及当地人群的很多特征无关(DellaVigna &amp; Kaplan 2007; Clinton &amp; Enamorado 2014; Martin &amp; Yurukoglu 2017)。</a:t>
            </a:r>
            <a:endParaRPr kumimoji="1" sz="2800" dirty="0" smtClean="0">
              <a:solidFill>
                <a:prstClr val="black"/>
              </a:solidFill>
              <a:latin typeface="Times New Roman" panose="02020603050405020304" charset="0"/>
              <a:ea typeface="Times New Roman" panose="02020603050405020304" charset="0"/>
              <a:cs typeface="Times New Roman" panose="02020603050405020304" charset="0"/>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5" name="矩形 4"/>
          <p:cNvSpPr>
            <a:spLocks noChangeAspect="1"/>
          </p:cNvSpPr>
          <p:nvPr/>
        </p:nvSpPr>
        <p:spPr>
          <a:xfrm>
            <a:off x="0" y="368301"/>
            <a:ext cx="9144000" cy="539750"/>
          </a:xfrm>
          <a:prstGeom prst="rect">
            <a:avLst/>
          </a:prstGeom>
          <a:blipFill>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a:spLocks noChangeAspect="1"/>
          </p:cNvSpPr>
          <p:nvPr/>
        </p:nvSpPr>
        <p:spPr>
          <a:xfrm>
            <a:off x="358224" y="221127"/>
            <a:ext cx="828000" cy="828000"/>
          </a:xfrm>
          <a:prstGeom prst="ellipse">
            <a:avLst/>
          </a:prstGeom>
          <a:noFill/>
          <a:ln w="127000" cmpd="thickThi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01</a:t>
            </a:r>
            <a:endParaRPr lang="zh-CN" altLang="en-US" sz="2800" b="1" dirty="0">
              <a:solidFill>
                <a:schemeClr val="bg1"/>
              </a:solidFill>
            </a:endParaRPr>
          </a:p>
        </p:txBody>
      </p:sp>
      <p:sp>
        <p:nvSpPr>
          <p:cNvPr id="8" name="文本框 7"/>
          <p:cNvSpPr txBox="1"/>
          <p:nvPr/>
        </p:nvSpPr>
        <p:spPr>
          <a:xfrm>
            <a:off x="1393825" y="374333"/>
            <a:ext cx="6958965" cy="521970"/>
          </a:xfrm>
          <a:prstGeom prst="rect">
            <a:avLst/>
          </a:prstGeom>
          <a:noFill/>
        </p:spPr>
        <p:txBody>
          <a:bodyPr wrap="square" rtlCol="0" anchor="ctr" anchorCtr="0">
            <a:spAutoFit/>
          </a:bodyPr>
          <a:lstStyle/>
          <a:p>
            <a:r>
              <a:rPr lang="zh-CN" altLang="en-US" sz="2800" b="1" spc="100" dirty="0">
                <a:solidFill>
                  <a:schemeClr val="bg1"/>
                </a:solidFill>
              </a:rPr>
              <a:t>Background</a:t>
            </a:r>
            <a:endParaRPr lang="zh-CN" altLang="en-US" sz="2800" b="1" spc="100" dirty="0">
              <a:solidFill>
                <a:schemeClr val="bg1"/>
              </a:solidFill>
            </a:endParaRPr>
          </a:p>
        </p:txBody>
      </p:sp>
      <p:sp>
        <p:nvSpPr>
          <p:cNvPr id="4" name="内容占位符 2"/>
          <p:cNvSpPr>
            <a:spLocks noGrp="1"/>
          </p:cNvSpPr>
          <p:nvPr/>
        </p:nvSpPr>
        <p:spPr>
          <a:xfrm>
            <a:off x="823595" y="1049020"/>
            <a:ext cx="7529195" cy="580898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a:buChar char="•"/>
              <a:defRPr sz="2800" kern="1200">
                <a:solidFill>
                  <a:sysClr val="windowText" lastClr="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ysClr val="windowText" lastClr="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ysClr val="windowText" lastClr="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9pPr>
          </a:lstStyle>
          <a:p>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Trade-off</a:t>
            </a:r>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议员代表的选民的利益和自己党派的利益并不总是一致的；当议员更多的与自己所在党的领导层合作并保持协调一致时，她可以增加自己</a:t>
            </a:r>
            <a:r>
              <a:rPr kumimoji="1" sz="2200" dirty="0" smtClean="0">
                <a:solidFill>
                  <a:srgbClr val="FF0000"/>
                </a:solidFill>
                <a:latin typeface="Times New Roman" panose="02020603050405020304" charset="0"/>
                <a:ea typeface="Times New Roman" panose="02020603050405020304" charset="0"/>
                <a:cs typeface="Times New Roman" panose="02020603050405020304" charset="0"/>
              </a:rPr>
              <a:t>政治晋升</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的机会，也增加实现自己政治理想的机会；当议员忽视活跃选民的意见时，她再次当选（</a:t>
            </a:r>
            <a:r>
              <a:rPr kumimoji="1" sz="2200" dirty="0" smtClean="0">
                <a:solidFill>
                  <a:srgbClr val="FF0000"/>
                </a:solidFill>
                <a:latin typeface="Times New Roman" panose="02020603050405020304" charset="0"/>
                <a:ea typeface="Times New Roman" panose="02020603050405020304" charset="0"/>
                <a:cs typeface="Times New Roman" panose="02020603050405020304" charset="0"/>
              </a:rPr>
              <a:t>两年选一次</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）的胜算会减小；因此议员(</a:t>
            </a:r>
            <a:r>
              <a:rPr kumimoji="1" sz="2200" i="1" dirty="0" smtClean="0">
                <a:solidFill>
                  <a:srgbClr val="FF0000"/>
                </a:solidFill>
                <a:latin typeface="Times New Roman" panose="02020603050405020304" charset="0"/>
                <a:ea typeface="Times New Roman" panose="02020603050405020304" charset="0"/>
                <a:cs typeface="Times New Roman" panose="02020603050405020304" charset="0"/>
              </a:rPr>
              <a:t>re-election minded</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)必须经常在民意（或者是她认知到的民意）和党派的主流意见之间做出权衡(Carson, Koger, Lebo, and Young 2010; Lebo, McGlynn, and Koger 2007)。</a:t>
            </a:r>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众议院议员面对难以确定的、易变的选民偏好(Butler &amp; Nickerson 2011)，她的投票行为受活跃</a:t>
            </a:r>
            <a:r>
              <a:rPr kumimoji="1" sz="2200" dirty="0" smtClean="0">
                <a:solidFill>
                  <a:srgbClr val="FF0000"/>
                </a:solidFill>
                <a:latin typeface="Times New Roman" panose="02020603050405020304" charset="0"/>
                <a:ea typeface="Times New Roman" panose="02020603050405020304" charset="0"/>
                <a:cs typeface="Times New Roman" panose="02020603050405020304" charset="0"/>
              </a:rPr>
              <a:t>选民的意见</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和她</a:t>
            </a:r>
            <a:r>
              <a:rPr kumimoji="1" sz="2200" dirty="0" smtClean="0">
                <a:solidFill>
                  <a:srgbClr val="FF0000"/>
                </a:solidFill>
                <a:latin typeface="Times New Roman" panose="02020603050405020304" charset="0"/>
                <a:ea typeface="Times New Roman" panose="02020603050405020304" charset="0"/>
                <a:cs typeface="Times New Roman" panose="02020603050405020304" charset="0"/>
              </a:rPr>
              <a:t>对选民意见的认知</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的影响(Gilens 2012;Bergan 2009)。</a:t>
            </a:r>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福克斯新闻接入当地有线电视频道后，可能改变当地选民的意见 (DellaVigna &amp; Kaplan 2007；  Martin &amp; Yurukoglu 2017)，也可能改变议员对选民意见的认知。</a:t>
            </a:r>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5" name="矩形 4"/>
          <p:cNvSpPr>
            <a:spLocks noChangeAspect="1"/>
          </p:cNvSpPr>
          <p:nvPr/>
        </p:nvSpPr>
        <p:spPr>
          <a:xfrm>
            <a:off x="0" y="368301"/>
            <a:ext cx="9144000" cy="539750"/>
          </a:xfrm>
          <a:prstGeom prst="rect">
            <a:avLst/>
          </a:prstGeom>
          <a:blipFill>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a:spLocks noChangeAspect="1"/>
          </p:cNvSpPr>
          <p:nvPr/>
        </p:nvSpPr>
        <p:spPr>
          <a:xfrm>
            <a:off x="358224" y="221127"/>
            <a:ext cx="828000" cy="828000"/>
          </a:xfrm>
          <a:prstGeom prst="ellipse">
            <a:avLst/>
          </a:prstGeom>
          <a:noFill/>
          <a:ln w="127000" cmpd="thickThi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02</a:t>
            </a:r>
            <a:endParaRPr lang="zh-CN" altLang="en-US" sz="2800" b="1" dirty="0">
              <a:solidFill>
                <a:schemeClr val="bg1"/>
              </a:solidFill>
            </a:endParaRPr>
          </a:p>
        </p:txBody>
      </p:sp>
      <p:sp>
        <p:nvSpPr>
          <p:cNvPr id="8" name="文本框 7"/>
          <p:cNvSpPr txBox="1"/>
          <p:nvPr/>
        </p:nvSpPr>
        <p:spPr>
          <a:xfrm>
            <a:off x="1393825" y="374333"/>
            <a:ext cx="6958965" cy="521970"/>
          </a:xfrm>
          <a:prstGeom prst="rect">
            <a:avLst/>
          </a:prstGeom>
          <a:noFill/>
        </p:spPr>
        <p:txBody>
          <a:bodyPr wrap="square" rtlCol="0" anchor="ctr" anchorCtr="0">
            <a:spAutoFit/>
          </a:bodyPr>
          <a:lstStyle/>
          <a:p>
            <a:r>
              <a:rPr lang="en-US" altLang="zh-CN" sz="2800" b="1" spc="100" dirty="0">
                <a:solidFill>
                  <a:schemeClr val="bg1"/>
                </a:solidFill>
              </a:rPr>
              <a:t>D</a:t>
            </a:r>
            <a:r>
              <a:rPr lang="en-US" altLang="zh-CN" sz="2800" b="1" spc="100" dirty="0">
                <a:solidFill>
                  <a:schemeClr val="bg1"/>
                </a:solidFill>
              </a:rPr>
              <a:t>ata and empirical strategy</a:t>
            </a:r>
            <a:endParaRPr lang="en-US" altLang="zh-CN" sz="2800" b="1" spc="100" dirty="0">
              <a:solidFill>
                <a:schemeClr val="bg1"/>
              </a:solidFill>
            </a:endParaRPr>
          </a:p>
        </p:txBody>
      </p:sp>
      <p:sp>
        <p:nvSpPr>
          <p:cNvPr id="4" name="内容占位符 2"/>
          <p:cNvSpPr>
            <a:spLocks noGrp="1"/>
          </p:cNvSpPr>
          <p:nvPr/>
        </p:nvSpPr>
        <p:spPr>
          <a:xfrm>
            <a:off x="823595" y="1973580"/>
            <a:ext cx="7529195" cy="4349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ysClr val="windowText" lastClr="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ysClr val="windowText" lastClr="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ysClr val="windowText" lastClr="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9pPr>
          </a:lstStyle>
          <a:p>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数据来源</a:t>
            </a:r>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Replication </a:t>
            </a:r>
            <a:r>
              <a:rPr kumimoji="1" lang="en-US" sz="2200" dirty="0" smtClean="0">
                <a:solidFill>
                  <a:prstClr val="black"/>
                </a:solidFill>
                <a:latin typeface="Times New Roman" panose="02020603050405020304" charset="0"/>
                <a:ea typeface="Times New Roman" panose="02020603050405020304" charset="0"/>
                <a:cs typeface="Times New Roman" panose="02020603050405020304" charset="0"/>
              </a:rPr>
              <a:t>data</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 for Clinton &amp; Enamorado "The National News Media’s Effect on Congress: How Fox News Affected Elites in Congress" (https://www.joshclinton.com/data)</a:t>
            </a:r>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Keith Poole’s Voteview website (https://voteview.com/) (roll-call data)</a:t>
            </a:r>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5" name="矩形 4"/>
          <p:cNvSpPr>
            <a:spLocks noChangeAspect="1"/>
          </p:cNvSpPr>
          <p:nvPr/>
        </p:nvSpPr>
        <p:spPr>
          <a:xfrm>
            <a:off x="0" y="368301"/>
            <a:ext cx="9144000" cy="539750"/>
          </a:xfrm>
          <a:prstGeom prst="rect">
            <a:avLst/>
          </a:prstGeom>
          <a:blipFill>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a:spLocks noChangeAspect="1"/>
          </p:cNvSpPr>
          <p:nvPr/>
        </p:nvSpPr>
        <p:spPr>
          <a:xfrm>
            <a:off x="358224" y="221127"/>
            <a:ext cx="828000" cy="828000"/>
          </a:xfrm>
          <a:prstGeom prst="ellipse">
            <a:avLst/>
          </a:prstGeom>
          <a:noFill/>
          <a:ln w="127000" cmpd="thickThi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02</a:t>
            </a:r>
            <a:endParaRPr lang="zh-CN" altLang="en-US" sz="2800" b="1" dirty="0">
              <a:solidFill>
                <a:schemeClr val="bg1"/>
              </a:solidFill>
            </a:endParaRPr>
          </a:p>
        </p:txBody>
      </p:sp>
      <p:sp>
        <p:nvSpPr>
          <p:cNvPr id="8" name="文本框 7"/>
          <p:cNvSpPr txBox="1"/>
          <p:nvPr/>
        </p:nvSpPr>
        <p:spPr>
          <a:xfrm>
            <a:off x="1393825" y="374333"/>
            <a:ext cx="6958965" cy="521970"/>
          </a:xfrm>
          <a:prstGeom prst="rect">
            <a:avLst/>
          </a:prstGeom>
          <a:noFill/>
        </p:spPr>
        <p:txBody>
          <a:bodyPr wrap="square" rtlCol="0" anchor="ctr" anchorCtr="0">
            <a:spAutoFit/>
          </a:bodyPr>
          <a:lstStyle/>
          <a:p>
            <a:r>
              <a:rPr lang="en-US" altLang="zh-CN" sz="2800" b="1" spc="100" dirty="0">
                <a:solidFill>
                  <a:schemeClr val="bg1"/>
                </a:solidFill>
              </a:rPr>
              <a:t>D</a:t>
            </a:r>
            <a:r>
              <a:rPr lang="en-US" altLang="zh-CN" sz="2800" b="1" spc="100" dirty="0">
                <a:solidFill>
                  <a:schemeClr val="bg1"/>
                </a:solidFill>
              </a:rPr>
              <a:t>ata and empirical strategy</a:t>
            </a:r>
            <a:endParaRPr lang="en-US" altLang="zh-CN" sz="2800" b="1" spc="100" dirty="0">
              <a:solidFill>
                <a:schemeClr val="bg1"/>
              </a:solidFill>
            </a:endParaRPr>
          </a:p>
        </p:txBody>
      </p:sp>
      <p:sp>
        <p:nvSpPr>
          <p:cNvPr id="4" name="内容占位符 2"/>
          <p:cNvSpPr>
            <a:spLocks noGrp="1"/>
          </p:cNvSpPr>
          <p:nvPr/>
        </p:nvSpPr>
        <p:spPr>
          <a:xfrm>
            <a:off x="823595" y="1824990"/>
            <a:ext cx="7529195" cy="44977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a:buChar char="•"/>
              <a:defRPr sz="2800" kern="1200">
                <a:solidFill>
                  <a:sysClr val="windowText" lastClr="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ysClr val="windowText" lastClr="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ysClr val="windowText" lastClr="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9pPr>
          </a:lstStyle>
          <a:p>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Pr(Party Vote i,k=1) =β</a:t>
            </a:r>
            <a:r>
              <a:rPr kumimoji="1" sz="1600" dirty="0" smtClean="0">
                <a:solidFill>
                  <a:prstClr val="black"/>
                </a:solidFill>
                <a:latin typeface="Times New Roman" panose="02020603050405020304" charset="0"/>
                <a:ea typeface="Times New Roman" panose="02020603050405020304" charset="0"/>
                <a:cs typeface="Times New Roman" panose="02020603050405020304" charset="0"/>
              </a:rPr>
              <a:t>0</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 +β</a:t>
            </a:r>
            <a:r>
              <a:rPr kumimoji="1" sz="1600" dirty="0" smtClean="0">
                <a:solidFill>
                  <a:prstClr val="black"/>
                </a:solidFill>
                <a:latin typeface="Times New Roman" panose="02020603050405020304" charset="0"/>
                <a:ea typeface="Times New Roman" panose="02020603050405020304" charset="0"/>
                <a:cs typeface="Times New Roman" panose="02020603050405020304" charset="0"/>
              </a:rPr>
              <a:t>1</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T</a:t>
            </a:r>
            <a:r>
              <a:rPr kumimoji="1" sz="1600" dirty="0" smtClean="0">
                <a:solidFill>
                  <a:prstClr val="black"/>
                </a:solidFill>
                <a:latin typeface="Times New Roman" panose="02020603050405020304" charset="0"/>
                <a:ea typeface="Times New Roman" panose="02020603050405020304" charset="0"/>
                <a:cs typeface="Times New Roman" panose="02020603050405020304" charset="0"/>
              </a:rPr>
              <a:t>i </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+β</a:t>
            </a:r>
            <a:r>
              <a:rPr kumimoji="1" sz="1600" dirty="0" smtClean="0">
                <a:solidFill>
                  <a:prstClr val="black"/>
                </a:solidFill>
                <a:latin typeface="Times New Roman" panose="02020603050405020304" charset="0"/>
                <a:ea typeface="Times New Roman" panose="02020603050405020304" charset="0"/>
                <a:cs typeface="Times New Roman" panose="02020603050405020304" charset="0"/>
              </a:rPr>
              <a:t>2</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A</a:t>
            </a:r>
            <a:r>
              <a:rPr kumimoji="1" sz="1600" dirty="0" smtClean="0">
                <a:solidFill>
                  <a:prstClr val="black"/>
                </a:solidFill>
                <a:latin typeface="Times New Roman" panose="02020603050405020304" charset="0"/>
                <a:ea typeface="Times New Roman" panose="02020603050405020304" charset="0"/>
                <a:cs typeface="Times New Roman" panose="02020603050405020304" charset="0"/>
              </a:rPr>
              <a:t>i</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 +β</a:t>
            </a:r>
            <a:r>
              <a:rPr kumimoji="1" sz="1400" dirty="0" smtClean="0">
                <a:solidFill>
                  <a:prstClr val="black"/>
                </a:solidFill>
                <a:latin typeface="Times New Roman" panose="02020603050405020304" charset="0"/>
                <a:ea typeface="Times New Roman" panose="02020603050405020304" charset="0"/>
                <a:cs typeface="Times New Roman" panose="02020603050405020304" charset="0"/>
              </a:rPr>
              <a:t>3</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T</a:t>
            </a:r>
            <a:r>
              <a:rPr kumimoji="1" sz="1600" dirty="0" smtClean="0">
                <a:solidFill>
                  <a:prstClr val="black"/>
                </a:solidFill>
                <a:latin typeface="Times New Roman" panose="02020603050405020304" charset="0"/>
                <a:ea typeface="Times New Roman" panose="02020603050405020304" charset="0"/>
                <a:cs typeface="Times New Roman" panose="02020603050405020304" charset="0"/>
              </a:rPr>
              <a:t>i</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A</a:t>
            </a:r>
            <a:r>
              <a:rPr kumimoji="1" sz="1600" dirty="0" smtClean="0">
                <a:solidFill>
                  <a:prstClr val="black"/>
                </a:solidFill>
                <a:latin typeface="Times New Roman" panose="02020603050405020304" charset="0"/>
                <a:ea typeface="Times New Roman" panose="02020603050405020304" charset="0"/>
                <a:cs typeface="Times New Roman" panose="02020603050405020304" charset="0"/>
              </a:rPr>
              <a:t>i</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 +γX</a:t>
            </a:r>
            <a:r>
              <a:rPr kumimoji="1" sz="1400" dirty="0" smtClean="0">
                <a:solidFill>
                  <a:prstClr val="black"/>
                </a:solidFill>
                <a:latin typeface="Times New Roman" panose="02020603050405020304" charset="0"/>
                <a:ea typeface="Times New Roman" panose="02020603050405020304" charset="0"/>
                <a:cs typeface="Times New Roman" panose="02020603050405020304" charset="0"/>
              </a:rPr>
              <a:t>ik</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+U</a:t>
            </a:r>
            <a:r>
              <a:rPr kumimoji="1" sz="1400" dirty="0" smtClean="0">
                <a:solidFill>
                  <a:prstClr val="black"/>
                </a:solidFill>
                <a:latin typeface="Times New Roman" panose="02020603050405020304" charset="0"/>
                <a:ea typeface="Times New Roman" panose="02020603050405020304" charset="0"/>
                <a:cs typeface="Times New Roman" panose="02020603050405020304" charset="0"/>
              </a:rPr>
              <a:t>k</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+ε</a:t>
            </a:r>
            <a:r>
              <a:rPr kumimoji="1" sz="1400" dirty="0" smtClean="0">
                <a:solidFill>
                  <a:prstClr val="black"/>
                </a:solidFill>
                <a:latin typeface="Times New Roman" panose="02020603050405020304" charset="0"/>
                <a:ea typeface="Times New Roman" panose="02020603050405020304" charset="0"/>
                <a:cs typeface="Times New Roman" panose="02020603050405020304" charset="0"/>
              </a:rPr>
              <a:t>ik</a:t>
            </a:r>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Party Vote：两党意见相左的议案k上，议员i在国会中投支持本党的票还是支持另一方的票</a:t>
            </a:r>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T</a:t>
            </a:r>
            <a:r>
              <a:rPr kumimoji="1" sz="1400" dirty="0" smtClean="0">
                <a:solidFill>
                  <a:prstClr val="black"/>
                </a:solidFill>
                <a:latin typeface="Times New Roman" panose="02020603050405020304" charset="0"/>
                <a:ea typeface="Times New Roman" panose="02020603050405020304" charset="0"/>
                <a:cs typeface="Times New Roman" panose="02020603050405020304" charset="0"/>
              </a:rPr>
              <a:t>i</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反映时间</a:t>
            </a:r>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A</a:t>
            </a:r>
            <a:r>
              <a:rPr kumimoji="1" sz="1400" dirty="0" smtClean="0">
                <a:solidFill>
                  <a:prstClr val="black"/>
                </a:solidFill>
                <a:latin typeface="Times New Roman" panose="02020603050405020304" charset="0"/>
                <a:ea typeface="Times New Roman" panose="02020603050405020304" charset="0"/>
                <a:cs typeface="Times New Roman" panose="02020603050405020304" charset="0"/>
              </a:rPr>
              <a:t>i</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反映议员i属于控制组还是实验组</a:t>
            </a:r>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X</a:t>
            </a:r>
            <a:r>
              <a:rPr kumimoji="1" sz="1400" dirty="0" smtClean="0">
                <a:solidFill>
                  <a:prstClr val="black"/>
                </a:solidFill>
                <a:latin typeface="Times New Roman" panose="02020603050405020304" charset="0"/>
                <a:ea typeface="Times New Roman" panose="02020603050405020304" charset="0"/>
                <a:cs typeface="Times New Roman" panose="02020603050405020304" charset="0"/>
              </a:rPr>
              <a:t>ik</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代表controls</a:t>
            </a:r>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U</a:t>
            </a:r>
            <a:r>
              <a:rPr kumimoji="1" sz="1400" dirty="0" smtClean="0">
                <a:solidFill>
                  <a:prstClr val="black"/>
                </a:solidFill>
                <a:latin typeface="Times New Roman" panose="02020603050405020304" charset="0"/>
                <a:ea typeface="Times New Roman" panose="02020603050405020304" charset="0"/>
                <a:cs typeface="Times New Roman" panose="02020603050405020304" charset="0"/>
              </a:rPr>
              <a:t>k</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代表议题类型的固定效应</a:t>
            </a:r>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lang="zh-CN" altLang="en-US" sz="2200" dirty="0" smtClean="0">
                <a:solidFill>
                  <a:prstClr val="black"/>
                </a:solidFill>
                <a:latin typeface="Times New Roman" panose="02020603050405020304" charset="0"/>
                <a:ea typeface="Times New Roman" panose="02020603050405020304" charset="0"/>
                <a:cs typeface="Times New Roman" panose="02020603050405020304" charset="0"/>
              </a:rPr>
              <a:t>在选区水平</a:t>
            </a:r>
            <a:r>
              <a:rPr kumimoji="1" lang="en-US" altLang="zh-CN" sz="2200" dirty="0" smtClean="0">
                <a:solidFill>
                  <a:prstClr val="black"/>
                </a:solidFill>
                <a:latin typeface="Times New Roman" panose="02020603050405020304" charset="0"/>
                <a:ea typeface="Times New Roman" panose="02020603050405020304" charset="0"/>
                <a:cs typeface="Times New Roman" panose="02020603050405020304" charset="0"/>
              </a:rPr>
              <a:t>(district level)</a:t>
            </a:r>
            <a:r>
              <a:rPr kumimoji="1" lang="zh-CN" altLang="en-US" sz="2200" dirty="0" smtClean="0">
                <a:solidFill>
                  <a:prstClr val="black"/>
                </a:solidFill>
                <a:latin typeface="Times New Roman" panose="02020603050405020304" charset="0"/>
                <a:ea typeface="Times New Roman" panose="02020603050405020304" charset="0"/>
                <a:cs typeface="Times New Roman" panose="02020603050405020304" charset="0"/>
              </a:rPr>
              <a:t>上</a:t>
            </a:r>
            <a:r>
              <a:rPr kumimoji="1" lang="en-US" sz="2200" dirty="0" smtClean="0">
                <a:solidFill>
                  <a:prstClr val="black"/>
                </a:solidFill>
                <a:latin typeface="Times New Roman" panose="02020603050405020304" charset="0"/>
                <a:ea typeface="Times New Roman" panose="02020603050405020304" charset="0"/>
                <a:cs typeface="Times New Roman" panose="02020603050405020304" charset="0"/>
              </a:rPr>
              <a:t>cluster</a:t>
            </a:r>
            <a:endParaRPr kumimoji="1" lang="zh-CN" altLang="en-US" sz="2200" dirty="0" smtClean="0">
              <a:solidFill>
                <a:prstClr val="black"/>
              </a:solidFill>
              <a:latin typeface="Times New Roman" panose="02020603050405020304" charset="0"/>
              <a:ea typeface="Times New Roman" panose="02020603050405020304" charset="0"/>
              <a:cs typeface="Times New Roman" panose="02020603050405020304" charset="0"/>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5" name="矩形 4"/>
          <p:cNvSpPr>
            <a:spLocks noChangeAspect="1"/>
          </p:cNvSpPr>
          <p:nvPr/>
        </p:nvSpPr>
        <p:spPr>
          <a:xfrm>
            <a:off x="0" y="368301"/>
            <a:ext cx="9144000" cy="539750"/>
          </a:xfrm>
          <a:prstGeom prst="rect">
            <a:avLst/>
          </a:prstGeom>
          <a:blipFill>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a:spLocks noChangeAspect="1"/>
          </p:cNvSpPr>
          <p:nvPr/>
        </p:nvSpPr>
        <p:spPr>
          <a:xfrm>
            <a:off x="358224" y="221127"/>
            <a:ext cx="828000" cy="828000"/>
          </a:xfrm>
          <a:prstGeom prst="ellipse">
            <a:avLst/>
          </a:prstGeom>
          <a:noFill/>
          <a:ln w="127000" cmpd="thickThi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03</a:t>
            </a:r>
            <a:endParaRPr lang="zh-CN" altLang="en-US" sz="2800" b="1" dirty="0">
              <a:solidFill>
                <a:schemeClr val="bg1"/>
              </a:solidFill>
            </a:endParaRPr>
          </a:p>
        </p:txBody>
      </p:sp>
      <p:sp>
        <p:nvSpPr>
          <p:cNvPr id="8" name="文本框 7"/>
          <p:cNvSpPr txBox="1"/>
          <p:nvPr/>
        </p:nvSpPr>
        <p:spPr>
          <a:xfrm>
            <a:off x="1393825" y="374333"/>
            <a:ext cx="6958965" cy="521970"/>
          </a:xfrm>
          <a:prstGeom prst="rect">
            <a:avLst/>
          </a:prstGeom>
          <a:noFill/>
        </p:spPr>
        <p:txBody>
          <a:bodyPr wrap="square" rtlCol="0" anchor="ctr" anchorCtr="0">
            <a:spAutoFit/>
          </a:bodyPr>
          <a:lstStyle/>
          <a:p>
            <a:r>
              <a:rPr lang="en-US" altLang="zh-CN" sz="2800" b="1" spc="100" dirty="0">
                <a:solidFill>
                  <a:schemeClr val="bg1"/>
                </a:solidFill>
              </a:rPr>
              <a:t>Results</a:t>
            </a:r>
            <a:endParaRPr lang="en-US" altLang="zh-CN" sz="2800" b="1" spc="100" dirty="0">
              <a:solidFill>
                <a:schemeClr val="bg1"/>
              </a:solidFill>
            </a:endParaRPr>
          </a:p>
        </p:txBody>
      </p:sp>
      <p:sp>
        <p:nvSpPr>
          <p:cNvPr id="4" name="内容占位符 2"/>
          <p:cNvSpPr>
            <a:spLocks noGrp="1"/>
          </p:cNvSpPr>
          <p:nvPr/>
        </p:nvSpPr>
        <p:spPr>
          <a:xfrm>
            <a:off x="0" y="4987290"/>
            <a:ext cx="9144635" cy="1870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ysClr val="windowText" lastClr="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ysClr val="windowText" lastClr="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ysClr val="windowText" lastClr="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ysClr val="windowText" lastClr="000000"/>
                </a:solidFill>
                <a:latin typeface="+mn-lt"/>
                <a:ea typeface="+mn-ea"/>
                <a:cs typeface="+mn-cs"/>
              </a:defRPr>
            </a:lvl9pPr>
          </a:lstStyle>
          <a:p>
            <a:r>
              <a:rPr kumimoji="1" sz="2200" b="1" dirty="0" smtClean="0">
                <a:solidFill>
                  <a:prstClr val="black"/>
                </a:solidFill>
                <a:latin typeface="Times New Roman" panose="02020603050405020304" charset="0"/>
                <a:ea typeface="Times New Roman" panose="02020603050405020304" charset="0"/>
                <a:cs typeface="Times New Roman" panose="02020603050405020304" charset="0"/>
              </a:rPr>
              <a:t>实验组</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a:t>
            </a:r>
            <a:r>
              <a:rPr kumimoji="1" sz="2200" i="1" dirty="0" smtClean="0">
                <a:solidFill>
                  <a:prstClr val="black"/>
                </a:solidFill>
                <a:latin typeface="Times New Roman" panose="02020603050405020304" charset="0"/>
                <a:ea typeface="Times New Roman" panose="02020603050405020304" charset="0"/>
                <a:cs typeface="Times New Roman" panose="02020603050405020304" charset="0"/>
              </a:rPr>
              <a:t>在1998年第105届国会期间这组议员所代表的选区内的有线电视频道</a:t>
            </a:r>
            <a:r>
              <a:rPr kumimoji="1" sz="2200" i="1" dirty="0" smtClean="0">
                <a:solidFill>
                  <a:srgbClr val="FF0000"/>
                </a:solidFill>
                <a:latin typeface="Times New Roman" panose="02020603050405020304" charset="0"/>
                <a:ea typeface="Times New Roman" panose="02020603050405020304" charset="0"/>
                <a:cs typeface="Times New Roman" panose="02020603050405020304" charset="0"/>
              </a:rPr>
              <a:t>没有接入</a:t>
            </a:r>
            <a:r>
              <a:rPr kumimoji="1" sz="2200" i="1" dirty="0" smtClean="0">
                <a:solidFill>
                  <a:prstClr val="black"/>
                </a:solidFill>
                <a:latin typeface="Times New Roman" panose="02020603050405020304" charset="0"/>
                <a:ea typeface="Times New Roman" panose="02020603050405020304" charset="0"/>
                <a:cs typeface="Times New Roman" panose="02020603050405020304" charset="0"/>
              </a:rPr>
              <a:t>福克斯新闻，在2000年第106届国会期间这些选区内的有线电视频道里</a:t>
            </a:r>
            <a:r>
              <a:rPr kumimoji="1" sz="2200" i="1" dirty="0" smtClean="0">
                <a:solidFill>
                  <a:srgbClr val="FF0000"/>
                </a:solidFill>
                <a:latin typeface="Times New Roman" panose="02020603050405020304" charset="0"/>
                <a:ea typeface="Times New Roman" panose="02020603050405020304" charset="0"/>
                <a:cs typeface="Times New Roman" panose="02020603050405020304" charset="0"/>
              </a:rPr>
              <a:t>接入</a:t>
            </a:r>
            <a:r>
              <a:rPr kumimoji="1" sz="2200" i="1" dirty="0" smtClean="0">
                <a:solidFill>
                  <a:prstClr val="black"/>
                </a:solidFill>
                <a:latin typeface="Times New Roman" panose="02020603050405020304" charset="0"/>
                <a:ea typeface="Times New Roman" panose="02020603050405020304" charset="0"/>
                <a:cs typeface="Times New Roman" panose="02020603050405020304" charset="0"/>
              </a:rPr>
              <a:t>福克斯新闻；</a:t>
            </a:r>
            <a:endParaRPr kumimoji="1" sz="2200" dirty="0" smtClean="0">
              <a:solidFill>
                <a:prstClr val="black"/>
              </a:solidFill>
              <a:latin typeface="Times New Roman" panose="02020603050405020304" charset="0"/>
              <a:ea typeface="Times New Roman" panose="02020603050405020304" charset="0"/>
              <a:cs typeface="Times New Roman" panose="02020603050405020304" charset="0"/>
            </a:endParaRPr>
          </a:p>
          <a:p>
            <a:r>
              <a:rPr kumimoji="1" sz="2200" b="1" dirty="0" smtClean="0">
                <a:solidFill>
                  <a:prstClr val="black"/>
                </a:solidFill>
                <a:latin typeface="Times New Roman" panose="02020603050405020304" charset="0"/>
                <a:ea typeface="Times New Roman" panose="02020603050405020304" charset="0"/>
                <a:cs typeface="Times New Roman" panose="02020603050405020304" charset="0"/>
              </a:rPr>
              <a:t>控制组</a:t>
            </a:r>
            <a:r>
              <a:rPr kumimoji="1" sz="2200" dirty="0" smtClean="0">
                <a:solidFill>
                  <a:prstClr val="black"/>
                </a:solidFill>
                <a:latin typeface="Times New Roman" panose="02020603050405020304" charset="0"/>
                <a:ea typeface="Times New Roman" panose="02020603050405020304" charset="0"/>
                <a:cs typeface="Times New Roman" panose="02020603050405020304" charset="0"/>
              </a:rPr>
              <a:t>：</a:t>
            </a:r>
            <a:r>
              <a:rPr kumimoji="1" sz="2200" i="1" dirty="0" smtClean="0">
                <a:solidFill>
                  <a:prstClr val="black"/>
                </a:solidFill>
                <a:latin typeface="Times New Roman" panose="02020603050405020304" charset="0"/>
                <a:ea typeface="Times New Roman" panose="02020603050405020304" charset="0"/>
                <a:cs typeface="Times New Roman" panose="02020603050405020304" charset="0"/>
              </a:rPr>
              <a:t>在1998年第105届国会和2000年第106届国会期间，这组议员所代表的选区内的有线电视频道</a:t>
            </a:r>
            <a:r>
              <a:rPr kumimoji="1" sz="2200" i="1" dirty="0" smtClean="0">
                <a:solidFill>
                  <a:srgbClr val="FF0000"/>
                </a:solidFill>
                <a:latin typeface="Times New Roman" panose="02020603050405020304" charset="0"/>
                <a:ea typeface="Times New Roman" panose="02020603050405020304" charset="0"/>
                <a:cs typeface="Times New Roman" panose="02020603050405020304" charset="0"/>
              </a:rPr>
              <a:t>一直都接入</a:t>
            </a:r>
            <a:r>
              <a:rPr kumimoji="1" sz="2200" i="1" dirty="0" smtClean="0">
                <a:solidFill>
                  <a:prstClr val="black"/>
                </a:solidFill>
                <a:latin typeface="Times New Roman" panose="02020603050405020304" charset="0"/>
                <a:ea typeface="Times New Roman" panose="02020603050405020304" charset="0"/>
                <a:cs typeface="Times New Roman" panose="02020603050405020304" charset="0"/>
              </a:rPr>
              <a:t>福克斯新闻；</a:t>
            </a:r>
            <a:endParaRPr kumimoji="1" sz="2200" i="1" dirty="0" smtClean="0">
              <a:solidFill>
                <a:prstClr val="black"/>
              </a:solidFill>
              <a:latin typeface="Times New Roman" panose="02020603050405020304" charset="0"/>
              <a:ea typeface="Times New Roman" panose="02020603050405020304" charset="0"/>
              <a:cs typeface="Times New Roman" panose="02020603050405020304" charset="0"/>
            </a:endParaRPr>
          </a:p>
        </p:txBody>
      </p:sp>
      <p:pic>
        <p:nvPicPr>
          <p:cNvPr id="2" name="图片 1" descr="图1"/>
          <p:cNvPicPr>
            <a:picLocks noChangeAspect="1"/>
          </p:cNvPicPr>
          <p:nvPr>
            <p:custDataLst>
              <p:tags r:id="rId2"/>
            </p:custDataLst>
          </p:nvPr>
        </p:nvPicPr>
        <p:blipFill>
          <a:blip r:embed="rId3"/>
          <a:stretch>
            <a:fillRect/>
          </a:stretch>
        </p:blipFill>
        <p:spPr>
          <a:xfrm>
            <a:off x="158750" y="934720"/>
            <a:ext cx="8825865" cy="3888740"/>
          </a:xfrm>
          <a:prstGeom prst="rect">
            <a:avLst/>
          </a:prstGeom>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5" name="矩形 4"/>
          <p:cNvSpPr>
            <a:spLocks noChangeAspect="1"/>
          </p:cNvSpPr>
          <p:nvPr/>
        </p:nvSpPr>
        <p:spPr>
          <a:xfrm>
            <a:off x="0" y="368301"/>
            <a:ext cx="9144000" cy="539750"/>
          </a:xfrm>
          <a:prstGeom prst="rect">
            <a:avLst/>
          </a:prstGeom>
          <a:blipFill>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a:spLocks noChangeAspect="1"/>
          </p:cNvSpPr>
          <p:nvPr/>
        </p:nvSpPr>
        <p:spPr>
          <a:xfrm>
            <a:off x="358224" y="221127"/>
            <a:ext cx="828000" cy="828000"/>
          </a:xfrm>
          <a:prstGeom prst="ellipse">
            <a:avLst/>
          </a:prstGeom>
          <a:noFill/>
          <a:ln w="127000" cmpd="thickThi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03</a:t>
            </a:r>
            <a:endParaRPr lang="zh-CN" altLang="en-US" sz="2800" b="1" dirty="0">
              <a:solidFill>
                <a:schemeClr val="bg1"/>
              </a:solidFill>
            </a:endParaRPr>
          </a:p>
        </p:txBody>
      </p:sp>
      <p:sp>
        <p:nvSpPr>
          <p:cNvPr id="8" name="文本框 7"/>
          <p:cNvSpPr txBox="1"/>
          <p:nvPr/>
        </p:nvSpPr>
        <p:spPr>
          <a:xfrm>
            <a:off x="1393825" y="374333"/>
            <a:ext cx="6958965" cy="521970"/>
          </a:xfrm>
          <a:prstGeom prst="rect">
            <a:avLst/>
          </a:prstGeom>
          <a:noFill/>
        </p:spPr>
        <p:txBody>
          <a:bodyPr wrap="square" rtlCol="0" anchor="ctr" anchorCtr="0">
            <a:spAutoFit/>
          </a:bodyPr>
          <a:lstStyle/>
          <a:p>
            <a:r>
              <a:rPr lang="en-US" altLang="zh-CN" sz="2800" b="1" spc="100" dirty="0">
                <a:solidFill>
                  <a:schemeClr val="bg1"/>
                </a:solidFill>
                <a:sym typeface="+mn-ea"/>
              </a:rPr>
              <a:t>Results</a:t>
            </a:r>
            <a:endParaRPr lang="zh-CN" altLang="en-US" sz="2800" b="1" spc="100" dirty="0">
              <a:solidFill>
                <a:schemeClr val="bg1"/>
              </a:solidFill>
            </a:endParaRPr>
          </a:p>
        </p:txBody>
      </p:sp>
      <p:pic>
        <p:nvPicPr>
          <p:cNvPr id="7" name="图片 6" descr="表1-1"/>
          <p:cNvPicPr>
            <a:picLocks noChangeAspect="1"/>
          </p:cNvPicPr>
          <p:nvPr/>
        </p:nvPicPr>
        <p:blipFill>
          <a:blip r:embed="rId2"/>
          <a:stretch>
            <a:fillRect/>
          </a:stretch>
        </p:blipFill>
        <p:spPr>
          <a:xfrm>
            <a:off x="158115" y="1395095"/>
            <a:ext cx="8828405" cy="5217160"/>
          </a:xfrm>
          <a:prstGeom prst="rect">
            <a:avLst/>
          </a:prstGeom>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5" name="矩形 4"/>
          <p:cNvSpPr>
            <a:spLocks noChangeAspect="1"/>
          </p:cNvSpPr>
          <p:nvPr/>
        </p:nvSpPr>
        <p:spPr>
          <a:xfrm>
            <a:off x="0" y="368301"/>
            <a:ext cx="9144000" cy="539750"/>
          </a:xfrm>
          <a:prstGeom prst="rect">
            <a:avLst/>
          </a:prstGeom>
          <a:blipFill>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a:spLocks noChangeAspect="1"/>
          </p:cNvSpPr>
          <p:nvPr/>
        </p:nvSpPr>
        <p:spPr>
          <a:xfrm>
            <a:off x="358224" y="221127"/>
            <a:ext cx="828000" cy="828000"/>
          </a:xfrm>
          <a:prstGeom prst="ellipse">
            <a:avLst/>
          </a:prstGeom>
          <a:noFill/>
          <a:ln w="127000" cmpd="thickThi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03</a:t>
            </a:r>
            <a:endParaRPr lang="zh-CN" altLang="en-US" sz="2800" b="1" dirty="0">
              <a:solidFill>
                <a:schemeClr val="bg1"/>
              </a:solidFill>
            </a:endParaRPr>
          </a:p>
        </p:txBody>
      </p:sp>
      <p:sp>
        <p:nvSpPr>
          <p:cNvPr id="8" name="文本框 7"/>
          <p:cNvSpPr txBox="1"/>
          <p:nvPr/>
        </p:nvSpPr>
        <p:spPr>
          <a:xfrm>
            <a:off x="1393825" y="374333"/>
            <a:ext cx="6958965" cy="521970"/>
          </a:xfrm>
          <a:prstGeom prst="rect">
            <a:avLst/>
          </a:prstGeom>
          <a:noFill/>
        </p:spPr>
        <p:txBody>
          <a:bodyPr wrap="square" rtlCol="0" anchor="ctr" anchorCtr="0">
            <a:spAutoFit/>
          </a:bodyPr>
          <a:lstStyle/>
          <a:p>
            <a:r>
              <a:rPr lang="en-US" altLang="zh-CN" sz="2800" b="1" spc="100" dirty="0">
                <a:solidFill>
                  <a:schemeClr val="bg1"/>
                </a:solidFill>
                <a:sym typeface="+mn-ea"/>
              </a:rPr>
              <a:t>Results</a:t>
            </a:r>
            <a:endParaRPr lang="zh-CN" altLang="en-US" sz="2800" b="1" spc="100" dirty="0">
              <a:solidFill>
                <a:schemeClr val="bg1"/>
              </a:solidFill>
            </a:endParaRPr>
          </a:p>
        </p:txBody>
      </p:sp>
      <p:pic>
        <p:nvPicPr>
          <p:cNvPr id="2" name="图片 1" descr="表1-2"/>
          <p:cNvPicPr>
            <a:picLocks noChangeAspect="1"/>
          </p:cNvPicPr>
          <p:nvPr/>
        </p:nvPicPr>
        <p:blipFill>
          <a:blip r:embed="rId2"/>
          <a:stretch>
            <a:fillRect/>
          </a:stretch>
        </p:blipFill>
        <p:spPr>
          <a:xfrm>
            <a:off x="706120" y="1049020"/>
            <a:ext cx="7731760" cy="5774055"/>
          </a:xfrm>
          <a:prstGeom prst="rect">
            <a:avLst/>
          </a:prstGeom>
        </p:spPr>
      </p:pic>
    </p:spTree>
  </p:cSld>
  <p:clrMapOvr>
    <a:masterClrMapping/>
  </p:clrMapOvr>
  <p:transition spd="slow">
    <p:fade/>
  </p:transition>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3656,&quot;width&quot;:8299}"/>
</p:tagLst>
</file>

<file path=ppt/tags/tag2.xml><?xml version="1.0" encoding="utf-8"?>
<p:tagLst xmlns:p="http://schemas.openxmlformats.org/presentationml/2006/main">
  <p:tag name="KSO_WM_UNIT_PLACING_PICTURE_USER_VIEWPORT" val="{&quot;height&quot;:3656,&quot;width&quot;:8299}"/>
</p:tagLst>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2234</Words>
  <Application>WPS 演示</Application>
  <PresentationFormat>全屏显示(4:3)</PresentationFormat>
  <Paragraphs>132</Paragraphs>
  <Slides>18</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Arial</vt:lpstr>
      <vt:lpstr>Times New Roman</vt:lpstr>
      <vt:lpstr>等线</vt:lpstr>
      <vt:lpstr>等线 Light</vt:lpstr>
      <vt:lpstr>微软雅黑</vt:lpstr>
      <vt:lpstr>Arial Unicode MS</vt:lpstr>
      <vt:lpstr>Office 主题​​</vt:lpstr>
      <vt:lpstr>福克斯新闻促进了美国两党在众议院中的意见极化  ——来自105-106届众议院议员投票行为的证据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 浩然</dc:creator>
  <cp:lastModifiedBy>Zion</cp:lastModifiedBy>
  <cp:revision>119</cp:revision>
  <dcterms:created xsi:type="dcterms:W3CDTF">2019-05-16T09:30:00Z</dcterms:created>
  <dcterms:modified xsi:type="dcterms:W3CDTF">2021-12-16T08:44:54Z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5C40AE31E8BA43CEBEC987BE4EBBED5F</vt:lpwstr>
  </property>
</Properties>
</file>