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
  </p:notesMasterIdLst>
  <p:sldIdLst>
    <p:sldId id="256" r:id="rId3"/>
    <p:sldId id="257" r:id="rId4"/>
    <p:sldId id="337" r:id="rId5"/>
    <p:sldId id="340" r:id="rId6"/>
    <p:sldId id="338" r:id="rId8"/>
    <p:sldId id="341" r:id="rId9"/>
    <p:sldId id="353" r:id="rId10"/>
    <p:sldId id="344" r:id="rId11"/>
    <p:sldId id="345" r:id="rId12"/>
    <p:sldId id="346" r:id="rId13"/>
    <p:sldId id="368" r:id="rId14"/>
    <p:sldId id="369" r:id="rId15"/>
    <p:sldId id="350" r:id="rId16"/>
    <p:sldId id="367" r:id="rId17"/>
    <p:sldId id="351" r:id="rId18"/>
    <p:sldId id="347" r:id="rId19"/>
    <p:sldId id="259" r:id="rId20"/>
    <p:sldId id="266" r:id="rId21"/>
  </p:sldIdLst>
  <p:sldSz cx="12192000" cy="6858000"/>
  <p:notesSz cx="6858000" cy="9144000"/>
  <p:embeddedFontLst>
    <p:embeddedFont>
      <p:font typeface="Calibri" panose="020F0302020204030204" charset="0"/>
      <p:regular r:id="rId25"/>
    </p:embeddedFont>
  </p:embeddedFontLst>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952" userDrawn="1">
          <p15:clr>
            <a:srgbClr val="A4A3A4"/>
          </p15:clr>
        </p15:guide>
        <p15:guide id="3" pos="3456" userDrawn="1">
          <p15:clr>
            <a:srgbClr val="A4A3A4"/>
          </p15:clr>
        </p15:guide>
        <p15:guide id="4" pos="10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6B82"/>
    <a:srgbClr val="AE5A2C"/>
    <a:srgbClr val="FFFFFF"/>
    <a:srgbClr val="AD5225"/>
    <a:srgbClr val="56201E"/>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4" autoAdjust="0"/>
    <p:restoredTop sz="94660"/>
  </p:normalViewPr>
  <p:slideViewPr>
    <p:cSldViewPr snapToGrid="0" showGuides="1">
      <p:cViewPr varScale="1">
        <p:scale>
          <a:sx n="63" d="100"/>
          <a:sy n="63" d="100"/>
        </p:scale>
        <p:origin x="1158" y="60"/>
      </p:cViewPr>
      <p:guideLst>
        <p:guide orient="horz" pos="2160"/>
        <p:guide pos="3952"/>
        <p:guide pos="3456"/>
        <p:guide pos="10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**Note: This attribute highly affects the outcome variable (e.g., if duration=0 then response=’no’). Yet, the duration is not known before a call is performed. Also, after the end of the call response is obviously known. Thus, this variable should only be included for benchmark purposes and should be discarded if the intention is to have a realistic predictive model.</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accuracy = (TN + TP) / N</a:t>
            </a:r>
            <a:endParaRPr lang="en-US" altLang="zh-CN"/>
          </a:p>
          <a:p>
            <a:endParaRPr lang="en-US" altLang="zh-CN"/>
          </a:p>
          <a:p>
            <a:r>
              <a:rPr lang="en-US" altLang="zh-CN"/>
              <a:t>error rate = (FN + FP) / N</a:t>
            </a:r>
            <a:endParaRPr lang="en-US" altLang="zh-CN"/>
          </a:p>
          <a:p>
            <a:endParaRPr lang="en-US" altLang="zh-CN"/>
          </a:p>
          <a:p>
            <a:r>
              <a:rPr lang="en-US" altLang="zh-CN"/>
              <a:t>precision = TP / (TP + FP)</a:t>
            </a:r>
            <a:endParaRPr lang="en-US" altLang="zh-CN"/>
          </a:p>
          <a:p>
            <a:endParaRPr lang="en-US" altLang="zh-CN"/>
          </a:p>
          <a:p>
            <a:r>
              <a:rPr lang="en-US" altLang="zh-CN"/>
              <a:t>recall = TP / (FN + TP)</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en-US" altLang="zh-CN">
                <a:sym typeface="+mn-ea"/>
              </a:rPr>
              <a:t>The success rate of random targeting is 337 / (3368 + 337) = 9%</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4910-(-3350)=8260</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where</a:t>
            </a:r>
            <a:r>
              <a:rPr lang="en-US" altLang="zh-CN"/>
              <a:t> </a:t>
            </a:r>
            <a:r>
              <a:rPr lang="zh-CN" altLang="en-US"/>
              <a:t>p(c|x) denotes the probability of class c given the k-th input example xk = (xk,1, ..., xk,M ) with M features and wi denotes a weight factor, adjusted by the learning algorithm. Due to the additive linear combination of its independent variables (x), the model is easy to interpret.</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spc="130">
                <a:solidFill>
                  <a:schemeClr val="bg1"/>
                </a:solidFill>
                <a:latin typeface="Kozuka Gothic Pr6N EL" panose="020B0200000000000000" pitchFamily="34" charset="-128"/>
                <a:ea typeface="Kozuka Gothic Pr6N EL" panose="020B0200000000000000" pitchFamily="34" charset="-128"/>
                <a:sym typeface="+mn-ea"/>
              </a:rPr>
              <a:t>The receiver operating characteristic (ROC) curve shows the performance of a two class classifier across the range of possible threshold (D) values, plotting one minus the specificity (x-axis) versus the sensitivity (y-axis)</a:t>
            </a:r>
            <a:endParaRPr lang="en-US" altLang="zh-CN" spc="130">
              <a:solidFill>
                <a:schemeClr val="bg1"/>
              </a:solidFill>
              <a:latin typeface="Kozuka Gothic Pr6N EL" panose="020B0200000000000000" pitchFamily="34" charset="-128"/>
              <a:ea typeface="Kozuka Gothic Pr6N EL" panose="020B0200000000000000" pitchFamily="34" charset="-128"/>
              <a:sym typeface="+mn-ea"/>
            </a:endParaRPr>
          </a:p>
          <a:p>
            <a:endParaRPr lang="en-US" altLang="zh-CN" spc="130">
              <a:solidFill>
                <a:schemeClr val="bg1"/>
              </a:solidFill>
              <a:latin typeface="Kozuka Gothic Pr6N EL" panose="020B0200000000000000" pitchFamily="34" charset="-128"/>
              <a:ea typeface="Kozuka Gothic Pr6N EL" panose="020B0200000000000000" pitchFamily="34" charset="-128"/>
              <a:sym typeface="+mn-ea"/>
            </a:endParaRPr>
          </a:p>
          <a:p>
            <a:r>
              <a:rPr lang="zh-CN" altLang="en-US"/>
              <a:t>The overall accuracy is given by</a:t>
            </a:r>
            <a:r>
              <a:rPr lang="en-US" altLang="zh-CN"/>
              <a:t> </a:t>
            </a:r>
            <a:r>
              <a:rPr lang="zh-CN" altLang="en-US"/>
              <a:t>the area under the curve (AUC), measuring the degree of discrimination that can be obtained from a given model. AUC is a popular classification metric that presents advantages of being independent of the class frequency or specific false positive/negative costs.</a:t>
            </a:r>
            <a:endParaRPr lang="zh-CN" altLang="en-US"/>
          </a:p>
          <a:p>
            <a:endParaRPr lang="zh-CN" altLang="en-US"/>
          </a:p>
          <a:p>
            <a:r>
              <a:rPr lang="zh-CN" altLang="en-US"/>
              <a:t>A good model should offer the best compromise between a desirable a high true positive rate (TPR) and low false positive rate (FPR). The former goal corresponds to a sensitive model, while the latter is related with a more specific model. The advantage of the ROC curve is that the domain user can select the best TPR and FPR trade-off that serves its needs.</a:t>
            </a:r>
            <a:endParaRPr lang="zh-CN" altLang="en-US"/>
          </a:p>
          <a:p>
            <a:endParaRPr lang="zh-CN" altLang="en-US"/>
          </a:p>
          <a:p>
            <a:r>
              <a:rPr lang="en-US" altLang="zh-CN"/>
              <a:t>FPR = FP / (TN + FP)</a:t>
            </a:r>
            <a:endParaRPr lang="en-US" altLang="zh-CN"/>
          </a:p>
          <a:p>
            <a:endParaRPr lang="en-US" altLang="zh-CN"/>
          </a:p>
          <a:p>
            <a:r>
              <a:rPr lang="en-US" altLang="zh-CN"/>
              <a:t>TPR = TP / (FN + TP)</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the domain of marketing, the Lift analysis is popular for accessing the quality of targeting models. </a:t>
            </a:r>
            <a:endParaRPr lang="zh-CN" altLang="en-US"/>
          </a:p>
          <a:p>
            <a:endParaRPr lang="zh-CN" altLang="en-US"/>
          </a:p>
          <a:p>
            <a:r>
              <a:rPr lang="zh-CN" altLang="en-US"/>
              <a:t>Usually, the population is divided into deciles, under a decreasing order of their predictive probability for success. </a:t>
            </a:r>
            <a:endParaRPr lang="zh-CN" altLang="en-US"/>
          </a:p>
          <a:p>
            <a:endParaRPr lang="zh-CN" altLang="en-US"/>
          </a:p>
          <a:p>
            <a:r>
              <a:rPr lang="zh-CN" altLang="en-US"/>
              <a:t>A useful Lift curve is obtained by plotting the population samples (ordered by the deciles, x-axis) versus the </a:t>
            </a:r>
            <a:r>
              <a:rPr lang="en-US" altLang="zh-CN"/>
              <a:t>proportion</a:t>
            </a:r>
            <a:r>
              <a:rPr lang="zh-CN" altLang="en-US"/>
              <a:t> of real responses captured </a:t>
            </a:r>
            <a:r>
              <a:rPr lang="en-US" altLang="zh-CN"/>
              <a:t>compared with randomly targeting </a:t>
            </a:r>
            <a:r>
              <a:rPr lang="zh-CN" altLang="en-US"/>
              <a:t>(y-axis).</a:t>
            </a:r>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accuracy = (TN + TP) / N</a:t>
            </a:r>
            <a:endParaRPr lang="en-US" altLang="zh-CN"/>
          </a:p>
          <a:p>
            <a:endParaRPr lang="en-US" altLang="zh-CN"/>
          </a:p>
          <a:p>
            <a:r>
              <a:rPr lang="en-US" altLang="zh-CN"/>
              <a:t>error rate = (FN + FP) / N</a:t>
            </a:r>
            <a:endParaRPr lang="en-US" altLang="zh-CN"/>
          </a:p>
          <a:p>
            <a:endParaRPr lang="en-US" altLang="zh-CN"/>
          </a:p>
          <a:p>
            <a:r>
              <a:rPr lang="en-US" altLang="zh-CN"/>
              <a:t>precision = TP / (TP + FP)</a:t>
            </a:r>
            <a:endParaRPr lang="en-US" altLang="zh-CN"/>
          </a:p>
          <a:p>
            <a:endParaRPr lang="en-US" altLang="zh-CN"/>
          </a:p>
          <a:p>
            <a:r>
              <a:rPr lang="en-US" altLang="zh-CN"/>
              <a:t>recall = TP / (FN + TP)</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951F9D18-EB09-4198-98EA-FBDE0D5D0B8B}" type="slidenum">
              <a:rPr lang="zh-CN" altLang="zh-CN" smtClean="0"/>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37BC5B2-794E-4705-B223-E996E8B50DD3}" type="slidenum">
              <a:rPr lang="zh-CN" altLang="zh-CN" smtClean="0"/>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23E3FCD4-60A6-41F5-8F71-F56C524FA4DE}" type="slidenum">
              <a:rPr lang="zh-CN" altLang="zh-CN" smtClean="0"/>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FF1C4013-6110-4D4B-BDE3-1AAFCEDB173E}" type="slidenum">
              <a:rPr lang="zh-CN" altLang="zh-CN" smtClean="0"/>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1F53DD78-A5CD-416E-AB6D-9B3A8EC0ABCA}" type="slidenum">
              <a:rPr lang="zh-CN" altLang="zh-CN" smtClean="0"/>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C364B739-7AAE-4C72-896E-F4432F11E33E}" type="slidenum">
              <a:rPr lang="zh-CN" altLang="zh-CN" smtClean="0"/>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zh-CN"/>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768DE984-AC2B-467E-ADA3-E23CBF15F749}" type="slidenum">
              <a:rPr lang="zh-CN" altLang="zh-CN" smtClean="0"/>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zh-CN"/>
          </a:p>
        </p:txBody>
      </p:sp>
      <p:sp>
        <p:nvSpPr>
          <p:cNvPr id="4" name="Footer Placeholder 3"/>
          <p:cNvSpPr>
            <a:spLocks noGrp="1"/>
          </p:cNvSpPr>
          <p:nvPr>
            <p:ph type="ftr" sz="quarter" idx="11"/>
          </p:nvPr>
        </p:nvSpPr>
        <p:spPr/>
        <p:txBody>
          <a:bodyPr/>
          <a:lstStyle/>
          <a:p>
            <a:endParaRPr lang="zh-CN" altLang="zh-CN"/>
          </a:p>
        </p:txBody>
      </p:sp>
      <p:sp>
        <p:nvSpPr>
          <p:cNvPr id="5" name="Slide Number Placeholder 4"/>
          <p:cNvSpPr>
            <a:spLocks noGrp="1"/>
          </p:cNvSpPr>
          <p:nvPr>
            <p:ph type="sldNum" sz="quarter" idx="12"/>
          </p:nvPr>
        </p:nvSpPr>
        <p:spPr/>
        <p:txBody>
          <a:bodyPr/>
          <a:lstStyle/>
          <a:p>
            <a:fld id="{9F3FF908-489E-4B9A-AC0B-55B0AA3AB47A}" type="slidenum">
              <a:rPr lang="zh-CN" altLang="zh-CN" smtClean="0"/>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zh-CN"/>
          </a:p>
        </p:txBody>
      </p:sp>
      <p:sp>
        <p:nvSpPr>
          <p:cNvPr id="3" name="Footer Placeholder 2"/>
          <p:cNvSpPr>
            <a:spLocks noGrp="1"/>
          </p:cNvSpPr>
          <p:nvPr>
            <p:ph type="ftr" sz="quarter" idx="11"/>
          </p:nvPr>
        </p:nvSpPr>
        <p:spPr/>
        <p:txBody>
          <a:bodyPr/>
          <a:lstStyle/>
          <a:p>
            <a:endParaRPr lang="zh-CN" altLang="zh-CN"/>
          </a:p>
        </p:txBody>
      </p:sp>
      <p:sp>
        <p:nvSpPr>
          <p:cNvPr id="4" name="Slide Number Placeholder 3"/>
          <p:cNvSpPr>
            <a:spLocks noGrp="1"/>
          </p:cNvSpPr>
          <p:nvPr>
            <p:ph type="sldNum" sz="quarter" idx="12"/>
          </p:nvPr>
        </p:nvSpPr>
        <p:spPr/>
        <p:txBody>
          <a:bodyPr/>
          <a:lstStyle/>
          <a:p>
            <a:fld id="{B10D1F0F-CA14-4EF9-9546-5346BD297DAD}" type="slidenum">
              <a:rPr lang="zh-CN" altLang="zh-CN" smtClean="0"/>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C60EC7BB-0DE0-4DA0-9842-9A6F440BE07F}" type="slidenum">
              <a:rPr lang="zh-CN" altLang="zh-CN" smtClean="0"/>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1E228A7A-D3AB-4464-8DAF-4D845C52D6FD}" type="slidenum">
              <a:rPr lang="zh-CN" altLang="zh-CN" smtClean="0"/>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7A961-27F8-4029-AF6A-6465A4507E24}" type="slidenum">
              <a:rPr lang="zh-CN" altLang="zh-CN" smtClean="0"/>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 y="0"/>
            <a:ext cx="12192000" cy="6858000"/>
          </a:xfrm>
          <a:prstGeom prst="rect">
            <a:avLst/>
          </a:prstGeom>
        </p:spPr>
      </p:pic>
      <p:sp>
        <p:nvSpPr>
          <p:cNvPr id="3" name="文本框 2"/>
          <p:cNvSpPr txBox="1"/>
          <p:nvPr/>
        </p:nvSpPr>
        <p:spPr>
          <a:xfrm>
            <a:off x="3719830" y="1555750"/>
            <a:ext cx="4968240" cy="4980940"/>
          </a:xfrm>
          <a:prstGeom prst="rect">
            <a:avLst/>
          </a:prstGeom>
          <a:noFill/>
        </p:spPr>
        <p:txBody>
          <a:bodyPr wrap="square" rtlCol="0">
            <a:noAutofit/>
          </a:bodyPr>
          <a:lstStyle/>
          <a:p>
            <a:pPr algn="ctr"/>
            <a:r>
              <a:rPr lang="en-US" altLang="zh-CN" sz="3600" spc="300" dirty="0">
                <a:solidFill>
                  <a:schemeClr val="bg1"/>
                </a:solidFill>
              </a:rPr>
              <a:t>Cost-effective Customer Targeting Strategy to Achieve Business Growth</a:t>
            </a:r>
            <a:endParaRPr lang="en-US" altLang="zh-CN" sz="3600" spc="300" dirty="0">
              <a:solidFill>
                <a:schemeClr val="bg1"/>
              </a:solidFill>
            </a:endParaRPr>
          </a:p>
        </p:txBody>
      </p:sp>
      <p:sp>
        <p:nvSpPr>
          <p:cNvPr id="6" name="文本框 5"/>
          <p:cNvSpPr txBox="1"/>
          <p:nvPr/>
        </p:nvSpPr>
        <p:spPr>
          <a:xfrm>
            <a:off x="4584065" y="4215765"/>
            <a:ext cx="3364865" cy="1383665"/>
          </a:xfrm>
          <a:prstGeom prst="rect">
            <a:avLst/>
          </a:prstGeom>
          <a:noFill/>
        </p:spPr>
        <p:txBody>
          <a:bodyPr wrap="square" rtlCol="0">
            <a:spAutoFit/>
          </a:bodyPr>
          <a:lstStyle/>
          <a:p>
            <a:pPr algn="ctr"/>
            <a:r>
              <a:rPr lang="en-US" altLang="zh-CN" sz="1600" spc="130" dirty="0">
                <a:solidFill>
                  <a:srgbClr val="D5D5D5"/>
                </a:solidFill>
                <a:latin typeface="Calibri Light" pitchFamily="34" charset="0"/>
                <a:ea typeface="Roboto Th" pitchFamily="2" charset="0"/>
              </a:rPr>
              <a:t>Ziyang (Zion) GAO</a:t>
            </a:r>
            <a:endParaRPr lang="en-US" altLang="zh-CN" sz="1600" spc="130" dirty="0">
              <a:solidFill>
                <a:srgbClr val="D5D5D5"/>
              </a:solidFill>
              <a:latin typeface="Calibri Light" pitchFamily="34" charset="0"/>
              <a:ea typeface="Roboto Th" pitchFamily="2" charset="0"/>
            </a:endParaRPr>
          </a:p>
          <a:p>
            <a:pPr algn="ctr"/>
            <a:r>
              <a:rPr lang="en-US" altLang="zh-CN" sz="1600" spc="130" dirty="0">
                <a:solidFill>
                  <a:srgbClr val="D5D5D5"/>
                </a:solidFill>
                <a:latin typeface="Calibri Light" pitchFamily="34" charset="0"/>
                <a:ea typeface="Roboto Th" pitchFamily="2" charset="0"/>
              </a:rPr>
              <a:t>2001213232</a:t>
            </a:r>
            <a:endParaRPr lang="en-US" altLang="zh-CN" sz="1600" spc="130" dirty="0">
              <a:solidFill>
                <a:srgbClr val="D5D5D5"/>
              </a:solidFill>
              <a:latin typeface="Calibri Light" pitchFamily="34" charset="0"/>
              <a:ea typeface="Roboto Th" pitchFamily="2" charset="0"/>
            </a:endParaRPr>
          </a:p>
          <a:p>
            <a:pPr algn="ctr"/>
            <a:endParaRPr lang="en-US" altLang="zh-CN" sz="1400" spc="130" dirty="0">
              <a:solidFill>
                <a:srgbClr val="D5D5D5"/>
              </a:solidFill>
              <a:latin typeface="Calibri Light" pitchFamily="34" charset="0"/>
              <a:ea typeface="Roboto Th" pitchFamily="2" charset="0"/>
            </a:endParaRPr>
          </a:p>
          <a:p>
            <a:pPr algn="ctr"/>
            <a:r>
              <a:rPr lang="en-US" altLang="zh-CN" sz="1400" spc="130" dirty="0">
                <a:solidFill>
                  <a:srgbClr val="D5D5D5"/>
                </a:solidFill>
                <a:latin typeface="Calibri Light" pitchFamily="34" charset="0"/>
                <a:ea typeface="Roboto Th" pitchFamily="2" charset="0"/>
              </a:rPr>
              <a:t>Quantitative Marketing Models</a:t>
            </a:r>
            <a:endParaRPr lang="en-US" altLang="zh-CN" sz="1400" spc="130" dirty="0">
              <a:solidFill>
                <a:srgbClr val="D5D5D5"/>
              </a:solidFill>
              <a:latin typeface="Calibri Light" pitchFamily="34" charset="0"/>
              <a:ea typeface="Roboto Th" pitchFamily="2" charset="0"/>
            </a:endParaRPr>
          </a:p>
          <a:p>
            <a:pPr algn="ctr"/>
            <a:r>
              <a:rPr lang="en-US" altLang="zh-CN" sz="1200" spc="130" dirty="0">
                <a:solidFill>
                  <a:srgbClr val="D5D5D5"/>
                </a:solidFill>
                <a:latin typeface="Calibri Light" pitchFamily="34" charset="0"/>
                <a:ea typeface="Roboto Th" pitchFamily="2" charset="0"/>
              </a:rPr>
              <a:t>Guanghua School of Management, Peking University</a:t>
            </a:r>
            <a:endParaRPr lang="en-US" altLang="zh-CN" sz="1200" spc="130" dirty="0">
              <a:solidFill>
                <a:srgbClr val="D5D5D5"/>
              </a:solidFill>
              <a:latin typeface="Calibri Light" pitchFamily="34" charset="0"/>
              <a:ea typeface="Roboto Th"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Logistic Regression</a:t>
            </a:r>
            <a:endParaRPr lang="en-US" altLang="zh-CN" sz="3200" spc="300" dirty="0">
              <a:solidFill>
                <a:schemeClr val="bg1"/>
              </a:solidFill>
            </a:endParaRPr>
          </a:p>
        </p:txBody>
      </p:sp>
      <p:sp>
        <p:nvSpPr>
          <p:cNvPr id="2" name="文本框 1"/>
          <p:cNvSpPr txBox="1"/>
          <p:nvPr/>
        </p:nvSpPr>
        <p:spPr>
          <a:xfrm>
            <a:off x="0" y="5468620"/>
            <a:ext cx="12191365" cy="138938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For clients who did not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subscribe</a:t>
            </a:r>
            <a:r>
              <a:rPr lang="en-US" altLang="zh-CN" sz="1800" spc="130">
                <a:solidFill>
                  <a:schemeClr val="bg1"/>
                </a:solidFill>
                <a:latin typeface="Kozuka Gothic Pr6N EL" panose="020B0200000000000000" pitchFamily="34" charset="-128"/>
                <a:ea typeface="Kozuka Gothic Pr6N EL" panose="020B0200000000000000" pitchFamily="34" charset="-128"/>
              </a:rPr>
              <a:t>, t</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he predicted propensities</a:t>
            </a:r>
            <a:r>
              <a:rPr lang="en-US" altLang="zh-CN" sz="1800" spc="130">
                <a:solidFill>
                  <a:schemeClr val="bg1"/>
                </a:solidFill>
                <a:latin typeface="Kozuka Gothic Pr6N EL" panose="020B0200000000000000" pitchFamily="34" charset="-128"/>
                <a:ea typeface="Kozuka Gothic Pr6N EL" panose="020B0200000000000000" pitchFamily="34" charset="-128"/>
              </a:rPr>
              <a:t> are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densely distributed below 0.1, while more than half of the clients who did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subscribe</a:t>
            </a:r>
            <a:r>
              <a:rPr lang="en-US" altLang="zh-CN" sz="1800" spc="130">
                <a:solidFill>
                  <a:schemeClr val="bg1"/>
                </a:solidFill>
                <a:latin typeface="Kozuka Gothic Pr6N EL" panose="020B0200000000000000" pitchFamily="34" charset="-128"/>
                <a:ea typeface="Kozuka Gothic Pr6N EL" panose="020B0200000000000000" pitchFamily="34" charset="-128"/>
              </a:rPr>
              <a:t> have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predicted propensities above 0.1 .</a:t>
            </a: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pic>
        <p:nvPicPr>
          <p:cNvPr id="7" name="图片 6" descr="density plot_prediction"/>
          <p:cNvPicPr>
            <a:picLocks noChangeAspect="1"/>
          </p:cNvPicPr>
          <p:nvPr/>
        </p:nvPicPr>
        <p:blipFill>
          <a:blip r:embed="rId2"/>
          <a:stretch>
            <a:fillRect/>
          </a:stretch>
        </p:blipFill>
        <p:spPr>
          <a:xfrm>
            <a:off x="3308350" y="1031875"/>
            <a:ext cx="5575935" cy="43618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Logistic Regression</a:t>
            </a:r>
            <a:endParaRPr lang="en-US" altLang="zh-CN" sz="3200" spc="300" dirty="0">
              <a:solidFill>
                <a:schemeClr val="bg1"/>
              </a:solidFill>
            </a:endParaRPr>
          </a:p>
        </p:txBody>
      </p:sp>
      <p:sp>
        <p:nvSpPr>
          <p:cNvPr id="2" name="文本框 1"/>
          <p:cNvSpPr txBox="1"/>
          <p:nvPr/>
        </p:nvSpPr>
        <p:spPr>
          <a:xfrm>
            <a:off x="0" y="5857240"/>
            <a:ext cx="12192635" cy="1000125"/>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A perfect classification model should present an AUC of 1.0, while an AUC of 0.5 denotes a random classifier. </a:t>
            </a:r>
            <a:r>
              <a:rPr lang="en-US" altLang="zh-CN" sz="1800" spc="130">
                <a:solidFill>
                  <a:schemeClr val="bg1"/>
                </a:solidFill>
                <a:latin typeface="Kozuka Gothic Pr6N EL" panose="020B0200000000000000" pitchFamily="34" charset="-128"/>
                <a:ea typeface="Kozuka Gothic Pr6N EL" panose="020B0200000000000000" pitchFamily="34" charset="-128"/>
              </a:rPr>
              <a:t>For the trained LR model, AUC=0.643&gt;0.5 .</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pic>
        <p:nvPicPr>
          <p:cNvPr id="7" name="图片 6" descr="ROC curve_logistic regression"/>
          <p:cNvPicPr>
            <a:picLocks noChangeAspect="1"/>
          </p:cNvPicPr>
          <p:nvPr/>
        </p:nvPicPr>
        <p:blipFill>
          <a:blip r:embed="rId2"/>
          <a:stretch>
            <a:fillRect/>
          </a:stretch>
        </p:blipFill>
        <p:spPr>
          <a:xfrm>
            <a:off x="2941955" y="992505"/>
            <a:ext cx="6309360" cy="49358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Logistic Regression</a:t>
            </a:r>
            <a:endParaRPr lang="en-US" altLang="zh-CN" sz="3200" spc="300" dirty="0">
              <a:solidFill>
                <a:schemeClr val="bg1"/>
              </a:solidFill>
            </a:endParaRPr>
          </a:p>
        </p:txBody>
      </p:sp>
      <p:sp>
        <p:nvSpPr>
          <p:cNvPr id="2" name="文本框 1"/>
          <p:cNvSpPr txBox="1"/>
          <p:nvPr/>
        </p:nvSpPr>
        <p:spPr>
          <a:xfrm>
            <a:off x="0" y="5570220"/>
            <a:ext cx="12192635" cy="1200785"/>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If we choose 10% of the clients to target, using LR and target the top 10% that has the highest propensity would yield more than 2 times more of positive response than targeting randomly.</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p:txBody>
      </p:sp>
      <p:pic>
        <p:nvPicPr>
          <p:cNvPr id="3" name="图片 2" descr="lift curve"/>
          <p:cNvPicPr>
            <a:picLocks noChangeAspect="1"/>
          </p:cNvPicPr>
          <p:nvPr/>
        </p:nvPicPr>
        <p:blipFill>
          <a:blip r:embed="rId2"/>
          <a:stretch>
            <a:fillRect/>
          </a:stretch>
        </p:blipFill>
        <p:spPr>
          <a:xfrm>
            <a:off x="3116580" y="956945"/>
            <a:ext cx="5959475" cy="46615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Target Segment Selection</a:t>
            </a:r>
            <a:endParaRPr lang="en-US" altLang="zh-CN" sz="3200" spc="300" dirty="0">
              <a:solidFill>
                <a:schemeClr val="bg1"/>
              </a:solidFill>
            </a:endParaRPr>
          </a:p>
        </p:txBody>
      </p:sp>
      <p:sp>
        <p:nvSpPr>
          <p:cNvPr id="7" name="文本框 6"/>
          <p:cNvSpPr txBox="1"/>
          <p:nvPr/>
        </p:nvSpPr>
        <p:spPr>
          <a:xfrm>
            <a:off x="156210" y="1313815"/>
            <a:ext cx="11850370" cy="163703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if we set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threshold D</a:t>
            </a:r>
            <a:r>
              <a:rPr lang="en-US" altLang="zh-CN" sz="1800" spc="130">
                <a:solidFill>
                  <a:schemeClr val="bg1"/>
                </a:solidFill>
                <a:latin typeface="Kozuka Gothic Pr6N EL" panose="020B0200000000000000" pitchFamily="34" charset="-128"/>
                <a:ea typeface="Kozuka Gothic Pr6N EL" panose="020B0200000000000000" pitchFamily="34" charset="-128"/>
              </a:rPr>
              <a:t>=0.5 and view customers with predicted propensities greater than it as target segment, then:</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pic>
        <p:nvPicPr>
          <p:cNvPr id="11" name="图片 10"/>
          <p:cNvPicPr>
            <a:picLocks noChangeAspect="1"/>
          </p:cNvPicPr>
          <p:nvPr/>
        </p:nvPicPr>
        <p:blipFill>
          <a:blip r:embed="rId2"/>
          <a:stretch>
            <a:fillRect/>
          </a:stretch>
        </p:blipFill>
        <p:spPr>
          <a:xfrm>
            <a:off x="456565" y="2640965"/>
            <a:ext cx="5310505" cy="2352675"/>
          </a:xfrm>
          <a:prstGeom prst="rect">
            <a:avLst/>
          </a:prstGeom>
        </p:spPr>
      </p:pic>
      <p:pic>
        <p:nvPicPr>
          <p:cNvPr id="12" name="图片 11" descr="mosaic_confusion matrix_cutoff 0.5"/>
          <p:cNvPicPr>
            <a:picLocks noChangeAspect="1"/>
          </p:cNvPicPr>
          <p:nvPr/>
        </p:nvPicPr>
        <p:blipFill>
          <a:blip r:embed="rId3"/>
          <a:stretch>
            <a:fillRect/>
          </a:stretch>
        </p:blipFill>
        <p:spPr>
          <a:xfrm>
            <a:off x="6619875" y="2002790"/>
            <a:ext cx="4655820" cy="3642360"/>
          </a:xfrm>
          <a:prstGeom prst="rect">
            <a:avLst/>
          </a:prstGeom>
        </p:spPr>
      </p:pic>
      <p:sp>
        <p:nvSpPr>
          <p:cNvPr id="14" name="文本框 13"/>
          <p:cNvSpPr txBox="1"/>
          <p:nvPr/>
        </p:nvSpPr>
        <p:spPr>
          <a:xfrm>
            <a:off x="156210" y="5811520"/>
            <a:ext cx="11849735" cy="92202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we would have a relatively high prediction accuracy, but a low precision and recall (both 0), and our prediction model would suggest us to target 0 client.  </a:t>
            </a: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Target Segment Selection</a:t>
            </a:r>
            <a:endParaRPr lang="en-US" altLang="zh-CN" sz="3200" spc="300" dirty="0">
              <a:solidFill>
                <a:schemeClr val="bg1"/>
              </a:solidFill>
            </a:endParaRPr>
          </a:p>
        </p:txBody>
      </p:sp>
      <p:sp>
        <p:nvSpPr>
          <p:cNvPr id="7" name="文本框 6"/>
          <p:cNvSpPr txBox="1"/>
          <p:nvPr/>
        </p:nvSpPr>
        <p:spPr>
          <a:xfrm>
            <a:off x="156210" y="1313815"/>
            <a:ext cx="11850370" cy="163703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on the other hand, </a:t>
            </a:r>
            <a:r>
              <a:rPr lang="en-US" altLang="zh-CN" sz="1800" spc="130">
                <a:solidFill>
                  <a:schemeClr val="bg1"/>
                </a:solidFill>
                <a:latin typeface="Kozuka Gothic Pr6N EL" panose="020B0200000000000000" pitchFamily="34" charset="-128"/>
                <a:ea typeface="Kozuka Gothic Pr6N EL" panose="020B0200000000000000" pitchFamily="34" charset="-128"/>
              </a:rPr>
              <a:t>if we set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threshold D</a:t>
            </a:r>
            <a:r>
              <a:rPr lang="en-US" altLang="zh-CN" sz="1800" spc="130">
                <a:solidFill>
                  <a:schemeClr val="bg1"/>
                </a:solidFill>
                <a:latin typeface="Kozuka Gothic Pr6N EL" panose="020B0200000000000000" pitchFamily="34" charset="-128"/>
                <a:ea typeface="Kozuka Gothic Pr6N EL" panose="020B0200000000000000" pitchFamily="34" charset="-128"/>
              </a:rPr>
              <a:t>=0.1 , then:</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sp>
        <p:nvSpPr>
          <p:cNvPr id="14" name="文本框 13"/>
          <p:cNvSpPr txBox="1"/>
          <p:nvPr/>
        </p:nvSpPr>
        <p:spPr>
          <a:xfrm>
            <a:off x="156210" y="5552440"/>
            <a:ext cx="11849735" cy="118110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we would have a lower prediction accuracy (68%), but a higher precision (14.1%) and recall (50.1%), and our prediction model would suggest us to target 1199 clients, among which 169 clients would subscribe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a term deposit</a:t>
            </a:r>
            <a:r>
              <a:rPr lang="en-US" altLang="zh-CN" sz="1800" spc="130">
                <a:solidFill>
                  <a:schemeClr val="bg1"/>
                </a:solidFill>
                <a:latin typeface="Kozuka Gothic Pr6N EL" panose="020B0200000000000000" pitchFamily="34" charset="-128"/>
                <a:ea typeface="Kozuka Gothic Pr6N EL" panose="020B0200000000000000" pitchFamily="34" charset="-128"/>
              </a:rPr>
              <a:t>.  </a:t>
            </a: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pic>
        <p:nvPicPr>
          <p:cNvPr id="10" name="图片 9"/>
          <p:cNvPicPr>
            <a:picLocks noChangeAspect="1"/>
          </p:cNvPicPr>
          <p:nvPr/>
        </p:nvPicPr>
        <p:blipFill>
          <a:blip r:embed="rId2"/>
          <a:stretch>
            <a:fillRect/>
          </a:stretch>
        </p:blipFill>
        <p:spPr>
          <a:xfrm>
            <a:off x="456565" y="2651125"/>
            <a:ext cx="5504815" cy="2352040"/>
          </a:xfrm>
          <a:prstGeom prst="rect">
            <a:avLst/>
          </a:prstGeom>
        </p:spPr>
      </p:pic>
      <p:pic>
        <p:nvPicPr>
          <p:cNvPr id="2" name="图片 1" descr="mosaic_confusion matrix_cutoff 0.1"/>
          <p:cNvPicPr>
            <a:picLocks noChangeAspect="1"/>
          </p:cNvPicPr>
          <p:nvPr/>
        </p:nvPicPr>
        <p:blipFill>
          <a:blip r:embed="rId3"/>
          <a:stretch>
            <a:fillRect/>
          </a:stretch>
        </p:blipFill>
        <p:spPr>
          <a:xfrm>
            <a:off x="6619875" y="2002790"/>
            <a:ext cx="4655820" cy="3641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Cost-benefit Analysis</a:t>
            </a:r>
            <a:endParaRPr lang="en-US" altLang="zh-CN" sz="3200" spc="300" dirty="0">
              <a:solidFill>
                <a:schemeClr val="bg1"/>
              </a:solidFill>
            </a:endParaRPr>
          </a:p>
        </p:txBody>
      </p:sp>
      <p:sp>
        <p:nvSpPr>
          <p:cNvPr id="2" name="文本框 1"/>
          <p:cNvSpPr txBox="1"/>
          <p:nvPr/>
        </p:nvSpPr>
        <p:spPr>
          <a:xfrm>
            <a:off x="66675" y="5375275"/>
            <a:ext cx="12045950" cy="1386205"/>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As we set the classification threshold (cutoff value) higher, our model would suggest us to target less clients, though targeting accuracy and ROI keeps increasing, profitability first increase then drop, set D = 0.1 would be ideal to achieve maximize profit. </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p:txBody>
      </p:sp>
      <p:pic>
        <p:nvPicPr>
          <p:cNvPr id="7" name="图片 6"/>
          <p:cNvPicPr>
            <a:picLocks noChangeAspect="1"/>
          </p:cNvPicPr>
          <p:nvPr/>
        </p:nvPicPr>
        <p:blipFill>
          <a:blip r:embed="rId2"/>
          <a:stretch>
            <a:fillRect/>
          </a:stretch>
        </p:blipFill>
        <p:spPr>
          <a:xfrm>
            <a:off x="1630680" y="1160145"/>
            <a:ext cx="8917940" cy="42151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sym typeface="+mn-ea"/>
              </a:rPr>
              <a:t>Cost-benefit Analysis</a:t>
            </a:r>
            <a:endParaRPr lang="en-US" altLang="zh-CN" sz="3200" spc="300" dirty="0">
              <a:solidFill>
                <a:schemeClr val="bg1"/>
              </a:solidFill>
            </a:endParaRPr>
          </a:p>
        </p:txBody>
      </p:sp>
      <p:pic>
        <p:nvPicPr>
          <p:cNvPr id="7" name="图片 6" descr="cost_benefit_analysis"/>
          <p:cNvPicPr>
            <a:picLocks noChangeAspect="1"/>
          </p:cNvPicPr>
          <p:nvPr/>
        </p:nvPicPr>
        <p:blipFill>
          <a:blip r:embed="rId2"/>
          <a:stretch>
            <a:fillRect/>
          </a:stretch>
        </p:blipFill>
        <p:spPr>
          <a:xfrm>
            <a:off x="2485390" y="1035685"/>
            <a:ext cx="7220585" cy="56483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p>
            <a:pPr algn="l"/>
            <a:r>
              <a:rPr lang="en-US" altLang="zh-CN" sz="3200" spc="300" dirty="0">
                <a:solidFill>
                  <a:schemeClr val="bg1"/>
                </a:solidFill>
                <a:sym typeface="+mn-ea"/>
              </a:rPr>
              <a:t>Conclusions and Suggestions</a:t>
            </a:r>
            <a:endParaRPr lang="en-US" altLang="zh-CN" sz="3200" spc="300" dirty="0">
              <a:solidFill>
                <a:schemeClr val="bg1"/>
              </a:solidFill>
              <a:sym typeface="+mn-ea"/>
            </a:endParaRPr>
          </a:p>
        </p:txBody>
      </p:sp>
      <p:sp>
        <p:nvSpPr>
          <p:cNvPr id="5" name="椭圆 4"/>
          <p:cNvSpPr/>
          <p:nvPr/>
        </p:nvSpPr>
        <p:spPr>
          <a:xfrm>
            <a:off x="1900555" y="854075"/>
            <a:ext cx="754380" cy="75438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00" dirty="0">
              <a:solidFill>
                <a:schemeClr val="bg1">
                  <a:lumMod val="95000"/>
                </a:schemeClr>
              </a:solidFill>
              <a:latin typeface="Roboto Th" pitchFamily="2" charset="0"/>
            </a:endParaRPr>
          </a:p>
        </p:txBody>
      </p:sp>
      <p:sp>
        <p:nvSpPr>
          <p:cNvPr id="6" name="椭圆 5"/>
          <p:cNvSpPr/>
          <p:nvPr/>
        </p:nvSpPr>
        <p:spPr>
          <a:xfrm>
            <a:off x="639445" y="945515"/>
            <a:ext cx="457200" cy="45720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56565" y="1029335"/>
            <a:ext cx="628650" cy="1107996"/>
          </a:xfrm>
          <a:prstGeom prst="rect">
            <a:avLst/>
          </a:prstGeom>
          <a:noFill/>
        </p:spPr>
        <p:txBody>
          <a:bodyPr wrap="square" rtlCol="0">
            <a:spAutoFit/>
          </a:bodyPr>
          <a:p>
            <a:r>
              <a:rPr lang="en-US" altLang="zh-CN" sz="6600" dirty="0">
                <a:solidFill>
                  <a:schemeClr val="bg1"/>
                </a:solidFill>
                <a:latin typeface="Roboto Th" pitchFamily="2" charset="0"/>
                <a:ea typeface="Roboto Th" pitchFamily="2" charset="0"/>
              </a:rPr>
              <a:t>1</a:t>
            </a:r>
            <a:endParaRPr lang="zh-CN" altLang="en-US" sz="6600" dirty="0">
              <a:solidFill>
                <a:schemeClr val="bg1"/>
              </a:solidFill>
              <a:latin typeface="Roboto Th" pitchFamily="2" charset="0"/>
              <a:ea typeface="方正幼线简体" panose="03000509000000000000" pitchFamily="65" charset="-122"/>
            </a:endParaRPr>
          </a:p>
        </p:txBody>
      </p:sp>
      <p:sp>
        <p:nvSpPr>
          <p:cNvPr id="10" name="矩形 9"/>
          <p:cNvSpPr/>
          <p:nvPr/>
        </p:nvSpPr>
        <p:spPr>
          <a:xfrm>
            <a:off x="620395" y="1631315"/>
            <a:ext cx="11136630" cy="1430020"/>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001395" y="1786890"/>
            <a:ext cx="10447020" cy="1060450"/>
          </a:xfrm>
          <a:prstGeom prst="rect">
            <a:avLst/>
          </a:prstGeom>
        </p:spPr>
        <p:txBody>
          <a:bodyPr wrap="square">
            <a:spAutoFit/>
          </a:bodyPr>
          <a:p>
            <a:pPr>
              <a:lnSpc>
                <a:spcPct val="150000"/>
              </a:lnSpc>
            </a:pPr>
            <a:r>
              <a:rPr lang="en-US" altLang="zh-CN" sz="1400" spc="130" dirty="0">
                <a:solidFill>
                  <a:schemeClr val="bg1"/>
                </a:solidFill>
                <a:latin typeface="Kozuka Gothic Pr6N EL" panose="020B0200000000000000" pitchFamily="34" charset="-128"/>
                <a:ea typeface="Kozuka Gothic Pr6N EL" panose="020B0200000000000000" pitchFamily="34" charset="-128"/>
              </a:rPr>
              <a:t>Use logistic regression model (AUC=0.643) in managerial decision making and only target the segment of bank client with higher possibility to subscribe a term deposit would generate higher ROI and profit. </a:t>
            </a:r>
            <a:endParaRPr lang="en-US" altLang="zh-CN" sz="1400" spc="130" dirty="0">
              <a:solidFill>
                <a:schemeClr val="bg1"/>
              </a:solidFill>
              <a:latin typeface="Kozuka Gothic Pr6N EL" panose="020B0200000000000000" pitchFamily="34" charset="-128"/>
              <a:ea typeface="Kozuka Gothic Pr6N EL" panose="020B0200000000000000" pitchFamily="34" charset="-128"/>
            </a:endParaRPr>
          </a:p>
        </p:txBody>
      </p:sp>
      <p:sp>
        <p:nvSpPr>
          <p:cNvPr id="11" name="矩形 10"/>
          <p:cNvSpPr/>
          <p:nvPr/>
        </p:nvSpPr>
        <p:spPr>
          <a:xfrm>
            <a:off x="551815" y="1517015"/>
            <a:ext cx="422748" cy="419100"/>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2083435" y="4107815"/>
            <a:ext cx="754380" cy="75438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solidFill>
                <a:schemeClr val="bg1">
                  <a:lumMod val="95000"/>
                </a:schemeClr>
              </a:solidFill>
              <a:latin typeface="Roboto Th" pitchFamily="2" charset="0"/>
            </a:endParaRPr>
          </a:p>
        </p:txBody>
      </p:sp>
      <p:sp>
        <p:nvSpPr>
          <p:cNvPr id="8" name="椭圆 7"/>
          <p:cNvSpPr/>
          <p:nvPr/>
        </p:nvSpPr>
        <p:spPr>
          <a:xfrm>
            <a:off x="822325" y="4199255"/>
            <a:ext cx="457200" cy="457200"/>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7995" y="4283075"/>
            <a:ext cx="628650" cy="1106805"/>
          </a:xfrm>
          <a:prstGeom prst="rect">
            <a:avLst/>
          </a:prstGeom>
          <a:noFill/>
        </p:spPr>
        <p:txBody>
          <a:bodyPr wrap="square" rtlCol="0">
            <a:spAutoFit/>
          </a:bodyPr>
          <a:lstStyle/>
          <a:p>
            <a:r>
              <a:rPr lang="en-US" altLang="zh-CN" sz="6600" dirty="0">
                <a:solidFill>
                  <a:schemeClr val="bg1"/>
                </a:solidFill>
                <a:latin typeface="Roboto Th" pitchFamily="2" charset="0"/>
                <a:ea typeface="方正幼线简体" panose="03000509000000000000" pitchFamily="65" charset="-122"/>
              </a:rPr>
              <a:t>3</a:t>
            </a:r>
            <a:endParaRPr lang="en-US" altLang="zh-CN" sz="6600" dirty="0">
              <a:solidFill>
                <a:schemeClr val="bg1"/>
              </a:solidFill>
              <a:latin typeface="Roboto Th" pitchFamily="2" charset="0"/>
              <a:ea typeface="方正幼线简体" panose="03000509000000000000" pitchFamily="65" charset="-122"/>
            </a:endParaRPr>
          </a:p>
        </p:txBody>
      </p:sp>
      <p:sp>
        <p:nvSpPr>
          <p:cNvPr id="15" name="矩形 14"/>
          <p:cNvSpPr/>
          <p:nvPr/>
        </p:nvSpPr>
        <p:spPr>
          <a:xfrm>
            <a:off x="551815" y="4824730"/>
            <a:ext cx="422748" cy="419100"/>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353165" y="2628900"/>
            <a:ext cx="628650" cy="1107996"/>
          </a:xfrm>
          <a:prstGeom prst="rect">
            <a:avLst/>
          </a:prstGeom>
          <a:noFill/>
        </p:spPr>
        <p:txBody>
          <a:bodyPr wrap="square" rtlCol="0">
            <a:spAutoFit/>
          </a:bodyPr>
          <a:p>
            <a:r>
              <a:rPr lang="en-US" altLang="zh-CN" sz="6600" dirty="0">
                <a:solidFill>
                  <a:schemeClr val="bg1"/>
                </a:solidFill>
                <a:latin typeface="Roboto Th" pitchFamily="2" charset="0"/>
                <a:ea typeface="Roboto Th" pitchFamily="2" charset="0"/>
              </a:rPr>
              <a:t>2</a:t>
            </a:r>
            <a:endParaRPr lang="zh-CN" altLang="en-US" sz="6600" dirty="0">
              <a:solidFill>
                <a:schemeClr val="bg1"/>
              </a:solidFill>
              <a:latin typeface="Roboto Th" pitchFamily="2" charset="0"/>
              <a:ea typeface="方正幼线简体" panose="03000509000000000000" pitchFamily="65" charset="-122"/>
            </a:endParaRPr>
          </a:p>
        </p:txBody>
      </p:sp>
      <p:sp>
        <p:nvSpPr>
          <p:cNvPr id="19" name="矩形 18"/>
          <p:cNvSpPr/>
          <p:nvPr/>
        </p:nvSpPr>
        <p:spPr>
          <a:xfrm>
            <a:off x="11383645" y="3143885"/>
            <a:ext cx="422748" cy="419100"/>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617855" y="3237230"/>
            <a:ext cx="11136630" cy="1430020"/>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1001395" y="3392805"/>
            <a:ext cx="10447020" cy="1060450"/>
          </a:xfrm>
          <a:prstGeom prst="rect">
            <a:avLst/>
          </a:prstGeom>
        </p:spPr>
        <p:txBody>
          <a:bodyPr wrap="square">
            <a:spAutoFit/>
          </a:bodyPr>
          <a:p>
            <a:pPr>
              <a:lnSpc>
                <a:spcPct val="150000"/>
              </a:lnSpc>
            </a:pPr>
            <a:r>
              <a:rPr lang="en-US" altLang="zh-CN" sz="1400" spc="130" dirty="0">
                <a:solidFill>
                  <a:schemeClr val="bg1"/>
                </a:solidFill>
                <a:latin typeface="Kozuka Gothic Pr6N EL" panose="020B0200000000000000" pitchFamily="34" charset="-128"/>
                <a:ea typeface="Kozuka Gothic Pr6N EL" panose="020B0200000000000000" pitchFamily="34" charset="-128"/>
              </a:rPr>
              <a:t>When targeting bank clients with predicted subscription propensities higher than 0.1, the estimated ROI of telemarketing is 111%, if this model were incorporated into previous marketing efforts, marketing profit would have a 8260 dollar increase. </a:t>
            </a:r>
            <a:endParaRPr lang="en-US" altLang="zh-CN" sz="1400" spc="130" dirty="0">
              <a:solidFill>
                <a:schemeClr val="bg1"/>
              </a:solidFill>
              <a:latin typeface="Kozuka Gothic Pr6N EL" panose="020B0200000000000000" pitchFamily="34" charset="-128"/>
              <a:ea typeface="Kozuka Gothic Pr6N EL" panose="020B0200000000000000" pitchFamily="34" charset="-128"/>
            </a:endParaRPr>
          </a:p>
        </p:txBody>
      </p:sp>
      <p:sp>
        <p:nvSpPr>
          <p:cNvPr id="23" name="矩形 22"/>
          <p:cNvSpPr/>
          <p:nvPr/>
        </p:nvSpPr>
        <p:spPr>
          <a:xfrm>
            <a:off x="617855" y="5009515"/>
            <a:ext cx="11136630" cy="1430020"/>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1085215" y="5400675"/>
            <a:ext cx="10447020" cy="737235"/>
          </a:xfrm>
          <a:prstGeom prst="rect">
            <a:avLst/>
          </a:prstGeom>
        </p:spPr>
        <p:txBody>
          <a:bodyPr wrap="square">
            <a:spAutoFit/>
          </a:bodyPr>
          <a:p>
            <a:pPr>
              <a:lnSpc>
                <a:spcPct val="150000"/>
              </a:lnSpc>
            </a:pPr>
            <a:r>
              <a:rPr lang="en-US" altLang="zh-CN" sz="1400" spc="130" dirty="0">
                <a:solidFill>
                  <a:schemeClr val="bg1"/>
                </a:solidFill>
                <a:latin typeface="Kozuka Gothic Pr6N EL" panose="020B0200000000000000" pitchFamily="34" charset="-128"/>
                <a:ea typeface="Kozuka Gothic Pr6N EL" panose="020B0200000000000000" pitchFamily="34" charset="-128"/>
              </a:rPr>
              <a:t>Other machine learning models may also have the potential for the task, campaign information and marco economic data may be included in future modeling to improve performance metrics.</a:t>
            </a:r>
            <a:endParaRPr lang="en-US" altLang="zh-CN" sz="1400" spc="130" dirty="0">
              <a:solidFill>
                <a:schemeClr val="bg1"/>
              </a:solidFill>
              <a:latin typeface="Kozuka Gothic Pr6N EL" panose="020B0200000000000000" pitchFamily="34" charset="-128"/>
              <a:ea typeface="Kozuka Gothic Pr6N EL" panose="020B02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3612421" y="2720985"/>
            <a:ext cx="4968552" cy="707886"/>
          </a:xfrm>
          <a:prstGeom prst="rect">
            <a:avLst/>
          </a:prstGeom>
          <a:noFill/>
        </p:spPr>
        <p:txBody>
          <a:bodyPr wrap="square" rtlCol="0">
            <a:spAutoFit/>
          </a:bodyPr>
          <a:lstStyle/>
          <a:p>
            <a:pPr algn="ctr"/>
            <a:r>
              <a:rPr lang="en-US" altLang="zh-CN" sz="4000" spc="300" dirty="0">
                <a:solidFill>
                  <a:schemeClr val="bg1"/>
                </a:solidFill>
              </a:rPr>
              <a:t>THANK YOU</a:t>
            </a:r>
            <a:endParaRPr lang="zh-CN" altLang="en-US" sz="4000" spc="300" dirty="0">
              <a:solidFill>
                <a:schemeClr val="bg1"/>
              </a:solidFill>
            </a:endParaRPr>
          </a:p>
        </p:txBody>
      </p:sp>
      <p:sp>
        <p:nvSpPr>
          <p:cNvPr id="8" name="矩形 7"/>
          <p:cNvSpPr/>
          <p:nvPr/>
        </p:nvSpPr>
        <p:spPr>
          <a:xfrm>
            <a:off x="3787140" y="3810635"/>
            <a:ext cx="4900930" cy="306705"/>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858260" y="3810635"/>
            <a:ext cx="4829810" cy="275590"/>
          </a:xfrm>
          <a:prstGeom prst="rect">
            <a:avLst/>
          </a:prstGeom>
          <a:noFill/>
        </p:spPr>
        <p:txBody>
          <a:bodyPr wrap="square" rtlCol="0">
            <a:spAutoFit/>
          </a:bodyPr>
          <a:lstStyle/>
          <a:p>
            <a:pPr algn="ctr"/>
            <a:r>
              <a:rPr lang="en-US" altLang="zh-CN" sz="1200" spc="160" dirty="0">
                <a:solidFill>
                  <a:srgbClr val="D5D5D5"/>
                </a:solidFill>
                <a:latin typeface="Calibri Light" pitchFamily="34" charset="0"/>
                <a:ea typeface="Roboto Th" pitchFamily="2" charset="0"/>
              </a:rPr>
              <a:t>Empower Marketing Practice with Data Science</a:t>
            </a:r>
            <a:endParaRPr lang="en-US" altLang="zh-CN" sz="1200" spc="160" dirty="0">
              <a:solidFill>
                <a:srgbClr val="D5D5D5"/>
              </a:solidFill>
              <a:latin typeface="Calibri Light" pitchFamily="34" charset="0"/>
              <a:ea typeface="Roboto Th"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45484" y="373390"/>
            <a:ext cx="7940869" cy="583565"/>
          </a:xfrm>
          <a:prstGeom prst="rect">
            <a:avLst/>
          </a:prstGeom>
          <a:noFill/>
        </p:spPr>
        <p:txBody>
          <a:bodyPr wrap="square" rtlCol="0">
            <a:spAutoFit/>
          </a:bodyPr>
          <a:lstStyle/>
          <a:p>
            <a:pPr algn="l"/>
            <a:r>
              <a:rPr lang="en-US" altLang="zh-CN" sz="3200" spc="300" dirty="0">
                <a:solidFill>
                  <a:schemeClr val="bg1"/>
                </a:solidFill>
              </a:rPr>
              <a:t>Case Scenario</a:t>
            </a:r>
            <a:endParaRPr lang="en-US" altLang="zh-CN" sz="3200" spc="300" dirty="0">
              <a:solidFill>
                <a:schemeClr val="bg1"/>
              </a:solidFill>
            </a:endParaRPr>
          </a:p>
        </p:txBody>
      </p:sp>
      <p:sp>
        <p:nvSpPr>
          <p:cNvPr id="2" name="文本框 1"/>
          <p:cNvSpPr txBox="1"/>
          <p:nvPr/>
        </p:nvSpPr>
        <p:spPr>
          <a:xfrm>
            <a:off x="1358900" y="1359535"/>
            <a:ext cx="9376410" cy="493395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Our client, a commercial bank in Hong Kong, are now planning to conduct </a:t>
            </a:r>
            <a:r>
              <a:rPr lang="en-US" altLang="zh-CN" sz="1800" b="1" spc="130">
                <a:solidFill>
                  <a:schemeClr val="bg1"/>
                </a:solidFill>
                <a:latin typeface="Kozuka Gothic Pr6N EL" panose="020B0200000000000000" pitchFamily="34" charset="-128"/>
                <a:ea typeface="Kozuka Gothic Pr6N EL" panose="020B0200000000000000" pitchFamily="34" charset="-128"/>
              </a:rPr>
              <a:t>direct marketing campaigns</a:t>
            </a:r>
            <a:r>
              <a:rPr lang="en-US" altLang="zh-CN" sz="1800" spc="130">
                <a:solidFill>
                  <a:schemeClr val="bg1"/>
                </a:solidFill>
                <a:latin typeface="Kozuka Gothic Pr6N EL" panose="020B0200000000000000" pitchFamily="34" charset="-128"/>
                <a:ea typeface="Kozuka Gothic Pr6N EL" panose="020B0200000000000000" pitchFamily="34" charset="-128"/>
              </a:rPr>
              <a:t> (phone calls) to promote term deposit. </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We know that the average </a:t>
            </a:r>
            <a:r>
              <a:rPr lang="en-US" altLang="zh-CN" sz="1800" b="1" spc="130">
                <a:solidFill>
                  <a:schemeClr val="bg1"/>
                </a:solidFill>
                <a:latin typeface="Kozuka Gothic Pr6N EL" panose="020B0200000000000000" pitchFamily="34" charset="-128"/>
                <a:ea typeface="Kozuka Gothic Pr6N EL" panose="020B0200000000000000" pitchFamily="34" charset="-128"/>
              </a:rPr>
              <a:t>cost</a:t>
            </a:r>
            <a:r>
              <a:rPr lang="en-US" altLang="zh-CN" sz="1800" spc="130">
                <a:solidFill>
                  <a:schemeClr val="bg1"/>
                </a:solidFill>
                <a:latin typeface="Kozuka Gothic Pr6N EL" panose="020B0200000000000000" pitchFamily="34" charset="-128"/>
                <a:ea typeface="Kozuka Gothic Pr6N EL" panose="020B0200000000000000" pitchFamily="34" charset="-128"/>
              </a:rPr>
              <a:t> for the client to contact a customer is </a:t>
            </a:r>
            <a:r>
              <a:rPr lang="en-US" altLang="zh-CN" sz="1800" b="1" spc="130">
                <a:solidFill>
                  <a:schemeClr val="bg1"/>
                </a:solidFill>
                <a:latin typeface="Kozuka Gothic Pr6N EL" panose="020B0200000000000000" pitchFamily="34" charset="-128"/>
                <a:ea typeface="Kozuka Gothic Pr6N EL" panose="020B0200000000000000" pitchFamily="34" charset="-128"/>
              </a:rPr>
              <a:t>10 dollar</a:t>
            </a:r>
            <a:r>
              <a:rPr lang="en-US" altLang="zh-CN" sz="1800" spc="130">
                <a:solidFill>
                  <a:schemeClr val="bg1"/>
                </a:solidFill>
                <a:latin typeface="Kozuka Gothic Pr6N EL" panose="020B0200000000000000" pitchFamily="34" charset="-128"/>
                <a:ea typeface="Kozuka Gothic Pr6N EL" panose="020B0200000000000000" pitchFamily="34" charset="-128"/>
              </a:rPr>
              <a:t>, and each successful customer acquisition will bring a </a:t>
            </a:r>
            <a:r>
              <a:rPr lang="en-US" altLang="zh-CN" sz="1800" b="1" spc="130">
                <a:solidFill>
                  <a:schemeClr val="bg1"/>
                </a:solidFill>
                <a:latin typeface="Kozuka Gothic Pr6N EL" panose="020B0200000000000000" pitchFamily="34" charset="-128"/>
                <a:ea typeface="Kozuka Gothic Pr6N EL" panose="020B0200000000000000" pitchFamily="34" charset="-128"/>
              </a:rPr>
              <a:t>100 dollar revenue</a:t>
            </a:r>
            <a:r>
              <a:rPr lang="en-US" altLang="zh-CN" sz="1800" spc="130">
                <a:solidFill>
                  <a:schemeClr val="bg1"/>
                </a:solidFill>
                <a:latin typeface="Kozuka Gothic Pr6N EL" panose="020B0200000000000000" pitchFamily="34" charset="-128"/>
                <a:ea typeface="Kozuka Gothic Pr6N EL" panose="020B0200000000000000" pitchFamily="34" charset="-128"/>
              </a:rPr>
              <a:t>. </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Please utilize the data collected by our client's marketing team and develop a </a:t>
            </a:r>
            <a:r>
              <a:rPr lang="en-US" altLang="zh-CN" sz="1800" b="1" spc="130">
                <a:solidFill>
                  <a:schemeClr val="bg1"/>
                </a:solidFill>
                <a:latin typeface="Kozuka Gothic Pr6N EL" panose="020B0200000000000000" pitchFamily="34" charset="-128"/>
                <a:ea typeface="Kozuka Gothic Pr6N EL" panose="020B0200000000000000" pitchFamily="34" charset="-128"/>
              </a:rPr>
              <a:t>customer targeting strategy</a:t>
            </a:r>
            <a:r>
              <a:rPr lang="en-US" altLang="zh-CN" sz="1800" spc="130">
                <a:solidFill>
                  <a:schemeClr val="bg1"/>
                </a:solidFill>
                <a:latin typeface="Kozuka Gothic Pr6N EL" panose="020B0200000000000000" pitchFamily="34" charset="-128"/>
                <a:ea typeface="Kozuka Gothic Pr6N EL" panose="020B0200000000000000" pitchFamily="34" charset="-128"/>
              </a:rPr>
              <a:t> that achieve the maximum possible revenue with least marketing expenditure.</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Data</a:t>
            </a:r>
            <a:endParaRPr lang="en-US" altLang="zh-CN" sz="3200" spc="300" dirty="0">
              <a:solidFill>
                <a:schemeClr val="bg1"/>
              </a:solidFill>
            </a:endParaRPr>
          </a:p>
        </p:txBody>
      </p:sp>
      <p:sp>
        <p:nvSpPr>
          <p:cNvPr id="2" name="文本框 1"/>
          <p:cNvSpPr txBox="1"/>
          <p:nvPr/>
        </p:nvSpPr>
        <p:spPr>
          <a:xfrm>
            <a:off x="1358900" y="1057910"/>
            <a:ext cx="9376410" cy="559308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The dataset is consisted of </a:t>
            </a:r>
            <a:r>
              <a:rPr lang="en-US" altLang="zh-CN" sz="1800" b="1" spc="130">
                <a:solidFill>
                  <a:schemeClr val="bg1"/>
                </a:solidFill>
                <a:latin typeface="Kozuka Gothic Pr6N EL" panose="020B0200000000000000" pitchFamily="34" charset="-128"/>
                <a:ea typeface="Kozuka Gothic Pr6N EL" panose="020B0200000000000000" pitchFamily="34" charset="-128"/>
              </a:rPr>
              <a:t>4,251</a:t>
            </a:r>
            <a:r>
              <a:rPr lang="en-US" altLang="zh-CN" sz="1800" spc="130">
                <a:solidFill>
                  <a:schemeClr val="bg1"/>
                </a:solidFill>
                <a:latin typeface="Kozuka Gothic Pr6N EL" panose="020B0200000000000000" pitchFamily="34" charset="-128"/>
                <a:ea typeface="Kozuka Gothic Pr6N EL" panose="020B0200000000000000" pitchFamily="34" charset="-128"/>
              </a:rPr>
              <a:t> customer data on direct marketing campaigns (phone calls) of a Hong Kong banking institution, with </a:t>
            </a:r>
            <a:r>
              <a:rPr lang="en-US" altLang="zh-CN" sz="1800" b="1" spc="130">
                <a:solidFill>
                  <a:schemeClr val="bg1"/>
                </a:solidFill>
                <a:latin typeface="Kozuka Gothic Pr6N EL" panose="020B0200000000000000" pitchFamily="34" charset="-128"/>
                <a:ea typeface="Kozuka Gothic Pr6N EL" panose="020B0200000000000000" pitchFamily="34" charset="-128"/>
              </a:rPr>
              <a:t>17 variables</a:t>
            </a:r>
            <a:r>
              <a:rPr lang="en-US" altLang="zh-CN" sz="1800" spc="130">
                <a:solidFill>
                  <a:schemeClr val="bg1"/>
                </a:solidFill>
                <a:latin typeface="Kozuka Gothic Pr6N EL" panose="020B0200000000000000" pitchFamily="34" charset="-128"/>
                <a:ea typeface="Kozuka Gothic Pr6N EL" panose="020B0200000000000000" pitchFamily="34" charset="-128"/>
              </a:rPr>
              <a:t>:</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800" b="1" spc="130">
                <a:solidFill>
                  <a:schemeClr val="bg1"/>
                </a:solidFill>
                <a:latin typeface="Kozuka Gothic Pr6N EL" panose="020B0200000000000000" pitchFamily="34" charset="-128"/>
                <a:ea typeface="Kozuka Gothic Pr6N EL" panose="020B0200000000000000" pitchFamily="34" charset="-128"/>
              </a:rPr>
              <a:t>Client Information</a:t>
            </a:r>
            <a:r>
              <a:rPr lang="en-US" altLang="zh-CN" sz="1800" spc="130">
                <a:solidFill>
                  <a:schemeClr val="bg1"/>
                </a:solidFill>
                <a:latin typeface="Kozuka Gothic Pr6N EL" panose="020B0200000000000000" pitchFamily="34" charset="-128"/>
                <a:ea typeface="Kozuka Gothic Pr6N EL" panose="020B0200000000000000" pitchFamily="34" charset="-128"/>
              </a:rPr>
              <a:t>: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 </a:t>
            </a:r>
            <a:r>
              <a:rPr lang="en-US" altLang="zh-CN" sz="1600" b="1" spc="130">
                <a:solidFill>
                  <a:schemeClr val="bg1"/>
                </a:solidFill>
                <a:latin typeface="Kozuka Gothic Pr6N EL" panose="020B0200000000000000" pitchFamily="34" charset="-128"/>
                <a:ea typeface="Kozuka Gothic Pr6N EL" panose="020B0200000000000000" pitchFamily="34" charset="-128"/>
              </a:rPr>
              <a:t>age</a:t>
            </a:r>
            <a:r>
              <a:rPr lang="en-US" altLang="zh-CN" sz="1600" spc="130">
                <a:solidFill>
                  <a:schemeClr val="bg1"/>
                </a:solidFill>
                <a:latin typeface="Kozuka Gothic Pr6N EL" panose="020B0200000000000000" pitchFamily="34" charset="-128"/>
                <a:ea typeface="Kozuka Gothic Pr6N EL" panose="020B0200000000000000" pitchFamily="34" charset="-128"/>
              </a:rPr>
              <a:t>;   (2) </a:t>
            </a:r>
            <a:r>
              <a:rPr lang="en-US" altLang="zh-CN" sz="1600" b="1" spc="130">
                <a:solidFill>
                  <a:schemeClr val="bg1"/>
                </a:solidFill>
                <a:latin typeface="Kozuka Gothic Pr6N EL" panose="020B0200000000000000" pitchFamily="34" charset="-128"/>
                <a:ea typeface="Kozuka Gothic Pr6N EL" panose="020B0200000000000000" pitchFamily="34" charset="-128"/>
              </a:rPr>
              <a:t>job</a:t>
            </a:r>
            <a:r>
              <a:rPr lang="en-US" altLang="zh-CN" sz="1600" spc="130">
                <a:solidFill>
                  <a:schemeClr val="bg1"/>
                </a:solidFill>
                <a:latin typeface="Kozuka Gothic Pr6N EL" panose="020B0200000000000000" pitchFamily="34" charset="-128"/>
                <a:ea typeface="Kozuka Gothic Pr6N EL" panose="020B0200000000000000" pitchFamily="34" charset="-128"/>
              </a:rPr>
              <a:t>: type of job;   (3) </a:t>
            </a:r>
            <a:r>
              <a:rPr lang="en-US" altLang="zh-CN" sz="1600" b="1" spc="130">
                <a:solidFill>
                  <a:schemeClr val="bg1"/>
                </a:solidFill>
                <a:latin typeface="Kozuka Gothic Pr6N EL" panose="020B0200000000000000" pitchFamily="34" charset="-128"/>
                <a:ea typeface="Kozuka Gothic Pr6N EL" panose="020B0200000000000000" pitchFamily="34" charset="-128"/>
              </a:rPr>
              <a:t>marital</a:t>
            </a:r>
            <a:r>
              <a:rPr lang="en-US" altLang="zh-CN" sz="1600" spc="130">
                <a:solidFill>
                  <a:schemeClr val="bg1"/>
                </a:solidFill>
                <a:latin typeface="Kozuka Gothic Pr6N EL" panose="020B0200000000000000" pitchFamily="34" charset="-128"/>
                <a:ea typeface="Kozuka Gothic Pr6N EL" panose="020B0200000000000000" pitchFamily="34" charset="-128"/>
              </a:rPr>
              <a:t>: marital status;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(4) </a:t>
            </a:r>
            <a:r>
              <a:rPr lang="en-US" altLang="zh-CN" sz="1600" b="1" spc="130">
                <a:solidFill>
                  <a:schemeClr val="bg1"/>
                </a:solidFill>
                <a:latin typeface="Kozuka Gothic Pr6N EL" panose="020B0200000000000000" pitchFamily="34" charset="-128"/>
                <a:ea typeface="Kozuka Gothic Pr6N EL" panose="020B0200000000000000" pitchFamily="34" charset="-128"/>
              </a:rPr>
              <a:t>education</a:t>
            </a:r>
            <a:r>
              <a:rPr lang="en-US" altLang="zh-CN" sz="1600" spc="130">
                <a:solidFill>
                  <a:schemeClr val="bg1"/>
                </a:solidFill>
                <a:latin typeface="Kozuka Gothic Pr6N EL" panose="020B0200000000000000" pitchFamily="34" charset="-128"/>
                <a:ea typeface="Kozuka Gothic Pr6N EL" panose="020B0200000000000000" pitchFamily="34" charset="-128"/>
              </a:rPr>
              <a:t>;   (5) </a:t>
            </a:r>
            <a:r>
              <a:rPr lang="en-US" altLang="zh-CN" sz="1600" b="1" spc="130">
                <a:solidFill>
                  <a:schemeClr val="bg1"/>
                </a:solidFill>
                <a:latin typeface="Kozuka Gothic Pr6N EL" panose="020B0200000000000000" pitchFamily="34" charset="-128"/>
                <a:ea typeface="Kozuka Gothic Pr6N EL" panose="020B0200000000000000" pitchFamily="34" charset="-128"/>
              </a:rPr>
              <a:t>default</a:t>
            </a:r>
            <a:r>
              <a:rPr lang="en-US" altLang="zh-CN" sz="1600" spc="130">
                <a:solidFill>
                  <a:schemeClr val="bg1"/>
                </a:solidFill>
                <a:latin typeface="Kozuka Gothic Pr6N EL" panose="020B0200000000000000" pitchFamily="34" charset="-128"/>
                <a:ea typeface="Kozuka Gothic Pr6N EL" panose="020B0200000000000000" pitchFamily="34" charset="-128"/>
              </a:rPr>
              <a:t>: whether or not has credit in default;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(6) </a:t>
            </a:r>
            <a:r>
              <a:rPr lang="en-US" altLang="zh-CN" sz="1600" b="1" spc="130">
                <a:solidFill>
                  <a:schemeClr val="bg1"/>
                </a:solidFill>
                <a:latin typeface="Kozuka Gothic Pr6N EL" panose="020B0200000000000000" pitchFamily="34" charset="-128"/>
                <a:ea typeface="Kozuka Gothic Pr6N EL" panose="020B0200000000000000" pitchFamily="34" charset="-128"/>
              </a:rPr>
              <a:t>balance</a:t>
            </a:r>
            <a:r>
              <a:rPr lang="en-US" altLang="zh-CN" sz="1600" spc="130">
                <a:solidFill>
                  <a:schemeClr val="bg1"/>
                </a:solidFill>
                <a:latin typeface="Kozuka Gothic Pr6N EL" panose="020B0200000000000000" pitchFamily="34" charset="-128"/>
                <a:ea typeface="Kozuka Gothic Pr6N EL" panose="020B0200000000000000" pitchFamily="34" charset="-128"/>
              </a:rPr>
              <a:t>: average yearly balance;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(7) </a:t>
            </a:r>
            <a:r>
              <a:rPr lang="en-US" altLang="zh-CN" sz="1600" b="1" spc="130">
                <a:solidFill>
                  <a:schemeClr val="bg1"/>
                </a:solidFill>
                <a:latin typeface="Kozuka Gothic Pr6N EL" panose="020B0200000000000000" pitchFamily="34" charset="-128"/>
                <a:ea typeface="Kozuka Gothic Pr6N EL" panose="020B0200000000000000" pitchFamily="34" charset="-128"/>
              </a:rPr>
              <a:t>housing</a:t>
            </a:r>
            <a:r>
              <a:rPr lang="en-US" altLang="zh-CN" sz="1600" spc="130">
                <a:solidFill>
                  <a:schemeClr val="bg1"/>
                </a:solidFill>
                <a:latin typeface="Kozuka Gothic Pr6N EL" panose="020B0200000000000000" pitchFamily="34" charset="-128"/>
                <a:ea typeface="Kozuka Gothic Pr6N EL" panose="020B0200000000000000" pitchFamily="34" charset="-128"/>
              </a:rPr>
              <a:t>: whether or not has housing loan;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(8) </a:t>
            </a:r>
            <a:r>
              <a:rPr lang="en-US" altLang="zh-CN" sz="1600" b="1" spc="130">
                <a:solidFill>
                  <a:schemeClr val="bg1"/>
                </a:solidFill>
                <a:latin typeface="Kozuka Gothic Pr6N EL" panose="020B0200000000000000" pitchFamily="34" charset="-128"/>
                <a:ea typeface="Kozuka Gothic Pr6N EL" panose="020B0200000000000000" pitchFamily="34" charset="-128"/>
              </a:rPr>
              <a:t>loan</a:t>
            </a:r>
            <a:r>
              <a:rPr lang="en-US" altLang="zh-CN" sz="1600" spc="130">
                <a:solidFill>
                  <a:schemeClr val="bg1"/>
                </a:solidFill>
                <a:latin typeface="Kozuka Gothic Pr6N EL" panose="020B0200000000000000" pitchFamily="34" charset="-128"/>
                <a:ea typeface="Kozuka Gothic Pr6N EL" panose="020B0200000000000000" pitchFamily="34" charset="-128"/>
              </a:rPr>
              <a:t>: whether or not has personal loan.</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800" b="1" spc="130">
                <a:solidFill>
                  <a:schemeClr val="bg1"/>
                </a:solidFill>
                <a:latin typeface="Kozuka Gothic Pr6N EL" panose="020B0200000000000000" pitchFamily="34" charset="-128"/>
                <a:ea typeface="Kozuka Gothic Pr6N EL" panose="020B0200000000000000" pitchFamily="34" charset="-128"/>
                <a:sym typeface="+mn-ea"/>
              </a:rPr>
              <a:t>Outcome</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sym typeface="+mn-ea"/>
              </a:rPr>
              <a:t>(9)</a:t>
            </a:r>
            <a:r>
              <a:rPr lang="en-US" altLang="zh-CN" sz="1600" b="1" spc="130">
                <a:solidFill>
                  <a:schemeClr val="bg1"/>
                </a:solidFill>
                <a:latin typeface="Kozuka Gothic Pr6N EL" panose="020B0200000000000000" pitchFamily="34" charset="-128"/>
                <a:ea typeface="Kozuka Gothic Pr6N EL" panose="020B0200000000000000" pitchFamily="34" charset="-128"/>
                <a:sym typeface="+mn-ea"/>
              </a:rPr>
              <a:t>response</a:t>
            </a:r>
            <a:r>
              <a:rPr lang="en-US" altLang="zh-CN" sz="1600" spc="130">
                <a:solidFill>
                  <a:schemeClr val="bg1"/>
                </a:solidFill>
                <a:latin typeface="Kozuka Gothic Pr6N EL" panose="020B0200000000000000" pitchFamily="34" charset="-128"/>
                <a:ea typeface="Kozuka Gothic Pr6N EL" panose="020B0200000000000000" pitchFamily="34" charset="-128"/>
                <a:sym typeface="+mn-ea"/>
              </a:rPr>
              <a:t>: whether or not has the client subscribed a term deposit.</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Data</a:t>
            </a:r>
            <a:endParaRPr lang="en-US" altLang="zh-CN" sz="3200" spc="300" dirty="0">
              <a:solidFill>
                <a:schemeClr val="bg1"/>
              </a:solidFill>
            </a:endParaRPr>
          </a:p>
        </p:txBody>
      </p:sp>
      <p:sp>
        <p:nvSpPr>
          <p:cNvPr id="2" name="文本框 1"/>
          <p:cNvSpPr txBox="1"/>
          <p:nvPr/>
        </p:nvSpPr>
        <p:spPr>
          <a:xfrm>
            <a:off x="1358900" y="1236345"/>
            <a:ext cx="9376410" cy="5414645"/>
          </a:xfrm>
          <a:prstGeom prst="rect">
            <a:avLst/>
          </a:prstGeom>
          <a:noFill/>
        </p:spPr>
        <p:txBody>
          <a:bodyPr wrap="square" rtlCol="0">
            <a:noAutofit/>
          </a:bodyPr>
          <a:p>
            <a:pPr>
              <a:lnSpc>
                <a:spcPct val="150000"/>
              </a:lnSpc>
            </a:pPr>
            <a:r>
              <a:rPr lang="en-US" altLang="zh-CN" sz="1800" b="1" spc="130">
                <a:solidFill>
                  <a:schemeClr val="bg1"/>
                </a:solidFill>
                <a:latin typeface="Kozuka Gothic Pr6N EL" panose="020B0200000000000000" pitchFamily="34" charset="-128"/>
                <a:ea typeface="Kozuka Gothic Pr6N EL" panose="020B0200000000000000" pitchFamily="34" charset="-128"/>
              </a:rPr>
              <a:t>Campaign Information:</a:t>
            </a:r>
            <a:r>
              <a:rPr lang="en-US" altLang="zh-CN" sz="1800" spc="130">
                <a:solidFill>
                  <a:schemeClr val="bg1"/>
                </a:solidFill>
                <a:latin typeface="Kozuka Gothic Pr6N EL" panose="020B0200000000000000" pitchFamily="34" charset="-128"/>
                <a:ea typeface="Kozuka Gothic Pr6N EL" panose="020B0200000000000000" pitchFamily="34" charset="-128"/>
              </a:rPr>
              <a:t>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(10) </a:t>
            </a:r>
            <a:r>
              <a:rPr lang="en-US" altLang="zh-CN" sz="1600" b="1" spc="130">
                <a:solidFill>
                  <a:schemeClr val="bg1"/>
                </a:solidFill>
                <a:latin typeface="Kozuka Gothic Pr6N EL" panose="020B0200000000000000" pitchFamily="34" charset="-128"/>
                <a:ea typeface="Kozuka Gothic Pr6N EL" panose="020B0200000000000000" pitchFamily="34" charset="-128"/>
              </a:rPr>
              <a:t>contact</a:t>
            </a:r>
            <a:r>
              <a:rPr lang="en-US" altLang="zh-CN" sz="1600" spc="130">
                <a:solidFill>
                  <a:schemeClr val="bg1"/>
                </a:solidFill>
                <a:latin typeface="Kozuka Gothic Pr6N EL" panose="020B0200000000000000" pitchFamily="34" charset="-128"/>
                <a:ea typeface="Kozuka Gothic Pr6N EL" panose="020B0200000000000000" pitchFamily="34" charset="-128"/>
              </a:rPr>
              <a:t>: contact communication type;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(11) </a:t>
            </a:r>
            <a:r>
              <a:rPr lang="en-US" altLang="zh-CN" sz="1600" b="1" spc="130">
                <a:solidFill>
                  <a:schemeClr val="bg1"/>
                </a:solidFill>
                <a:latin typeface="Kozuka Gothic Pr6N EL" panose="020B0200000000000000" pitchFamily="34" charset="-128"/>
                <a:ea typeface="Kozuka Gothic Pr6N EL" panose="020B0200000000000000" pitchFamily="34" charset="-128"/>
              </a:rPr>
              <a:t>day</a:t>
            </a:r>
            <a:r>
              <a:rPr lang="en-US" altLang="zh-CN" sz="1600" spc="130">
                <a:solidFill>
                  <a:schemeClr val="bg1"/>
                </a:solidFill>
                <a:latin typeface="Kozuka Gothic Pr6N EL" panose="020B0200000000000000" pitchFamily="34" charset="-128"/>
                <a:ea typeface="Kozuka Gothic Pr6N EL" panose="020B0200000000000000" pitchFamily="34" charset="-128"/>
              </a:rPr>
              <a:t>: last contact day of the week;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(12) </a:t>
            </a:r>
            <a:r>
              <a:rPr lang="en-US" altLang="zh-CN" sz="1600" b="1" spc="130">
                <a:solidFill>
                  <a:schemeClr val="bg1"/>
                </a:solidFill>
                <a:latin typeface="Kozuka Gothic Pr6N EL" panose="020B0200000000000000" pitchFamily="34" charset="-128"/>
                <a:ea typeface="Kozuka Gothic Pr6N EL" panose="020B0200000000000000" pitchFamily="34" charset="-128"/>
              </a:rPr>
              <a:t>month</a:t>
            </a:r>
            <a:r>
              <a:rPr lang="en-US" altLang="zh-CN" sz="1600" spc="130">
                <a:solidFill>
                  <a:schemeClr val="bg1"/>
                </a:solidFill>
                <a:latin typeface="Kozuka Gothic Pr6N EL" panose="020B0200000000000000" pitchFamily="34" charset="-128"/>
                <a:ea typeface="Kozuka Gothic Pr6N EL" panose="020B0200000000000000" pitchFamily="34" charset="-128"/>
              </a:rPr>
              <a:t>: last contact month of year;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(13) </a:t>
            </a:r>
            <a:r>
              <a:rPr lang="en-US" altLang="zh-CN" sz="1600" b="1" spc="130">
                <a:solidFill>
                  <a:schemeClr val="bg1"/>
                </a:solidFill>
                <a:latin typeface="Kozuka Gothic Pr6N EL" panose="020B0200000000000000" pitchFamily="34" charset="-128"/>
                <a:ea typeface="Kozuka Gothic Pr6N EL" panose="020B0200000000000000" pitchFamily="34" charset="-128"/>
              </a:rPr>
              <a:t>duration</a:t>
            </a:r>
            <a:r>
              <a:rPr lang="en-US" altLang="zh-CN" sz="1600" spc="130">
                <a:solidFill>
                  <a:schemeClr val="bg1"/>
                </a:solidFill>
                <a:latin typeface="Kozuka Gothic Pr6N EL" panose="020B0200000000000000" pitchFamily="34" charset="-128"/>
                <a:ea typeface="Kozuka Gothic Pr6N EL" panose="020B0200000000000000" pitchFamily="34" charset="-128"/>
              </a:rPr>
              <a:t>: last contact duration, in seconds.</a:t>
            </a:r>
            <a:r>
              <a:rPr lang="en-US" altLang="zh-CN" sz="1200" spc="130">
                <a:solidFill>
                  <a:schemeClr val="bg1"/>
                </a:solidFill>
                <a:latin typeface="Kozuka Gothic Pr6N EL" panose="020B0200000000000000" pitchFamily="34" charset="-128"/>
                <a:ea typeface="Kozuka Gothic Pr6N EL" panose="020B0200000000000000" pitchFamily="34" charset="-128"/>
              </a:rPr>
              <a:t>**</a:t>
            </a:r>
            <a:endParaRPr lang="en-US" altLang="zh-CN" sz="12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800" b="1" spc="130">
                <a:solidFill>
                  <a:schemeClr val="bg1"/>
                </a:solidFill>
                <a:latin typeface="Kozuka Gothic Pr6N EL" panose="020B0200000000000000" pitchFamily="34" charset="-128"/>
                <a:ea typeface="Kozuka Gothic Pr6N EL" panose="020B0200000000000000" pitchFamily="34" charset="-128"/>
              </a:rPr>
              <a:t>Other Information:</a:t>
            </a:r>
            <a:endParaRPr lang="en-US" altLang="zh-CN" sz="1800" b="1"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(14) </a:t>
            </a:r>
            <a:r>
              <a:rPr lang="en-US" altLang="zh-CN" sz="1600" b="1" spc="130">
                <a:solidFill>
                  <a:schemeClr val="bg1"/>
                </a:solidFill>
                <a:latin typeface="Kozuka Gothic Pr6N EL" panose="020B0200000000000000" pitchFamily="34" charset="-128"/>
                <a:ea typeface="Kozuka Gothic Pr6N EL" panose="020B0200000000000000" pitchFamily="34" charset="-128"/>
              </a:rPr>
              <a:t>campaign</a:t>
            </a:r>
            <a:r>
              <a:rPr lang="en-US" altLang="zh-CN" sz="1600" spc="130">
                <a:solidFill>
                  <a:schemeClr val="bg1"/>
                </a:solidFill>
                <a:latin typeface="Kozuka Gothic Pr6N EL" panose="020B0200000000000000" pitchFamily="34" charset="-128"/>
                <a:ea typeface="Kozuka Gothic Pr6N EL" panose="020B0200000000000000" pitchFamily="34" charset="-128"/>
              </a:rPr>
              <a:t>: number of contacts performed during this campaign and for this client;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(15) </a:t>
            </a:r>
            <a:r>
              <a:rPr lang="en-US" altLang="zh-CN" sz="1600" b="1" spc="130">
                <a:solidFill>
                  <a:schemeClr val="bg1"/>
                </a:solidFill>
                <a:latin typeface="Kozuka Gothic Pr6N EL" panose="020B0200000000000000" pitchFamily="34" charset="-128"/>
                <a:ea typeface="Kozuka Gothic Pr6N EL" panose="020B0200000000000000" pitchFamily="34" charset="-128"/>
              </a:rPr>
              <a:t>pdays</a:t>
            </a:r>
            <a:r>
              <a:rPr lang="en-US" altLang="zh-CN" sz="1600" spc="130">
                <a:solidFill>
                  <a:schemeClr val="bg1"/>
                </a:solidFill>
                <a:latin typeface="Kozuka Gothic Pr6N EL" panose="020B0200000000000000" pitchFamily="34" charset="-128"/>
                <a:ea typeface="Kozuka Gothic Pr6N EL" panose="020B0200000000000000" pitchFamily="34" charset="-128"/>
              </a:rPr>
              <a:t>: number of days that passed by after the client was last contacted from a previous campaign;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(16) </a:t>
            </a:r>
            <a:r>
              <a:rPr lang="en-US" altLang="zh-CN" sz="1600" b="1" spc="130">
                <a:solidFill>
                  <a:schemeClr val="bg1"/>
                </a:solidFill>
                <a:latin typeface="Kozuka Gothic Pr6N EL" panose="020B0200000000000000" pitchFamily="34" charset="-128"/>
                <a:ea typeface="Kozuka Gothic Pr6N EL" panose="020B0200000000000000" pitchFamily="34" charset="-128"/>
              </a:rPr>
              <a:t>previous</a:t>
            </a:r>
            <a:r>
              <a:rPr lang="en-US" altLang="zh-CN" sz="1600" spc="130">
                <a:solidFill>
                  <a:schemeClr val="bg1"/>
                </a:solidFill>
                <a:latin typeface="Kozuka Gothic Pr6N EL" panose="020B0200000000000000" pitchFamily="34" charset="-128"/>
                <a:ea typeface="Kozuka Gothic Pr6N EL" panose="020B0200000000000000" pitchFamily="34" charset="-128"/>
              </a:rPr>
              <a:t>: number of contacts performed before this campaign and for this client; </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600" spc="130">
                <a:solidFill>
                  <a:schemeClr val="bg1"/>
                </a:solidFill>
                <a:latin typeface="Kozuka Gothic Pr6N EL" panose="020B0200000000000000" pitchFamily="34" charset="-128"/>
                <a:ea typeface="Kozuka Gothic Pr6N EL" panose="020B0200000000000000" pitchFamily="34" charset="-128"/>
              </a:rPr>
              <a:t>(17) </a:t>
            </a:r>
            <a:r>
              <a:rPr lang="en-US" altLang="zh-CN" sz="1600" b="1" spc="130">
                <a:solidFill>
                  <a:schemeClr val="bg1"/>
                </a:solidFill>
                <a:latin typeface="Kozuka Gothic Pr6N EL" panose="020B0200000000000000" pitchFamily="34" charset="-128"/>
                <a:ea typeface="Kozuka Gothic Pr6N EL" panose="020B0200000000000000" pitchFamily="34" charset="-128"/>
              </a:rPr>
              <a:t>poutcome</a:t>
            </a:r>
            <a:r>
              <a:rPr lang="en-US" altLang="zh-CN" sz="1600" spc="130">
                <a:solidFill>
                  <a:schemeClr val="bg1"/>
                </a:solidFill>
                <a:latin typeface="Kozuka Gothic Pr6N EL" panose="020B0200000000000000" pitchFamily="34" charset="-128"/>
                <a:ea typeface="Kozuka Gothic Pr6N EL" panose="020B0200000000000000" pitchFamily="34" charset="-128"/>
              </a:rPr>
              <a:t>: outcome of the previous marketing campaign.</a:t>
            </a: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600" spc="130">
              <a:solidFill>
                <a:schemeClr val="bg1"/>
              </a:solidFill>
              <a:latin typeface="Kozuka Gothic Pr6N EL" panose="020B0200000000000000" pitchFamily="34" charset="-128"/>
              <a:ea typeface="Kozuka Gothic Pr6N EL" panose="020B0200000000000000" pitchFamily="34" charset="-128"/>
            </a:endParaRPr>
          </a:p>
        </p:txBody>
      </p:sp>
      <p:sp>
        <p:nvSpPr>
          <p:cNvPr id="5" name="文本框 4"/>
          <p:cNvSpPr txBox="1"/>
          <p:nvPr/>
        </p:nvSpPr>
        <p:spPr>
          <a:xfrm>
            <a:off x="8827770" y="659765"/>
            <a:ext cx="3453765" cy="2599055"/>
          </a:xfrm>
          <a:prstGeom prst="rect">
            <a:avLst/>
          </a:prstGeom>
          <a:noFill/>
        </p:spPr>
        <p:txBody>
          <a:bodyPr wrap="square" rtlCol="0">
            <a:noAutofit/>
          </a:bodyPr>
          <a:p>
            <a:pPr>
              <a:lnSpc>
                <a:spcPct val="150000"/>
              </a:lnSpc>
            </a:pP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45770" y="373380"/>
            <a:ext cx="11539220" cy="583565"/>
          </a:xfrm>
          <a:prstGeom prst="rect">
            <a:avLst/>
          </a:prstGeom>
          <a:noFill/>
        </p:spPr>
        <p:txBody>
          <a:bodyPr wrap="square" rtlCol="0">
            <a:spAutoFit/>
          </a:bodyPr>
          <a:lstStyle/>
          <a:p>
            <a:pPr algn="l"/>
            <a:r>
              <a:rPr lang="en-US" altLang="zh-CN" sz="3200" spc="300" dirty="0">
                <a:solidFill>
                  <a:schemeClr val="bg1"/>
                </a:solidFill>
              </a:rPr>
              <a:t>Client Response in Different Segment</a:t>
            </a:r>
            <a:endParaRPr lang="en-US" altLang="zh-CN" sz="3200" spc="300" dirty="0">
              <a:solidFill>
                <a:schemeClr val="bg1"/>
              </a:solidFill>
            </a:endParaRPr>
          </a:p>
        </p:txBody>
      </p:sp>
      <p:pic>
        <p:nvPicPr>
          <p:cNvPr id="3" name="图片 2" descr="bar chart_age_response"/>
          <p:cNvPicPr>
            <a:picLocks noChangeAspect="1"/>
          </p:cNvPicPr>
          <p:nvPr/>
        </p:nvPicPr>
        <p:blipFill>
          <a:blip r:embed="rId2"/>
          <a:stretch>
            <a:fillRect/>
          </a:stretch>
        </p:blipFill>
        <p:spPr>
          <a:xfrm>
            <a:off x="3293745" y="1330325"/>
            <a:ext cx="5603875" cy="4384040"/>
          </a:xfrm>
          <a:prstGeom prst="rect">
            <a:avLst/>
          </a:prstGeom>
        </p:spPr>
      </p:pic>
      <p:sp>
        <p:nvSpPr>
          <p:cNvPr id="6" name="文本框 5"/>
          <p:cNvSpPr txBox="1"/>
          <p:nvPr/>
        </p:nvSpPr>
        <p:spPr>
          <a:xfrm>
            <a:off x="74295" y="5850890"/>
            <a:ext cx="12046585" cy="92202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Clients who subscribed a term deposit are mainly in between late twenties and 60 years old, though those in early sixties seem to have a higher probability to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subscribe.</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45770" y="373380"/>
            <a:ext cx="11539220" cy="583565"/>
          </a:xfrm>
          <a:prstGeom prst="rect">
            <a:avLst/>
          </a:prstGeom>
          <a:noFill/>
        </p:spPr>
        <p:txBody>
          <a:bodyPr wrap="square" rtlCol="0">
            <a:spAutoFit/>
          </a:bodyPr>
          <a:lstStyle/>
          <a:p>
            <a:pPr algn="l"/>
            <a:r>
              <a:rPr lang="en-US" altLang="zh-CN" sz="3200" spc="300" dirty="0">
                <a:solidFill>
                  <a:schemeClr val="bg1"/>
                </a:solidFill>
              </a:rPr>
              <a:t>Client Response in Different Segment</a:t>
            </a:r>
            <a:endParaRPr lang="en-US" altLang="zh-CN" sz="3200" spc="300" dirty="0">
              <a:solidFill>
                <a:schemeClr val="bg1"/>
              </a:solidFill>
            </a:endParaRPr>
          </a:p>
        </p:txBody>
      </p:sp>
      <p:pic>
        <p:nvPicPr>
          <p:cNvPr id="11" name="图片 10" descr="mosaic_marital_response"/>
          <p:cNvPicPr>
            <a:picLocks noChangeAspect="1"/>
          </p:cNvPicPr>
          <p:nvPr/>
        </p:nvPicPr>
        <p:blipFill>
          <a:blip r:embed="rId2"/>
          <a:stretch>
            <a:fillRect/>
          </a:stretch>
        </p:blipFill>
        <p:spPr>
          <a:xfrm>
            <a:off x="313055" y="1341755"/>
            <a:ext cx="5508625" cy="4309745"/>
          </a:xfrm>
          <a:prstGeom prst="rect">
            <a:avLst/>
          </a:prstGeom>
        </p:spPr>
      </p:pic>
      <p:pic>
        <p:nvPicPr>
          <p:cNvPr id="12" name="图片 11" descr="mosaic_job_response"/>
          <p:cNvPicPr>
            <a:picLocks noChangeAspect="1"/>
          </p:cNvPicPr>
          <p:nvPr/>
        </p:nvPicPr>
        <p:blipFill>
          <a:blip r:embed="rId3"/>
          <a:stretch>
            <a:fillRect/>
          </a:stretch>
        </p:blipFill>
        <p:spPr>
          <a:xfrm>
            <a:off x="6334125" y="1341755"/>
            <a:ext cx="5509260" cy="4309745"/>
          </a:xfrm>
          <a:prstGeom prst="rect">
            <a:avLst/>
          </a:prstGeom>
        </p:spPr>
      </p:pic>
      <p:sp>
        <p:nvSpPr>
          <p:cNvPr id="13" name="文本框 12"/>
          <p:cNvSpPr txBox="1"/>
          <p:nvPr/>
        </p:nvSpPr>
        <p:spPr>
          <a:xfrm>
            <a:off x="74295" y="5807075"/>
            <a:ext cx="12046585" cy="965835"/>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Most married clients seem less likely to subscribe a term deposit, clients who are retired or in school seem to be more </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inclined</a:t>
            </a: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 to subscribe.</a:t>
            </a:r>
            <a:endParaRPr lang="en-US" altLang="zh-CN" sz="1800" spc="130">
              <a:solidFill>
                <a:schemeClr val="bg1"/>
              </a:solidFill>
              <a:latin typeface="Kozuka Gothic Pr6N EL" panose="020B0200000000000000" pitchFamily="34" charset="-128"/>
              <a:ea typeface="Kozuka Gothic Pr6N EL" panose="020B0200000000000000" pitchFamily="34" charset="-128"/>
              <a:sym typeface="+mn-ea"/>
            </a:endParaRPr>
          </a:p>
          <a:p>
            <a:pPr>
              <a:lnSpc>
                <a:spcPct val="150000"/>
              </a:lnSpc>
            </a:pP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45770" y="373380"/>
            <a:ext cx="11539220" cy="583565"/>
          </a:xfrm>
          <a:prstGeom prst="rect">
            <a:avLst/>
          </a:prstGeom>
          <a:noFill/>
        </p:spPr>
        <p:txBody>
          <a:bodyPr wrap="square" rtlCol="0">
            <a:spAutoFit/>
          </a:bodyPr>
          <a:lstStyle/>
          <a:p>
            <a:pPr algn="l"/>
            <a:r>
              <a:rPr lang="en-US" altLang="zh-CN" sz="3200" spc="300" dirty="0">
                <a:solidFill>
                  <a:schemeClr val="bg1"/>
                </a:solidFill>
              </a:rPr>
              <a:t>Client Response in Different Segment</a:t>
            </a:r>
            <a:endParaRPr lang="en-US" altLang="zh-CN" sz="3200" spc="300" dirty="0">
              <a:solidFill>
                <a:schemeClr val="bg1"/>
              </a:solidFill>
            </a:endParaRPr>
          </a:p>
        </p:txBody>
      </p:sp>
      <p:sp>
        <p:nvSpPr>
          <p:cNvPr id="13" name="文本框 12"/>
          <p:cNvSpPr txBox="1"/>
          <p:nvPr/>
        </p:nvSpPr>
        <p:spPr>
          <a:xfrm>
            <a:off x="74295" y="5807075"/>
            <a:ext cx="12046585" cy="965835"/>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sym typeface="+mn-ea"/>
              </a:rPr>
              <a:t>Clients who are free from personal loan or housing loan seem to have higher propensity to subscribe a term deposit.</a:t>
            </a:r>
            <a:endParaRPr lang="en-US" altLang="zh-CN" sz="1200" spc="130">
              <a:solidFill>
                <a:schemeClr val="bg1"/>
              </a:solidFill>
              <a:latin typeface="Kozuka Gothic Pr6N EL" panose="020B0200000000000000" pitchFamily="34" charset="-128"/>
              <a:ea typeface="Kozuka Gothic Pr6N EL" panose="020B0200000000000000" pitchFamily="34" charset="-128"/>
            </a:endParaRPr>
          </a:p>
        </p:txBody>
      </p:sp>
      <p:pic>
        <p:nvPicPr>
          <p:cNvPr id="10" name="图片 9" descr="mosaic_loan_response"/>
          <p:cNvPicPr>
            <a:picLocks noChangeAspect="1"/>
          </p:cNvPicPr>
          <p:nvPr/>
        </p:nvPicPr>
        <p:blipFill>
          <a:blip r:embed="rId2"/>
          <a:stretch>
            <a:fillRect/>
          </a:stretch>
        </p:blipFill>
        <p:spPr>
          <a:xfrm>
            <a:off x="445770" y="1341755"/>
            <a:ext cx="5508625" cy="4309745"/>
          </a:xfrm>
          <a:prstGeom prst="rect">
            <a:avLst/>
          </a:prstGeom>
        </p:spPr>
      </p:pic>
      <p:pic>
        <p:nvPicPr>
          <p:cNvPr id="7" name="图片 6" descr="mosaic_housing_response"/>
          <p:cNvPicPr>
            <a:picLocks noChangeAspect="1"/>
          </p:cNvPicPr>
          <p:nvPr/>
        </p:nvPicPr>
        <p:blipFill>
          <a:blip r:embed="rId3"/>
          <a:stretch>
            <a:fillRect/>
          </a:stretch>
        </p:blipFill>
        <p:spPr>
          <a:xfrm>
            <a:off x="6359525" y="1341755"/>
            <a:ext cx="5508625" cy="43097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Logistic Regression</a:t>
            </a:r>
            <a:endParaRPr lang="en-US" altLang="zh-CN" sz="3200" spc="300" dirty="0">
              <a:solidFill>
                <a:schemeClr val="bg1"/>
              </a:solidFill>
            </a:endParaRPr>
          </a:p>
        </p:txBody>
      </p:sp>
      <p:sp>
        <p:nvSpPr>
          <p:cNvPr id="2" name="文本框 1"/>
          <p:cNvSpPr txBox="1"/>
          <p:nvPr/>
        </p:nvSpPr>
        <p:spPr>
          <a:xfrm>
            <a:off x="279400" y="3429635"/>
            <a:ext cx="11683365" cy="3332480"/>
          </a:xfrm>
          <a:prstGeom prst="rect">
            <a:avLst/>
          </a:prstGeom>
          <a:noFill/>
        </p:spPr>
        <p:txBody>
          <a:bodyPr wrap="square" rtlCol="0">
            <a:noAutofit/>
          </a:bodyPr>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Logistic regression (LR) operates a smooth nonlinear logistic transformation over a multiple regression model and allows the estimation of class probabilities;</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Train a logistic regression model based on all the client features, and then compute the propensity for each client to subscribe a term deposit;</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endParaRPr lang="en-US" altLang="zh-CN" sz="1800" spc="130">
              <a:solidFill>
                <a:schemeClr val="bg1"/>
              </a:solidFill>
              <a:latin typeface="Kozuka Gothic Pr6N EL" panose="020B0200000000000000" pitchFamily="34" charset="-128"/>
              <a:ea typeface="Kozuka Gothic Pr6N EL" panose="020B0200000000000000" pitchFamily="34" charset="-128"/>
            </a:endParaRPr>
          </a:p>
          <a:p>
            <a:pPr>
              <a:lnSpc>
                <a:spcPct val="150000"/>
              </a:lnSpc>
            </a:pPr>
            <a:r>
              <a:rPr lang="en-US" altLang="zh-CN" sz="1800" spc="130">
                <a:solidFill>
                  <a:schemeClr val="bg1"/>
                </a:solidFill>
                <a:latin typeface="Kozuka Gothic Pr6N EL" panose="020B0200000000000000" pitchFamily="34" charset="-128"/>
                <a:ea typeface="Kozuka Gothic Pr6N EL" panose="020B0200000000000000" pitchFamily="34" charset="-128"/>
              </a:rPr>
              <a:t>Then a class can be assigned from a probabilistic outcome by assigning a threshold D, such that “response=YES” is true if P(Y=1|X</a:t>
            </a:r>
            <a:r>
              <a:rPr lang="en-US" altLang="zh-CN" sz="1200" spc="130">
                <a:solidFill>
                  <a:schemeClr val="bg1"/>
                </a:solidFill>
                <a:latin typeface="Kozuka Gothic Pr6N EL" panose="020B0200000000000000" pitchFamily="34" charset="-128"/>
                <a:ea typeface="Kozuka Gothic Pr6N EL" panose="020B0200000000000000" pitchFamily="34" charset="-128"/>
              </a:rPr>
              <a:t>k</a:t>
            </a:r>
            <a:r>
              <a:rPr lang="en-US" altLang="zh-CN" sz="1800" spc="130">
                <a:solidFill>
                  <a:schemeClr val="bg1"/>
                </a:solidFill>
                <a:latin typeface="Kozuka Gothic Pr6N EL" panose="020B0200000000000000" pitchFamily="34" charset="-128"/>
                <a:ea typeface="Kozuka Gothic Pr6N EL" panose="020B0200000000000000" pitchFamily="34" charset="-128"/>
              </a:rPr>
              <a:t>) &gt; D .</a:t>
            </a:r>
            <a:endParaRPr lang="en-US" altLang="zh-CN" sz="1800" spc="130">
              <a:solidFill>
                <a:schemeClr val="bg1"/>
              </a:solidFill>
              <a:latin typeface="Kozuka Gothic Pr6N EL" panose="020B0200000000000000" pitchFamily="34" charset="-128"/>
              <a:ea typeface="Kozuka Gothic Pr6N EL" panose="020B0200000000000000" pitchFamily="34" charset="-128"/>
            </a:endParaRPr>
          </a:p>
        </p:txBody>
      </p:sp>
      <p:pic>
        <p:nvPicPr>
          <p:cNvPr id="3" name="图片 2"/>
          <p:cNvPicPr>
            <a:picLocks noChangeAspect="1"/>
          </p:cNvPicPr>
          <p:nvPr/>
        </p:nvPicPr>
        <p:blipFill>
          <a:blip r:embed="rId2"/>
          <a:stretch>
            <a:fillRect/>
          </a:stretch>
        </p:blipFill>
        <p:spPr>
          <a:xfrm>
            <a:off x="836930" y="1281430"/>
            <a:ext cx="6986905" cy="2047240"/>
          </a:xfrm>
          <a:prstGeom prst="rect">
            <a:avLst/>
          </a:prstGeom>
        </p:spPr>
      </p:pic>
      <p:pic>
        <p:nvPicPr>
          <p:cNvPr id="5" name="图片 4"/>
          <p:cNvPicPr>
            <a:picLocks noChangeAspect="1"/>
          </p:cNvPicPr>
          <p:nvPr/>
        </p:nvPicPr>
        <p:blipFill>
          <a:blip r:embed="rId3"/>
          <a:stretch>
            <a:fillRect/>
          </a:stretch>
        </p:blipFill>
        <p:spPr>
          <a:xfrm>
            <a:off x="8319135" y="1317625"/>
            <a:ext cx="2995930" cy="2011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456279" y="373390"/>
            <a:ext cx="7940869" cy="583565"/>
          </a:xfrm>
          <a:prstGeom prst="rect">
            <a:avLst/>
          </a:prstGeom>
          <a:noFill/>
        </p:spPr>
        <p:txBody>
          <a:bodyPr wrap="square" rtlCol="0">
            <a:spAutoFit/>
          </a:bodyPr>
          <a:lstStyle/>
          <a:p>
            <a:pPr algn="l"/>
            <a:r>
              <a:rPr lang="en-US" altLang="zh-CN" sz="3200" spc="300" dirty="0">
                <a:solidFill>
                  <a:schemeClr val="bg1"/>
                </a:solidFill>
              </a:rPr>
              <a:t>Logistic Regression</a:t>
            </a:r>
            <a:endParaRPr lang="en-US" altLang="zh-CN" sz="3200" spc="300" dirty="0">
              <a:solidFill>
                <a:schemeClr val="bg1"/>
              </a:solidFill>
            </a:endParaRPr>
          </a:p>
        </p:txBody>
      </p:sp>
      <p:pic>
        <p:nvPicPr>
          <p:cNvPr id="7" name="图片 6"/>
          <p:cNvPicPr>
            <a:picLocks noChangeAspect="1"/>
          </p:cNvPicPr>
          <p:nvPr/>
        </p:nvPicPr>
        <p:blipFill>
          <a:blip r:embed="rId2"/>
          <a:stretch>
            <a:fillRect/>
          </a:stretch>
        </p:blipFill>
        <p:spPr>
          <a:xfrm>
            <a:off x="2404745" y="1142365"/>
            <a:ext cx="7381875" cy="55340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4928</Words>
  <Application>WPS 演示</Application>
  <PresentationFormat>宽屏</PresentationFormat>
  <Paragraphs>134</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宋体</vt:lpstr>
      <vt:lpstr>Wingdings</vt:lpstr>
      <vt:lpstr>汉仪书宋二KW</vt:lpstr>
      <vt:lpstr>Calibri Light</vt:lpstr>
      <vt:lpstr>Helvetica Neue</vt:lpstr>
      <vt:lpstr>Roboto Th</vt:lpstr>
      <vt:lpstr>Kozuka Gothic Pr6N EL</vt:lpstr>
      <vt:lpstr>冬青黑体简体中文</vt:lpstr>
      <vt:lpstr>苹方-简</vt:lpstr>
      <vt:lpstr>方正幼线简体</vt:lpstr>
      <vt:lpstr>微软雅黑</vt:lpstr>
      <vt:lpstr>汉仪旗黑</vt:lpstr>
      <vt:lpstr>宋体</vt:lpstr>
      <vt:lpstr>Arial Unicode MS</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Zion</cp:lastModifiedBy>
  <cp:revision>62</cp:revision>
  <dcterms:created xsi:type="dcterms:W3CDTF">2023-10-13T10:36:25Z</dcterms:created>
  <dcterms:modified xsi:type="dcterms:W3CDTF">2023-10-13T10:36:25Z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2052-6.2.0.8299</vt:lpwstr>
  </property>
  <property fmtid="{D5CDD505-2E9C-101B-9397-08002B2CF9AE}" pid="3" name="ICV">
    <vt:lpwstr>321218476C57900569E424650CF3A675_43</vt:lpwstr>
  </property>
</Properties>
</file>