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3931">
          <p15:clr>
            <a:srgbClr val="A4A3A4"/>
          </p15:clr>
        </p15:guide>
        <p15:guide id="3" pos="3749">
          <p15:clr>
            <a:srgbClr val="A4A3A4"/>
          </p15:clr>
        </p15:guide>
        <p15:guide id="4" pos="4929">
          <p15:clr>
            <a:srgbClr val="A4A3A4"/>
          </p15:clr>
        </p15:guide>
        <p15:guide id="5" pos="5110">
          <p15:clr>
            <a:srgbClr val="A4A3A4"/>
          </p15:clr>
        </p15:guide>
        <p15:guide id="6" pos="5518">
          <p15:clr>
            <a:srgbClr val="A4A3A4"/>
          </p15:clr>
        </p15:guide>
        <p15:guide id="7" pos="2570">
          <p15:clr>
            <a:srgbClr val="A4A3A4"/>
          </p15:clr>
        </p15:guide>
        <p15:guide id="8" pos="1980">
          <p15:clr>
            <a:srgbClr val="A4A3A4"/>
          </p15:clr>
        </p15:guide>
        <p15:guide id="9" pos="2162">
          <p15:clr>
            <a:srgbClr val="A4A3A4"/>
          </p15:clr>
        </p15:guide>
        <p15:guide id="10" pos="7287">
          <p15:clr>
            <a:srgbClr val="A4A3A4"/>
          </p15:clr>
        </p15:guide>
        <p15:guide id="11" pos="393">
          <p15:clr>
            <a:srgbClr val="A4A3A4"/>
          </p15:clr>
        </p15:guide>
        <p15:guide id="12" pos="5700">
          <p15:clr>
            <a:srgbClr val="A4A3A4"/>
          </p15:clr>
        </p15:guide>
        <p15:guide id="13" pos="2751">
          <p15:clr>
            <a:srgbClr val="A4A3A4"/>
          </p15:clr>
        </p15:guide>
        <p15:guide id="14" orient="horz" pos="935">
          <p15:clr>
            <a:srgbClr val="A4A3A4"/>
          </p15:clr>
        </p15:guide>
        <p15:guide id="15" orient="horz" pos="3929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eQbFiRxtL9bUP1dBvc1kCL02a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3931"/>
        <p:guide pos="3749"/>
        <p:guide pos="4929"/>
        <p:guide pos="5110"/>
        <p:guide pos="5518"/>
        <p:guide pos="2570"/>
        <p:guide pos="1980"/>
        <p:guide pos="2162"/>
        <p:guide pos="7287"/>
        <p:guide pos="393"/>
        <p:guide pos="5700"/>
        <p:guide pos="2751"/>
        <p:guide pos="935" orient="horz"/>
        <p:guide pos="392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5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6388" y="976313"/>
            <a:ext cx="3830637" cy="215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72804" y="3556395"/>
            <a:ext cx="5846516" cy="5129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1614671" y="9262256"/>
            <a:ext cx="3568333" cy="390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6039404" y="9262256"/>
            <a:ext cx="285467" cy="390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63455" t="0"/>
          <a:stretch/>
        </p:blipFill>
        <p:spPr>
          <a:xfrm>
            <a:off x="384820" y="9211948"/>
            <a:ext cx="682820" cy="49223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472804" y="3556395"/>
            <a:ext cx="5846516" cy="512941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06388" y="976313"/>
            <a:ext cx="3830637" cy="215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6cf39cac3_0_101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a6cf39cac3_0_101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6cf39cac3_0_113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a6cf39cac3_0_113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6cf39cac3_0_158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a6cf39cac3_0_158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6cf39cac3_0_170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a6cf39cac3_0_170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6cf39cac3_0_164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a6cf39cac3_0_164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6cf39cac3_0_192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a6cf39cac3_0_192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6cf39cac3_0_201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a6cf39cac3_0_201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6cf39cac3_0_232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a6cf39cac3_0_232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6cf39cac3_0_241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a6cf39cac3_0_241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6cf39cac3_0_248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a6cf39cac3_0_248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472804" y="3556395"/>
            <a:ext cx="5846516" cy="512941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06388" y="976313"/>
            <a:ext cx="3830637" cy="215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6cf39cac3_0_209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a6cf39cac3_0_209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6cf39cac3_0_218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a6cf39cac3_0_218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/>
          <p:nvPr>
            <p:ph idx="1" type="body"/>
          </p:nvPr>
        </p:nvSpPr>
        <p:spPr>
          <a:xfrm>
            <a:off x="472804" y="3556395"/>
            <a:ext cx="5846516" cy="512941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306388" y="976313"/>
            <a:ext cx="3830637" cy="215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6cf39cac3_0_2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a6cf39cac3_0_2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cf39cac3_0_23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a6cf39cac3_0_23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cf39cac3_0_10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a6cf39cac3_0_10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6cf39cac3_0_33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a6cf39cac3_0_33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6cf39cac3_0_61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a6cf39cac3_0_61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6cf39cac3_0_55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a6cf39cac3_0_55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6cf39cac3_0_83:notes"/>
          <p:cNvSpPr txBox="1"/>
          <p:nvPr>
            <p:ph idx="1" type="body"/>
          </p:nvPr>
        </p:nvSpPr>
        <p:spPr>
          <a:xfrm>
            <a:off x="472804" y="3556395"/>
            <a:ext cx="5846400" cy="51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a6cf39cac3_0_83:notes"/>
          <p:cNvSpPr/>
          <p:nvPr>
            <p:ph idx="2" type="sldImg"/>
          </p:nvPr>
        </p:nvSpPr>
        <p:spPr>
          <a:xfrm>
            <a:off x="306388" y="976313"/>
            <a:ext cx="3830700" cy="215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/>
          <p:nvPr>
            <p:ph idx="2" type="pic"/>
          </p:nvPr>
        </p:nvSpPr>
        <p:spPr>
          <a:xfrm>
            <a:off x="5594714" y="0"/>
            <a:ext cx="659728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" name="Google Shape;67;p30"/>
          <p:cNvSpPr txBox="1"/>
          <p:nvPr>
            <p:ph type="title"/>
          </p:nvPr>
        </p:nvSpPr>
        <p:spPr>
          <a:xfrm>
            <a:off x="624000" y="405000"/>
            <a:ext cx="5472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ntent">
  <p:cSld name="One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624608" y="1485024"/>
            <a:ext cx="10944000" cy="475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s">
  <p:cSld name="Two conten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624000" y="1484313"/>
            <a:ext cx="5328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2" type="body"/>
          </p:nvPr>
        </p:nvSpPr>
        <p:spPr>
          <a:xfrm>
            <a:off x="6240000" y="1483726"/>
            <a:ext cx="5328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s">
  <p:cSld name="Three conten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>
            <a:off x="624000" y="1484313"/>
            <a:ext cx="3456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2" type="body"/>
          </p:nvPr>
        </p:nvSpPr>
        <p:spPr>
          <a:xfrm>
            <a:off x="4368000" y="1484313"/>
            <a:ext cx="3456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3" type="body"/>
          </p:nvPr>
        </p:nvSpPr>
        <p:spPr>
          <a:xfrm>
            <a:off x="8112000" y="1484313"/>
            <a:ext cx="3456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s">
  <p:cSld name="Four conten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" type="body"/>
          </p:nvPr>
        </p:nvSpPr>
        <p:spPr>
          <a:xfrm>
            <a:off x="624000" y="1484313"/>
            <a:ext cx="2520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2" type="body"/>
          </p:nvPr>
        </p:nvSpPr>
        <p:spPr>
          <a:xfrm>
            <a:off x="3432000" y="1484313"/>
            <a:ext cx="2520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3" type="body"/>
          </p:nvPr>
        </p:nvSpPr>
        <p:spPr>
          <a:xfrm>
            <a:off x="6240000" y="1484313"/>
            <a:ext cx="2520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4" type="body"/>
          </p:nvPr>
        </p:nvSpPr>
        <p:spPr>
          <a:xfrm>
            <a:off x="9048000" y="1484313"/>
            <a:ext cx="2520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s with highlight">
  <p:cSld name="Two contents with highlight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24000" y="1484313"/>
            <a:ext cx="3456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2" type="body"/>
          </p:nvPr>
        </p:nvSpPr>
        <p:spPr>
          <a:xfrm>
            <a:off x="4368000" y="1484313"/>
            <a:ext cx="3456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6"/>
          <p:cNvSpPr/>
          <p:nvPr/>
        </p:nvSpPr>
        <p:spPr>
          <a:xfrm>
            <a:off x="8112000" y="1485000"/>
            <a:ext cx="3456000" cy="5373000"/>
          </a:xfrm>
          <a:custGeom>
            <a:rect b="b" l="l" r="r" t="t"/>
            <a:pathLst>
              <a:path extrusionOk="0" h="5373000" w="3456000">
                <a:moveTo>
                  <a:pt x="521984" y="0"/>
                </a:moveTo>
                <a:lnTo>
                  <a:pt x="2933364" y="0"/>
                </a:lnTo>
                <a:cubicBezTo>
                  <a:pt x="3223790" y="0"/>
                  <a:pt x="3455566" y="235469"/>
                  <a:pt x="3455348" y="522636"/>
                </a:cubicBezTo>
                <a:lnTo>
                  <a:pt x="3455348" y="1800000"/>
                </a:lnTo>
                <a:lnTo>
                  <a:pt x="3456000" y="1800000"/>
                </a:lnTo>
                <a:lnTo>
                  <a:pt x="3456000" y="5373000"/>
                </a:lnTo>
                <a:lnTo>
                  <a:pt x="0" y="5373000"/>
                </a:lnTo>
                <a:lnTo>
                  <a:pt x="0" y="4820371"/>
                </a:lnTo>
                <a:lnTo>
                  <a:pt x="0" y="1800000"/>
                </a:lnTo>
                <a:lnTo>
                  <a:pt x="0" y="522636"/>
                </a:lnTo>
                <a:cubicBezTo>
                  <a:pt x="0" y="231776"/>
                  <a:pt x="235251" y="0"/>
                  <a:pt x="521984" y="0"/>
                </a:cubicBezTo>
                <a:close/>
              </a:path>
            </a:pathLst>
          </a:custGeom>
          <a:solidFill>
            <a:srgbClr val="E200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6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6"/>
          <p:cNvSpPr txBox="1"/>
          <p:nvPr>
            <p:ph type="title"/>
          </p:nvPr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highlight">
  <p:cSld name="Content with highligh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/>
          <p:nvPr>
            <p:ph type="title"/>
          </p:nvPr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" type="body"/>
          </p:nvPr>
        </p:nvSpPr>
        <p:spPr>
          <a:xfrm>
            <a:off x="624000" y="1484588"/>
            <a:ext cx="3456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37"/>
          <p:cNvSpPr/>
          <p:nvPr/>
        </p:nvSpPr>
        <p:spPr>
          <a:xfrm>
            <a:off x="4370020" y="1484999"/>
            <a:ext cx="7821980" cy="4257860"/>
          </a:xfrm>
          <a:custGeom>
            <a:rect b="b" l="l" r="r" t="t"/>
            <a:pathLst>
              <a:path extrusionOk="0" h="4257860" w="7821980">
                <a:moveTo>
                  <a:pt x="442664" y="0"/>
                </a:moveTo>
                <a:lnTo>
                  <a:pt x="7821980" y="0"/>
                </a:lnTo>
                <a:lnTo>
                  <a:pt x="7821980" y="4257860"/>
                </a:lnTo>
                <a:lnTo>
                  <a:pt x="442664" y="4257860"/>
                </a:lnTo>
                <a:cubicBezTo>
                  <a:pt x="196451" y="4257860"/>
                  <a:pt x="0" y="4057831"/>
                  <a:pt x="0" y="3814543"/>
                </a:cubicBezTo>
                <a:lnTo>
                  <a:pt x="0" y="443317"/>
                </a:lnTo>
                <a:cubicBezTo>
                  <a:pt x="0" y="196777"/>
                  <a:pt x="199378" y="0"/>
                  <a:pt x="442664" y="0"/>
                </a:cubicBezTo>
                <a:close/>
              </a:path>
            </a:pathLst>
          </a:custGeom>
          <a:solidFill>
            <a:srgbClr val="E200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>
            <p:ph idx="1" type="body"/>
          </p:nvPr>
        </p:nvSpPr>
        <p:spPr>
          <a:xfrm>
            <a:off x="2529376" y="2925000"/>
            <a:ext cx="7742624" cy="24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8"/>
          <p:cNvSpPr/>
          <p:nvPr>
            <p:ph idx="2" type="pic"/>
          </p:nvPr>
        </p:nvSpPr>
        <p:spPr>
          <a:xfrm>
            <a:off x="0" y="0"/>
            <a:ext cx="609709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80">
          <p15:clr>
            <a:srgbClr val="FBAE40"/>
          </p15:clr>
        </p15:guide>
        <p15:guide id="2" orient="horz" pos="13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icture">
  <p:cSld name="Content with pictur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9"/>
          <p:cNvSpPr txBox="1"/>
          <p:nvPr>
            <p:ph type="title"/>
          </p:nvPr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9"/>
          <p:cNvSpPr/>
          <p:nvPr>
            <p:ph idx="2" type="pic"/>
          </p:nvPr>
        </p:nvSpPr>
        <p:spPr>
          <a:xfrm>
            <a:off x="6240016" y="1484313"/>
            <a:ext cx="5953200" cy="47520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39"/>
          <p:cNvSpPr txBox="1"/>
          <p:nvPr>
            <p:ph idx="1" type="body"/>
          </p:nvPr>
        </p:nvSpPr>
        <p:spPr>
          <a:xfrm>
            <a:off x="624000" y="1484313"/>
            <a:ext cx="5328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ontent">
  <p:cSld name="Picture with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112000" y="1484313"/>
            <a:ext cx="34560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/>
          <p:nvPr>
            <p:ph idx="2" type="pic"/>
          </p:nvPr>
        </p:nvSpPr>
        <p:spPr>
          <a:xfrm>
            <a:off x="623392" y="1485312"/>
            <a:ext cx="7200561" cy="47520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(fullscale)" showMasterSp="0">
  <p:cSld name="Picture (fullscale)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frame" showMasterSp="0">
  <p:cSld name="Picture with fram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/>
          <p:nvPr>
            <p:ph idx="2" type="pic"/>
          </p:nvPr>
        </p:nvSpPr>
        <p:spPr>
          <a:xfrm>
            <a:off x="623888" y="0"/>
            <a:ext cx="1156811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ong 01" showMasterSp="0">
  <p:cSld name="Title long 01">
    <p:bg>
      <p:bgPr>
        <a:solidFill>
          <a:schemeClr val="dk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ctrTitle"/>
          </p:nvPr>
        </p:nvSpPr>
        <p:spPr>
          <a:xfrm>
            <a:off x="1198800" y="3481950"/>
            <a:ext cx="55440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subTitle"/>
          </p:nvPr>
        </p:nvSpPr>
        <p:spPr>
          <a:xfrm>
            <a:off x="1198800" y="4869000"/>
            <a:ext cx="5544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37" name="Google Shape;3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8666" y="5566887"/>
            <a:ext cx="311817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ong 02" showMasterSp="0">
  <p:cSld name="Title long 02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ctrTitle"/>
          </p:nvPr>
        </p:nvSpPr>
        <p:spPr>
          <a:xfrm>
            <a:off x="624000" y="477000"/>
            <a:ext cx="63360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subTitle"/>
          </p:nvPr>
        </p:nvSpPr>
        <p:spPr>
          <a:xfrm>
            <a:off x="624000" y="2601000"/>
            <a:ext cx="5472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42" name="Google Shape;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329" y="3294037"/>
            <a:ext cx="311817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hort 01" showMasterSp="0">
  <p:cSld name="Title short 01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idx="1" type="subTitle"/>
          </p:nvPr>
        </p:nvSpPr>
        <p:spPr>
          <a:xfrm>
            <a:off x="1200000" y="4869000"/>
            <a:ext cx="748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type="ctrTitle"/>
          </p:nvPr>
        </p:nvSpPr>
        <p:spPr>
          <a:xfrm>
            <a:off x="1200000" y="2765760"/>
            <a:ext cx="74880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47" name="Google Shape;4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8666" y="5566887"/>
            <a:ext cx="311817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hort 02" showMasterSp="0">
  <p:cSld name="Title short 02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ctrTitle"/>
          </p:nvPr>
        </p:nvSpPr>
        <p:spPr>
          <a:xfrm>
            <a:off x="624000" y="2689950"/>
            <a:ext cx="77040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subTitle"/>
          </p:nvPr>
        </p:nvSpPr>
        <p:spPr>
          <a:xfrm>
            <a:off x="624000" y="4869000"/>
            <a:ext cx="7704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52" name="Google Shape;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108" y="5566887"/>
            <a:ext cx="311817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01" showMasterSp="0">
  <p:cSld name="Divider 01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4656000" y="1989000"/>
            <a:ext cx="6912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subTitle"/>
          </p:nvPr>
        </p:nvSpPr>
        <p:spPr>
          <a:xfrm>
            <a:off x="4656000" y="4604814"/>
            <a:ext cx="6912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7"/>
          <p:cNvSpPr/>
          <p:nvPr>
            <p:ph idx="2" type="pic"/>
          </p:nvPr>
        </p:nvSpPr>
        <p:spPr>
          <a:xfrm>
            <a:off x="1" y="0"/>
            <a:ext cx="826485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02" showMasterSp="0">
  <p:cSld name="Divider 02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type="title"/>
          </p:nvPr>
        </p:nvSpPr>
        <p:spPr>
          <a:xfrm>
            <a:off x="624000" y="1989000"/>
            <a:ext cx="6840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" type="subTitle"/>
          </p:nvPr>
        </p:nvSpPr>
        <p:spPr>
          <a:xfrm>
            <a:off x="624000" y="4604813"/>
            <a:ext cx="684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8"/>
          <p:cNvSpPr/>
          <p:nvPr>
            <p:ph idx="2" type="pic"/>
          </p:nvPr>
        </p:nvSpPr>
        <p:spPr>
          <a:xfrm>
            <a:off x="5200614" y="0"/>
            <a:ext cx="699138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03" showMasterSp="0">
  <p:cSld name="Divider 03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5016000" y="1989000"/>
            <a:ext cx="6552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" type="subTitle"/>
          </p:nvPr>
        </p:nvSpPr>
        <p:spPr>
          <a:xfrm>
            <a:off x="5016000" y="4604513"/>
            <a:ext cx="6552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29"/>
          <p:cNvSpPr/>
          <p:nvPr>
            <p:ph idx="2" type="pic"/>
          </p:nvPr>
        </p:nvSpPr>
        <p:spPr>
          <a:xfrm>
            <a:off x="2" y="-1"/>
            <a:ext cx="7353298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 txBox="1"/>
          <p:nvPr>
            <p:ph type="title"/>
          </p:nvPr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0"/>
          <p:cNvSpPr txBox="1"/>
          <p:nvPr>
            <p:ph idx="1" type="body"/>
          </p:nvPr>
        </p:nvSpPr>
        <p:spPr>
          <a:xfrm>
            <a:off x="624000" y="1484712"/>
            <a:ext cx="10944000" cy="475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2352000" y="6385644"/>
            <a:ext cx="748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0"/>
          <p:cNvCxnSpPr/>
          <p:nvPr/>
        </p:nvCxnSpPr>
        <p:spPr>
          <a:xfrm>
            <a:off x="5952000" y="-171000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20"/>
          <p:cNvCxnSpPr/>
          <p:nvPr/>
        </p:nvCxnSpPr>
        <p:spPr>
          <a:xfrm>
            <a:off x="6240000" y="-171000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20"/>
          <p:cNvCxnSpPr/>
          <p:nvPr/>
        </p:nvCxnSpPr>
        <p:spPr>
          <a:xfrm>
            <a:off x="7824000" y="-171000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20"/>
          <p:cNvCxnSpPr/>
          <p:nvPr/>
        </p:nvCxnSpPr>
        <p:spPr>
          <a:xfrm>
            <a:off x="8112000" y="-171000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" name="Google Shape;17;p20"/>
          <p:cNvCxnSpPr/>
          <p:nvPr/>
        </p:nvCxnSpPr>
        <p:spPr>
          <a:xfrm>
            <a:off x="4080000" y="-171000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" name="Google Shape;18;p20"/>
          <p:cNvCxnSpPr/>
          <p:nvPr/>
        </p:nvCxnSpPr>
        <p:spPr>
          <a:xfrm>
            <a:off x="4368000" y="-171000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20"/>
          <p:cNvCxnSpPr/>
          <p:nvPr/>
        </p:nvCxnSpPr>
        <p:spPr>
          <a:xfrm>
            <a:off x="3144000" y="-171000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20"/>
          <p:cNvCxnSpPr/>
          <p:nvPr/>
        </p:nvCxnSpPr>
        <p:spPr>
          <a:xfrm>
            <a:off x="3432000" y="-171000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" name="Google Shape;21;p20"/>
          <p:cNvCxnSpPr/>
          <p:nvPr/>
        </p:nvCxnSpPr>
        <p:spPr>
          <a:xfrm>
            <a:off x="8760000" y="-171000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" name="Google Shape;22;p20"/>
          <p:cNvCxnSpPr/>
          <p:nvPr/>
        </p:nvCxnSpPr>
        <p:spPr>
          <a:xfrm>
            <a:off x="9048000" y="-171000"/>
            <a:ext cx="0" cy="10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" name="Google Shape;23;p20"/>
          <p:cNvPicPr preferRelativeResize="0"/>
          <p:nvPr/>
        </p:nvPicPr>
        <p:blipFill rotWithShape="1">
          <a:blip r:embed="rId1">
            <a:alphaModFix/>
          </a:blip>
          <a:srcRect b="0" l="0" r="63455" t="0"/>
          <a:stretch/>
        </p:blipFill>
        <p:spPr>
          <a:xfrm>
            <a:off x="535817" y="6316466"/>
            <a:ext cx="688880" cy="4534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93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"/>
          <p:cNvSpPr txBox="1"/>
          <p:nvPr/>
        </p:nvSpPr>
        <p:spPr>
          <a:xfrm>
            <a:off x="852036" y="2942959"/>
            <a:ext cx="7484769" cy="1206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Analysis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15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>
                <a:solidFill>
                  <a:schemeClr val="lt1"/>
                </a:solidFill>
              </a:rPr>
              <a:t>12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/2023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Gracious </a:t>
            </a:r>
            <a:r>
              <a:rPr lang="en-US" sz="2000">
                <a:solidFill>
                  <a:schemeClr val="lt1"/>
                </a:solidFill>
              </a:rPr>
              <a:t>Anonymous</a:t>
            </a:r>
            <a:r>
              <a:rPr lang="en-US" sz="2000">
                <a:solidFill>
                  <a:schemeClr val="lt1"/>
                </a:solidFill>
              </a:rPr>
              <a:t>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852025" y="1075525"/>
            <a:ext cx="80316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Employee’s Productivity in the Garment Industry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666" y="5566887"/>
            <a:ext cx="3118171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6cf39cac3_0_101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Exploratory </a:t>
            </a:r>
            <a:r>
              <a:rPr b="1" lang="en-US" sz="4000">
                <a:solidFill>
                  <a:schemeClr val="dk2"/>
                </a:solidFill>
              </a:rPr>
              <a:t>analysis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a6cf39cac3_0_101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g2a6cf39cac3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00" y="1554175"/>
            <a:ext cx="5210175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a6cf39cac3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475" y="1554175"/>
            <a:ext cx="52101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6cf39cac3_0_113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Exploratory analysis</a:t>
            </a:r>
            <a:endParaRPr b="1" i="0" sz="3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a6cf39cac3_0_113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g2a6cf39cac3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1533675"/>
            <a:ext cx="5210175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a6cf39cac3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750" y="1533663"/>
            <a:ext cx="52101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6cf39cac3_0_158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Hypothesis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25" name="Google Shape;225;g2a6cf39cac3_0_158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g2a6cf39cac3_0_158"/>
          <p:cNvSpPr txBox="1"/>
          <p:nvPr/>
        </p:nvSpPr>
        <p:spPr>
          <a:xfrm>
            <a:off x="661225" y="1432525"/>
            <a:ext cx="10125900" cy="4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Features to have significant influence: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incentive;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department;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number of workers;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WIP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Features to have little influence: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day &amp; quarter;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number of style changes;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idle men and idle time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6cf39cac3_0_170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Preprocessing &amp; features engineering 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32" name="Google Shape;232;g2a6cf39cac3_0_170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2a6cf39cac3_0_170"/>
          <p:cNvSpPr txBox="1"/>
          <p:nvPr/>
        </p:nvSpPr>
        <p:spPr>
          <a:xfrm>
            <a:off x="661225" y="1432525"/>
            <a:ext cx="10146300" cy="4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Features to exclude: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targeted_productivity, actual_productivity - target value is derived from them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team, date - part of identifier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SVM (correlation with N. of workers is 0.91)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Features to one-hot-encode (categorical):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quarter;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day;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department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For scaling, </a:t>
            </a:r>
            <a:r>
              <a:rPr b="1" lang="en-US" sz="1800">
                <a:solidFill>
                  <a:schemeClr val="dk1"/>
                </a:solidFill>
              </a:rPr>
              <a:t>standardization </a:t>
            </a:r>
            <a:r>
              <a:rPr lang="en-US" sz="1800">
                <a:solidFill>
                  <a:schemeClr val="dk1"/>
                </a:solidFill>
              </a:rPr>
              <a:t>is chosen - a lot of </a:t>
            </a:r>
            <a:r>
              <a:rPr b="1" lang="en-US" sz="1800">
                <a:solidFill>
                  <a:schemeClr val="dk1"/>
                </a:solidFill>
              </a:rPr>
              <a:t>outliers </a:t>
            </a:r>
            <a:r>
              <a:rPr lang="en-US" sz="1800">
                <a:solidFill>
                  <a:schemeClr val="dk1"/>
                </a:solidFill>
              </a:rPr>
              <a:t>present.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Target </a:t>
            </a:r>
            <a:r>
              <a:rPr lang="en-US" sz="1800">
                <a:solidFill>
                  <a:schemeClr val="dk1"/>
                </a:solidFill>
              </a:rPr>
              <a:t>is encoded </a:t>
            </a:r>
            <a:r>
              <a:rPr b="1" lang="en-US" sz="1800">
                <a:solidFill>
                  <a:schemeClr val="dk1"/>
                </a:solidFill>
              </a:rPr>
              <a:t>ordinally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4" name="Google Shape;234;g2a6cf39cac3_0_170"/>
          <p:cNvSpPr txBox="1"/>
          <p:nvPr/>
        </p:nvSpPr>
        <p:spPr>
          <a:xfrm>
            <a:off x="7319075" y="3633200"/>
            <a:ext cx="14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10 features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5" name="Google Shape;235;g2a6cf39cac3_0_170"/>
          <p:cNvSpPr txBox="1"/>
          <p:nvPr/>
        </p:nvSpPr>
        <p:spPr>
          <a:xfrm>
            <a:off x="9416875" y="3633200"/>
            <a:ext cx="14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20 </a:t>
            </a:r>
            <a:r>
              <a:rPr lang="en-US" sz="1800">
                <a:solidFill>
                  <a:schemeClr val="dk1"/>
                </a:solidFill>
              </a:rPr>
              <a:t>features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6" name="Google Shape;236;g2a6cf39cac3_0_170"/>
          <p:cNvSpPr/>
          <p:nvPr/>
        </p:nvSpPr>
        <p:spPr>
          <a:xfrm>
            <a:off x="661225" y="3123800"/>
            <a:ext cx="6540900" cy="1480500"/>
          </a:xfrm>
          <a:prstGeom prst="rect">
            <a:avLst/>
          </a:prstGeom>
          <a:noFill/>
          <a:ln cap="flat" cmpd="sng" w="9525">
            <a:solidFill>
              <a:srgbClr val="E20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a6cf39cac3_0_170"/>
          <p:cNvSpPr/>
          <p:nvPr/>
        </p:nvSpPr>
        <p:spPr>
          <a:xfrm>
            <a:off x="8703000" y="3759500"/>
            <a:ext cx="6342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6cf39cac3_0_164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Predictive models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43" name="Google Shape;243;g2a6cf39cac3_0_164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g2a6cf39cac3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1657388"/>
            <a:ext cx="65913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a6cf39cac3_0_164"/>
          <p:cNvSpPr txBox="1"/>
          <p:nvPr/>
        </p:nvSpPr>
        <p:spPr>
          <a:xfrm>
            <a:off x="745700" y="4187550"/>
            <a:ext cx="679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GridSearch</a:t>
            </a:r>
            <a:r>
              <a:rPr lang="en-US" sz="1800">
                <a:solidFill>
                  <a:schemeClr val="dk1"/>
                </a:solidFill>
              </a:rPr>
              <a:t> was used to find optimal parameters.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Due to class imbalance</a:t>
            </a:r>
            <a:r>
              <a:rPr lang="en-US" sz="1800">
                <a:solidFill>
                  <a:schemeClr val="dk1"/>
                </a:solidFill>
              </a:rPr>
              <a:t>, AUCs are better metrics to assess a model </a:t>
            </a:r>
            <a:r>
              <a:rPr lang="en-US" sz="1800">
                <a:solidFill>
                  <a:schemeClr val="dk1"/>
                </a:solidFill>
              </a:rPr>
              <a:t>performance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46" name="Google Shape;246;g2a6cf39cac3_0_164"/>
          <p:cNvCxnSpPr/>
          <p:nvPr/>
        </p:nvCxnSpPr>
        <p:spPr>
          <a:xfrm flipH="1" rot="10800000">
            <a:off x="4158550" y="2921625"/>
            <a:ext cx="5100600" cy="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6cf39cac3_0_192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Predictive models: the </a:t>
            </a:r>
            <a:r>
              <a:rPr b="1" lang="en-US" sz="3500">
                <a:solidFill>
                  <a:schemeClr val="dk2"/>
                </a:solidFill>
              </a:rPr>
              <a:t>best model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52" name="Google Shape;252;g2a6cf39cac3_0_192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g2a6cf39cac3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63" y="1607650"/>
            <a:ext cx="10222774" cy="4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6cf39cac3_0_201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Features interpretation: random forest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59" name="Google Shape;259;g2a6cf39cac3_0_201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g2a6cf39cac3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75" y="1484327"/>
            <a:ext cx="7405350" cy="45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6cf39cac3_0_232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Predictive models: </a:t>
            </a:r>
            <a:r>
              <a:rPr b="1" lang="en-US" sz="3500">
                <a:solidFill>
                  <a:schemeClr val="dk2"/>
                </a:solidFill>
              </a:rPr>
              <a:t>less features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66" name="Google Shape;266;g2a6cf39cac3_0_232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/>
          </a:p>
        </p:txBody>
      </p:sp>
      <p:sp>
        <p:nvSpPr>
          <p:cNvPr id="267" name="Google Shape;267;g2a6cf39cac3_0_232"/>
          <p:cNvSpPr txBox="1"/>
          <p:nvPr/>
        </p:nvSpPr>
        <p:spPr>
          <a:xfrm>
            <a:off x="683575" y="1503750"/>
            <a:ext cx="794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Features for </a:t>
            </a:r>
            <a:r>
              <a:rPr b="1" lang="en-US" sz="1800">
                <a:solidFill>
                  <a:schemeClr val="dk1"/>
                </a:solidFill>
              </a:rPr>
              <a:t>day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b="1" lang="en-US" sz="1800">
                <a:solidFill>
                  <a:schemeClr val="dk1"/>
                </a:solidFill>
              </a:rPr>
              <a:t>quarter</a:t>
            </a:r>
            <a:r>
              <a:rPr lang="en-US" sz="1800">
                <a:solidFill>
                  <a:schemeClr val="dk1"/>
                </a:solidFill>
              </a:rPr>
              <a:t> do not have large impact in the best model. They were removed, and new models have following metrics: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8" name="Google Shape;268;g2a6cf39cac3_0_232"/>
          <p:cNvSpPr txBox="1"/>
          <p:nvPr/>
        </p:nvSpPr>
        <p:spPr>
          <a:xfrm>
            <a:off x="1036800" y="4875825"/>
            <a:ext cx="707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Random </a:t>
            </a:r>
            <a:r>
              <a:rPr lang="en-US" sz="1800">
                <a:solidFill>
                  <a:schemeClr val="dk1"/>
                </a:solidFill>
              </a:rPr>
              <a:t>Forest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AUC </a:t>
            </a:r>
            <a:r>
              <a:rPr lang="en-US" sz="1800">
                <a:solidFill>
                  <a:schemeClr val="dk1"/>
                </a:solidFill>
              </a:rPr>
              <a:t>did not change much, but minority classes are now predicted better.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9" name="Google Shape;269;g2a6cf39cac3_0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913" y="2415650"/>
            <a:ext cx="6391275" cy="224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g2a6cf39cac3_0_232"/>
          <p:cNvCxnSpPr/>
          <p:nvPr/>
        </p:nvCxnSpPr>
        <p:spPr>
          <a:xfrm flipH="1" rot="10800000">
            <a:off x="4009700" y="3659050"/>
            <a:ext cx="5137500" cy="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6cf39cac3_0_241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Predictive models: </a:t>
            </a:r>
            <a:r>
              <a:rPr b="1" lang="en-US" sz="3500">
                <a:solidFill>
                  <a:schemeClr val="dk2"/>
                </a:solidFill>
              </a:rPr>
              <a:t>less features, the best model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76" name="Google Shape;276;g2a6cf39cac3_0_241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g2a6cf39cac3_0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00" y="1484325"/>
            <a:ext cx="98679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6cf39cac3_0_248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Features interpretation: improved random forest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83" name="Google Shape;283;g2a6cf39cac3_0_248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g2a6cf39cac3_0_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27" y="1484325"/>
            <a:ext cx="7556895" cy="45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Goals</a:t>
            </a:r>
            <a:endParaRPr b="1" i="0" sz="3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624000" y="1399725"/>
            <a:ext cx="80307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Analyze data about employee’s productivity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Create models to predict productivity based on provided data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Define main factors contributing to productivity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6cf39cac3_0_209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Features interpretation: logistic regression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90" name="Google Shape;290;g2a6cf39cac3_0_209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g2a6cf39cac3_0_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075" y="1326550"/>
            <a:ext cx="83629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6cf39cac3_0_218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Conclusion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97" name="Google Shape;297;g2a6cf39cac3_0_218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g2a6cf39cac3_0_218"/>
          <p:cNvSpPr txBox="1"/>
          <p:nvPr/>
        </p:nvSpPr>
        <p:spPr>
          <a:xfrm>
            <a:off x="624000" y="1484325"/>
            <a:ext cx="8942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Incentive</a:t>
            </a:r>
            <a:r>
              <a:rPr lang="en-US" sz="1900">
                <a:solidFill>
                  <a:schemeClr val="dk1"/>
                </a:solidFill>
              </a:rPr>
              <a:t>, </a:t>
            </a:r>
            <a:r>
              <a:rPr b="1" lang="en-US" sz="1900">
                <a:solidFill>
                  <a:schemeClr val="dk1"/>
                </a:solidFill>
              </a:rPr>
              <a:t>WIP</a:t>
            </a:r>
            <a:r>
              <a:rPr lang="en-US" sz="1900">
                <a:solidFill>
                  <a:schemeClr val="dk1"/>
                </a:solidFill>
              </a:rPr>
              <a:t>, </a:t>
            </a:r>
            <a:r>
              <a:rPr b="1" lang="en-US" sz="1900">
                <a:solidFill>
                  <a:schemeClr val="dk1"/>
                </a:solidFill>
              </a:rPr>
              <a:t>number of workers</a:t>
            </a:r>
            <a:r>
              <a:rPr lang="en-US" sz="1900">
                <a:solidFill>
                  <a:schemeClr val="dk1"/>
                </a:solidFill>
              </a:rPr>
              <a:t>, </a:t>
            </a:r>
            <a:r>
              <a:rPr b="1" lang="en-US" sz="1900">
                <a:solidFill>
                  <a:schemeClr val="dk1"/>
                </a:solidFill>
              </a:rPr>
              <a:t>overtime </a:t>
            </a:r>
            <a:r>
              <a:rPr lang="en-US" sz="1900">
                <a:solidFill>
                  <a:schemeClr val="dk1"/>
                </a:solidFill>
              </a:rPr>
              <a:t>and </a:t>
            </a:r>
            <a:r>
              <a:rPr b="1" lang="en-US" sz="1900">
                <a:solidFill>
                  <a:schemeClr val="dk1"/>
                </a:solidFill>
              </a:rPr>
              <a:t>department </a:t>
            </a:r>
            <a:r>
              <a:rPr lang="en-US" sz="1900">
                <a:solidFill>
                  <a:schemeClr val="dk1"/>
                </a:solidFill>
              </a:rPr>
              <a:t>influence productivity the most;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Day </a:t>
            </a:r>
            <a:r>
              <a:rPr lang="en-US" sz="1900">
                <a:solidFill>
                  <a:schemeClr val="dk1"/>
                </a:solidFill>
              </a:rPr>
              <a:t>&amp; </a:t>
            </a:r>
            <a:r>
              <a:rPr b="1" lang="en-US" sz="1900">
                <a:solidFill>
                  <a:schemeClr val="dk1"/>
                </a:solidFill>
              </a:rPr>
              <a:t>quarter </a:t>
            </a:r>
            <a:r>
              <a:rPr lang="en-US" sz="1900">
                <a:solidFill>
                  <a:schemeClr val="dk1"/>
                </a:solidFill>
              </a:rPr>
              <a:t>have little influence on productivity and even harm model’s performance, </a:t>
            </a:r>
            <a:r>
              <a:rPr b="1" lang="en-US" sz="1800">
                <a:solidFill>
                  <a:schemeClr val="dk1"/>
                </a:solidFill>
              </a:rPr>
              <a:t>number of style changes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b="1" lang="en-US" sz="1800">
                <a:solidFill>
                  <a:schemeClr val="dk1"/>
                </a:solidFill>
              </a:rPr>
              <a:t>idle men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b="1" lang="en-US" sz="1800">
                <a:solidFill>
                  <a:schemeClr val="dk1"/>
                </a:solidFill>
              </a:rPr>
              <a:t>idle time </a:t>
            </a:r>
            <a:r>
              <a:rPr lang="en-US" sz="1800">
                <a:solidFill>
                  <a:schemeClr val="dk1"/>
                </a:solidFill>
              </a:rPr>
              <a:t>are slightly more impactful</a:t>
            </a:r>
            <a:r>
              <a:rPr lang="en-US" sz="1900">
                <a:solidFill>
                  <a:schemeClr val="dk1"/>
                </a:solidFill>
              </a:rPr>
              <a:t>;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More insights can be drawn from more thorough exploration of feature importances &amp; weights;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Trying out different ensemble models in combination with parametric models;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Bigger dataset might be used for capturing more data patterns;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Possibly analysis from </a:t>
            </a:r>
            <a:r>
              <a:rPr b="1" lang="en-US" sz="1900">
                <a:solidFill>
                  <a:schemeClr val="dk1"/>
                </a:solidFill>
              </a:rPr>
              <a:t>teams</a:t>
            </a:r>
            <a:r>
              <a:rPr lang="en-US" sz="1900">
                <a:solidFill>
                  <a:schemeClr val="dk1"/>
                </a:solidFill>
              </a:rPr>
              <a:t> aspect can bring more interesting insights.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" y="1269"/>
            <a:ext cx="12187486" cy="685546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1200000" y="2765760"/>
            <a:ext cx="74880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666" y="5566887"/>
            <a:ext cx="311817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9"/>
          <p:cNvSpPr txBox="1"/>
          <p:nvPr/>
        </p:nvSpPr>
        <p:spPr>
          <a:xfrm>
            <a:off x="1847850" y="2544535"/>
            <a:ext cx="72009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 for your attention!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cf39cac3_0_2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Data structure</a:t>
            </a:r>
            <a:endParaRPr b="1" i="0" sz="3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a6cf39cac3_0_2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g2a6cf39cac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00" y="1125000"/>
            <a:ext cx="5154250" cy="4683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a6cf39cac3_0_2"/>
          <p:cNvSpPr txBox="1"/>
          <p:nvPr/>
        </p:nvSpPr>
        <p:spPr>
          <a:xfrm>
            <a:off x="6240475" y="1125000"/>
            <a:ext cx="55419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Time period: </a:t>
            </a:r>
            <a:r>
              <a:rPr b="1" lang="en-US" sz="1800">
                <a:solidFill>
                  <a:schemeClr val="dk1"/>
                </a:solidFill>
              </a:rPr>
              <a:t>01.01.2015–11.03.2015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Each team works several shifts through given period.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For given period, teams carried out </a:t>
            </a:r>
            <a:r>
              <a:rPr b="1" lang="en-US" sz="1800">
                <a:solidFill>
                  <a:schemeClr val="dk1"/>
                </a:solidFill>
              </a:rPr>
              <a:t>1197 working shifts</a:t>
            </a:r>
            <a:r>
              <a:rPr lang="en-US" sz="1800">
                <a:solidFill>
                  <a:schemeClr val="dk1"/>
                </a:solidFill>
              </a:rPr>
              <a:t> in total.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7" name="Google Shape;147;g2a6cf39cac3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325" y="3366325"/>
            <a:ext cx="3062984" cy="25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cf39cac3_0_23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Data structure</a:t>
            </a:r>
            <a:endParaRPr b="1" i="0" sz="3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a6cf39cac3_0_23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g2a6cf39cac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25000"/>
            <a:ext cx="6122880" cy="54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6cf39cac3_0_10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Data structure</a:t>
            </a:r>
            <a:endParaRPr b="1" i="0" sz="3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a6cf39cac3_0_10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2a6cf39cac3_0_10"/>
          <p:cNvSpPr txBox="1"/>
          <p:nvPr/>
        </p:nvSpPr>
        <p:spPr>
          <a:xfrm>
            <a:off x="661225" y="1432525"/>
            <a:ext cx="10125900" cy="4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Other features: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Day </a:t>
            </a:r>
            <a:r>
              <a:rPr lang="en-US" sz="1800">
                <a:solidFill>
                  <a:schemeClr val="dk1"/>
                </a:solidFill>
              </a:rPr>
              <a:t>&amp; </a:t>
            </a:r>
            <a:r>
              <a:rPr b="1" lang="en-US" sz="1800">
                <a:solidFill>
                  <a:schemeClr val="dk1"/>
                </a:solidFill>
              </a:rPr>
              <a:t>quarter</a:t>
            </a:r>
            <a:r>
              <a:rPr lang="en-US" sz="1800">
                <a:solidFill>
                  <a:schemeClr val="dk1"/>
                </a:solidFill>
              </a:rPr>
              <a:t>: details of date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Number of workers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b="1" lang="en-US" sz="1800">
                <a:solidFill>
                  <a:schemeClr val="dk1"/>
                </a:solidFill>
              </a:rPr>
              <a:t>Standard Minute Value</a:t>
            </a:r>
            <a:r>
              <a:rPr lang="en-US" sz="1800">
                <a:solidFill>
                  <a:schemeClr val="dk1"/>
                </a:solidFill>
              </a:rPr>
              <a:t> (SMV): highly correlated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Number of style changes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WIP, </a:t>
            </a:r>
            <a:r>
              <a:rPr lang="en-US" sz="1800">
                <a:solidFill>
                  <a:schemeClr val="dk1"/>
                </a:solidFill>
              </a:rPr>
              <a:t>work in progress, amount of unfinished products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Overtime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Idle time </a:t>
            </a:r>
            <a:r>
              <a:rPr lang="en-US" sz="1800">
                <a:solidFill>
                  <a:schemeClr val="dk1"/>
                </a:solidFill>
              </a:rPr>
              <a:t>&amp; </a:t>
            </a:r>
            <a:r>
              <a:rPr b="1" lang="en-US" sz="1800">
                <a:solidFill>
                  <a:schemeClr val="dk1"/>
                </a:solidFill>
              </a:rPr>
              <a:t>idle men</a:t>
            </a:r>
            <a:r>
              <a:rPr lang="en-US" sz="1800">
                <a:solidFill>
                  <a:schemeClr val="dk1"/>
                </a:solidFill>
              </a:rPr>
              <a:t>, characteristics of work </a:t>
            </a:r>
            <a:r>
              <a:rPr lang="en-US" sz="1800">
                <a:solidFill>
                  <a:schemeClr val="dk1"/>
                </a:solidFill>
              </a:rPr>
              <a:t>interruption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Incentive, </a:t>
            </a:r>
            <a:r>
              <a:rPr lang="en-US" sz="1800">
                <a:solidFill>
                  <a:schemeClr val="dk1"/>
                </a:solidFill>
              </a:rPr>
              <a:t>financial reward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Target features: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Targeted productivity</a:t>
            </a:r>
            <a:r>
              <a:rPr lang="en-US" sz="1800">
                <a:solidFill>
                  <a:schemeClr val="dk1"/>
                </a:solidFill>
              </a:rPr>
              <a:t>, range 0.7-0.8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Actual productivity</a:t>
            </a:r>
            <a:r>
              <a:rPr lang="en-US" sz="1800">
                <a:solidFill>
                  <a:schemeClr val="dk1"/>
                </a:solidFill>
              </a:rPr>
              <a:t>: 0.2-1.12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cf39cac3_0_33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Goal &amp; target definition</a:t>
            </a:r>
            <a:endParaRPr b="1" i="0" sz="3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a6cf39cac3_0_33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2a6cf39cac3_0_33"/>
          <p:cNvSpPr txBox="1"/>
          <p:nvPr/>
        </p:nvSpPr>
        <p:spPr>
          <a:xfrm>
            <a:off x="661225" y="1432525"/>
            <a:ext cx="10125900" cy="4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goal is to </a:t>
            </a:r>
            <a:r>
              <a:rPr b="1" lang="en-US" sz="1800">
                <a:solidFill>
                  <a:schemeClr val="dk1"/>
                </a:solidFill>
              </a:rPr>
              <a:t>classify productivity of shifts in the categories: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low;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medium low;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medium high;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high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Classes to original data to be assigned on basis of </a:t>
            </a:r>
            <a:r>
              <a:rPr b="1" lang="en-US" sz="1800">
                <a:solidFill>
                  <a:schemeClr val="dk1"/>
                </a:solidFill>
              </a:rPr>
              <a:t>productivity</a:t>
            </a:r>
            <a:r>
              <a:rPr b="1" lang="en-US" sz="1800">
                <a:solidFill>
                  <a:schemeClr val="dk1"/>
                </a:solidFill>
              </a:rPr>
              <a:t> delta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</a:rPr>
              <a:t>productivity</a:t>
            </a:r>
            <a:r>
              <a:rPr b="1" i="1" lang="en-US" sz="1800">
                <a:solidFill>
                  <a:schemeClr val="dk1"/>
                </a:solidFill>
              </a:rPr>
              <a:t> delta</a:t>
            </a:r>
            <a:r>
              <a:rPr i="1" lang="en-US" sz="1800">
                <a:solidFill>
                  <a:schemeClr val="dk1"/>
                </a:solidFill>
              </a:rPr>
              <a:t> = actual productivity - targeted productivity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6cf39cac3_0_61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Goal &amp; target definition</a:t>
            </a:r>
            <a:endParaRPr b="1" i="0" sz="3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a6cf39cac3_0_61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g2a6cf39cac3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00" y="1179075"/>
            <a:ext cx="7872310" cy="54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6cf39cac3_0_55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Goal &amp; target definition</a:t>
            </a:r>
            <a:endParaRPr b="1" i="0" sz="3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a6cf39cac3_0_55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g2a6cf39cac3_0_55"/>
          <p:cNvSpPr txBox="1"/>
          <p:nvPr/>
        </p:nvSpPr>
        <p:spPr>
          <a:xfrm>
            <a:off x="762300" y="2388175"/>
            <a:ext cx="1801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 </a:t>
            </a:r>
            <a:r>
              <a:rPr b="1" lang="en-US" sz="1800">
                <a:solidFill>
                  <a:schemeClr val="dk1"/>
                </a:solidFill>
              </a:rPr>
              <a:t>quartiles</a:t>
            </a:r>
            <a:r>
              <a:rPr lang="en-US" sz="1800">
                <a:solidFill>
                  <a:schemeClr val="dk1"/>
                </a:solidFill>
              </a:rPr>
              <a:t>?</a:t>
            </a:r>
            <a:endParaRPr i="1" sz="1800">
              <a:solidFill>
                <a:schemeClr val="dk1"/>
              </a:solidFill>
            </a:endParaRPr>
          </a:p>
        </p:txBody>
      </p:sp>
      <p:cxnSp>
        <p:nvCxnSpPr>
          <p:cNvPr id="183" name="Google Shape;183;g2a6cf39cac3_0_55"/>
          <p:cNvCxnSpPr>
            <a:stCxn id="182" idx="3"/>
            <a:endCxn id="184" idx="1"/>
          </p:cNvCxnSpPr>
          <p:nvPr/>
        </p:nvCxnSpPr>
        <p:spPr>
          <a:xfrm>
            <a:off x="2564100" y="2602375"/>
            <a:ext cx="7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g2a6cf39cac3_0_55"/>
          <p:cNvSpPr txBox="1"/>
          <p:nvPr/>
        </p:nvSpPr>
        <p:spPr>
          <a:xfrm>
            <a:off x="9438600" y="2079625"/>
            <a:ext cx="17529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Q1</a:t>
            </a: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   -0.9556%</a:t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Q2    </a:t>
            </a:r>
            <a:r>
              <a:rPr b="1" lang="en-US" sz="1800">
                <a:solidFill>
                  <a:srgbClr val="FF0000"/>
                </a:solidFill>
                <a:highlight>
                  <a:srgbClr val="FFFFFF"/>
                </a:highlight>
              </a:rPr>
              <a:t>0.0505%</a:t>
            </a:r>
            <a:endParaRPr b="1" sz="18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Q3    9.9111%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4" name="Google Shape;184;g2a6cf39cac3_0_55"/>
          <p:cNvSpPr txBox="1"/>
          <p:nvPr/>
        </p:nvSpPr>
        <p:spPr>
          <a:xfrm>
            <a:off x="3284850" y="1955875"/>
            <a:ext cx="509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25% below Q1 - low </a:t>
            </a:r>
            <a:r>
              <a:rPr lang="en-US" sz="1800">
                <a:solidFill>
                  <a:schemeClr val="dk1"/>
                </a:solidFill>
              </a:rPr>
              <a:t>productivity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25% between Q1-Q2 - medium low productivity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25% between </a:t>
            </a:r>
            <a:r>
              <a:rPr lang="en-US" sz="1800">
                <a:solidFill>
                  <a:schemeClr val="dk1"/>
                </a:solidFill>
              </a:rPr>
              <a:t>Q2-Q3 - medium high productivity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25% above Q3 - high productivity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86" name="Google Shape;186;g2a6cf39cac3_0_55"/>
          <p:cNvCxnSpPr>
            <a:stCxn id="184" idx="3"/>
            <a:endCxn id="185" idx="1"/>
          </p:cNvCxnSpPr>
          <p:nvPr/>
        </p:nvCxnSpPr>
        <p:spPr>
          <a:xfrm>
            <a:off x="8376450" y="2602375"/>
            <a:ext cx="10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g2a6cf39cac3_0_55"/>
          <p:cNvSpPr txBox="1"/>
          <p:nvPr/>
        </p:nvSpPr>
        <p:spPr>
          <a:xfrm>
            <a:off x="8591775" y="3728675"/>
            <a:ext cx="2599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</a:rPr>
              <a:t>productivity delta = 0 </a:t>
            </a: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means, that the targeted productivity is reached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8" name="Google Shape;188;g2a6cf39cac3_0_55"/>
          <p:cNvSpPr txBox="1"/>
          <p:nvPr/>
        </p:nvSpPr>
        <p:spPr>
          <a:xfrm>
            <a:off x="3896750" y="4037225"/>
            <a:ext cx="3034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</a:rPr>
              <a:t>0 </a:t>
            </a: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must divide low and high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9" name="Google Shape;189;g2a6cf39cac3_0_55"/>
          <p:cNvSpPr/>
          <p:nvPr/>
        </p:nvSpPr>
        <p:spPr>
          <a:xfrm>
            <a:off x="2564100" y="2497825"/>
            <a:ext cx="7710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a6cf39cac3_0_55"/>
          <p:cNvSpPr/>
          <p:nvPr/>
        </p:nvSpPr>
        <p:spPr>
          <a:xfrm>
            <a:off x="8376450" y="2497825"/>
            <a:ext cx="10623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a6cf39cac3_0_55"/>
          <p:cNvSpPr/>
          <p:nvPr/>
        </p:nvSpPr>
        <p:spPr>
          <a:xfrm rot="5400000">
            <a:off x="9884500" y="3322375"/>
            <a:ext cx="6342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a6cf39cac3_0_55"/>
          <p:cNvSpPr/>
          <p:nvPr/>
        </p:nvSpPr>
        <p:spPr>
          <a:xfrm rot="10800000">
            <a:off x="6788825" y="4146875"/>
            <a:ext cx="16404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6cf39cac3_0_83"/>
          <p:cNvSpPr txBox="1"/>
          <p:nvPr/>
        </p:nvSpPr>
        <p:spPr>
          <a:xfrm>
            <a:off x="624000" y="405000"/>
            <a:ext cx="10944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Goal &amp; target definition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98" name="Google Shape;198;g2a6cf39cac3_0_83"/>
          <p:cNvSpPr txBox="1"/>
          <p:nvPr>
            <p:ph idx="12" type="sldNum"/>
          </p:nvPr>
        </p:nvSpPr>
        <p:spPr>
          <a:xfrm>
            <a:off x="11676000" y="6385644"/>
            <a:ext cx="25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2a6cf39cac3_0_83"/>
          <p:cNvSpPr txBox="1"/>
          <p:nvPr/>
        </p:nvSpPr>
        <p:spPr>
          <a:xfrm>
            <a:off x="5143675" y="3221250"/>
            <a:ext cx="219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Merge low classes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00" name="Google Shape;200;g2a6cf39cac3_0_83"/>
          <p:cNvSpPr/>
          <p:nvPr/>
        </p:nvSpPr>
        <p:spPr>
          <a:xfrm>
            <a:off x="5233425" y="3636750"/>
            <a:ext cx="16938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2a6cf39cac3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25" y="1484325"/>
            <a:ext cx="4475650" cy="467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a6cf39cac3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975" y="1405625"/>
            <a:ext cx="4609425" cy="467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a6cf39cac3_0_83"/>
          <p:cNvSpPr txBox="1"/>
          <p:nvPr/>
        </p:nvSpPr>
        <p:spPr>
          <a:xfrm>
            <a:off x="1683400" y="6237300"/>
            <a:ext cx="239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</a:rPr>
              <a:t>Q2: 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0.0505% -&gt; 0%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Telekom Liquid Master">
      <a:dk1>
        <a:srgbClr val="000000"/>
      </a:dk1>
      <a:lt1>
        <a:srgbClr val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lekom 2020 EN">
  <a:themeElements>
    <a:clrScheme name="Telekom Liquid Master">
      <a:dk1>
        <a:srgbClr val="000000"/>
      </a:dk1>
      <a:lt1>
        <a:srgbClr val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2020-10-02T11:50:56Z</dcterms:created>
  <dc:creator>Zakharov, Andrey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0x010100F1B1CC657658D646BB6EB2FF7034CC42</vt:lpwstr>
  </property>
</Properties>
</file>